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Use this powerpoint template to create a standardized view of the analysis so that the judges have uniform entries for the review process.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In addition to providing this high level summary, use the GitHub repository to store relevant code, analysis methods, results and other related information.</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The prize for competing is your information in the repository as a contribution to the wealth of data available for the State of Colorado.</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1000">
                <a:solidFill>
                  <a:schemeClr val="dk1"/>
                </a:solidFill>
              </a:rPr>
              <a:t>Your goal should be to create good analysis and documentation of your project and process so others can visit the GitHub Organization and see all the great work from teams.</a:t>
            </a:r>
            <a:endParaRPr sz="10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Problem statement, hypothesis, and/or the specific question driving the analysis.</a:t>
            </a:r>
            <a:endParaRPr/>
          </a:p>
        </p:txBody>
      </p:sp>
      <p:sp>
        <p:nvSpPr>
          <p:cNvPr id="88" name="Google Shape;8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Does the analysis seek to address a problem or answer a question that state subject matter experts in the topic area currently experience? How much impact can the insights from the data analysis have on solving the problem or answering the question?</a:t>
            </a:r>
            <a:endParaRPr sz="1200">
              <a:solidFill>
                <a:schemeClr val="dk1"/>
              </a:solidFill>
            </a:endParaRPr>
          </a:p>
          <a:p>
            <a:pPr indent="0" lvl="0" marL="0" rtl="0" algn="l">
              <a:lnSpc>
                <a:spcPct val="140000"/>
              </a:lnSpc>
              <a:spcBef>
                <a:spcPts val="800"/>
              </a:spcBef>
              <a:spcAft>
                <a:spcPts val="800"/>
              </a:spcAft>
              <a:buClr>
                <a:schemeClr val="dk1"/>
              </a:buClr>
              <a:buSzPts val="1100"/>
              <a:buFont typeface="Arial"/>
              <a:buNone/>
            </a:pPr>
            <a:r>
              <a:rPr lang="en-US" sz="1200">
                <a:solidFill>
                  <a:schemeClr val="dk1"/>
                </a:solidFill>
              </a:rPr>
              <a:t>Teams should clearly show how their analysis responds to actual needs of the subject matter experts and how the insights from the analysis are new and different from what is currently available.</a:t>
            </a:r>
            <a:endParaRPr/>
          </a:p>
        </p:txBody>
      </p:sp>
      <p:sp>
        <p:nvSpPr>
          <p:cNvPr id="96" name="Google Shape;9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Is the analytical method valid and appropriate to the question being answered? Did the team take a logically and scientifically sound approach to the analysis? Were quality techniques were used to add value to and draw conclusions from the data? Is the data utilized appropriate to represent the content of the issues and their solution? </a:t>
            </a:r>
            <a:endParaRPr sz="1200">
              <a:solidFill>
                <a:schemeClr val="dk1"/>
              </a:solidFill>
            </a:endParaRPr>
          </a:p>
          <a:p>
            <a:pPr indent="0" lvl="0" marL="0" rtl="0" algn="l">
              <a:lnSpc>
                <a:spcPct val="140000"/>
              </a:lnSpc>
              <a:spcBef>
                <a:spcPts val="800"/>
              </a:spcBef>
              <a:spcAft>
                <a:spcPts val="800"/>
              </a:spcAft>
              <a:buClr>
                <a:schemeClr val="dk1"/>
              </a:buClr>
              <a:buSzPts val="1100"/>
              <a:buFont typeface="Arial"/>
              <a:buNone/>
            </a:pPr>
            <a:r>
              <a:rPr lang="en-US" sz="1200">
                <a:solidFill>
                  <a:schemeClr val="dk1"/>
                </a:solidFill>
              </a:rPr>
              <a:t>Judging will be based on whether the analysis was technically sound and used innovative, comprehensive but efficient, and appropriate analytical methods</a:t>
            </a:r>
            <a:endParaRPr/>
          </a:p>
        </p:txBody>
      </p:sp>
      <p:sp>
        <p:nvSpPr>
          <p:cNvPr id="104" name="Google Shape;104;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Ideally teams will public data sets from the Colorado Information Marketplace, although other state public data may be used. Has the team used multiple public data sets from the State of Colorado? Has the team added value to the public data and cogently used it as part of the analysis to draw conclusions? </a:t>
            </a:r>
            <a:endParaRPr sz="1200">
              <a:solidFill>
                <a:schemeClr val="dk1"/>
              </a:solidFill>
            </a:endParaRPr>
          </a:p>
          <a:p>
            <a:pPr indent="0" lvl="0" marL="0" rtl="0" algn="l">
              <a:lnSpc>
                <a:spcPct val="140000"/>
              </a:lnSpc>
              <a:spcBef>
                <a:spcPts val="800"/>
              </a:spcBef>
              <a:spcAft>
                <a:spcPts val="0"/>
              </a:spcAft>
              <a:buClr>
                <a:schemeClr val="dk1"/>
              </a:buClr>
              <a:buSzPts val="1100"/>
              <a:buFont typeface="Arial"/>
              <a:buNone/>
            </a:pPr>
            <a:r>
              <a:rPr lang="en-US" sz="1200">
                <a:solidFill>
                  <a:schemeClr val="dk1"/>
                </a:solidFill>
              </a:rPr>
              <a:t>Teams must provide descriptions of the data used, data sources and methods for obtaining and preparing the data for analysis.  </a:t>
            </a:r>
            <a:endParaRPr sz="2200">
              <a:solidFill>
                <a:schemeClr val="dk1"/>
              </a:solidFill>
            </a:endParaRPr>
          </a:p>
          <a:p>
            <a:pPr indent="0" lvl="0" marL="0" rtl="0" algn="l">
              <a:spcBef>
                <a:spcPts val="800"/>
              </a:spcBef>
              <a:spcAft>
                <a:spcPts val="0"/>
              </a:spcAft>
              <a:buClr>
                <a:schemeClr val="dk1"/>
              </a:buClr>
              <a:buSzPts val="1100"/>
              <a:buFont typeface="Arial"/>
              <a:buNone/>
            </a:pPr>
            <a:r>
              <a:rPr lang="en-US" sz="1800">
                <a:solidFill>
                  <a:schemeClr val="dk1"/>
                </a:solidFill>
              </a:rPr>
              <a:t>Explicitly state what datasets you are using and specify (with a url link where possible) where you got them from.</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en-US" sz="1200">
                <a:solidFill>
                  <a:schemeClr val="dk1"/>
                </a:solidFill>
              </a:rPr>
              <a:t>Is the analysis complete?  Could it be implemented by state or local subject matter experts? What special expertise is required to implement it? Would there be any scaling issues based on the technology or data used  to larger data sets or new information in the future? What level of resources will be required to implement the analysis at scale?</a:t>
            </a:r>
            <a:endParaRPr sz="1200">
              <a:solidFill>
                <a:schemeClr val="dk1"/>
              </a:solidFill>
            </a:endParaRPr>
          </a:p>
          <a:p>
            <a:pPr indent="0" lvl="0" marL="0" rtl="0" algn="l">
              <a:lnSpc>
                <a:spcPct val="140000"/>
              </a:lnSpc>
              <a:spcBef>
                <a:spcPts val="800"/>
              </a:spcBef>
              <a:spcAft>
                <a:spcPts val="0"/>
              </a:spcAft>
              <a:buClr>
                <a:schemeClr val="dk1"/>
              </a:buClr>
              <a:buSzPts val="1100"/>
              <a:buFont typeface="Arial"/>
              <a:buNone/>
            </a:pPr>
            <a:r>
              <a:rPr lang="en-US" sz="1200">
                <a:solidFill>
                  <a:schemeClr val="dk1"/>
                </a:solidFill>
              </a:rPr>
              <a:t>Teams must explain how further resources could advance the analysis and insights. Judging will also review the availability of the data used. </a:t>
            </a:r>
            <a:endParaRPr/>
          </a:p>
        </p:txBody>
      </p:sp>
      <p:sp>
        <p:nvSpPr>
          <p:cNvPr id="124" name="Google Shape;12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US" sz="1800">
                <a:solidFill>
                  <a:schemeClr val="dk1"/>
                </a:solidFill>
              </a:rPr>
              <a:t>Provide screenshots or a link to your results. Explain or show any progress you’ve made on design and creation. This helps judges evaluate your ability to implement your idea.</a:t>
            </a:r>
            <a:endParaRPr/>
          </a:p>
        </p:txBody>
      </p:sp>
      <p:sp>
        <p:nvSpPr>
          <p:cNvPr id="132" name="Google Shape;132;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A383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www.colorado.gov/pacific/sites/default/files/Citizen%27s%20Guide%20to%20Where%20Your%20Water%20Comes%20From.pdf" TargetMode="External"/><Relationship Id="rId5" Type="http://schemas.openxmlformats.org/officeDocument/2006/relationships/hyperlink" Target="https://www.epa.gov/hfstu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ballotpedia.org/Colorado_Proposition_112,_Minimum_Distance_Requirements_for_New_Oil,_Gas,_and_Fracking_Projects_Initiative_(20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epa.gov/sites/production/files/2016-12/documents/hfdwa_executive_summary.pdf" TargetMode="External"/></Relationships>
</file>

<file path=ppt/slides/_rels/slide5.xml.rels><?xml version="1.0" encoding="UTF-8" standalone="yes"?><Relationships xmlns="http://schemas.openxmlformats.org/package/2006/relationships"><Relationship Id="rId20" Type="http://schemas.openxmlformats.org/officeDocument/2006/relationships/hyperlink" Target="https://colorado.gov/pacific/sites/default/files/DC_STI_HIVPrev_Colorado-County-Designations.pdf" TargetMode="External"/><Relationship Id="rId11" Type="http://schemas.openxmlformats.org/officeDocument/2006/relationships/hyperlink" Target="https://data.colorado.gov/Water/DWR-Well-Application-Permit/wumm-7awb" TargetMode="External"/><Relationship Id="rId22" Type="http://schemas.openxmlformats.org/officeDocument/2006/relationships/hyperlink" Target="https://data.colorado.gov/Water/DWR-Current-Surface-Water-Conditions/4yw9-a5y6" TargetMode="External"/><Relationship Id="rId10" Type="http://schemas.openxmlformats.org/officeDocument/2006/relationships/hyperlink" Target="https://droughtmonitor.unl.edu/Data/DataDownload/ComprehensiveStatistics.aspx" TargetMode="External"/><Relationship Id="rId21" Type="http://schemas.openxmlformats.org/officeDocument/2006/relationships/hyperlink" Target="https://waterdata.usgs.gov/co/nwis/water_use/" TargetMode="External"/><Relationship Id="rId13" Type="http://schemas.openxmlformats.org/officeDocument/2006/relationships/hyperlink" Target="http://cogcc.state.co.us/documents/data/downloads/Enforcement/NOAV.html" TargetMode="External"/><Relationship Id="rId12" Type="http://schemas.openxmlformats.org/officeDocument/2006/relationships/hyperlink" Target="https://cogcc.state.co.us/documents/data/downloads/Engineering/MechIntegrityDownload.html"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www.coloradoriverdistrict.org/water-measurement/" TargetMode="External"/><Relationship Id="rId9" Type="http://schemas.openxmlformats.org/officeDocument/2006/relationships/hyperlink" Target="http://climate.colostate.edu/data_access.html" TargetMode="External"/><Relationship Id="rId15" Type="http://schemas.openxmlformats.org/officeDocument/2006/relationships/hyperlink" Target="https://data.colorado.gov/Environment/Oil-and-Gas-Pits-Locations/dgwz-qr9z" TargetMode="External"/><Relationship Id="rId14" Type="http://schemas.openxmlformats.org/officeDocument/2006/relationships/hyperlink" Target="https://data.colorado.gov/Water/DWR-Well-Application-Permit/wumm-7awb" TargetMode="External"/><Relationship Id="rId17" Type="http://schemas.openxmlformats.org/officeDocument/2006/relationships/hyperlink" Target="https://data.colorado.gov/Environment/Oil-and-Gas-Spills/6rmr-nf26" TargetMode="External"/><Relationship Id="rId16" Type="http://schemas.openxmlformats.org/officeDocument/2006/relationships/hyperlink" Target="https://www.colorado.gov/pacific/cdphe/wq-records-center-and-requests" TargetMode="External"/><Relationship Id="rId5" Type="http://schemas.openxmlformats.org/officeDocument/2006/relationships/hyperlink" Target="https://fracfocus.org/data-download" TargetMode="External"/><Relationship Id="rId19" Type="http://schemas.openxmlformats.org/officeDocument/2006/relationships/hyperlink" Target="https://data.colorado.gov/Demographics/Population-Projections-in-Colorado/q5vp-adf3" TargetMode="External"/><Relationship Id="rId6" Type="http://schemas.openxmlformats.org/officeDocument/2006/relationships/hyperlink" Target="https://cogcc.state.co.us/documents/data/downloads/environmental/SpillsDownload.html" TargetMode="External"/><Relationship Id="rId18" Type="http://schemas.openxmlformats.org/officeDocument/2006/relationships/hyperlink" Target="https://cogcc.state.co.us/data2.html#/downloads" TargetMode="External"/><Relationship Id="rId7" Type="http://schemas.openxmlformats.org/officeDocument/2006/relationships/hyperlink" Target="https://data.colorado.gov/Water/DWR-Well-Water-Level/hfwh-wsgi" TargetMode="External"/><Relationship Id="rId8" Type="http://schemas.openxmlformats.org/officeDocument/2006/relationships/hyperlink" Target="https://data.colorado.gov/browse?q=supply%20index&amp;sortBy=releva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colorado-data-analytics-challenge.github.io/GoCO/2018/06/06/water-supply.html" TargetMode="External"/><Relationship Id="rId5" Type="http://schemas.openxmlformats.org/officeDocument/2006/relationships/hyperlink" Target="https://colorado-data-analytics-challenge.github.io/GoCO" TargetMode="External"/><Relationship Id="rId6" Type="http://schemas.openxmlformats.org/officeDocument/2006/relationships/hyperlink" Target="https://www.sej.org/initiatives/sej-annual-conferences/overview" TargetMode="External"/><Relationship Id="rId7" Type="http://schemas.openxmlformats.org/officeDocument/2006/relationships/image" Target="../media/image4.jpg"/><Relationship Id="rId8"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687285" y="2759043"/>
            <a:ext cx="9144000" cy="3416320"/>
          </a:xfrm>
          <a:prstGeom prst="rect">
            <a:avLst/>
          </a:prstGeom>
          <a:blipFill rotWithShape="1">
            <a:blip r:embed="rId3">
              <a:alphaModFix amt="63000"/>
            </a:blip>
            <a:stretch>
              <a:fillRect b="0" l="0" r="0" t="0"/>
            </a:stretch>
          </a:blip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Arial"/>
              <a:buNone/>
            </a:pPr>
            <a:br>
              <a:rPr b="1" lang="en-US">
                <a:solidFill>
                  <a:srgbClr val="FFFFFF"/>
                </a:solidFill>
                <a:latin typeface="Arial"/>
                <a:ea typeface="Arial"/>
                <a:cs typeface="Arial"/>
                <a:sym typeface="Arial"/>
              </a:rPr>
            </a:br>
            <a:r>
              <a:rPr b="1" lang="en-US">
                <a:solidFill>
                  <a:srgbClr val="FFFFFF"/>
                </a:solidFill>
                <a:latin typeface="Arial"/>
                <a:ea typeface="Arial"/>
                <a:cs typeface="Arial"/>
                <a:sym typeface="Arial"/>
              </a:rPr>
              <a:t>Smart Data Analytics Challenge 2018</a:t>
            </a:r>
            <a:br>
              <a:rPr b="1" lang="en-US">
                <a:solidFill>
                  <a:srgbClr val="FFFFFF"/>
                </a:solidFill>
                <a:latin typeface="Arial"/>
                <a:ea typeface="Arial"/>
                <a:cs typeface="Arial"/>
                <a:sym typeface="Arial"/>
              </a:rPr>
            </a:br>
            <a:endParaRPr>
              <a:latin typeface="Arial"/>
              <a:ea typeface="Arial"/>
              <a:cs typeface="Arial"/>
              <a:sym typeface="Arial"/>
            </a:endParaRPr>
          </a:p>
        </p:txBody>
      </p:sp>
      <p:pic>
        <p:nvPicPr>
          <p:cNvPr descr="Image result for colorado oit logo" id="85" name="Google Shape;85;p13"/>
          <p:cNvPicPr preferRelativeResize="0"/>
          <p:nvPr/>
        </p:nvPicPr>
        <p:blipFill rotWithShape="1">
          <a:blip r:embed="rId4">
            <a:alphaModFix/>
          </a:blip>
          <a:srcRect b="0" l="0" r="0" t="0"/>
          <a:stretch/>
        </p:blipFill>
        <p:spPr>
          <a:xfrm>
            <a:off x="2258786" y="447440"/>
            <a:ext cx="7315200" cy="23116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pic>
        <p:nvPicPr>
          <p:cNvPr descr="Image result for colorado oit logo" id="90" name="Google Shape;90;p14"/>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91" name="Google Shape;91;p14"/>
          <p:cNvSpPr txBox="1"/>
          <p:nvPr/>
        </p:nvSpPr>
        <p:spPr>
          <a:xfrm>
            <a:off x="928007" y="667639"/>
            <a:ext cx="6290100" cy="7080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4000"/>
              <a:buFont typeface="Arial"/>
              <a:buAutoNum type="arabicPeriod"/>
            </a:pPr>
            <a:r>
              <a:rPr b="1" i="0" lang="en-US" sz="4000" u="none" cap="none" strike="noStrike">
                <a:solidFill>
                  <a:schemeClr val="lt1"/>
                </a:solidFill>
                <a:latin typeface="Arial"/>
                <a:ea typeface="Arial"/>
                <a:cs typeface="Arial"/>
                <a:sym typeface="Arial"/>
              </a:rPr>
              <a:t>Problem Solved</a:t>
            </a:r>
            <a:endParaRPr b="0" i="0" sz="1400" u="none" cap="none" strike="noStrike">
              <a:solidFill>
                <a:srgbClr val="000000"/>
              </a:solidFill>
              <a:latin typeface="Arial"/>
              <a:ea typeface="Arial"/>
              <a:cs typeface="Arial"/>
              <a:sym typeface="Arial"/>
            </a:endParaRPr>
          </a:p>
        </p:txBody>
      </p:sp>
      <p:sp>
        <p:nvSpPr>
          <p:cNvPr id="92" name="Google Shape;92;p14"/>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2018 Submission Template</a:t>
            </a:r>
            <a:endParaRPr b="0" i="0" sz="1400" u="none" cap="none" strike="noStrike">
              <a:solidFill>
                <a:srgbClr val="000000"/>
              </a:solidFill>
              <a:latin typeface="Arial"/>
              <a:ea typeface="Arial"/>
              <a:cs typeface="Arial"/>
              <a:sym typeface="Arial"/>
            </a:endParaRPr>
          </a:p>
        </p:txBody>
      </p:sp>
      <p:sp>
        <p:nvSpPr>
          <p:cNvPr id="93" name="Google Shape;93;p14"/>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solidFill>
                  <a:srgbClr val="3C78D8"/>
                </a:solidFill>
              </a:rPr>
              <a:t>We experimented around several topics, these are the two we invested the most time in.</a:t>
            </a:r>
            <a:endParaRPr sz="1600">
              <a:solidFill>
                <a:srgbClr val="3C78D8"/>
              </a:solidFill>
            </a:endParaRPr>
          </a:p>
          <a:p>
            <a:pPr indent="0" lvl="0" marL="0" rtl="0" algn="l">
              <a:spcBef>
                <a:spcPts val="0"/>
              </a:spcBef>
              <a:spcAft>
                <a:spcPts val="0"/>
              </a:spcAft>
              <a:buClr>
                <a:schemeClr val="dk1"/>
              </a:buClr>
              <a:buFont typeface="Arial"/>
              <a:buNone/>
            </a:pPr>
            <a:r>
              <a:rPr b="1" lang="en-US" sz="1600">
                <a:solidFill>
                  <a:schemeClr val="dk1"/>
                </a:solidFill>
              </a:rPr>
              <a:t>Problem 1: </a:t>
            </a:r>
            <a:r>
              <a:rPr lang="en-US" sz="1000">
                <a:solidFill>
                  <a:schemeClr val="dk1"/>
                </a:solidFill>
              </a:rPr>
              <a:t>Changing scenario of water and population in CO with focus on Public Supply for Domestic uses and Irrigation use (the largest use of water sources)</a:t>
            </a:r>
            <a:endParaRPr sz="1000">
              <a:solidFill>
                <a:schemeClr val="dk1"/>
              </a:solidFill>
            </a:endParaRPr>
          </a:p>
          <a:p>
            <a:pPr indent="0" lvl="0" marL="0" rtl="0" algn="l">
              <a:spcBef>
                <a:spcPts val="0"/>
              </a:spcBef>
              <a:spcAft>
                <a:spcPts val="0"/>
              </a:spcAft>
              <a:buClr>
                <a:schemeClr val="dk1"/>
              </a:buClr>
              <a:buFont typeface="Arial"/>
              <a:buNone/>
            </a:pPr>
            <a:r>
              <a:rPr b="1" lang="en-US" sz="1200">
                <a:solidFill>
                  <a:schemeClr val="dk1"/>
                </a:solidFill>
              </a:rPr>
              <a:t>The reasons are: </a:t>
            </a:r>
            <a:r>
              <a:rPr i="1" lang="en-US" sz="1000">
                <a:solidFill>
                  <a:schemeClr val="dk1"/>
                </a:solidFill>
              </a:rPr>
              <a:t>(Source: </a:t>
            </a:r>
            <a:r>
              <a:rPr i="1" lang="en-US" sz="1000" u="sng">
                <a:solidFill>
                  <a:schemeClr val="hlink"/>
                </a:solidFill>
                <a:hlinkClick r:id="rId4"/>
              </a:rPr>
              <a:t>Citizen's Guide to Where Your Water Comes From</a:t>
            </a:r>
            <a:r>
              <a:rPr i="1" lang="en-US" sz="1000">
                <a:solidFill>
                  <a:schemeClr val="dk1"/>
                </a:solidFill>
              </a:rPr>
              <a:t>)</a:t>
            </a:r>
            <a:endParaRPr b="1"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Significant increase in competition for water will result from </a:t>
            </a:r>
            <a:r>
              <a:rPr b="1" lang="en-US" sz="1200">
                <a:solidFill>
                  <a:schemeClr val="dk1"/>
                </a:solidFill>
              </a:rPr>
              <a:t>population growth, agricultural use</a:t>
            </a:r>
            <a:r>
              <a:rPr lang="en-US" sz="1200">
                <a:solidFill>
                  <a:schemeClr val="dk1"/>
                </a:solidFill>
              </a:rPr>
              <a:t> and increases in 2. environmental and recreational demand. </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Projects and management improvements already scheduled by water providers could meet 80% of projected municipal and industrial needs through 2030.</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If these projects and management improvements are not successful, more water will be taken from agriculture to meet all needs. </a:t>
            </a:r>
            <a:endParaRPr i="1" sz="1000">
              <a:solidFill>
                <a:schemeClr val="dk1"/>
              </a:solidFill>
            </a:endParaRPr>
          </a:p>
          <a:p>
            <a:pPr indent="0" lvl="0" marL="0" rtl="0" algn="l">
              <a:spcBef>
                <a:spcPts val="0"/>
              </a:spcBef>
              <a:spcAft>
                <a:spcPts val="0"/>
              </a:spcAft>
              <a:buNone/>
            </a:pPr>
            <a:r>
              <a:rPr b="1" lang="en-US" sz="1200">
                <a:solidFill>
                  <a:schemeClr val="dk1"/>
                </a:solidFill>
              </a:rPr>
              <a:t>Specific questions asked:</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Q1: Have there been changes in water usage patterns for domestic and irrigation uses in regions/ counties in the state of CO?</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Q2: Surface water and Population growth of CO – what is in store for our future?</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Q3: We cannot control population and economic growth, but we can control how we use water. Can efficient methods of irrigation help mitigate water losses?</a:t>
            </a:r>
            <a:endParaRPr sz="1200">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n-US" sz="1600">
                <a:solidFill>
                  <a:schemeClr val="dk1"/>
                </a:solidFill>
              </a:rPr>
              <a:t>Problem 2: </a:t>
            </a:r>
            <a:r>
              <a:rPr lang="en-US" sz="1200">
                <a:solidFill>
                  <a:schemeClr val="dk1"/>
                </a:solidFill>
              </a:rPr>
              <a:t>Given the Environmental Protection Agency’s </a:t>
            </a:r>
            <a:r>
              <a:rPr lang="en-US" sz="1200" u="sng">
                <a:solidFill>
                  <a:schemeClr val="hlink"/>
                </a:solidFill>
                <a:hlinkClick r:id="rId5"/>
              </a:rPr>
              <a:t>2016 report</a:t>
            </a:r>
            <a:r>
              <a:rPr lang="en-US" sz="1200">
                <a:solidFill>
                  <a:schemeClr val="dk1"/>
                </a:solidFill>
              </a:rPr>
              <a:t> on the impact of hydraulic fracking on water, how can we use Colorado data to answer their call for “decision-makers [to] focus their attention on the combinations of hydraulic fracturing water cycle activities and local- or regional scale factors that are more likely than others to result in more frequent or more severe impacts” on water?</a:t>
            </a:r>
            <a:endParaRPr>
              <a:solidFill>
                <a:schemeClr val="dk1"/>
              </a:solidFill>
            </a:endParaRPr>
          </a:p>
          <a:p>
            <a:pPr indent="0" lvl="0" marL="0" rtl="0" algn="l">
              <a:spcBef>
                <a:spcPts val="0"/>
              </a:spcBef>
              <a:spcAft>
                <a:spcPts val="0"/>
              </a:spcAft>
              <a:buClr>
                <a:schemeClr val="dk1"/>
              </a:buClr>
              <a:buFont typeface="Arial"/>
              <a:buNone/>
            </a:pPr>
            <a:r>
              <a:rPr b="1" lang="en-US" sz="1200">
                <a:solidFill>
                  <a:schemeClr val="dk1"/>
                </a:solidFill>
              </a:rPr>
              <a:t>Specific questions asked:</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1. Given that Flint, Michigan required a lot of action from residents before water issues were considered a crisis, how can we encourage community science and awareness in Colorado?</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2. Can we understand the EPA’s report enough to come up with meaningful graphs &amp; maps to help a community with assessment? </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3. How do we balance our attempt to simplify the factors for assessment with usefulness?</a:t>
            </a:r>
            <a:endParaRPr sz="1200">
              <a:solidFill>
                <a:schemeClr val="dk1"/>
              </a:solidFill>
            </a:endParaRPr>
          </a:p>
          <a:p>
            <a:pPr indent="0" lvl="0" marL="0" rtl="0" algn="l">
              <a:spcBef>
                <a:spcPts val="0"/>
              </a:spcBef>
              <a:spcAft>
                <a:spcPts val="0"/>
              </a:spcAft>
              <a:buNone/>
            </a:pPr>
            <a:r>
              <a:t/>
            </a:r>
            <a:endParaRPr b="1" sz="1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descr="Image result for colorado oit logo" id="98" name="Google Shape;98;p15"/>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99" name="Google Shape;99;p15"/>
          <p:cNvSpPr txBox="1"/>
          <p:nvPr/>
        </p:nvSpPr>
        <p:spPr>
          <a:xfrm>
            <a:off x="928007" y="667639"/>
            <a:ext cx="6289963"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lt1"/>
                </a:solidFill>
                <a:latin typeface="Arial"/>
                <a:ea typeface="Arial"/>
                <a:cs typeface="Arial"/>
                <a:sym typeface="Arial"/>
              </a:rPr>
              <a:t>2. Impact	</a:t>
            </a:r>
            <a:endParaRPr b="0" i="0" sz="1400" u="none" cap="none" strike="noStrike">
              <a:solidFill>
                <a:srgbClr val="000000"/>
              </a:solidFill>
              <a:latin typeface="Arial"/>
              <a:ea typeface="Arial"/>
              <a:cs typeface="Arial"/>
              <a:sym typeface="Arial"/>
            </a:endParaRPr>
          </a:p>
        </p:txBody>
      </p:sp>
      <p:sp>
        <p:nvSpPr>
          <p:cNvPr id="100" name="Google Shape;100;p15"/>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2018 Submission Template</a:t>
            </a:r>
            <a:endParaRPr b="0" i="0" sz="1400" u="none" cap="none" strike="noStrike">
              <a:solidFill>
                <a:srgbClr val="000000"/>
              </a:solidFill>
              <a:latin typeface="Arial"/>
              <a:ea typeface="Arial"/>
              <a:cs typeface="Arial"/>
              <a:sym typeface="Arial"/>
            </a:endParaRPr>
          </a:p>
        </p:txBody>
      </p:sp>
      <p:sp>
        <p:nvSpPr>
          <p:cNvPr id="101" name="Google Shape;101;p15"/>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50000"/>
              </a:lnSpc>
              <a:spcBef>
                <a:spcPts val="800"/>
              </a:spcBef>
              <a:spcAft>
                <a:spcPts val="0"/>
              </a:spcAft>
              <a:buClr>
                <a:schemeClr val="dk1"/>
              </a:buClr>
              <a:buFont typeface="Arial"/>
              <a:buNone/>
            </a:pPr>
            <a:r>
              <a:rPr b="1" lang="en-US" sz="1600">
                <a:solidFill>
                  <a:schemeClr val="dk1"/>
                </a:solidFill>
              </a:rPr>
              <a:t>Problem 1: </a:t>
            </a:r>
            <a:r>
              <a:rPr lang="en-US" sz="1200">
                <a:solidFill>
                  <a:schemeClr val="dk1"/>
                </a:solidFill>
              </a:rPr>
              <a:t>Subject Matter experts are looking at challenges arising due to increasing population and also tackling water shortage. While researchers and government water resource agencies are already working on it, this part of the project’s aim is two-fold:</a:t>
            </a:r>
            <a:r>
              <a:rPr lang="en-US" sz="1200">
                <a:solidFill>
                  <a:schemeClr val="dk1"/>
                </a:solidFill>
              </a:rPr>
              <a:t> 1) </a:t>
            </a:r>
            <a:r>
              <a:rPr lang="en-US" sz="1200">
                <a:solidFill>
                  <a:schemeClr val="dk1"/>
                </a:solidFill>
              </a:rPr>
              <a:t>to simplify CO marketplace water data for everyone through visuals, storytelling and exploratory analysis and, 2) to create predictive model using CO Marketplace data for efficiency in water use.</a:t>
            </a:r>
            <a:endParaRPr sz="1200">
              <a:solidFill>
                <a:schemeClr val="dk1"/>
              </a:solidFill>
            </a:endParaRPr>
          </a:p>
          <a:p>
            <a:pPr indent="0" lvl="0" marL="0" rtl="0" algn="l">
              <a:lnSpc>
                <a:spcPct val="150000"/>
              </a:lnSpc>
              <a:spcBef>
                <a:spcPts val="800"/>
              </a:spcBef>
              <a:spcAft>
                <a:spcPts val="0"/>
              </a:spcAft>
              <a:buClr>
                <a:schemeClr val="dk1"/>
              </a:buClr>
              <a:buFont typeface="Arial"/>
              <a:buNone/>
            </a:pPr>
            <a:r>
              <a:t/>
            </a:r>
            <a:endParaRPr>
              <a:solidFill>
                <a:schemeClr val="dk1"/>
              </a:solidFill>
            </a:endParaRPr>
          </a:p>
          <a:p>
            <a:pPr indent="0" lvl="0" marL="0" rtl="0" algn="l">
              <a:lnSpc>
                <a:spcPct val="150000"/>
              </a:lnSpc>
              <a:spcBef>
                <a:spcPts val="800"/>
              </a:spcBef>
              <a:spcAft>
                <a:spcPts val="0"/>
              </a:spcAft>
              <a:buClr>
                <a:schemeClr val="dk1"/>
              </a:buClr>
              <a:buFont typeface="Arial"/>
              <a:buNone/>
            </a:pPr>
            <a:r>
              <a:rPr b="1" lang="en-US" sz="1600">
                <a:solidFill>
                  <a:schemeClr val="dk1"/>
                </a:solidFill>
              </a:rPr>
              <a:t>Problem 2: </a:t>
            </a:r>
            <a:r>
              <a:rPr lang="en-US" sz="1200">
                <a:solidFill>
                  <a:schemeClr val="dk1"/>
                </a:solidFill>
              </a:rPr>
              <a:t>Examining the impact of hydraulic fracturing on water highlights the topics of supply, conservation, and education. The need for better education for Colorado residents is exemplified by the rhetoric of the pro/con factions for </a:t>
            </a:r>
            <a:r>
              <a:rPr lang="en-US" sz="1200" u="sng">
                <a:solidFill>
                  <a:schemeClr val="hlink"/>
                </a:solidFill>
                <a:hlinkClick r:id="rId4"/>
              </a:rPr>
              <a:t>proposition 112</a:t>
            </a:r>
            <a:r>
              <a:rPr lang="en-US" sz="1200">
                <a:solidFill>
                  <a:schemeClr val="dk1"/>
                </a:solidFill>
              </a:rPr>
              <a:t> during the 2018 midterm elections. There was a range of opinions around the impacts of oil, gas, and hydraulic fracking on our economy and environment. 44.88% of voters said yes, 55.12% said no. We believe a data driven approach might help bridge the conversation between the perspectives. We know from historical water events (Flint, Niagara Falls’ Love Canal, Philadelphia’s Legionnaires disease) that consistent, accurate, and transparent communication are important. We have found tools that address different aspects of the EPA’s report, but nothing that pulls it all together for Colorado. Therefore we think this tool is needed.</a:t>
            </a:r>
            <a:endParaRPr sz="1200">
              <a:solidFill>
                <a:schemeClr val="dk1"/>
              </a:solidFill>
            </a:endParaRPr>
          </a:p>
          <a:p>
            <a:pPr indent="0" lvl="0" marL="0" marR="0" rtl="0" algn="l">
              <a:lnSpc>
                <a:spcPct val="140000"/>
              </a:lnSpc>
              <a:spcBef>
                <a:spcPts val="80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marR="0" rtl="0" algn="l">
              <a:lnSpc>
                <a:spcPct val="140000"/>
              </a:lnSpc>
              <a:spcBef>
                <a:spcPts val="800"/>
              </a:spcBef>
              <a:spcAft>
                <a:spcPts val="800"/>
              </a:spcAft>
              <a:buClr>
                <a:schemeClr val="dk1"/>
              </a:buClr>
              <a:buSzPts val="1100"/>
              <a:buFont typeface="Arial"/>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Image result for colorado oit logo" id="106" name="Google Shape;106;p16"/>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07" name="Google Shape;107;p16"/>
          <p:cNvSpPr txBox="1"/>
          <p:nvPr/>
        </p:nvSpPr>
        <p:spPr>
          <a:xfrm>
            <a:off x="928007" y="698416"/>
            <a:ext cx="85809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Arial"/>
                <a:ea typeface="Arial"/>
                <a:cs typeface="Arial"/>
                <a:sym typeface="Arial"/>
              </a:rPr>
              <a:t>3. Methodology</a:t>
            </a:r>
            <a:endParaRPr b="0" i="0" sz="1400" u="none" cap="none" strike="noStrike">
              <a:solidFill>
                <a:srgbClr val="000000"/>
              </a:solidFill>
              <a:latin typeface="Arial"/>
              <a:ea typeface="Arial"/>
              <a:cs typeface="Arial"/>
              <a:sym typeface="Arial"/>
            </a:endParaRPr>
          </a:p>
        </p:txBody>
      </p:sp>
      <p:sp>
        <p:nvSpPr>
          <p:cNvPr id="108" name="Google Shape;108;p16"/>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2018 Submission Template</a:t>
            </a:r>
            <a:endParaRPr b="0" i="0" sz="1400" u="none" cap="none" strike="noStrike">
              <a:solidFill>
                <a:srgbClr val="000000"/>
              </a:solidFill>
              <a:latin typeface="Arial"/>
              <a:ea typeface="Arial"/>
              <a:cs typeface="Arial"/>
              <a:sym typeface="Arial"/>
            </a:endParaRPr>
          </a:p>
        </p:txBody>
      </p:sp>
      <p:sp>
        <p:nvSpPr>
          <p:cNvPr id="109" name="Google Shape;109;p16"/>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Font typeface="Arial"/>
              <a:buNone/>
            </a:pPr>
            <a:r>
              <a:rPr b="1" lang="en-US" sz="1600">
                <a:solidFill>
                  <a:schemeClr val="dk1"/>
                </a:solidFill>
              </a:rPr>
              <a:t>Problem 1:</a:t>
            </a:r>
            <a:r>
              <a:rPr b="1" lang="en-US" sz="1200">
                <a:solidFill>
                  <a:schemeClr val="dk1"/>
                </a:solidFill>
              </a:rPr>
              <a:t> </a:t>
            </a:r>
            <a:r>
              <a:rPr lang="en-US" sz="1200">
                <a:solidFill>
                  <a:schemeClr val="dk1"/>
                </a:solidFill>
              </a:rPr>
              <a:t>County-wise Public Supply data has been looked at in relation to the county designation – Urban, Rural, Frontier. Given the population and economic growth, there is going to be a demographic shift and this means that there will be a change in water usage- quantity and patterns. </a:t>
            </a:r>
            <a:endParaRPr sz="1200">
              <a:solidFill>
                <a:schemeClr val="dk1"/>
              </a:solidFill>
            </a:endParaRPr>
          </a:p>
          <a:p>
            <a:pPr indent="-304800" lvl="0" marL="457200" rtl="0" algn="l">
              <a:lnSpc>
                <a:spcPct val="140000"/>
              </a:lnSpc>
              <a:spcBef>
                <a:spcPts val="0"/>
              </a:spcBef>
              <a:spcAft>
                <a:spcPts val="0"/>
              </a:spcAft>
              <a:buClr>
                <a:schemeClr val="dk1"/>
              </a:buClr>
              <a:buSzPts val="1200"/>
              <a:buAutoNum type="alphaLcParenR"/>
            </a:pPr>
            <a:r>
              <a:rPr lang="en-US" sz="1200">
                <a:solidFill>
                  <a:schemeClr val="dk1"/>
                </a:solidFill>
              </a:rPr>
              <a:t>We have looked how in the past 30 years (1985-2015) , how this looks- aggregates and percentage changes. This helped us understand how the future looks. </a:t>
            </a:r>
            <a:r>
              <a:rPr b="1" lang="en-US" sz="1200">
                <a:solidFill>
                  <a:schemeClr val="dk1"/>
                </a:solidFill>
              </a:rPr>
              <a:t>Tools used- </a:t>
            </a:r>
            <a:r>
              <a:rPr lang="en-US" sz="1200">
                <a:solidFill>
                  <a:schemeClr val="dk1"/>
                </a:solidFill>
              </a:rPr>
              <a:t>MS Excel, MS Power BI</a:t>
            </a:r>
            <a:endParaRPr sz="1200">
              <a:solidFill>
                <a:schemeClr val="dk1"/>
              </a:solidFill>
            </a:endParaRPr>
          </a:p>
          <a:p>
            <a:pPr indent="-304800" lvl="0" marL="457200" rtl="0" algn="l">
              <a:lnSpc>
                <a:spcPct val="140000"/>
              </a:lnSpc>
              <a:spcBef>
                <a:spcPts val="0"/>
              </a:spcBef>
              <a:spcAft>
                <a:spcPts val="0"/>
              </a:spcAft>
              <a:buClr>
                <a:schemeClr val="dk1"/>
              </a:buClr>
              <a:buSzPts val="1200"/>
              <a:buAutoNum type="alphaLcParenR"/>
            </a:pPr>
            <a:r>
              <a:rPr lang="en-US" sz="1200">
                <a:solidFill>
                  <a:schemeClr val="dk1"/>
                </a:solidFill>
              </a:rPr>
              <a:t>To meet the future demands there is a need to bring efficiencies. Using predictive modelling techniques, we build a linear regression model to see if regions using efficient methods like sprinkler irrigation also have lower conveyance losses. This suggests that if efficient technology is used in irrigation, then even the supply channels are efficient. </a:t>
            </a:r>
            <a:r>
              <a:rPr b="1" lang="en-US" sz="1200">
                <a:solidFill>
                  <a:schemeClr val="dk1"/>
                </a:solidFill>
              </a:rPr>
              <a:t>Tools used- </a:t>
            </a:r>
            <a:r>
              <a:rPr lang="en-US" sz="1200">
                <a:solidFill>
                  <a:schemeClr val="dk1"/>
                </a:solidFill>
              </a:rPr>
              <a:t>MS Excel, IBM SPSS Modeler.</a:t>
            </a:r>
            <a:endParaRPr sz="1200">
              <a:solidFill>
                <a:schemeClr val="dk1"/>
              </a:solidFill>
            </a:endParaRPr>
          </a:p>
          <a:p>
            <a:pPr indent="-304800" lvl="0" marL="457200" rtl="0" algn="l">
              <a:lnSpc>
                <a:spcPct val="140000"/>
              </a:lnSpc>
              <a:spcBef>
                <a:spcPts val="0"/>
              </a:spcBef>
              <a:spcAft>
                <a:spcPts val="0"/>
              </a:spcAft>
              <a:buClr>
                <a:schemeClr val="dk1"/>
              </a:buClr>
              <a:buSzPts val="1200"/>
              <a:buAutoNum type="alphaLcParenR"/>
            </a:pPr>
            <a:r>
              <a:rPr lang="en-US" sz="1200">
                <a:solidFill>
                  <a:schemeClr val="dk1"/>
                </a:solidFill>
              </a:rPr>
              <a:t>Model fit and significance of independent variables were a priority. If there was access to different data sets like climate or a more complete dataset, it would be interesting to see if more robust models can be built.</a:t>
            </a:r>
            <a:endParaRPr sz="1200">
              <a:solidFill>
                <a:schemeClr val="dk1"/>
              </a:solidFill>
            </a:endParaRPr>
          </a:p>
          <a:p>
            <a:pPr indent="0" lvl="0" marL="0" rtl="0" algn="l">
              <a:lnSpc>
                <a:spcPct val="140000"/>
              </a:lnSpc>
              <a:spcBef>
                <a:spcPts val="0"/>
              </a:spcBef>
              <a:spcAft>
                <a:spcPts val="0"/>
              </a:spcAft>
              <a:buNone/>
            </a:pPr>
            <a:r>
              <a:t/>
            </a:r>
            <a:endParaRPr sz="1200">
              <a:solidFill>
                <a:schemeClr val="dk1"/>
              </a:solidFill>
            </a:endParaRPr>
          </a:p>
          <a:p>
            <a:pPr indent="0" lvl="0" marL="0" rtl="0" algn="l">
              <a:lnSpc>
                <a:spcPct val="140000"/>
              </a:lnSpc>
              <a:spcBef>
                <a:spcPts val="0"/>
              </a:spcBef>
              <a:spcAft>
                <a:spcPts val="0"/>
              </a:spcAft>
              <a:buClr>
                <a:schemeClr val="dk1"/>
              </a:buClr>
              <a:buSzPts val="1100"/>
              <a:buFont typeface="Arial"/>
              <a:buNone/>
            </a:pPr>
            <a:r>
              <a:rPr b="1" lang="en-US" sz="1600">
                <a:solidFill>
                  <a:schemeClr val="dk1"/>
                </a:solidFill>
              </a:rPr>
              <a:t>Problem 2: </a:t>
            </a:r>
            <a:r>
              <a:rPr lang="en-US" sz="1200">
                <a:solidFill>
                  <a:schemeClr val="dk1"/>
                </a:solidFill>
              </a:rPr>
              <a:t>The main goal was education. We researched Flint, Michigan and examined the factors that lead to action on the water crisis. The factor we chose was community science. Read the </a:t>
            </a:r>
            <a:r>
              <a:rPr lang="en-US" sz="1200" u="sng">
                <a:solidFill>
                  <a:schemeClr val="hlink"/>
                </a:solidFill>
                <a:hlinkClick r:id="rId4"/>
              </a:rPr>
              <a:t>EPA’s executive summary</a:t>
            </a:r>
            <a:r>
              <a:rPr lang="en-US" sz="1200">
                <a:solidFill>
                  <a:schemeClr val="dk1"/>
                </a:solidFill>
              </a:rPr>
              <a:t>, paying attention to the data they used to inform their 6 conclusions. Identified datasets that might be used to assess the EPA’s 6 conclusions and first pass at getting something useful out of them. Identified information and questions to educate the user on the hydraulic fracturing water cycle. First pass at design of website and evaluation if project goals are attainable. We focused on 2 of the EPA’s conclusions to flesh out: Spills during the management of hydraulic fracturing fluids and Disposal or storage of hydraulic fracturing wastewater. </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descr="Image result for colorado oit logo" id="114" name="Google Shape;114;p17"/>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15" name="Google Shape;115;p17"/>
          <p:cNvSpPr txBox="1"/>
          <p:nvPr/>
        </p:nvSpPr>
        <p:spPr>
          <a:xfrm>
            <a:off x="928007" y="698416"/>
            <a:ext cx="858088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lt1"/>
                </a:solidFill>
              </a:rPr>
              <a:t>4</a:t>
            </a:r>
            <a:r>
              <a:rPr b="1" i="0" lang="en-US" sz="3600" u="none" cap="none" strike="noStrike">
                <a:solidFill>
                  <a:schemeClr val="lt1"/>
                </a:solidFill>
                <a:latin typeface="Arial"/>
                <a:ea typeface="Arial"/>
                <a:cs typeface="Arial"/>
                <a:sym typeface="Arial"/>
              </a:rPr>
              <a:t>. The Data</a:t>
            </a:r>
            <a:endParaRPr b="0" i="0" sz="1400" u="none" cap="none" strike="noStrike">
              <a:solidFill>
                <a:srgbClr val="000000"/>
              </a:solidFill>
              <a:latin typeface="Arial"/>
              <a:ea typeface="Arial"/>
              <a:cs typeface="Arial"/>
              <a:sym typeface="Arial"/>
            </a:endParaRPr>
          </a:p>
        </p:txBody>
      </p:sp>
      <p:sp>
        <p:nvSpPr>
          <p:cNvPr id="116" name="Google Shape;116;p17"/>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2018 Submission Template</a:t>
            </a:r>
            <a:endParaRPr b="0" i="0" sz="1400" u="none" cap="none" strike="noStrike">
              <a:solidFill>
                <a:srgbClr val="000000"/>
              </a:solidFill>
              <a:latin typeface="Arial"/>
              <a:ea typeface="Arial"/>
              <a:cs typeface="Arial"/>
              <a:sym typeface="Arial"/>
            </a:endParaRPr>
          </a:p>
        </p:txBody>
      </p:sp>
      <p:sp>
        <p:nvSpPr>
          <p:cNvPr id="117" name="Google Shape;117;p17"/>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40000"/>
              </a:lnSpc>
              <a:spcBef>
                <a:spcPts val="0"/>
              </a:spcBef>
              <a:spcAft>
                <a:spcPts val="0"/>
              </a:spcAft>
              <a:buNone/>
            </a:pPr>
            <a:r>
              <a:rPr b="1" lang="en-US" sz="1600">
                <a:solidFill>
                  <a:schemeClr val="dk1"/>
                </a:solidFill>
              </a:rPr>
              <a:t>Problem 1:</a:t>
            </a:r>
            <a:r>
              <a:rPr b="1" lang="en-US" sz="1200">
                <a:solidFill>
                  <a:schemeClr val="dk1"/>
                </a:solidFill>
              </a:rPr>
              <a:t> Data used </a:t>
            </a:r>
            <a:endParaRPr b="1" sz="1200">
              <a:solidFill>
                <a:schemeClr val="dk1"/>
              </a:solidFill>
            </a:endParaRPr>
          </a:p>
          <a:p>
            <a:pPr indent="0" lvl="0" marL="0" rtl="0" algn="l">
              <a:lnSpc>
                <a:spcPct val="140000"/>
              </a:lnSpc>
              <a:spcBef>
                <a:spcPts val="0"/>
              </a:spcBef>
              <a:spcAft>
                <a:spcPts val="0"/>
              </a:spcAft>
              <a:buNone/>
            </a:pPr>
            <a:r>
              <a:t/>
            </a:r>
            <a:endParaRPr sz="1000">
              <a:solidFill>
                <a:schemeClr val="dk1"/>
              </a:solidFill>
            </a:endParaRPr>
          </a:p>
          <a:p>
            <a:pPr indent="0" lvl="0" marL="0" rtl="0" algn="l">
              <a:lnSpc>
                <a:spcPct val="140000"/>
              </a:lnSpc>
              <a:spcBef>
                <a:spcPts val="0"/>
              </a:spcBef>
              <a:spcAft>
                <a:spcPts val="0"/>
              </a:spcAft>
              <a:buNone/>
            </a:pPr>
            <a:r>
              <a:rPr b="1" lang="en-US" sz="1200">
                <a:solidFill>
                  <a:schemeClr val="dk1"/>
                </a:solidFill>
              </a:rPr>
              <a:t>Challenges</a:t>
            </a:r>
            <a:endParaRPr b="1"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Different time periods (e.g. daily/monthly/annual)</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Missing data. For example, water supply was missing entire year of 2000, and many variable were missing for 2000, 2005, and 2015. </a:t>
            </a:r>
            <a:r>
              <a:rPr lang="en-US" sz="1200">
                <a:solidFill>
                  <a:schemeClr val="dk1"/>
                </a:solidFill>
              </a:rPr>
              <a:t>For the regression model data from years 1985, 1990, 1995 was used as the remaining years the data is missing</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Incongruent data. For example water supply </a:t>
            </a:r>
            <a:r>
              <a:rPr lang="en-US" sz="1200">
                <a:solidFill>
                  <a:schemeClr val="dk1"/>
                </a:solidFill>
              </a:rPr>
              <a:t>couldn't</a:t>
            </a:r>
            <a:r>
              <a:rPr lang="en-US" sz="1200">
                <a:solidFill>
                  <a:schemeClr val="dk1"/>
                </a:solidFill>
              </a:rPr>
              <a:t> be used with drought data, it was county-wise. We couldn’t find that for climate/weather.</a:t>
            </a:r>
            <a:endParaRPr sz="1200">
              <a:solidFill>
                <a:schemeClr val="dk1"/>
              </a:solidFill>
            </a:endParaRPr>
          </a:p>
          <a:p>
            <a:pPr indent="-304800" lvl="0" marL="457200" marR="0" rtl="0" algn="l">
              <a:lnSpc>
                <a:spcPct val="100000"/>
              </a:lnSpc>
              <a:spcBef>
                <a:spcPts val="0"/>
              </a:spcBef>
              <a:spcAft>
                <a:spcPts val="0"/>
              </a:spcAft>
              <a:buClr>
                <a:schemeClr val="dk1"/>
              </a:buClr>
              <a:buSzPts val="1200"/>
              <a:buChar char="●"/>
            </a:pPr>
            <a:r>
              <a:rPr lang="en-US" sz="1200">
                <a:solidFill>
                  <a:schemeClr val="dk1"/>
                </a:solidFill>
              </a:rPr>
              <a:t>Standardizing data. For surface water, variable for storage amounts are in two units-based on storage or flow (AF and CFS). Analysis required converting all units </a:t>
            </a:r>
            <a:r>
              <a:rPr lang="en-US" sz="1200">
                <a:solidFill>
                  <a:schemeClr val="dk1"/>
                </a:solidFill>
                <a:uFill>
                  <a:noFill/>
                </a:uFill>
                <a:hlinkClick r:id="rId4"/>
              </a:rPr>
              <a:t>into gallons</a:t>
            </a:r>
            <a:r>
              <a:rPr lang="en-US" sz="1200">
                <a:solidFill>
                  <a:schemeClr val="dk1"/>
                </a:solidFill>
              </a:rPr>
              <a:t>.</a:t>
            </a:r>
            <a:r>
              <a:rPr lang="en-US" sz="1200">
                <a:solidFill>
                  <a:schemeClr val="dk1"/>
                </a:solidFill>
              </a:rPr>
              <a:t> Records with null values were not used.</a:t>
            </a:r>
            <a:endParaRPr sz="1000">
              <a:solidFill>
                <a:schemeClr val="dk1"/>
              </a:solidFill>
            </a:endParaRPr>
          </a:p>
          <a:p>
            <a:pPr indent="0" lvl="0" marL="0" rtl="0" algn="l">
              <a:spcBef>
                <a:spcPts val="0"/>
              </a:spcBef>
              <a:spcAft>
                <a:spcPts val="0"/>
              </a:spcAft>
              <a:buNone/>
            </a:pPr>
            <a:r>
              <a:t/>
            </a:r>
            <a:endParaRPr b="1" sz="1600">
              <a:solidFill>
                <a:schemeClr val="dk1"/>
              </a:solidFill>
            </a:endParaRPr>
          </a:p>
          <a:p>
            <a:pPr indent="0" lvl="0" marL="0" rtl="0" algn="l">
              <a:spcBef>
                <a:spcPts val="0"/>
              </a:spcBef>
              <a:spcAft>
                <a:spcPts val="0"/>
              </a:spcAft>
              <a:buClr>
                <a:schemeClr val="dk1"/>
              </a:buClr>
              <a:buFont typeface="Arial"/>
              <a:buNone/>
            </a:pPr>
            <a:r>
              <a:rPr b="1" lang="en-US" sz="1600">
                <a:solidFill>
                  <a:schemeClr val="dk1"/>
                </a:solidFill>
              </a:rPr>
              <a:t>Problem 2:</a:t>
            </a:r>
            <a:r>
              <a:rPr b="1" lang="en-US" sz="1200">
                <a:solidFill>
                  <a:schemeClr val="dk1"/>
                </a:solidFill>
              </a:rPr>
              <a:t> Data for the EPA’s conclusions</a:t>
            </a:r>
            <a:endParaRPr b="1"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Spills that result in large volumes or high concentrations of chemicals: </a:t>
            </a:r>
            <a:r>
              <a:rPr lang="en-US" sz="1200" u="sng">
                <a:solidFill>
                  <a:schemeClr val="hlink"/>
                </a:solidFill>
                <a:hlinkClick r:id="rId5"/>
              </a:rPr>
              <a:t>Additives used in chemical mixing</a:t>
            </a:r>
            <a:r>
              <a:rPr lang="en-US" sz="1200">
                <a:solidFill>
                  <a:schemeClr val="dk1"/>
                </a:solidFill>
              </a:rPr>
              <a:t>, </a:t>
            </a:r>
            <a:r>
              <a:rPr lang="en-US" sz="1200" u="sng">
                <a:solidFill>
                  <a:schemeClr val="hlink"/>
                </a:solidFill>
                <a:hlinkClick r:id="rId6"/>
              </a:rPr>
              <a:t>Spills</a:t>
            </a:r>
            <a:endParaRPr b="1"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Times or areas of low water availability: </a:t>
            </a:r>
            <a:r>
              <a:rPr lang="en-US" sz="1200" u="sng">
                <a:solidFill>
                  <a:schemeClr val="hlink"/>
                </a:solidFill>
                <a:latin typeface="Roboto"/>
                <a:ea typeface="Roboto"/>
                <a:cs typeface="Roboto"/>
                <a:sym typeface="Roboto"/>
                <a:hlinkClick r:id="rId7"/>
              </a:rPr>
              <a:t>Well Water Levels</a:t>
            </a:r>
            <a:r>
              <a:rPr lang="en-US" sz="1200">
                <a:solidFill>
                  <a:schemeClr val="dk1"/>
                </a:solidFill>
              </a:rPr>
              <a:t>, </a:t>
            </a:r>
            <a:r>
              <a:rPr lang="en-US" sz="1200" u="sng">
                <a:solidFill>
                  <a:schemeClr val="hlink"/>
                </a:solidFill>
                <a:latin typeface="Roboto"/>
                <a:ea typeface="Roboto"/>
                <a:cs typeface="Roboto"/>
                <a:sym typeface="Roboto"/>
                <a:hlinkClick r:id="rId8"/>
              </a:rPr>
              <a:t>Surface Water Supply Index</a:t>
            </a:r>
            <a:r>
              <a:rPr lang="en-US" sz="1200">
                <a:solidFill>
                  <a:schemeClr val="dk1"/>
                </a:solidFill>
              </a:rPr>
              <a:t>, </a:t>
            </a:r>
            <a:r>
              <a:rPr lang="en-US" sz="1200" u="sng">
                <a:solidFill>
                  <a:schemeClr val="hlink"/>
                </a:solidFill>
                <a:latin typeface="Roboto"/>
                <a:ea typeface="Roboto"/>
                <a:cs typeface="Roboto"/>
                <a:sym typeface="Roboto"/>
                <a:hlinkClick r:id="rId9"/>
              </a:rPr>
              <a:t>Drought Conditions</a:t>
            </a:r>
            <a:r>
              <a:rPr lang="en-US" sz="1200">
                <a:solidFill>
                  <a:schemeClr val="dk1"/>
                </a:solidFill>
                <a:latin typeface="Roboto"/>
                <a:ea typeface="Roboto"/>
                <a:cs typeface="Roboto"/>
                <a:sym typeface="Roboto"/>
              </a:rPr>
              <a:t> (CSU), </a:t>
            </a:r>
            <a:r>
              <a:rPr lang="en-US" sz="1200" u="sng">
                <a:solidFill>
                  <a:schemeClr val="hlink"/>
                </a:solidFill>
                <a:latin typeface="Roboto"/>
                <a:ea typeface="Roboto"/>
                <a:cs typeface="Roboto"/>
                <a:sym typeface="Roboto"/>
                <a:hlinkClick r:id="rId10"/>
              </a:rPr>
              <a:t>US Drought Monitor</a:t>
            </a:r>
            <a:r>
              <a:rPr lang="en-US" sz="1200">
                <a:solidFill>
                  <a:schemeClr val="dk1"/>
                </a:solidFill>
              </a:rPr>
              <a:t>, </a:t>
            </a:r>
            <a:r>
              <a:rPr lang="en-US" sz="1200" u="sng">
                <a:solidFill>
                  <a:schemeClr val="hlink"/>
                </a:solidFill>
                <a:latin typeface="Roboto"/>
                <a:ea typeface="Roboto"/>
                <a:cs typeface="Roboto"/>
                <a:sym typeface="Roboto"/>
                <a:hlinkClick r:id="rId11"/>
              </a:rPr>
              <a:t>Well Density/Uses</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Wells with inadequate mechanical integrity/directly into groundwater: </a:t>
            </a:r>
            <a:r>
              <a:rPr lang="en-US" sz="1200" u="sng">
                <a:solidFill>
                  <a:schemeClr val="hlink"/>
                </a:solidFill>
                <a:latin typeface="Roboto"/>
                <a:ea typeface="Roboto"/>
                <a:cs typeface="Roboto"/>
                <a:sym typeface="Roboto"/>
                <a:hlinkClick r:id="rId12"/>
              </a:rPr>
              <a:t>Mechanical Integrity Test</a:t>
            </a:r>
            <a:r>
              <a:rPr lang="en-US" sz="1200">
                <a:solidFill>
                  <a:schemeClr val="dk1"/>
                </a:solidFill>
              </a:rPr>
              <a:t>, </a:t>
            </a:r>
            <a:r>
              <a:rPr lang="en-US" sz="1200" u="sng">
                <a:solidFill>
                  <a:schemeClr val="hlink"/>
                </a:solidFill>
                <a:latin typeface="Roboto"/>
                <a:ea typeface="Roboto"/>
                <a:cs typeface="Roboto"/>
                <a:sym typeface="Roboto"/>
                <a:hlinkClick r:id="rId13"/>
              </a:rPr>
              <a:t>Rule Violations</a:t>
            </a:r>
            <a:r>
              <a:rPr lang="en-US" sz="1200">
                <a:solidFill>
                  <a:schemeClr val="dk1"/>
                </a:solidFill>
              </a:rPr>
              <a:t>, </a:t>
            </a:r>
            <a:r>
              <a:rPr lang="en-US" sz="1200" u="sng">
                <a:solidFill>
                  <a:schemeClr val="hlink"/>
                </a:solidFill>
                <a:latin typeface="Roboto"/>
                <a:ea typeface="Roboto"/>
                <a:cs typeface="Roboto"/>
                <a:sym typeface="Roboto"/>
                <a:hlinkClick r:id="rId14"/>
              </a:rPr>
              <a:t>Ages of Wells</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Wastewater in unlined pits: </a:t>
            </a:r>
            <a:r>
              <a:rPr lang="en-US" sz="1200" u="sng">
                <a:solidFill>
                  <a:schemeClr val="hlink"/>
                </a:solidFill>
                <a:latin typeface="Roboto"/>
                <a:ea typeface="Roboto"/>
                <a:cs typeface="Roboto"/>
                <a:sym typeface="Roboto"/>
                <a:hlinkClick r:id="rId15"/>
              </a:rPr>
              <a:t>Location of pits</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Discharge of inadequately treated hydraulic fracturing wastewater: </a:t>
            </a:r>
            <a:r>
              <a:rPr lang="en-US" sz="1200" u="sng">
                <a:solidFill>
                  <a:schemeClr val="hlink"/>
                </a:solidFill>
                <a:latin typeface="Roboto"/>
                <a:ea typeface="Roboto"/>
                <a:cs typeface="Roboto"/>
                <a:sym typeface="Roboto"/>
                <a:hlinkClick r:id="rId16"/>
              </a:rPr>
              <a:t>Changes in salinity levels of water</a:t>
            </a:r>
            <a:endParaRPr sz="1200">
              <a:solidFill>
                <a:schemeClr val="dk1"/>
              </a:solidFill>
            </a:endParaRPr>
          </a:p>
          <a:p>
            <a:pPr indent="0" lvl="0" marL="0" rtl="0" algn="l">
              <a:spcBef>
                <a:spcPts val="0"/>
              </a:spcBef>
              <a:spcAft>
                <a:spcPts val="0"/>
              </a:spcAft>
              <a:buClr>
                <a:schemeClr val="dk1"/>
              </a:buClr>
              <a:buSzPts val="1100"/>
              <a:buFont typeface="Arial"/>
              <a:buNone/>
            </a:pPr>
            <a:r>
              <a:rPr b="1" lang="en-US" sz="1200">
                <a:solidFill>
                  <a:schemeClr val="dk1"/>
                </a:solidFill>
              </a:rPr>
              <a:t>Challenges</a:t>
            </a:r>
            <a:endParaRPr b="1"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We found data on CIM that wasn’t updated with the same frequency as the original data (ex: Oil Spills on </a:t>
            </a:r>
            <a:r>
              <a:rPr lang="en-US" sz="1200" u="sng">
                <a:solidFill>
                  <a:schemeClr val="hlink"/>
                </a:solidFill>
                <a:hlinkClick r:id="rId17"/>
              </a:rPr>
              <a:t>CIM</a:t>
            </a:r>
            <a:r>
              <a:rPr lang="en-US" sz="1200">
                <a:solidFill>
                  <a:schemeClr val="dk1"/>
                </a:solidFill>
              </a:rPr>
              <a:t>, </a:t>
            </a:r>
            <a:r>
              <a:rPr lang="en-US" sz="1200" u="sng">
                <a:solidFill>
                  <a:schemeClr val="hlink"/>
                </a:solidFill>
                <a:hlinkClick r:id="rId18"/>
              </a:rPr>
              <a:t>source</a:t>
            </a:r>
            <a:r>
              <a:rPr lang="en-US"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Lack of domain knowledge around data. For example, trying to understand which wells were used for hydraulic fracking by use type. Or trying to understand what constitutes a low level of water for a well.</a:t>
            </a:r>
            <a:endParaRPr sz="1200">
              <a:solidFill>
                <a:schemeClr val="dk1"/>
              </a:solidFill>
            </a:endParaRPr>
          </a:p>
        </p:txBody>
      </p:sp>
      <p:sp>
        <p:nvSpPr>
          <p:cNvPr id="118" name="Google Shape;118;p17"/>
          <p:cNvSpPr txBox="1"/>
          <p:nvPr/>
        </p:nvSpPr>
        <p:spPr>
          <a:xfrm>
            <a:off x="928000" y="1877075"/>
            <a:ext cx="2010600" cy="291600"/>
          </a:xfrm>
          <a:prstGeom prst="rect">
            <a:avLst/>
          </a:prstGeom>
          <a:solidFill>
            <a:schemeClr val="lt1"/>
          </a:solidFill>
          <a:ln>
            <a:noFill/>
          </a:ln>
        </p:spPr>
        <p:txBody>
          <a:bodyPr anchorCtr="0" anchor="t" bIns="91425" lIns="91425" spcFirstLastPara="1" rIns="91425" wrap="square" tIns="91425">
            <a:noAutofit/>
          </a:bodyPr>
          <a:lstStyle/>
          <a:p>
            <a:pPr indent="-304800" lvl="0" marL="457200" rtl="0" algn="l">
              <a:lnSpc>
                <a:spcPct val="140000"/>
              </a:lnSpc>
              <a:spcBef>
                <a:spcPts val="0"/>
              </a:spcBef>
              <a:spcAft>
                <a:spcPts val="0"/>
              </a:spcAft>
              <a:buClr>
                <a:schemeClr val="dk1"/>
              </a:buClr>
              <a:buSzPts val="1200"/>
              <a:buChar char="●"/>
            </a:pPr>
            <a:r>
              <a:rPr lang="en-US" sz="1200" u="sng">
                <a:solidFill>
                  <a:schemeClr val="hlink"/>
                </a:solidFill>
                <a:hlinkClick r:id="rId19"/>
              </a:rPr>
              <a:t>Census</a:t>
            </a:r>
            <a:endParaRPr sz="1200"/>
          </a:p>
        </p:txBody>
      </p:sp>
      <p:sp>
        <p:nvSpPr>
          <p:cNvPr id="119" name="Google Shape;119;p17"/>
          <p:cNvSpPr txBox="1"/>
          <p:nvPr/>
        </p:nvSpPr>
        <p:spPr>
          <a:xfrm>
            <a:off x="4449426" y="1877075"/>
            <a:ext cx="2217900" cy="242700"/>
          </a:xfrm>
          <a:prstGeom prst="rect">
            <a:avLst/>
          </a:prstGeom>
          <a:solidFill>
            <a:schemeClr val="lt1"/>
          </a:solidFill>
          <a:ln>
            <a:noFill/>
          </a:ln>
        </p:spPr>
        <p:txBody>
          <a:bodyPr anchorCtr="0" anchor="t" bIns="91425" lIns="91425" spcFirstLastPara="1" rIns="91425" wrap="square" tIns="91425">
            <a:noAutofit/>
          </a:bodyPr>
          <a:lstStyle/>
          <a:p>
            <a:pPr indent="-304800" lvl="0" marL="457200" rtl="0" algn="l">
              <a:lnSpc>
                <a:spcPct val="140000"/>
              </a:lnSpc>
              <a:spcBef>
                <a:spcPts val="0"/>
              </a:spcBef>
              <a:spcAft>
                <a:spcPts val="0"/>
              </a:spcAft>
              <a:buClr>
                <a:schemeClr val="dk1"/>
              </a:buClr>
              <a:buSzPts val="1200"/>
              <a:buChar char="●"/>
            </a:pPr>
            <a:r>
              <a:rPr lang="en-US" sz="1200" u="sng">
                <a:solidFill>
                  <a:schemeClr val="hlink"/>
                </a:solidFill>
                <a:hlinkClick r:id="rId20"/>
              </a:rPr>
              <a:t>County Designations</a:t>
            </a:r>
            <a:endParaRPr sz="1200"/>
          </a:p>
        </p:txBody>
      </p:sp>
      <p:sp>
        <p:nvSpPr>
          <p:cNvPr id="120" name="Google Shape;120;p17"/>
          <p:cNvSpPr txBox="1"/>
          <p:nvPr/>
        </p:nvSpPr>
        <p:spPr>
          <a:xfrm>
            <a:off x="2231499" y="1877075"/>
            <a:ext cx="2217900" cy="291600"/>
          </a:xfrm>
          <a:prstGeom prst="rect">
            <a:avLst/>
          </a:prstGeom>
          <a:solidFill>
            <a:schemeClr val="lt1"/>
          </a:solidFill>
          <a:ln>
            <a:noFill/>
          </a:ln>
        </p:spPr>
        <p:txBody>
          <a:bodyPr anchorCtr="0" anchor="t" bIns="91425" lIns="91425" spcFirstLastPara="1" rIns="91425" wrap="square" tIns="91425">
            <a:noAutofit/>
          </a:bodyPr>
          <a:lstStyle/>
          <a:p>
            <a:pPr indent="-304800" lvl="0" marL="457200" rtl="0" algn="l">
              <a:lnSpc>
                <a:spcPct val="140000"/>
              </a:lnSpc>
              <a:spcBef>
                <a:spcPts val="0"/>
              </a:spcBef>
              <a:spcAft>
                <a:spcPts val="0"/>
              </a:spcAft>
              <a:buClr>
                <a:schemeClr val="dk1"/>
              </a:buClr>
              <a:buSzPts val="1200"/>
              <a:buChar char="●"/>
            </a:pPr>
            <a:r>
              <a:rPr lang="en-US" sz="1200" u="sng">
                <a:solidFill>
                  <a:schemeClr val="hlink"/>
                </a:solidFill>
                <a:hlinkClick r:id="rId21"/>
              </a:rPr>
              <a:t>Water Supply (USGS)</a:t>
            </a:r>
            <a:endParaRPr sz="1200"/>
          </a:p>
        </p:txBody>
      </p:sp>
      <p:sp>
        <p:nvSpPr>
          <p:cNvPr id="121" name="Google Shape;121;p17"/>
          <p:cNvSpPr txBox="1"/>
          <p:nvPr/>
        </p:nvSpPr>
        <p:spPr>
          <a:xfrm>
            <a:off x="6667325" y="1877075"/>
            <a:ext cx="2010600" cy="291600"/>
          </a:xfrm>
          <a:prstGeom prst="rect">
            <a:avLst/>
          </a:prstGeom>
          <a:solidFill>
            <a:schemeClr val="lt1"/>
          </a:solidFill>
          <a:ln>
            <a:noFill/>
          </a:ln>
        </p:spPr>
        <p:txBody>
          <a:bodyPr anchorCtr="0" anchor="t" bIns="91425" lIns="91425" spcFirstLastPara="1" rIns="91425" wrap="square" tIns="91425">
            <a:noAutofit/>
          </a:bodyPr>
          <a:lstStyle/>
          <a:p>
            <a:pPr indent="-304800" lvl="0" marL="457200" rtl="0" algn="l">
              <a:lnSpc>
                <a:spcPct val="140000"/>
              </a:lnSpc>
              <a:spcBef>
                <a:spcPts val="0"/>
              </a:spcBef>
              <a:spcAft>
                <a:spcPts val="0"/>
              </a:spcAft>
              <a:buClr>
                <a:schemeClr val="dk1"/>
              </a:buClr>
              <a:buSzPts val="1200"/>
              <a:buChar char="●"/>
            </a:pPr>
            <a:r>
              <a:rPr lang="en-US" sz="1200" u="sng">
                <a:solidFill>
                  <a:schemeClr val="hlink"/>
                </a:solidFill>
                <a:hlinkClick r:id="rId22"/>
              </a:rPr>
              <a:t>Surface Water</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nvSpPr>
        <p:spPr>
          <a:xfrm>
            <a:off x="928007" y="1600200"/>
            <a:ext cx="10335986"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b="1" sz="1600">
              <a:solidFill>
                <a:schemeClr val="dk1"/>
              </a:solidFill>
            </a:endParaRPr>
          </a:p>
          <a:p>
            <a:pPr indent="0" lvl="0" marL="0" rtl="0" algn="l">
              <a:spcBef>
                <a:spcPts val="0"/>
              </a:spcBef>
              <a:spcAft>
                <a:spcPts val="0"/>
              </a:spcAft>
              <a:buClr>
                <a:schemeClr val="dk1"/>
              </a:buClr>
              <a:buFont typeface="Arial"/>
              <a:buNone/>
            </a:pPr>
            <a:r>
              <a:rPr b="1" lang="en-US" sz="1600">
                <a:solidFill>
                  <a:schemeClr val="dk1"/>
                </a:solidFill>
              </a:rPr>
              <a:t>Problem 1:</a:t>
            </a:r>
            <a:r>
              <a:rPr b="1" lang="en-US">
                <a:solidFill>
                  <a:schemeClr val="dk1"/>
                </a:solidFill>
              </a:rPr>
              <a:t> </a:t>
            </a:r>
            <a:r>
              <a:rPr lang="en-US" sz="1200">
                <a:solidFill>
                  <a:schemeClr val="dk1"/>
                </a:solidFill>
              </a:rPr>
              <a:t>Part of the analysis, mostly descriptive is complete. For the prescriptive part more data is required.  Other data sets that we tried to look for but could not find in useful format are-  Precipitation, drought (collected monthly for CO as a whole, no county or region breakup)</a:t>
            </a:r>
            <a:endParaRPr sz="1200">
              <a:solidFill>
                <a:schemeClr val="dk1"/>
              </a:solidFill>
            </a:endParaRPr>
          </a:p>
          <a:p>
            <a:pPr indent="0" lvl="1" marL="0" rtl="0" algn="l">
              <a:spcBef>
                <a:spcPts val="0"/>
              </a:spcBef>
              <a:spcAft>
                <a:spcPts val="0"/>
              </a:spcAft>
              <a:buClr>
                <a:schemeClr val="dk1"/>
              </a:buClr>
              <a:buFont typeface="Arial"/>
              <a:buNone/>
            </a:pPr>
            <a:r>
              <a:rPr lang="en-US" sz="1200">
                <a:solidFill>
                  <a:schemeClr val="dk1"/>
                </a:solidFill>
              </a:rPr>
              <a:t>Missing data, USGS data collected every five years and any other data sets that could be used in conjunction with this have different time periods-e.g. daily/monthly/ annual data collections.</a:t>
            </a:r>
            <a:endParaRPr sz="1200">
              <a:solidFill>
                <a:schemeClr val="dk1"/>
              </a:solidFill>
            </a:endParaRPr>
          </a:p>
          <a:p>
            <a:pPr indent="0" lvl="1" marL="0" rtl="0" algn="l">
              <a:spcBef>
                <a:spcPts val="0"/>
              </a:spcBef>
              <a:spcAft>
                <a:spcPts val="0"/>
              </a:spcAft>
              <a:buClr>
                <a:schemeClr val="dk1"/>
              </a:buClr>
              <a:buFont typeface="Arial"/>
              <a:buNone/>
            </a:pPr>
            <a:r>
              <a:t/>
            </a:r>
            <a:endParaRPr sz="1200">
              <a:solidFill>
                <a:schemeClr val="dk1"/>
              </a:solidFill>
            </a:endParaRPr>
          </a:p>
          <a:p>
            <a:pPr indent="0" lvl="1" marL="0" rtl="0" algn="l">
              <a:spcBef>
                <a:spcPts val="0"/>
              </a:spcBef>
              <a:spcAft>
                <a:spcPts val="0"/>
              </a:spcAft>
              <a:buClr>
                <a:schemeClr val="dk1"/>
              </a:buClr>
              <a:buFont typeface="Arial"/>
              <a:buNone/>
            </a:pPr>
            <a:r>
              <a:rPr lang="en-US" sz="1200">
                <a:solidFill>
                  <a:schemeClr val="dk1"/>
                </a:solidFill>
              </a:rPr>
              <a:t>Time series analysis could not be done due to missing data for some variables in the years 2000, 2010, 2015.</a:t>
            </a:r>
            <a:endParaRPr sz="1200">
              <a:solidFill>
                <a:schemeClr val="dk1"/>
              </a:solidFill>
            </a:endParaRPr>
          </a:p>
          <a:p>
            <a:pPr indent="0" lvl="1" marL="0" rtl="0" algn="l">
              <a:spcBef>
                <a:spcPts val="0"/>
              </a:spcBef>
              <a:spcAft>
                <a:spcPts val="0"/>
              </a:spcAft>
              <a:buClr>
                <a:schemeClr val="dk1"/>
              </a:buClr>
              <a:buFont typeface="Arial"/>
              <a:buNone/>
            </a:pPr>
            <a:r>
              <a:rPr lang="en-US" sz="1200">
                <a:solidFill>
                  <a:schemeClr val="dk1"/>
                </a:solidFill>
              </a:rPr>
              <a:t>No data found on conveyance of irrigation water supply. More data points like type, seepage, evaporation etc. could help in refining our predictive model to estimate conveyance losses. It can also help narrow the best practices in water conveyance that could be scaled up and water losses can be minimized.</a:t>
            </a:r>
            <a:endParaRPr sz="1200">
              <a:solidFill>
                <a:schemeClr val="dk1"/>
              </a:solidFill>
            </a:endParaRPr>
          </a:p>
          <a:p>
            <a:pPr indent="0" lvl="1"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b="1" sz="1600">
              <a:solidFill>
                <a:schemeClr val="dk1"/>
              </a:solidFill>
            </a:endParaRPr>
          </a:p>
          <a:p>
            <a:pPr indent="0" lvl="0" marL="0" rtl="0" algn="l">
              <a:spcBef>
                <a:spcPts val="0"/>
              </a:spcBef>
              <a:spcAft>
                <a:spcPts val="0"/>
              </a:spcAft>
              <a:buClr>
                <a:schemeClr val="dk1"/>
              </a:buClr>
              <a:buFont typeface="Arial"/>
              <a:buNone/>
            </a:pPr>
            <a:r>
              <a:rPr b="1" lang="en-US" sz="1600">
                <a:solidFill>
                  <a:schemeClr val="dk1"/>
                </a:solidFill>
              </a:rPr>
              <a:t>Problem 2:</a:t>
            </a:r>
            <a:r>
              <a:rPr lang="en-US">
                <a:solidFill>
                  <a:schemeClr val="dk1"/>
                </a:solidFill>
              </a:rPr>
              <a:t> </a:t>
            </a:r>
            <a:r>
              <a:rPr lang="en-US" sz="1200">
                <a:solidFill>
                  <a:schemeClr val="dk1"/>
                </a:solidFill>
              </a:rPr>
              <a:t>Analysis is far from complete. This project is a minimum viable project (mvp) to assess if the concept is possible. How can we implement the EPA’s call for monitoring of hydraulic fracturing on water in our communities?</a:t>
            </a:r>
            <a:br>
              <a:rPr lang="en-US" sz="1200">
                <a:solidFill>
                  <a:schemeClr val="dk1"/>
                </a:solidFill>
              </a:rPr>
            </a:br>
            <a:r>
              <a:rPr lang="en-US" sz="1200">
                <a:solidFill>
                  <a:schemeClr val="dk1"/>
                </a:solidFill>
              </a:rPr>
              <a:t>We think the concept has possibilities, but has run into our current insufficient resources (time/knowledge). Given a state or local person with one or more of the following resources: understanding of the water, hydraulic fracturing datasets, access to folks who understand the datasets, a deeper understanding of the EPA’s report, and/or design thinking.</a:t>
            </a:r>
            <a:br>
              <a:rPr b="1" lang="en-US" sz="1200">
                <a:solidFill>
                  <a:schemeClr val="dk1"/>
                </a:solidFill>
              </a:rPr>
            </a:br>
            <a:endParaRPr sz="1200">
              <a:solidFill>
                <a:srgbClr val="FF0000"/>
              </a:solidFill>
            </a:endParaRPr>
          </a:p>
          <a:p>
            <a:pPr indent="0" lvl="0" marL="0" marR="0" rtl="0" algn="l">
              <a:lnSpc>
                <a:spcPct val="100000"/>
              </a:lnSpc>
              <a:spcBef>
                <a:spcPts val="800"/>
              </a:spcBef>
              <a:spcAft>
                <a:spcPts val="0"/>
              </a:spcAft>
              <a:buClr>
                <a:srgbClr val="000000"/>
              </a:buClr>
              <a:buSzPts val="1800"/>
              <a:buFont typeface="Arial"/>
              <a:buNone/>
            </a:pPr>
            <a:r>
              <a:t/>
            </a:r>
            <a:endParaRPr sz="1800">
              <a:solidFill>
                <a:schemeClr val="dk1"/>
              </a:solidFill>
              <a:latin typeface="Roboto"/>
              <a:ea typeface="Roboto"/>
              <a:cs typeface="Roboto"/>
              <a:sym typeface="Roboto"/>
            </a:endParaRPr>
          </a:p>
        </p:txBody>
      </p:sp>
      <p:pic>
        <p:nvPicPr>
          <p:cNvPr descr="Image result for colorado oit logo" id="127" name="Google Shape;127;p18"/>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28" name="Google Shape;128;p18"/>
          <p:cNvSpPr txBox="1"/>
          <p:nvPr/>
        </p:nvSpPr>
        <p:spPr>
          <a:xfrm>
            <a:off x="928007" y="698416"/>
            <a:ext cx="858088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lt1"/>
                </a:solidFill>
              </a:rPr>
              <a:t>5</a:t>
            </a:r>
            <a:r>
              <a:rPr b="1" i="0" lang="en-US" sz="3600" u="none" cap="none" strike="noStrike">
                <a:solidFill>
                  <a:schemeClr val="lt1"/>
                </a:solidFill>
                <a:latin typeface="Arial"/>
                <a:ea typeface="Arial"/>
                <a:cs typeface="Arial"/>
                <a:sym typeface="Arial"/>
              </a:rPr>
              <a:t>. Feasibility</a:t>
            </a:r>
            <a:endParaRPr b="0" i="0" sz="1400" u="none" cap="none" strike="noStrike">
              <a:solidFill>
                <a:srgbClr val="000000"/>
              </a:solidFill>
              <a:latin typeface="Arial"/>
              <a:ea typeface="Arial"/>
              <a:cs typeface="Arial"/>
              <a:sym typeface="Arial"/>
            </a:endParaRPr>
          </a:p>
        </p:txBody>
      </p:sp>
      <p:sp>
        <p:nvSpPr>
          <p:cNvPr id="129" name="Google Shape;129;p18"/>
          <p:cNvSpPr txBox="1"/>
          <p:nvPr/>
        </p:nvSpPr>
        <p:spPr>
          <a:xfrm>
            <a:off x="8736758" y="6276251"/>
            <a:ext cx="312989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2018 Submission Template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pic>
        <p:nvPicPr>
          <p:cNvPr descr="Image result for colorado oit logo" id="134" name="Google Shape;134;p19"/>
          <p:cNvPicPr preferRelativeResize="0"/>
          <p:nvPr/>
        </p:nvPicPr>
        <p:blipFill rotWithShape="1">
          <a:blip r:embed="rId3">
            <a:alphaModFix/>
          </a:blip>
          <a:srcRect b="0" l="0" r="0" t="0"/>
          <a:stretch/>
        </p:blipFill>
        <p:spPr>
          <a:xfrm>
            <a:off x="9359208" y="212417"/>
            <a:ext cx="2560650" cy="809165"/>
          </a:xfrm>
          <a:prstGeom prst="rect">
            <a:avLst/>
          </a:prstGeom>
          <a:noFill/>
          <a:ln>
            <a:noFill/>
          </a:ln>
        </p:spPr>
      </p:pic>
      <p:sp>
        <p:nvSpPr>
          <p:cNvPr id="135" name="Google Shape;135;p19"/>
          <p:cNvSpPr txBox="1"/>
          <p:nvPr/>
        </p:nvSpPr>
        <p:spPr>
          <a:xfrm>
            <a:off x="928007" y="698416"/>
            <a:ext cx="85809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lang="en-US" sz="3600">
                <a:solidFill>
                  <a:schemeClr val="lt1"/>
                </a:solidFill>
              </a:rPr>
              <a:t>6</a:t>
            </a:r>
            <a:r>
              <a:rPr b="1" i="0" lang="en-US" sz="3600" u="none" cap="none" strike="noStrike">
                <a:solidFill>
                  <a:schemeClr val="lt1"/>
                </a:solidFill>
                <a:latin typeface="Arial"/>
                <a:ea typeface="Arial"/>
                <a:cs typeface="Arial"/>
                <a:sym typeface="Arial"/>
              </a:rPr>
              <a:t>. Results</a:t>
            </a:r>
            <a:endParaRPr b="0" i="0" sz="1400" u="none" cap="none" strike="noStrike">
              <a:solidFill>
                <a:srgbClr val="000000"/>
              </a:solidFill>
              <a:latin typeface="Arial"/>
              <a:ea typeface="Arial"/>
              <a:cs typeface="Arial"/>
              <a:sym typeface="Arial"/>
            </a:endParaRPr>
          </a:p>
        </p:txBody>
      </p:sp>
      <p:sp>
        <p:nvSpPr>
          <p:cNvPr id="136" name="Google Shape;136;p19"/>
          <p:cNvSpPr txBox="1"/>
          <p:nvPr/>
        </p:nvSpPr>
        <p:spPr>
          <a:xfrm>
            <a:off x="8736758" y="6276251"/>
            <a:ext cx="31299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2018 Submission Template</a:t>
            </a:r>
            <a:endParaRPr b="0" i="0" sz="1400" u="none" cap="none" strike="noStrike">
              <a:solidFill>
                <a:srgbClr val="000000"/>
              </a:solidFill>
              <a:latin typeface="Arial"/>
              <a:ea typeface="Arial"/>
              <a:cs typeface="Arial"/>
              <a:sym typeface="Arial"/>
            </a:endParaRPr>
          </a:p>
        </p:txBody>
      </p:sp>
      <p:sp>
        <p:nvSpPr>
          <p:cNvPr id="137" name="Google Shape;137;p19"/>
          <p:cNvSpPr txBox="1"/>
          <p:nvPr/>
        </p:nvSpPr>
        <p:spPr>
          <a:xfrm>
            <a:off x="928007" y="1600200"/>
            <a:ext cx="10335900" cy="4393200"/>
          </a:xfrm>
          <a:prstGeom prst="rect">
            <a:avLst/>
          </a:prstGeom>
          <a:solidFill>
            <a:schemeClr val="lt1"/>
          </a:solidFill>
          <a:ln cap="flat" cmpd="sng" w="9525">
            <a:solidFill>
              <a:srgbClr val="1F1D1D"/>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t/>
            </a:r>
            <a:endParaRPr b="1" sz="1600">
              <a:solidFill>
                <a:schemeClr val="dk1"/>
              </a:solidFill>
            </a:endParaRPr>
          </a:p>
          <a:p>
            <a:pPr indent="0" lvl="0" marL="0" rtl="0" algn="l">
              <a:spcBef>
                <a:spcPts val="0"/>
              </a:spcBef>
              <a:spcAft>
                <a:spcPts val="0"/>
              </a:spcAft>
              <a:buClr>
                <a:schemeClr val="dk1"/>
              </a:buClr>
              <a:buFont typeface="Arial"/>
              <a:buNone/>
            </a:pPr>
            <a:r>
              <a:rPr b="1" lang="en-US" sz="1600">
                <a:solidFill>
                  <a:schemeClr val="dk1"/>
                </a:solidFill>
              </a:rPr>
              <a:t>Problem 1:</a:t>
            </a:r>
            <a:r>
              <a:rPr b="1" lang="en-US">
                <a:solidFill>
                  <a:schemeClr val="dk1"/>
                </a:solidFill>
              </a:rPr>
              <a:t> </a:t>
            </a:r>
            <a:r>
              <a:rPr lang="en-US" sz="1200" u="sng">
                <a:solidFill>
                  <a:schemeClr val="hlink"/>
                </a:solidFill>
                <a:hlinkClick r:id="rId4"/>
              </a:rPr>
              <a:t>Link to problem 1 results.</a:t>
            </a:r>
            <a:endParaRPr sz="12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Font typeface="Arial"/>
              <a:buNone/>
            </a:pPr>
            <a:r>
              <a:t/>
            </a:r>
            <a:endParaRPr b="1" sz="1600">
              <a:solidFill>
                <a:schemeClr val="dk1"/>
              </a:solidFill>
            </a:endParaRPr>
          </a:p>
          <a:p>
            <a:pPr indent="0" lvl="0" marL="0" rtl="0" algn="l">
              <a:spcBef>
                <a:spcPts val="0"/>
              </a:spcBef>
              <a:spcAft>
                <a:spcPts val="0"/>
              </a:spcAft>
              <a:buClr>
                <a:schemeClr val="dk1"/>
              </a:buClr>
              <a:buFont typeface="Arial"/>
              <a:buNone/>
            </a:pPr>
            <a:r>
              <a:t/>
            </a:r>
            <a:endParaRPr b="1" sz="1600">
              <a:solidFill>
                <a:schemeClr val="dk1"/>
              </a:solidFill>
            </a:endParaRPr>
          </a:p>
          <a:p>
            <a:pPr indent="0" lvl="0" marL="0" rtl="0" algn="l">
              <a:spcBef>
                <a:spcPts val="0"/>
              </a:spcBef>
              <a:spcAft>
                <a:spcPts val="0"/>
              </a:spcAft>
              <a:buClr>
                <a:schemeClr val="dk1"/>
              </a:buClr>
              <a:buFont typeface="Arial"/>
              <a:buNone/>
            </a:pPr>
            <a:r>
              <a:rPr b="1" lang="en-US" sz="1600">
                <a:solidFill>
                  <a:schemeClr val="dk1"/>
                </a:solidFill>
              </a:rPr>
              <a:t>Problem 2: </a:t>
            </a:r>
            <a:r>
              <a:rPr lang="en-US" sz="1200" u="sng">
                <a:solidFill>
                  <a:schemeClr val="hlink"/>
                </a:solidFill>
                <a:hlinkClick r:id="rId5"/>
              </a:rPr>
              <a:t>Link to problem 2 results.</a:t>
            </a:r>
            <a:endParaRPr b="1" sz="1200">
              <a:solidFill>
                <a:schemeClr val="dk1"/>
              </a:solidFill>
            </a:endParaRPr>
          </a:p>
          <a:p>
            <a:pPr indent="0" lvl="0" marL="0" rtl="0" algn="l">
              <a:spcBef>
                <a:spcPts val="0"/>
              </a:spcBef>
              <a:spcAft>
                <a:spcPts val="0"/>
              </a:spcAft>
              <a:buClr>
                <a:schemeClr val="dk1"/>
              </a:buClr>
              <a:buFont typeface="Arial"/>
              <a:buNone/>
            </a:pPr>
            <a:r>
              <a:t/>
            </a:r>
            <a:endParaRPr b="1" sz="1100">
              <a:solidFill>
                <a:schemeClr val="dk1"/>
              </a:solidFill>
            </a:endParaRPr>
          </a:p>
          <a:p>
            <a:pPr indent="0" lvl="0" marL="0" rtl="0" algn="l">
              <a:spcBef>
                <a:spcPts val="0"/>
              </a:spcBef>
              <a:spcAft>
                <a:spcPts val="0"/>
              </a:spcAft>
              <a:buClr>
                <a:schemeClr val="dk1"/>
              </a:buClr>
              <a:buFont typeface="Arial"/>
              <a:buNone/>
            </a:pPr>
            <a:r>
              <a:t/>
            </a:r>
            <a:endParaRPr sz="1100">
              <a:solidFill>
                <a:schemeClr val="dk1"/>
              </a:solidFill>
            </a:endParaRPr>
          </a:p>
          <a:p>
            <a:pPr indent="0" lvl="0" marL="0" rtl="0" algn="l">
              <a:spcBef>
                <a:spcPts val="0"/>
              </a:spcBef>
              <a:spcAft>
                <a:spcPts val="0"/>
              </a:spcAft>
              <a:buClr>
                <a:schemeClr val="dk1"/>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800"/>
              <a:buFont typeface="Arial"/>
              <a:buNone/>
            </a:pPr>
            <a:r>
              <a:t/>
            </a:r>
            <a:endParaRPr/>
          </a:p>
          <a:p>
            <a:pPr indent="0" lvl="0" marL="0" marR="0" rtl="0" algn="l">
              <a:lnSpc>
                <a:spcPct val="100000"/>
              </a:lnSpc>
              <a:spcBef>
                <a:spcPts val="0"/>
              </a:spcBef>
              <a:spcAft>
                <a:spcPts val="0"/>
              </a:spcAft>
              <a:buNone/>
            </a:pPr>
            <a:r>
              <a:t/>
            </a:r>
            <a:endParaRPr>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8" name="Google Shape;138;p19"/>
          <p:cNvSpPr txBox="1"/>
          <p:nvPr/>
        </p:nvSpPr>
        <p:spPr>
          <a:xfrm>
            <a:off x="7787478" y="1600200"/>
            <a:ext cx="2913600" cy="8091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100" u="none" cap="none" strike="noStrike">
                <a:solidFill>
                  <a:srgbClr val="000000"/>
                </a:solidFill>
                <a:latin typeface="Arial"/>
                <a:ea typeface="Arial"/>
                <a:cs typeface="Arial"/>
                <a:sym typeface="Arial"/>
              </a:rPr>
              <a:t>Regression Equation: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700" u="none" cap="none" strike="noStrike">
                <a:solidFill>
                  <a:srgbClr val="000000"/>
                </a:solidFill>
                <a:latin typeface="Arial"/>
                <a:ea typeface="Arial"/>
                <a:cs typeface="Arial"/>
                <a:sym typeface="Arial"/>
              </a:rPr>
              <a:t>Total Conveyance loss, in Mgal/d</a:t>
            </a:r>
            <a:endParaRPr sz="700"/>
          </a:p>
          <a:p>
            <a:pPr indent="0" lvl="0" marL="0" marR="0" rtl="0" algn="l">
              <a:lnSpc>
                <a:spcPct val="100000"/>
              </a:lnSpc>
              <a:spcBef>
                <a:spcPts val="0"/>
              </a:spcBef>
              <a:spcAft>
                <a:spcPts val="0"/>
              </a:spcAft>
              <a:buNone/>
            </a:pPr>
            <a:r>
              <a:rPr b="0" i="0" lang="en-US" sz="700" u="none" cap="none" strike="noStrike">
                <a:solidFill>
                  <a:srgbClr val="000000"/>
                </a:solidFill>
                <a:latin typeface="Arial"/>
                <a:ea typeface="Arial"/>
                <a:cs typeface="Arial"/>
                <a:sym typeface="Arial"/>
              </a:rPr>
              <a:t>= Total self-supplied groundwater withdrawals, in Mgal/d * 0.4524 +</a:t>
            </a:r>
            <a:endParaRPr sz="700"/>
          </a:p>
          <a:p>
            <a:pPr indent="0" lvl="0" marL="0" marR="0" rtl="0" algn="l">
              <a:lnSpc>
                <a:spcPct val="100000"/>
              </a:lnSpc>
              <a:spcBef>
                <a:spcPts val="0"/>
              </a:spcBef>
              <a:spcAft>
                <a:spcPts val="0"/>
              </a:spcAft>
              <a:buNone/>
            </a:pPr>
            <a:r>
              <a:rPr lang="en-US" sz="700">
                <a:solidFill>
                  <a:srgbClr val="000000"/>
                </a:solidFill>
              </a:rPr>
              <a:t>   </a:t>
            </a:r>
            <a:r>
              <a:rPr b="0" i="0" lang="en-US" sz="700" u="none" cap="none" strike="noStrike">
                <a:solidFill>
                  <a:srgbClr val="000000"/>
                </a:solidFill>
                <a:latin typeface="Arial"/>
                <a:ea typeface="Arial"/>
                <a:cs typeface="Arial"/>
                <a:sym typeface="Arial"/>
              </a:rPr>
              <a:t>Total self-supplied surface-water withdrawals, in Mgal/d * 0.3773 +</a:t>
            </a:r>
            <a:endParaRPr sz="700"/>
          </a:p>
          <a:p>
            <a:pPr indent="0" lvl="0" marL="0" marR="0" rtl="0" algn="l">
              <a:lnSpc>
                <a:spcPct val="100000"/>
              </a:lnSpc>
              <a:spcBef>
                <a:spcPts val="0"/>
              </a:spcBef>
              <a:spcAft>
                <a:spcPts val="0"/>
              </a:spcAft>
              <a:buNone/>
            </a:pPr>
            <a:r>
              <a:rPr lang="en-US" sz="700">
                <a:solidFill>
                  <a:srgbClr val="000000"/>
                </a:solidFill>
              </a:rPr>
              <a:t>   Total sprinkler irrigation, in thousand acres * -0.4019 +</a:t>
            </a:r>
            <a:endParaRPr sz="700">
              <a:solidFill>
                <a:srgbClr val="000000"/>
              </a:solidFill>
            </a:endParaRPr>
          </a:p>
          <a:p>
            <a:pPr indent="0" lvl="0" marL="0" marR="0" rtl="0" algn="l">
              <a:lnSpc>
                <a:spcPct val="100000"/>
              </a:lnSpc>
              <a:spcBef>
                <a:spcPts val="0"/>
              </a:spcBef>
              <a:spcAft>
                <a:spcPts val="0"/>
              </a:spcAft>
              <a:buNone/>
            </a:pPr>
            <a:r>
              <a:rPr lang="en-US" sz="700">
                <a:solidFill>
                  <a:srgbClr val="000000"/>
                </a:solidFill>
              </a:rPr>
              <a:t>   Total surface irrigation, in thousand acres * -0.2908 + -2.164</a:t>
            </a:r>
            <a:endParaRPr sz="700"/>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39" name="Google Shape;139;p19"/>
          <p:cNvSpPr txBox="1"/>
          <p:nvPr/>
        </p:nvSpPr>
        <p:spPr>
          <a:xfrm>
            <a:off x="928000" y="2107225"/>
            <a:ext cx="6300900" cy="1686900"/>
          </a:xfrm>
          <a:prstGeom prst="rect">
            <a:avLst/>
          </a:prstGeom>
          <a:solidFill>
            <a:srgbClr val="FFFFFF"/>
          </a:solid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As Urban population increases in CO, more and more public supply deliveries for Domestic uses will be for Urban counties. This also means that there will be a change in the usage patterns (how water is used)</a:t>
            </a:r>
            <a:endParaRPr/>
          </a:p>
          <a:p>
            <a:pPr indent="-228600" lvl="0" marL="2286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Population growth demands new ways to look at water usage (Surface water visual is an indicator of this).</a:t>
            </a:r>
            <a:endParaRPr/>
          </a:p>
          <a:p>
            <a:pPr indent="-228600" lvl="0" marL="2286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The increasing trend usage of sprinkler systems in irrigation ( 20% to 47%) shows that shift towards better technology use in agriculture.</a:t>
            </a:r>
            <a:endParaRPr/>
          </a:p>
          <a:p>
            <a:pPr indent="-228600" lvl="0" marL="2286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As sprinkler irrigation increases, the impact of efficiency through technology is visible in conveyance of water too.</a:t>
            </a:r>
            <a:endParaRPr/>
          </a:p>
        </p:txBody>
      </p:sp>
      <p:sp>
        <p:nvSpPr>
          <p:cNvPr id="140" name="Google Shape;140;p19"/>
          <p:cNvSpPr txBox="1"/>
          <p:nvPr/>
        </p:nvSpPr>
        <p:spPr>
          <a:xfrm>
            <a:off x="928000" y="4415050"/>
            <a:ext cx="6661800" cy="1578300"/>
          </a:xfrm>
          <a:prstGeom prst="rect">
            <a:avLst/>
          </a:prstGeom>
          <a:solidFill>
            <a:srgbClr val="FFFFFF"/>
          </a:solid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We </a:t>
            </a:r>
            <a:r>
              <a:rPr lang="en-US" sz="1200">
                <a:solidFill>
                  <a:srgbClr val="000000"/>
                </a:solidFill>
              </a:rPr>
              <a:t>plan to</a:t>
            </a:r>
            <a:r>
              <a:rPr b="0" i="0" lang="en-US" sz="1200" u="none" cap="none" strike="noStrike">
                <a:solidFill>
                  <a:srgbClr val="000000"/>
                </a:solidFill>
                <a:latin typeface="Arial"/>
                <a:ea typeface="Arial"/>
                <a:cs typeface="Arial"/>
                <a:sym typeface="Arial"/>
              </a:rPr>
              <a:t> continue working on this. Our </a:t>
            </a:r>
            <a:r>
              <a:rPr lang="en-US" sz="1200">
                <a:solidFill>
                  <a:srgbClr val="000000"/>
                </a:solidFill>
              </a:rPr>
              <a:t>website</a:t>
            </a:r>
            <a:r>
              <a:rPr b="0" i="0" lang="en-US" sz="1200" u="none" cap="none" strike="noStrike">
                <a:solidFill>
                  <a:srgbClr val="000000"/>
                </a:solidFill>
                <a:latin typeface="Arial"/>
                <a:ea typeface="Arial"/>
                <a:cs typeface="Arial"/>
                <a:sym typeface="Arial"/>
              </a:rPr>
              <a:t> is a work-in-progress as </a:t>
            </a:r>
            <a:r>
              <a:rPr lang="en-US" sz="1200">
                <a:solidFill>
                  <a:srgbClr val="000000"/>
                </a:solidFill>
              </a:rPr>
              <a:t>we’ll continue</a:t>
            </a:r>
            <a:r>
              <a:rPr b="0" i="0" lang="en-US" sz="1200" u="none" cap="none" strike="noStrike">
                <a:solidFill>
                  <a:srgbClr val="000000"/>
                </a:solidFill>
                <a:latin typeface="Arial"/>
                <a:ea typeface="Arial"/>
                <a:cs typeface="Arial"/>
                <a:sym typeface="Arial"/>
              </a:rPr>
              <a:t> our research and make this tool publi</a:t>
            </a:r>
            <a:r>
              <a:rPr lang="en-US" sz="1200">
                <a:solidFill>
                  <a:srgbClr val="000000"/>
                </a:solidFill>
              </a:rPr>
              <a:t>c.</a:t>
            </a:r>
            <a:r>
              <a:rPr b="0" i="0" lang="en-US" sz="1200" u="none" cap="none" strike="noStrike">
                <a:solidFill>
                  <a:srgbClr val="000000"/>
                </a:solidFill>
                <a:latin typeface="Arial"/>
                <a:ea typeface="Arial"/>
                <a:cs typeface="Arial"/>
                <a:sym typeface="Arial"/>
              </a:rPr>
              <a:t>.</a:t>
            </a:r>
            <a:endParaRPr/>
          </a:p>
          <a:p>
            <a:pPr indent="-228600" lvl="0" marL="2286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We</a:t>
            </a:r>
            <a:r>
              <a:rPr lang="en-US" sz="1200">
                <a:solidFill>
                  <a:srgbClr val="000000"/>
                </a:solidFill>
              </a:rPr>
              <a:t>’d appreciate recommendations from y’all on who we can talk to once we’ve created a list of additional datasets.</a:t>
            </a:r>
            <a:endParaRPr/>
          </a:p>
          <a:p>
            <a:pPr indent="-228600" lvl="0" marL="2286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Arial"/>
                <a:ea typeface="Arial"/>
                <a:cs typeface="Arial"/>
                <a:sym typeface="Arial"/>
              </a:rPr>
              <a:t>In the meanwhile we are connecting with industry experts and interviewing them to understand the technical and their view points on this topic.</a:t>
            </a:r>
            <a:endParaRPr sz="1200">
              <a:solidFill>
                <a:srgbClr val="000000"/>
              </a:solidFill>
            </a:endParaRPr>
          </a:p>
          <a:p>
            <a:pPr indent="-228600" lvl="0" marL="228600" marR="0" rtl="0" algn="l">
              <a:lnSpc>
                <a:spcPct val="100000"/>
              </a:lnSpc>
              <a:spcBef>
                <a:spcPts val="0"/>
              </a:spcBef>
              <a:spcAft>
                <a:spcPts val="0"/>
              </a:spcAft>
              <a:buClr>
                <a:srgbClr val="000000"/>
              </a:buClr>
              <a:buSzPts val="1200"/>
              <a:buChar char="●"/>
            </a:pPr>
            <a:r>
              <a:rPr lang="en-US" sz="1200">
                <a:solidFill>
                  <a:srgbClr val="000000"/>
                </a:solidFill>
              </a:rPr>
              <a:t>We’d like to present this as a workshop to the </a:t>
            </a:r>
            <a:r>
              <a:rPr lang="en-US" sz="1200" u="sng">
                <a:solidFill>
                  <a:srgbClr val="0563C1"/>
                </a:solidFill>
                <a:hlinkClick r:id="rId6"/>
              </a:rPr>
              <a:t>Society of Environmental Journalists</a:t>
            </a:r>
            <a:r>
              <a:rPr lang="en-US" sz="1200">
                <a:solidFill>
                  <a:srgbClr val="000000"/>
                </a:solidFill>
              </a:rPr>
              <a:t> at their conference next year in Fort Collins.</a:t>
            </a:r>
            <a:endParaRPr sz="1200">
              <a:solidFill>
                <a:srgbClr val="000000"/>
              </a:solidFil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41" name="Google Shape;141;p19"/>
          <p:cNvPicPr preferRelativeResize="0"/>
          <p:nvPr/>
        </p:nvPicPr>
        <p:blipFill>
          <a:blip r:embed="rId7">
            <a:alphaModFix/>
          </a:blip>
          <a:stretch>
            <a:fillRect/>
          </a:stretch>
        </p:blipFill>
        <p:spPr>
          <a:xfrm>
            <a:off x="8008975" y="3835300"/>
            <a:ext cx="2730002" cy="2081649"/>
          </a:xfrm>
          <a:prstGeom prst="rect">
            <a:avLst/>
          </a:prstGeom>
          <a:noFill/>
          <a:ln>
            <a:noFill/>
          </a:ln>
        </p:spPr>
      </p:pic>
      <p:pic>
        <p:nvPicPr>
          <p:cNvPr id="142" name="Google Shape;142;p19"/>
          <p:cNvPicPr preferRelativeResize="0"/>
          <p:nvPr/>
        </p:nvPicPr>
        <p:blipFill>
          <a:blip r:embed="rId8">
            <a:alphaModFix/>
          </a:blip>
          <a:stretch>
            <a:fillRect/>
          </a:stretch>
        </p:blipFill>
        <p:spPr>
          <a:xfrm>
            <a:off x="7589675" y="2412600"/>
            <a:ext cx="3690323" cy="1385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0"/>
          <p:cNvSpPr txBox="1"/>
          <p:nvPr>
            <p:ph type="ctrTitle"/>
          </p:nvPr>
        </p:nvSpPr>
        <p:spPr>
          <a:xfrm>
            <a:off x="1687285" y="2759043"/>
            <a:ext cx="9144000" cy="3416320"/>
          </a:xfrm>
          <a:prstGeom prst="rect">
            <a:avLst/>
          </a:prstGeom>
          <a:blipFill rotWithShape="1">
            <a:blip r:embed="rId3">
              <a:alphaModFix amt="64000"/>
            </a:blip>
            <a:stretch>
              <a:fillRect b="0" l="0" r="0" t="0"/>
            </a:stretch>
          </a:blip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FFFF"/>
              </a:buClr>
              <a:buSzPts val="6000"/>
              <a:buFont typeface="Arial"/>
              <a:buNone/>
            </a:pPr>
            <a:br>
              <a:rPr b="1" lang="en-US">
                <a:solidFill>
                  <a:srgbClr val="FFFFFF"/>
                </a:solidFill>
                <a:latin typeface="Arial"/>
                <a:ea typeface="Arial"/>
                <a:cs typeface="Arial"/>
                <a:sym typeface="Arial"/>
              </a:rPr>
            </a:br>
            <a:r>
              <a:rPr b="1" lang="en-US">
                <a:solidFill>
                  <a:srgbClr val="FFFFFF"/>
                </a:solidFill>
                <a:latin typeface="Arial"/>
                <a:ea typeface="Arial"/>
                <a:cs typeface="Arial"/>
                <a:sym typeface="Arial"/>
              </a:rPr>
              <a:t>Smart Data Analytics Challenge 2018</a:t>
            </a:r>
            <a:br>
              <a:rPr b="1" lang="en-US">
                <a:solidFill>
                  <a:srgbClr val="FFFFFF"/>
                </a:solidFill>
                <a:latin typeface="Arial"/>
                <a:ea typeface="Arial"/>
                <a:cs typeface="Arial"/>
                <a:sym typeface="Arial"/>
              </a:rPr>
            </a:br>
            <a:endParaRPr>
              <a:latin typeface="Arial"/>
              <a:ea typeface="Arial"/>
              <a:cs typeface="Arial"/>
              <a:sym typeface="Arial"/>
            </a:endParaRPr>
          </a:p>
        </p:txBody>
      </p:sp>
      <p:pic>
        <p:nvPicPr>
          <p:cNvPr descr="Image result for colorado oit logo" id="148" name="Google Shape;148;p20"/>
          <p:cNvPicPr preferRelativeResize="0"/>
          <p:nvPr/>
        </p:nvPicPr>
        <p:blipFill rotWithShape="1">
          <a:blip r:embed="rId4">
            <a:alphaModFix/>
          </a:blip>
          <a:srcRect b="0" l="0" r="0" t="0"/>
          <a:stretch/>
        </p:blipFill>
        <p:spPr>
          <a:xfrm>
            <a:off x="2258786" y="447440"/>
            <a:ext cx="7315200" cy="23116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