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88825"/>
  <p:notesSz cx="7010400" cy="9296400"/>
  <p:embeddedFontLst>
    <p:embeddedFont>
      <p:font typeface="Corbel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7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6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10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436812" y="5334000"/>
            <a:ext cx="73151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PRESENTED BY: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KEVIN BUECHER &amp; SCOTT WILLIAMS &amp; MATT RIDDOCH</a:t>
            </a:r>
            <a:endParaRPr/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827212" y="2895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40"/>
              <a:buFont typeface="EB Garamond"/>
              <a:buNone/>
            </a:pPr>
            <a:r>
              <a:rPr i="1" lang="en-US" sz="5940">
                <a:latin typeface="EB Garamond"/>
                <a:ea typeface="EB Garamond"/>
                <a:cs typeface="EB Garamond"/>
                <a:sym typeface="EB Garamond"/>
              </a:rPr>
              <a:t>The Problem: </a:t>
            </a:r>
            <a:br>
              <a:rPr i="1" lang="en-US" sz="5940">
                <a:latin typeface="EB Garamond"/>
                <a:ea typeface="EB Garamond"/>
                <a:cs typeface="EB Garamond"/>
                <a:sym typeface="EB Garamond"/>
              </a:rPr>
            </a:br>
            <a:r>
              <a:rPr i="1" lang="en-US" sz="5940">
                <a:latin typeface="EB Garamond"/>
                <a:ea typeface="EB Garamond"/>
                <a:cs typeface="EB Garamond"/>
                <a:sym typeface="EB Garamond"/>
              </a:rPr>
              <a:t>Colorado Water Right Clarity </a:t>
            </a:r>
            <a:endParaRPr i="1" sz="594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122612" y="457200"/>
            <a:ext cx="600677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My Colorado WATER Portal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868688" y="5924150"/>
            <a:ext cx="2209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B0F0"/>
                </a:solidFill>
              </a:rPr>
              <a:t>QUESTIONS?</a:t>
            </a:r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1749601" y="3104750"/>
            <a:ext cx="83847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B Garamond"/>
              <a:buNone/>
            </a:pPr>
            <a:r>
              <a:rPr i="1" lang="en-US">
                <a:latin typeface="EB Garamond"/>
                <a:ea typeface="EB Garamond"/>
                <a:cs typeface="EB Garamond"/>
                <a:sym typeface="EB Garamond"/>
              </a:rPr>
              <a:t>Thank you for inviting us to shed light on the Problem:</a:t>
            </a:r>
            <a:br>
              <a:rPr i="1" lang="en-US">
                <a:latin typeface="EB Garamond"/>
                <a:ea typeface="EB Garamond"/>
                <a:cs typeface="EB Garamond"/>
                <a:sym typeface="EB Garamond"/>
              </a:rPr>
            </a:br>
            <a:r>
              <a:rPr i="1" lang="en-US">
                <a:latin typeface="EB Garamond"/>
                <a:ea typeface="EB Garamond"/>
                <a:cs typeface="EB Garamond"/>
                <a:sym typeface="EB Garamond"/>
              </a:rPr>
              <a:t>Colorado Water Right Clarity</a:t>
            </a:r>
            <a:endParaRPr i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3427412" y="1524000"/>
            <a:ext cx="5029200" cy="1981200"/>
          </a:xfrm>
          <a:prstGeom prst="ellipse">
            <a:avLst/>
          </a:prstGeom>
          <a:solidFill>
            <a:srgbClr val="002256"/>
          </a:solidFill>
          <a:ln cap="flat" cmpd="sng" w="12700">
            <a:solidFill>
              <a:srgbClr val="0022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970212" y="1600200"/>
            <a:ext cx="600677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My Colorado WATER Portal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570587" y="1154600"/>
            <a:ext cx="10210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90"/>
              <a:buFont typeface="Corbel"/>
              <a:buAutoNum type="arabicPeriod"/>
            </a:pPr>
            <a:r>
              <a:rPr b="1" lang="en-US" sz="2590"/>
              <a:t>What is my water worth?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How do I contact my ditch company/ ditch rider/ district commissioner?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What is the name of the structure near, behind, or through my property?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How do I purchase water rights?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How do I sell my water rights?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How do I lease my water rights?		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Can I lease my groundwater out of my drainage basin by water truck?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How do I purchase an augmentation plan?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Can I purchase water rights to hold as an investment like stocks or bonds?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Corbel"/>
              <a:buAutoNum type="arabicPeriod"/>
            </a:pPr>
            <a:r>
              <a:rPr lang="en-US" sz="2220"/>
              <a:t>When will my ditch start running water for the current irrigation season and  what’s my allocation amount?</a:t>
            </a:r>
            <a:endParaRPr/>
          </a:p>
          <a:p>
            <a:pPr indent="-82868" lvl="0" marL="223838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82868" lvl="0" marL="223838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93" name="Google Shape;93;p14"/>
          <p:cNvSpPr txBox="1"/>
          <p:nvPr/>
        </p:nvSpPr>
        <p:spPr>
          <a:xfrm>
            <a:off x="1903412" y="304800"/>
            <a:ext cx="7723086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EB Garamond"/>
              <a:buNone/>
            </a:pPr>
            <a:r>
              <a:rPr b="0" i="0" lang="en-US" sz="2700" u="sng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Top 10 Question about Colorado Water Rights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2624240" y="228600"/>
            <a:ext cx="65531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0"/>
              <a:buFont typeface="EB Garamond"/>
              <a:buNone/>
            </a:pPr>
            <a:r>
              <a:rPr b="0" i="0" lang="en-US" sz="2790" u="sng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Who is Inquiring &amp; What About 2016?</a:t>
            </a:r>
            <a:endParaRPr b="0" i="0" sz="2790" u="sng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912812" y="914400"/>
            <a:ext cx="10591799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inquiries looking for current market values:     </a:t>
            </a:r>
            <a:r>
              <a:rPr b="1" i="0" lang="en-US" sz="3000" u="none" cap="none" strike="noStrike">
                <a:solidFill>
                  <a:srgbClr val="6D9EEB"/>
                </a:solidFill>
                <a:latin typeface="Corbel"/>
                <a:ea typeface="Corbel"/>
                <a:cs typeface="Corbel"/>
                <a:sym typeface="Corbel"/>
              </a:rPr>
              <a:t>131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           </a:t>
            </a:r>
            <a:endParaRPr b="1" i="0" sz="2400" u="none" cap="none" strike="noStrike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inquiries looking to purchase: 			</a:t>
            </a:r>
            <a:r>
              <a:rPr b="1" i="0" lang="en-US" sz="30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    60</a:t>
            </a:r>
            <a:endParaRPr/>
          </a:p>
          <a:p>
            <a:pPr indent="-2238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inquiries looking to sell:				</a:t>
            </a:r>
            <a:r>
              <a:rPr b="0" i="0" lang="en-US" sz="30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    </a:t>
            </a:r>
            <a:r>
              <a:rPr b="1" i="0" lang="en-US" sz="30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58</a:t>
            </a:r>
            <a:endParaRPr b="1" i="0" sz="2400" u="none" cap="none" strike="noStrike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inquiries looking for contact info:		            </a:t>
            </a:r>
            <a:r>
              <a:rPr b="1" i="0" lang="en-US" sz="30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35</a:t>
            </a:r>
            <a:endParaRPr b="1" i="0" sz="2400" u="none" cap="none" strike="noStrike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inquiries looking to lease:			            </a:t>
            </a:r>
            <a:r>
              <a:rPr b="1" i="0" lang="en-US" sz="30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20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/>
          </a:p>
          <a:p>
            <a:pPr indent="-2238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inquires in 2016:					            </a:t>
            </a:r>
            <a:r>
              <a:rPr b="1" i="0" lang="en-US" sz="3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394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/>
          </a:p>
          <a:p>
            <a:pPr indent="-2238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➢"/>
            </a:pPr>
            <a:r>
              <a:rPr b="0" i="0" lang="en-US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market value of sample set water data brokered in 2016:                                                                  </a:t>
            </a:r>
            <a:r>
              <a:rPr b="1" i="0" lang="en-US" sz="30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$787,300.00 </a:t>
            </a:r>
            <a:endParaRPr/>
          </a:p>
          <a:p>
            <a:pPr indent="-714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714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22612" y="533400"/>
            <a:ext cx="632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EB Garamond"/>
              <a:buNone/>
            </a:pPr>
            <a:r>
              <a:rPr b="1" lang="en-US" sz="3240" u="sng">
                <a:latin typeface="EB Garamond"/>
                <a:ea typeface="EB Garamond"/>
                <a:cs typeface="EB Garamond"/>
                <a:sym typeface="EB Garamond"/>
              </a:rPr>
              <a:t>Current State of Colorado Water Right Portals and Water Law</a:t>
            </a:r>
            <a:endParaRPr b="1" sz="3240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colocounties500.jp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8012" y="1676400"/>
            <a:ext cx="3746616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2" y="1676400"/>
            <a:ext cx="448818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s-cohistoric.jpg" id="108" name="Google Shape;1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0412" y="3276600"/>
            <a:ext cx="4014994" cy="328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522412" y="19036"/>
            <a:ext cx="9144001" cy="1504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B Garamond"/>
              <a:buNone/>
            </a:pPr>
            <a:r>
              <a:rPr lang="en-US" sz="2800" u="sng">
                <a:latin typeface="EB Garamond"/>
                <a:ea typeface="EB Garamond"/>
                <a:cs typeface="EB Garamond"/>
                <a:sym typeface="EB Garamond"/>
              </a:rPr>
              <a:t>How Politics &amp; Presidential Elections </a:t>
            </a:r>
            <a:br>
              <a:rPr lang="en-US" sz="2800" u="sng"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2800" u="sng">
                <a:latin typeface="EB Garamond"/>
                <a:ea typeface="EB Garamond"/>
                <a:cs typeface="EB Garamond"/>
                <a:sym typeface="EB Garamond"/>
              </a:rPr>
              <a:t>Can Influence Water Markets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942" y="-152400"/>
            <a:ext cx="71628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8913812" y="2741473"/>
            <a:ext cx="269867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113.75% Increase in Web Traffic Between Dec. 2016 &amp; Jan. 2017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Noto Sans Symbols"/>
              <a:buChar char="➢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342 New IP address views Jan. 2017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287876" y="2895600"/>
            <a:ext cx="4940136" cy="1650695"/>
          </a:xfrm>
          <a:custGeom>
            <a:rect b="b" l="l" r="r" t="t"/>
            <a:pathLst>
              <a:path extrusionOk="0" h="1650695" w="4940136">
                <a:moveTo>
                  <a:pt x="0" y="1318161"/>
                </a:moveTo>
                <a:cubicBezTo>
                  <a:pt x="17813" y="1307275"/>
                  <a:pt x="35626" y="1296390"/>
                  <a:pt x="142504" y="1341912"/>
                </a:cubicBezTo>
                <a:cubicBezTo>
                  <a:pt x="249382" y="1387434"/>
                  <a:pt x="506681" y="1579418"/>
                  <a:pt x="641268" y="1591293"/>
                </a:cubicBezTo>
                <a:cubicBezTo>
                  <a:pt x="775855" y="1603168"/>
                  <a:pt x="870857" y="1409205"/>
                  <a:pt x="950026" y="1413163"/>
                </a:cubicBezTo>
                <a:cubicBezTo>
                  <a:pt x="1029195" y="1417122"/>
                  <a:pt x="1047008" y="1595252"/>
                  <a:pt x="1116281" y="1615044"/>
                </a:cubicBezTo>
                <a:cubicBezTo>
                  <a:pt x="1185554" y="1634836"/>
                  <a:pt x="1264723" y="1525979"/>
                  <a:pt x="1365663" y="1531917"/>
                </a:cubicBezTo>
                <a:cubicBezTo>
                  <a:pt x="1466603" y="1537855"/>
                  <a:pt x="1585357" y="1652649"/>
                  <a:pt x="1721923" y="1650670"/>
                </a:cubicBezTo>
                <a:cubicBezTo>
                  <a:pt x="1858489" y="1648691"/>
                  <a:pt x="2058390" y="1523999"/>
                  <a:pt x="2185060" y="1520041"/>
                </a:cubicBezTo>
                <a:cubicBezTo>
                  <a:pt x="2311730" y="1516083"/>
                  <a:pt x="2341418" y="1613064"/>
                  <a:pt x="2481943" y="1626919"/>
                </a:cubicBezTo>
                <a:cubicBezTo>
                  <a:pt x="2622468" y="1640774"/>
                  <a:pt x="2887683" y="1628899"/>
                  <a:pt x="3028208" y="1603169"/>
                </a:cubicBezTo>
                <a:cubicBezTo>
                  <a:pt x="3168733" y="1577439"/>
                  <a:pt x="3186546" y="1490353"/>
                  <a:pt x="3325091" y="1472540"/>
                </a:cubicBezTo>
                <a:cubicBezTo>
                  <a:pt x="3463636" y="1454727"/>
                  <a:pt x="3707081" y="1561605"/>
                  <a:pt x="3859481" y="1496291"/>
                </a:cubicBezTo>
                <a:cubicBezTo>
                  <a:pt x="4011881" y="1430977"/>
                  <a:pt x="4120738" y="1122218"/>
                  <a:pt x="4239491" y="1080654"/>
                </a:cubicBezTo>
                <a:cubicBezTo>
                  <a:pt x="4358244" y="1039090"/>
                  <a:pt x="4455226" y="1427018"/>
                  <a:pt x="4572000" y="1246909"/>
                </a:cubicBezTo>
                <a:cubicBezTo>
                  <a:pt x="4688774" y="1066800"/>
                  <a:pt x="4814455" y="533400"/>
                  <a:pt x="4940136" y="0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113212" y="609600"/>
            <a:ext cx="4953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EB Garamond"/>
              <a:buNone/>
            </a:pPr>
            <a:r>
              <a:rPr b="1" lang="en-US" u="sng">
                <a:latin typeface="EB Garamond"/>
                <a:ea typeface="EB Garamond"/>
                <a:cs typeface="EB Garamond"/>
                <a:sym typeface="EB Garamond"/>
              </a:rPr>
              <a:t>Real-Estate  Outlook</a:t>
            </a:r>
            <a:endParaRPr b="1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2665412" y="1981200"/>
            <a:ext cx="7418286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22,800 Active Canals and Ditches in Colorado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40,000+ Water Right Holders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$3 billion Colorado Land and water market within the $300 Billion State wide Real Estate Market  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Colorado’s  business fillings have 638 possible tax combinations.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Only accessible to those with the knowledge or financing available to use expensive mapping technologies to access the market. The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Pain of discovering the price of water and land is hard to gather and even more difficult to understand.</a:t>
            </a:r>
            <a:endParaRPr sz="2040"/>
          </a:p>
          <a:p>
            <a:pPr indent="-9429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040"/>
          </a:p>
          <a:p>
            <a:pPr indent="-9429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22612" y="381000"/>
            <a:ext cx="563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EB Garamond"/>
              <a:buNone/>
            </a:pPr>
            <a:r>
              <a:rPr b="1" lang="en-US" sz="3240" u="sng">
                <a:latin typeface="EB Garamond"/>
                <a:ea typeface="EB Garamond"/>
                <a:cs typeface="EB Garamond"/>
                <a:sym typeface="EB Garamond"/>
              </a:rPr>
              <a:t>Drone Mapping &amp; Data Acquisition </a:t>
            </a:r>
            <a:endParaRPr b="1" sz="3240" u="sng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522412" y="5334000"/>
            <a:ext cx="406183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B0F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2743200"/>
            <a:ext cx="41148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6475412" y="2209800"/>
            <a:ext cx="4724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Char char="➢"/>
            </a:pPr>
            <a:r>
              <a:rPr lang="en-US" sz="2220"/>
              <a:t> Drone Mapping and Date acquisition has become affordable, faster, and more accurate than humans. 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Char char="➢"/>
            </a:pPr>
            <a:r>
              <a:rPr lang="en-US" sz="2220"/>
              <a:t>Even in this emerging market there is opportunity for growth in developing mapping programs that analysis data in real time in various layers.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Char char="➢"/>
            </a:pPr>
            <a:r>
              <a:rPr lang="en-US" sz="2220"/>
              <a:t>Resulting in the most detailed interactive mapping software for Colorado Water Rights.</a:t>
            </a:r>
            <a:endParaRPr sz="2220"/>
          </a:p>
          <a:p>
            <a:pPr indent="-8286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t/>
            </a:r>
            <a:endParaRPr sz="2220"/>
          </a:p>
          <a:p>
            <a:pPr indent="-8286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  <a:p>
            <a:pPr indent="-8286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t/>
            </a:r>
            <a:endParaRPr sz="222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23807" r="23864" t="0"/>
          <a:stretch/>
        </p:blipFill>
        <p:spPr>
          <a:xfrm>
            <a:off x="379413" y="838201"/>
            <a:ext cx="3276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732212" y="533400"/>
            <a:ext cx="48815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EB Garamond"/>
              <a:buNone/>
            </a:pPr>
            <a:r>
              <a:rPr i="1" lang="en-US" sz="3240">
                <a:latin typeface="EB Garamond"/>
                <a:ea typeface="EB Garamond"/>
                <a:cs typeface="EB Garamond"/>
                <a:sym typeface="EB Garamond"/>
              </a:rPr>
              <a:t>Problems only Get BIGGER! </a:t>
            </a:r>
            <a:endParaRPr i="1" sz="324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1524598" y="1753331"/>
            <a:ext cx="9130103" cy="4418137"/>
            <a:chOff x="2185" y="-151669"/>
            <a:chExt cx="9130103" cy="4418137"/>
          </a:xfrm>
        </p:grpSpPr>
        <p:sp>
          <p:nvSpPr>
            <p:cNvPr id="138" name="Google Shape;138;p20"/>
            <p:cNvSpPr/>
            <p:nvPr/>
          </p:nvSpPr>
          <p:spPr>
            <a:xfrm>
              <a:off x="2185" y="1088653"/>
              <a:ext cx="2349070" cy="1937492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2185" y="1088653"/>
              <a:ext cx="2349070" cy="1522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30475" spcFirstLastPara="1" rIns="304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rbe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People Continue to ask Colorado Water Right Clarity Questions due to Water only becoming more of a hot topic.</a:t>
              </a:r>
              <a:endPara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281953" y="1203231"/>
              <a:ext cx="3063237" cy="3063237"/>
            </a:xfrm>
            <a:custGeom>
              <a:rect b="b" l="l" r="r" t="t"/>
              <a:pathLst>
                <a:path extrusionOk="0" h="120000" w="120000">
                  <a:moveTo>
                    <a:pt x="9906" y="88418"/>
                  </a:moveTo>
                  <a:lnTo>
                    <a:pt x="13047" y="86636"/>
                  </a:lnTo>
                  <a:cubicBezTo>
                    <a:pt x="22104" y="102603"/>
                    <a:pt x="38655" y="112872"/>
                    <a:pt x="56983" y="113898"/>
                  </a:cubicBezTo>
                  <a:cubicBezTo>
                    <a:pt x="75311" y="114924"/>
                    <a:pt x="92904" y="106566"/>
                    <a:pt x="103687" y="91711"/>
                  </a:cubicBezTo>
                  <a:lnTo>
                    <a:pt x="101604" y="90527"/>
                  </a:lnTo>
                  <a:lnTo>
                    <a:pt x="108499" y="87571"/>
                  </a:lnTo>
                  <a:lnTo>
                    <a:pt x="108928" y="94690"/>
                  </a:lnTo>
                  <a:lnTo>
                    <a:pt x="106844" y="93505"/>
                  </a:lnTo>
                  <a:cubicBezTo>
                    <a:pt x="95409" y="109493"/>
                    <a:pt x="76611" y="118544"/>
                    <a:pt x="56982" y="117514"/>
                  </a:cubicBezTo>
                  <a:cubicBezTo>
                    <a:pt x="37353" y="116484"/>
                    <a:pt x="19605" y="105514"/>
                    <a:pt x="9906" y="88418"/>
                  </a:cubicBezTo>
                  <a:close/>
                </a:path>
              </a:pathLst>
            </a:custGeom>
            <a:solidFill>
              <a:srgbClr val="A8A8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24201" y="2610969"/>
              <a:ext cx="2088062" cy="830353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524201" y="2610969"/>
              <a:ext cx="2088062" cy="830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Multiple Portal Searches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051147" y="929952"/>
              <a:ext cx="3032180" cy="2252644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3051147" y="1412661"/>
              <a:ext cx="3032180" cy="1769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30475" spcFirstLastPara="1" rIns="30475" wrap="square" tIns="30475">
              <a:noAutofit/>
            </a:bodyPr>
            <a:lstStyle/>
            <a:p>
              <a:pPr indent="-6350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rbe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Due to complexity of search and inconsistency of results people are required to vet multiple results .</a:t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671830" y="-151669"/>
              <a:ext cx="3063237" cy="3063237"/>
            </a:xfrm>
            <a:custGeom>
              <a:rect b="b" l="l" r="r" t="t"/>
              <a:pathLst>
                <a:path extrusionOk="0" h="120000" w="120000">
                  <a:moveTo>
                    <a:pt x="9932" y="31537"/>
                  </a:moveTo>
                  <a:lnTo>
                    <a:pt x="9932" y="31537"/>
                  </a:lnTo>
                  <a:cubicBezTo>
                    <a:pt x="19646" y="14449"/>
                    <a:pt x="37404" y="3495"/>
                    <a:pt x="57034" y="2483"/>
                  </a:cubicBezTo>
                  <a:cubicBezTo>
                    <a:pt x="76663" y="1471"/>
                    <a:pt x="95454" y="10539"/>
                    <a:pt x="106875" y="26537"/>
                  </a:cubicBezTo>
                  <a:lnTo>
                    <a:pt x="108959" y="25354"/>
                  </a:lnTo>
                  <a:lnTo>
                    <a:pt x="108524" y="32473"/>
                  </a:lnTo>
                  <a:lnTo>
                    <a:pt x="101632" y="29511"/>
                  </a:lnTo>
                  <a:lnTo>
                    <a:pt x="103716" y="28329"/>
                  </a:lnTo>
                  <a:lnTo>
                    <a:pt x="103716" y="28329"/>
                  </a:lnTo>
                  <a:cubicBezTo>
                    <a:pt x="92946" y="13464"/>
                    <a:pt x="75360" y="5090"/>
                    <a:pt x="57031" y="6099"/>
                  </a:cubicBezTo>
                  <a:cubicBezTo>
                    <a:pt x="38703" y="7109"/>
                    <a:pt x="22143" y="17363"/>
                    <a:pt x="13071" y="33321"/>
                  </a:cubicBezTo>
                  <a:close/>
                </a:path>
              </a:pathLst>
            </a:custGeom>
            <a:solidFill>
              <a:srgbClr val="A8A8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3914717" y="672351"/>
              <a:ext cx="2088062" cy="830353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3914717" y="672351"/>
              <a:ext cx="2088062" cy="830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Deeper RESEARCH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522210" y="1088653"/>
              <a:ext cx="2349070" cy="1937492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3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6522210" y="1088653"/>
              <a:ext cx="2349070" cy="1522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30475" spcFirstLastPara="1" rIns="304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rbe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 After vetting multiple sources  some times  costly, are left feeling answers are hidden behind closed doors &amp; complex search sites.</a:t>
              </a:r>
              <a:endPara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7044226" y="2610969"/>
              <a:ext cx="2088062" cy="830353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7044226" y="2610969"/>
              <a:ext cx="2088062" cy="830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More questions than Answers</a:t>
              </a:r>
              <a:endPara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732212" y="533400"/>
            <a:ext cx="48815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EB Garamond"/>
              <a:buNone/>
            </a:pPr>
            <a:r>
              <a:rPr i="1" lang="en-US" sz="3240">
                <a:latin typeface="EB Garamond"/>
                <a:ea typeface="EB Garamond"/>
                <a:cs typeface="EB Garamond"/>
                <a:sym typeface="EB Garamond"/>
              </a:rPr>
              <a:t>Interested in Tackling the Problem?</a:t>
            </a:r>
            <a:endParaRPr i="1" sz="324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1522412" y="1905000"/>
            <a:ext cx="9515393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1" lang="en-US" sz="2220"/>
              <a:t>My Colorado Water Portal is seeking $500,000 in equity and start-up funds for: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Finance data acquisition and client lists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Website and search portal build out &amp; coding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Establish office locations in all 7 water Divisions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Finance Drone Arial mapping and pilot training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Create new and exclusive Colorado Water Rights research &amp; mapping tools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Finance Initial Product launch to Colorado Water Right Holders</a:t>
            </a:r>
            <a:endParaRPr/>
          </a:p>
          <a:p>
            <a:pPr indent="-22383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Hire new team members and retain expert water consultants in various disciplines of : Civil Engineering, Law, and  SEO to name a few. </a:t>
            </a:r>
            <a:endParaRPr sz="2220"/>
          </a:p>
          <a:p>
            <a:pPr indent="-82868" lvl="0" marL="223838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