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A383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cwcb.maps.arcgis.com/apps/Cascade/index.html?appid=b588bcb8451d4ae1bccabde5a05a895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colorado.gov/pacific/cowaterplan/plan" TargetMode="External"/><Relationship Id="rId9" Type="http://schemas.openxmlformats.org/officeDocument/2006/relationships/hyperlink" Target="https://www.colorado.gov/cdss" TargetMode="External"/><Relationship Id="rId5" Type="http://schemas.openxmlformats.org/officeDocument/2006/relationships/hyperlink" Target="https://drive.google.com/drive/u/0/folders/1sIH2YZ3oAgjjOfCoR-ghpfN3CWYlU5b1?ogsrc=32" TargetMode="External"/><Relationship Id="rId6" Type="http://schemas.openxmlformats.org/officeDocument/2006/relationships/hyperlink" Target="https://www.colorado.gov/cdss" TargetMode="External"/><Relationship Id="rId7" Type="http://schemas.openxmlformats.org/officeDocument/2006/relationships/hyperlink" Target="http://www.prism.oregonstate.edu/explorer/" TargetMode="External"/><Relationship Id="rId8" Type="http://schemas.openxmlformats.org/officeDocument/2006/relationships/hyperlink" Target="http://www.waterexchange.com/wp-content/uploads/2016/02/16-0217-Q1-2016-WWInsider-LO-singles.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687285" y="2759043"/>
            <a:ext cx="9144000" cy="3416320"/>
          </a:xfrm>
          <a:prstGeom prst="rect">
            <a:avLst/>
          </a:prstGeom>
          <a:blipFill rotWithShape="1">
            <a:blip r:embed="rId3">
              <a:alphaModFix amt="63000"/>
            </a:blip>
            <a:stretch>
              <a:fillRect b="0" l="0" r="0" t="0"/>
            </a:stretch>
          </a:blip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6000"/>
              <a:buFont typeface="Arial"/>
              <a:buNone/>
            </a:pPr>
            <a:br>
              <a:rPr b="1" lang="en-US">
                <a:solidFill>
                  <a:srgbClr val="FFFFFF"/>
                </a:solidFill>
                <a:latin typeface="Arial"/>
                <a:ea typeface="Arial"/>
                <a:cs typeface="Arial"/>
                <a:sym typeface="Arial"/>
              </a:rPr>
            </a:br>
            <a:r>
              <a:rPr b="1" lang="en-US">
                <a:solidFill>
                  <a:srgbClr val="FFFFFF"/>
                </a:solidFill>
                <a:latin typeface="Arial"/>
                <a:ea typeface="Arial"/>
                <a:cs typeface="Arial"/>
                <a:sym typeface="Arial"/>
              </a:rPr>
              <a:t>Smart Data Analytics Challenge 2018</a:t>
            </a:r>
            <a:endParaRPr b="1">
              <a:solidFill>
                <a:srgbClr val="FFFFFF"/>
              </a:solidFill>
              <a:latin typeface="Arial"/>
              <a:ea typeface="Arial"/>
              <a:cs typeface="Arial"/>
              <a:sym typeface="Arial"/>
            </a:endParaRPr>
          </a:p>
          <a:p>
            <a:pPr indent="-609600" lvl="0" marL="457200" rtl="0" algn="ctr">
              <a:lnSpc>
                <a:spcPct val="90000"/>
              </a:lnSpc>
              <a:spcBef>
                <a:spcPts val="0"/>
              </a:spcBef>
              <a:spcAft>
                <a:spcPts val="0"/>
              </a:spcAft>
              <a:buClr>
                <a:srgbClr val="FFFFFF"/>
              </a:buClr>
              <a:buSzPts val="6000"/>
              <a:buFont typeface="Arial"/>
              <a:buChar char="-"/>
            </a:pPr>
            <a:r>
              <a:rPr b="1" lang="en-US">
                <a:solidFill>
                  <a:srgbClr val="FFFFFF"/>
                </a:solidFill>
                <a:latin typeface="Arial"/>
                <a:ea typeface="Arial"/>
                <a:cs typeface="Arial"/>
                <a:sym typeface="Arial"/>
              </a:rPr>
              <a:t>Nexus Colorado -</a:t>
            </a:r>
            <a:br>
              <a:rPr b="1" lang="en-US">
                <a:solidFill>
                  <a:srgbClr val="FFFFFF"/>
                </a:solidFill>
                <a:latin typeface="Arial"/>
                <a:ea typeface="Arial"/>
                <a:cs typeface="Arial"/>
                <a:sym typeface="Arial"/>
              </a:rPr>
            </a:br>
            <a:endParaRPr>
              <a:latin typeface="Arial"/>
              <a:ea typeface="Arial"/>
              <a:cs typeface="Arial"/>
              <a:sym typeface="Arial"/>
            </a:endParaRPr>
          </a:p>
        </p:txBody>
      </p:sp>
      <p:pic>
        <p:nvPicPr>
          <p:cNvPr descr="Image result for colorado oit logo" id="85" name="Google Shape;85;p13"/>
          <p:cNvPicPr preferRelativeResize="0"/>
          <p:nvPr/>
        </p:nvPicPr>
        <p:blipFill rotWithShape="1">
          <a:blip r:embed="rId4">
            <a:alphaModFix/>
          </a:blip>
          <a:srcRect b="0" l="0" r="0" t="0"/>
          <a:stretch/>
        </p:blipFill>
        <p:spPr>
          <a:xfrm>
            <a:off x="2258786" y="447440"/>
            <a:ext cx="7315200" cy="23116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descr="Image result for colorado oit logo" id="90" name="Google Shape;90;p14"/>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91" name="Google Shape;91;p14"/>
          <p:cNvSpPr txBox="1"/>
          <p:nvPr/>
        </p:nvSpPr>
        <p:spPr>
          <a:xfrm>
            <a:off x="927996" y="667650"/>
            <a:ext cx="97257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Arial"/>
                <a:ea typeface="Arial"/>
                <a:cs typeface="Arial"/>
                <a:sym typeface="Arial"/>
              </a:rPr>
              <a:t>Competition Submission Instructions</a:t>
            </a:r>
            <a:endParaRPr b="0" i="0" sz="1400" u="none" cap="none" strike="noStrike">
              <a:solidFill>
                <a:srgbClr val="000000"/>
              </a:solidFill>
              <a:latin typeface="Arial"/>
              <a:ea typeface="Arial"/>
              <a:cs typeface="Arial"/>
              <a:sym typeface="Arial"/>
            </a:endParaRPr>
          </a:p>
        </p:txBody>
      </p:sp>
      <p:sp>
        <p:nvSpPr>
          <p:cNvPr id="92" name="Google Shape;92;p14"/>
          <p:cNvSpPr txBox="1"/>
          <p:nvPr/>
        </p:nvSpPr>
        <p:spPr>
          <a:xfrm>
            <a:off x="8736758" y="6276251"/>
            <a:ext cx="31298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2018 </a:t>
            </a:r>
            <a:r>
              <a:rPr b="1" lang="en-US" sz="1800">
                <a:solidFill>
                  <a:schemeClr val="lt1"/>
                </a:solidFill>
              </a:rPr>
              <a:t>Nexus Colorado</a:t>
            </a:r>
            <a:endParaRPr b="0" i="0" sz="1400" u="none" cap="none" strike="noStrike">
              <a:solidFill>
                <a:srgbClr val="000000"/>
              </a:solidFill>
              <a:latin typeface="Arial"/>
              <a:ea typeface="Arial"/>
              <a:cs typeface="Arial"/>
              <a:sym typeface="Arial"/>
            </a:endParaRPr>
          </a:p>
        </p:txBody>
      </p:sp>
      <p:sp>
        <p:nvSpPr>
          <p:cNvPr id="93" name="Google Shape;93;p14"/>
          <p:cNvSpPr txBox="1"/>
          <p:nvPr/>
        </p:nvSpPr>
        <p:spPr>
          <a:xfrm>
            <a:off x="928007" y="1600200"/>
            <a:ext cx="10335986"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0" i="0" lang="en-US" sz="1800" u="none" cap="none" strike="noStrike">
                <a:solidFill>
                  <a:schemeClr val="dk1"/>
                </a:solidFill>
                <a:latin typeface="Arial"/>
                <a:ea typeface="Arial"/>
                <a:cs typeface="Arial"/>
                <a:sym typeface="Arial"/>
              </a:rPr>
              <a:t>Use this powerpoint template to create a standardized view of the analysis so that the judges have uniform entries for the review process.</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US" sz="1800" u="none" cap="none" strike="noStrike">
                <a:solidFill>
                  <a:schemeClr val="dk1"/>
                </a:solidFill>
                <a:latin typeface="Arial"/>
                <a:ea typeface="Arial"/>
                <a:cs typeface="Arial"/>
                <a:sym typeface="Arial"/>
              </a:rPr>
              <a:t>In addition to providing this high level summary, use the GitHub repository to store relevant code, analysis methods, results and other related information.</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US" sz="1800" u="none" cap="none" strike="noStrike">
                <a:solidFill>
                  <a:schemeClr val="dk1"/>
                </a:solidFill>
                <a:latin typeface="Arial"/>
                <a:ea typeface="Arial"/>
                <a:cs typeface="Arial"/>
                <a:sym typeface="Arial"/>
              </a:rPr>
              <a:t>The prize for competing is your information in the repository as a contribution to the wealth of data available for the State of Colorado.</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Your goal should be to create good analysis and documentation of your project and process so others can visit the GitHub Organization and see all the great work from teams.</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lang="en-US" sz="1800">
                <a:solidFill>
                  <a:schemeClr val="dk1"/>
                </a:solidFill>
              </a:rPr>
              <a:t>Nexus Colorado</a:t>
            </a:r>
            <a:endParaRPr b="1" i="0" sz="1800" u="none" cap="none" strike="noStrike">
              <a:solidFill>
                <a:schemeClr val="dk1"/>
              </a:solidFill>
            </a:endParaRPr>
          </a:p>
          <a:p>
            <a:pPr indent="0" lvl="0" marL="0" marR="0" rtl="0" algn="l">
              <a:lnSpc>
                <a:spcPct val="115000"/>
              </a:lnSpc>
              <a:spcBef>
                <a:spcPts val="0"/>
              </a:spcBef>
              <a:spcAft>
                <a:spcPts val="0"/>
              </a:spcAft>
              <a:buClr>
                <a:srgbClr val="000000"/>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descr="Image result for colorado oit logo" id="98" name="Google Shape;98;p15"/>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99" name="Google Shape;99;p15"/>
          <p:cNvSpPr txBox="1"/>
          <p:nvPr/>
        </p:nvSpPr>
        <p:spPr>
          <a:xfrm>
            <a:off x="928007" y="667639"/>
            <a:ext cx="6290100" cy="708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lt1"/>
              </a:buClr>
              <a:buSzPts val="4000"/>
              <a:buFont typeface="Arial"/>
              <a:buAutoNum type="arabicPeriod"/>
            </a:pPr>
            <a:r>
              <a:rPr b="1" i="0" lang="en-US" sz="4000" u="none" cap="none" strike="noStrike">
                <a:solidFill>
                  <a:schemeClr val="lt1"/>
                </a:solidFill>
                <a:latin typeface="Arial"/>
                <a:ea typeface="Arial"/>
                <a:cs typeface="Arial"/>
                <a:sym typeface="Arial"/>
              </a:rPr>
              <a:t>Problem Solved</a:t>
            </a:r>
            <a:endParaRPr b="0" i="0" sz="1400" u="none" cap="none" strike="noStrike">
              <a:solidFill>
                <a:srgbClr val="000000"/>
              </a:solidFill>
              <a:latin typeface="Arial"/>
              <a:ea typeface="Arial"/>
              <a:cs typeface="Arial"/>
              <a:sym typeface="Arial"/>
            </a:endParaRPr>
          </a:p>
        </p:txBody>
      </p:sp>
      <p:sp>
        <p:nvSpPr>
          <p:cNvPr id="100" name="Google Shape;100;p15"/>
          <p:cNvSpPr txBox="1"/>
          <p:nvPr/>
        </p:nvSpPr>
        <p:spPr>
          <a:xfrm>
            <a:off x="8736758" y="6276251"/>
            <a:ext cx="31299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lt1"/>
                </a:solidFill>
              </a:rPr>
              <a:t>2018 Nexus Colorado</a:t>
            </a:r>
            <a:endParaRPr b="0" i="0" sz="1400" u="none" cap="none" strike="noStrike">
              <a:solidFill>
                <a:srgbClr val="000000"/>
              </a:solidFill>
              <a:latin typeface="Arial"/>
              <a:ea typeface="Arial"/>
              <a:cs typeface="Arial"/>
              <a:sym typeface="Arial"/>
            </a:endParaRPr>
          </a:p>
        </p:txBody>
      </p:sp>
      <p:sp>
        <p:nvSpPr>
          <p:cNvPr id="101" name="Google Shape;101;p15"/>
          <p:cNvSpPr txBox="1"/>
          <p:nvPr/>
        </p:nvSpPr>
        <p:spPr>
          <a:xfrm>
            <a:off x="928007" y="1600200"/>
            <a:ext cx="10335900"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chemeClr val="dk1"/>
                </a:solidFill>
                <a:latin typeface="Arial"/>
                <a:ea typeface="Arial"/>
                <a:cs typeface="Arial"/>
                <a:sym typeface="Arial"/>
              </a:rPr>
              <a:t>Problem statement, hypothesis, and/or the specific question driving the analysis.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sz="18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0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lang="en-US" sz="1800">
                <a:solidFill>
                  <a:schemeClr val="dk1"/>
                </a:solidFill>
              </a:rPr>
              <a:t>We addressed Colorado’s 2050 predicted 400,000 acre-feet water gap to see where we could close the gap with improved water transportation techniques and use </a:t>
            </a:r>
            <a:r>
              <a:rPr lang="en-US" sz="1800">
                <a:solidFill>
                  <a:schemeClr val="dk1"/>
                </a:solidFill>
              </a:rPr>
              <a:t>efficiencies, while taking other factors into account - such as climate change.</a:t>
            </a:r>
            <a:r>
              <a:rPr lang="en-US" sz="1800">
                <a:solidFill>
                  <a:schemeClr val="dk1"/>
                </a:solidFill>
              </a:rPr>
              <a:t> (and population growth?)</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descr="Image result for colorado oit logo" id="106" name="Google Shape;106;p16"/>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07" name="Google Shape;107;p16"/>
          <p:cNvSpPr txBox="1"/>
          <p:nvPr/>
        </p:nvSpPr>
        <p:spPr>
          <a:xfrm>
            <a:off x="928007" y="667639"/>
            <a:ext cx="6289963"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Arial"/>
                <a:ea typeface="Arial"/>
                <a:cs typeface="Arial"/>
                <a:sym typeface="Arial"/>
              </a:rPr>
              <a:t>2. Impact	</a:t>
            </a:r>
            <a:endParaRPr b="0" i="0" sz="1400" u="none" cap="none" strike="noStrike">
              <a:solidFill>
                <a:srgbClr val="000000"/>
              </a:solidFill>
              <a:latin typeface="Arial"/>
              <a:ea typeface="Arial"/>
              <a:cs typeface="Arial"/>
              <a:sym typeface="Arial"/>
            </a:endParaRPr>
          </a:p>
        </p:txBody>
      </p:sp>
      <p:sp>
        <p:nvSpPr>
          <p:cNvPr id="108" name="Google Shape;108;p16"/>
          <p:cNvSpPr txBox="1"/>
          <p:nvPr/>
        </p:nvSpPr>
        <p:spPr>
          <a:xfrm>
            <a:off x="8736758" y="6276251"/>
            <a:ext cx="3129896" cy="3693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lt1"/>
                </a:solidFill>
              </a:rPr>
              <a:t>2018 Nexus Colorado</a:t>
            </a:r>
            <a:endParaRPr b="0" i="0" sz="1400" u="none" cap="none" strike="noStrike">
              <a:solidFill>
                <a:srgbClr val="000000"/>
              </a:solidFill>
              <a:latin typeface="Arial"/>
              <a:ea typeface="Arial"/>
              <a:cs typeface="Arial"/>
              <a:sym typeface="Arial"/>
            </a:endParaRPr>
          </a:p>
        </p:txBody>
      </p:sp>
      <p:sp>
        <p:nvSpPr>
          <p:cNvPr id="109" name="Google Shape;109;p16"/>
          <p:cNvSpPr txBox="1"/>
          <p:nvPr/>
        </p:nvSpPr>
        <p:spPr>
          <a:xfrm>
            <a:off x="928007" y="1600200"/>
            <a:ext cx="10335986"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Does the analysis seek to address a problem or answer a question that state subject matter experts in the topic area currently experience? How much impact can the insights from the data analysis have on solving the problem or answering the question?</a:t>
            </a:r>
            <a:endParaRPr sz="1200">
              <a:solidFill>
                <a:schemeClr val="dk1"/>
              </a:solidFill>
            </a:endParaRPr>
          </a:p>
          <a:p>
            <a:pPr indent="0" lvl="0" marL="0" marR="0" rtl="0" algn="l">
              <a:lnSpc>
                <a:spcPct val="140000"/>
              </a:lnSpc>
              <a:spcBef>
                <a:spcPts val="800"/>
              </a:spcBef>
              <a:spcAft>
                <a:spcPts val="0"/>
              </a:spcAft>
              <a:buClr>
                <a:schemeClr val="dk1"/>
              </a:buClr>
              <a:buSzPts val="1100"/>
              <a:buFont typeface="Arial"/>
              <a:buNone/>
            </a:pPr>
            <a:r>
              <a:rPr lang="en-US" sz="1200">
                <a:solidFill>
                  <a:schemeClr val="dk1"/>
                </a:solidFill>
              </a:rPr>
              <a:t>Our problem can impact and answer a question that SMEs have by…</a:t>
            </a:r>
            <a:endParaRPr sz="1200">
              <a:solidFill>
                <a:schemeClr val="dk1"/>
              </a:solidFill>
            </a:endParaRPr>
          </a:p>
          <a:p>
            <a:pPr indent="457200" lvl="0" marL="0" marR="0" rtl="0" algn="l">
              <a:lnSpc>
                <a:spcPct val="140000"/>
              </a:lnSpc>
              <a:spcBef>
                <a:spcPts val="800"/>
              </a:spcBef>
              <a:spcAft>
                <a:spcPts val="0"/>
              </a:spcAft>
              <a:buClr>
                <a:schemeClr val="dk1"/>
              </a:buClr>
              <a:buSzPts val="1100"/>
              <a:buFont typeface="Arial"/>
              <a:buNone/>
            </a:pPr>
            <a:r>
              <a:rPr lang="en-US" sz="1200">
                <a:solidFill>
                  <a:schemeClr val="dk1"/>
                </a:solidFill>
              </a:rPr>
              <a:t>Addressing the predicted future water gap for state by way of improved processes and technology. </a:t>
            </a:r>
            <a:endParaRPr sz="1200">
              <a:solidFill>
                <a:schemeClr val="dk1"/>
              </a:solidFill>
            </a:endParaRPr>
          </a:p>
          <a:p>
            <a:pPr indent="0" lvl="0" marL="0" marR="0" rtl="0" algn="l">
              <a:lnSpc>
                <a:spcPct val="140000"/>
              </a:lnSpc>
              <a:spcBef>
                <a:spcPts val="800"/>
              </a:spcBef>
              <a:spcAft>
                <a:spcPts val="0"/>
              </a:spcAft>
              <a:buClr>
                <a:schemeClr val="dk1"/>
              </a:buClr>
              <a:buSzPts val="1100"/>
              <a:buFont typeface="Arial"/>
              <a:buNone/>
            </a:pPr>
            <a:r>
              <a:t/>
            </a:r>
            <a:endParaRPr sz="1200">
              <a:solidFill>
                <a:schemeClr val="dk1"/>
              </a:solidFill>
            </a:endParaRPr>
          </a:p>
          <a:p>
            <a:pPr indent="0" lvl="0" marL="0" marR="0" rtl="0" algn="l">
              <a:lnSpc>
                <a:spcPct val="140000"/>
              </a:lnSpc>
              <a:spcBef>
                <a:spcPts val="800"/>
              </a:spcBef>
              <a:spcAft>
                <a:spcPts val="0"/>
              </a:spcAft>
              <a:buClr>
                <a:schemeClr val="dk1"/>
              </a:buClr>
              <a:buSzPts val="1100"/>
              <a:buFont typeface="Arial"/>
              <a:buNone/>
            </a:pPr>
            <a:r>
              <a:rPr lang="en-US" sz="1200">
                <a:solidFill>
                  <a:schemeClr val="dk1"/>
                </a:solidFill>
              </a:rPr>
              <a:t>What is new and exciting is that…</a:t>
            </a:r>
            <a:endParaRPr sz="1200">
              <a:solidFill>
                <a:schemeClr val="dk1"/>
              </a:solidFill>
            </a:endParaRPr>
          </a:p>
          <a:p>
            <a:pPr indent="0" lvl="0" marL="457200" marR="0" rtl="0" algn="l">
              <a:lnSpc>
                <a:spcPct val="140000"/>
              </a:lnSpc>
              <a:spcBef>
                <a:spcPts val="800"/>
              </a:spcBef>
              <a:spcAft>
                <a:spcPts val="0"/>
              </a:spcAft>
              <a:buClr>
                <a:schemeClr val="dk1"/>
              </a:buClr>
              <a:buSzPts val="1100"/>
              <a:buFont typeface="Arial"/>
              <a:buNone/>
            </a:pPr>
            <a:r>
              <a:rPr lang="en-US" sz="1200">
                <a:solidFill>
                  <a:schemeClr val="dk1"/>
                </a:solidFill>
              </a:rPr>
              <a:t>Our data results demonstrate the current use </a:t>
            </a:r>
            <a:r>
              <a:rPr lang="en-US" sz="1200">
                <a:solidFill>
                  <a:schemeClr val="dk1"/>
                </a:solidFill>
              </a:rPr>
              <a:t>efficiency</a:t>
            </a:r>
            <a:r>
              <a:rPr lang="en-US" sz="1200">
                <a:solidFill>
                  <a:schemeClr val="dk1"/>
                </a:solidFill>
              </a:rPr>
              <a:t> within the agriculture industry and how new technology, such as drip </a:t>
            </a:r>
            <a:r>
              <a:rPr lang="en-US" sz="1200">
                <a:solidFill>
                  <a:schemeClr val="dk1"/>
                </a:solidFill>
              </a:rPr>
              <a:t>irrigation, can conserve up to 90% of the water</a:t>
            </a:r>
            <a:r>
              <a:rPr lang="en-US" sz="1200">
                <a:solidFill>
                  <a:schemeClr val="dk1"/>
                </a:solidFill>
              </a:rPr>
              <a:t> loss in cropping systems.  </a:t>
            </a:r>
            <a:endParaRPr sz="1200">
              <a:solidFill>
                <a:schemeClr val="dk1"/>
              </a:solidFill>
            </a:endParaRPr>
          </a:p>
          <a:p>
            <a:pPr indent="0" lvl="0" marL="0" marR="0" rtl="0" algn="l">
              <a:lnSpc>
                <a:spcPct val="140000"/>
              </a:lnSpc>
              <a:spcBef>
                <a:spcPts val="800"/>
              </a:spcBef>
              <a:spcAft>
                <a:spcPts val="0"/>
              </a:spcAft>
              <a:buClr>
                <a:schemeClr val="dk1"/>
              </a:buClr>
              <a:buSzPts val="1100"/>
              <a:buFont typeface="Arial"/>
              <a:buNone/>
            </a:pPr>
            <a:r>
              <a:rPr lang="en-US" sz="1200">
                <a:solidFill>
                  <a:schemeClr val="dk1"/>
                </a:solidFill>
              </a:rPr>
              <a:t>This is how it’s diffferent than the Implementation efforts of the Colorado Water Supply Plan </a:t>
            </a:r>
            <a:r>
              <a:rPr lang="en-US" sz="1200" u="sng">
                <a:solidFill>
                  <a:schemeClr val="hlink"/>
                </a:solidFill>
                <a:hlinkClick r:id="rId4"/>
              </a:rPr>
              <a:t>https://cwcb.maps.arcgis.com/apps/Cascade/index.html?appid=b588bcb8451d4ae1bccabde5a05a8952</a:t>
            </a:r>
            <a:endParaRPr sz="1200">
              <a:solidFill>
                <a:schemeClr val="dk1"/>
              </a:solidFill>
            </a:endParaRPr>
          </a:p>
          <a:p>
            <a:pPr indent="0" lvl="0" marL="0" marR="0" rtl="0" algn="l">
              <a:lnSpc>
                <a:spcPct val="140000"/>
              </a:lnSpc>
              <a:spcBef>
                <a:spcPts val="800"/>
              </a:spcBef>
              <a:spcAft>
                <a:spcPts val="800"/>
              </a:spcAft>
              <a:buClr>
                <a:schemeClr val="dk1"/>
              </a:buClr>
              <a:buSzPts val="1100"/>
              <a:buFont typeface="Arial"/>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descr="Image result for colorado oit logo" id="114" name="Google Shape;114;p17"/>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15" name="Google Shape;115;p17"/>
          <p:cNvSpPr txBox="1"/>
          <p:nvPr/>
        </p:nvSpPr>
        <p:spPr>
          <a:xfrm>
            <a:off x="928007" y="698416"/>
            <a:ext cx="85809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3. Methodology</a:t>
            </a:r>
            <a:endParaRPr b="0" i="0" sz="1400" u="none" cap="none" strike="noStrike">
              <a:solidFill>
                <a:srgbClr val="000000"/>
              </a:solidFill>
              <a:latin typeface="Arial"/>
              <a:ea typeface="Arial"/>
              <a:cs typeface="Arial"/>
              <a:sym typeface="Arial"/>
            </a:endParaRPr>
          </a:p>
        </p:txBody>
      </p:sp>
      <p:sp>
        <p:nvSpPr>
          <p:cNvPr id="116" name="Google Shape;116;p17"/>
          <p:cNvSpPr txBox="1"/>
          <p:nvPr/>
        </p:nvSpPr>
        <p:spPr>
          <a:xfrm>
            <a:off x="8736758" y="6276251"/>
            <a:ext cx="31299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lt1"/>
                </a:solidFill>
              </a:rPr>
              <a:t>2018 Nexus Colorado</a:t>
            </a:r>
            <a:endParaRPr b="0" i="0" sz="1400" u="none" cap="none" strike="noStrike">
              <a:solidFill>
                <a:srgbClr val="000000"/>
              </a:solidFill>
              <a:latin typeface="Arial"/>
              <a:ea typeface="Arial"/>
              <a:cs typeface="Arial"/>
              <a:sym typeface="Arial"/>
            </a:endParaRPr>
          </a:p>
        </p:txBody>
      </p:sp>
      <p:sp>
        <p:nvSpPr>
          <p:cNvPr id="117" name="Google Shape;117;p17"/>
          <p:cNvSpPr txBox="1"/>
          <p:nvPr/>
        </p:nvSpPr>
        <p:spPr>
          <a:xfrm>
            <a:off x="928007" y="1600200"/>
            <a:ext cx="10335900"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Is the analytical method valid and appropriate to the question being answered? Did the team take a logically and scientifically sound approach to the analysis? Were quality techniques were used to add value to and draw conclusions from the data? Is the data utilized appropriate to represent the content of the issues and their solution? </a:t>
            </a:r>
            <a:endParaRPr b="0" i="0" sz="1200" u="none" cap="none" strike="noStrike">
              <a:solidFill>
                <a:schemeClr val="dk1"/>
              </a:solidFill>
              <a:latin typeface="Arial"/>
              <a:ea typeface="Arial"/>
              <a:cs typeface="Arial"/>
              <a:sym typeface="Arial"/>
            </a:endParaRPr>
          </a:p>
          <a:p>
            <a:pPr indent="0" lvl="0" marL="0" marR="0" rtl="0" algn="l">
              <a:lnSpc>
                <a:spcPct val="140000"/>
              </a:lnSpc>
              <a:spcBef>
                <a:spcPts val="80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Judging will be based on whether the analysis was technically sound and used innovative, comprehensive but efficient, and appropriate analytical methods</a:t>
            </a:r>
            <a:endParaRPr sz="1200">
              <a:solidFill>
                <a:schemeClr val="dk1"/>
              </a:solidFill>
            </a:endParaRPr>
          </a:p>
          <a:p>
            <a:pPr indent="0" lvl="0" marL="0" marR="0" rtl="0" algn="l">
              <a:lnSpc>
                <a:spcPct val="140000"/>
              </a:lnSpc>
              <a:spcBef>
                <a:spcPts val="800"/>
              </a:spcBef>
              <a:spcAft>
                <a:spcPts val="0"/>
              </a:spcAft>
              <a:buClr>
                <a:schemeClr val="dk1"/>
              </a:buClr>
              <a:buSzPts val="1100"/>
              <a:buFont typeface="Arial"/>
              <a:buNone/>
            </a:pPr>
            <a:r>
              <a:rPr lang="en-US" sz="1200">
                <a:solidFill>
                  <a:schemeClr val="dk1"/>
                </a:solidFill>
              </a:rPr>
              <a:t>We analyzed the data by…</a:t>
            </a:r>
            <a:endParaRPr sz="1200">
              <a:solidFill>
                <a:schemeClr val="dk1"/>
              </a:solidFill>
            </a:endParaRPr>
          </a:p>
          <a:p>
            <a:pPr indent="0" lvl="0" marL="457200" marR="0" rtl="0" algn="l">
              <a:lnSpc>
                <a:spcPct val="140000"/>
              </a:lnSpc>
              <a:spcBef>
                <a:spcPts val="800"/>
              </a:spcBef>
              <a:spcAft>
                <a:spcPts val="0"/>
              </a:spcAft>
              <a:buClr>
                <a:schemeClr val="dk1"/>
              </a:buClr>
              <a:buSzPts val="1100"/>
              <a:buFont typeface="Arial"/>
              <a:buNone/>
            </a:pPr>
            <a:r>
              <a:rPr lang="en-US" sz="1200">
                <a:solidFill>
                  <a:schemeClr val="dk1"/>
                </a:solidFill>
              </a:rPr>
              <a:t>Using </a:t>
            </a:r>
            <a:r>
              <a:rPr lang="en-US" sz="1200">
                <a:solidFill>
                  <a:schemeClr val="dk1"/>
                </a:solidFill>
              </a:rPr>
              <a:t>spatial</a:t>
            </a:r>
            <a:r>
              <a:rPr lang="en-US" sz="1200">
                <a:solidFill>
                  <a:schemeClr val="dk1"/>
                </a:solidFill>
              </a:rPr>
              <a:t> distribution to analyze temporal patterns in the agricultural dataset (1956-2015). Looking at the data from a different perspective with consideration to approaches not yet mentioned in the water plan. </a:t>
            </a:r>
            <a:endParaRPr sz="1200">
              <a:solidFill>
                <a:schemeClr val="dk1"/>
              </a:solidFill>
            </a:endParaRPr>
          </a:p>
          <a:p>
            <a:pPr indent="0" lvl="0" marL="0" marR="0" rtl="0" algn="l">
              <a:lnSpc>
                <a:spcPct val="140000"/>
              </a:lnSpc>
              <a:spcBef>
                <a:spcPts val="800"/>
              </a:spcBef>
              <a:spcAft>
                <a:spcPts val="0"/>
              </a:spcAft>
              <a:buClr>
                <a:schemeClr val="dk1"/>
              </a:buClr>
              <a:buSzPts val="1100"/>
              <a:buFont typeface="Arial"/>
              <a:buNone/>
            </a:pPr>
            <a:r>
              <a:rPr lang="en-US" sz="1200">
                <a:solidFill>
                  <a:schemeClr val="dk1"/>
                </a:solidFill>
              </a:rPr>
              <a:t>Our approach was innovative in that we…</a:t>
            </a:r>
            <a:endParaRPr sz="1200">
              <a:solidFill>
                <a:schemeClr val="dk1"/>
              </a:solidFill>
            </a:endParaRPr>
          </a:p>
          <a:p>
            <a:pPr indent="0" lvl="0" marL="0" marR="0" rtl="0" algn="l">
              <a:lnSpc>
                <a:spcPct val="140000"/>
              </a:lnSpc>
              <a:spcBef>
                <a:spcPts val="800"/>
              </a:spcBef>
              <a:spcAft>
                <a:spcPts val="800"/>
              </a:spcAft>
              <a:buClr>
                <a:schemeClr val="dk1"/>
              </a:buClr>
              <a:buSzPts val="1100"/>
              <a:buFont typeface="Arial"/>
              <a:buNone/>
            </a:pPr>
            <a:r>
              <a:rPr lang="en-US" sz="1200">
                <a:solidFill>
                  <a:schemeClr val="dk1"/>
                </a:solidFill>
              </a:rPr>
              <a:t>	</a:t>
            </a:r>
            <a:r>
              <a:rPr lang="en-US" sz="1200">
                <a:solidFill>
                  <a:schemeClr val="dk1"/>
                </a:solidFill>
              </a:rPr>
              <a:t>Analyzed</a:t>
            </a:r>
            <a:r>
              <a:rPr lang="en-US" sz="1200">
                <a:solidFill>
                  <a:schemeClr val="dk1"/>
                </a:solidFill>
              </a:rPr>
              <a:t> the data from a </a:t>
            </a:r>
            <a:r>
              <a:rPr lang="en-US" sz="1200">
                <a:solidFill>
                  <a:schemeClr val="dk1"/>
                </a:solidFill>
              </a:rPr>
              <a:t>technological</a:t>
            </a:r>
            <a:r>
              <a:rPr lang="en-US" sz="1200">
                <a:solidFill>
                  <a:schemeClr val="dk1"/>
                </a:solidFill>
              </a:rPr>
              <a:t> </a:t>
            </a:r>
            <a:r>
              <a:rPr lang="en-US" sz="1200">
                <a:solidFill>
                  <a:schemeClr val="dk1"/>
                </a:solidFill>
              </a:rPr>
              <a:t>perspective,</a:t>
            </a:r>
            <a:r>
              <a:rPr lang="en-US" sz="1200">
                <a:solidFill>
                  <a:schemeClr val="dk1"/>
                </a:solidFill>
              </a:rPr>
              <a:t> because 8% of the water loss comes from transporting and the </a:t>
            </a:r>
            <a:r>
              <a:rPr lang="en-US" sz="1200">
                <a:solidFill>
                  <a:schemeClr val="dk1"/>
                </a:solidFill>
              </a:rPr>
              <a:t>utilization</a:t>
            </a:r>
            <a:r>
              <a:rPr lang="en-US" sz="1200">
                <a:solidFill>
                  <a:schemeClr val="dk1"/>
                </a:solidFill>
              </a:rPr>
              <a:t> of </a:t>
            </a:r>
            <a:r>
              <a:rPr lang="en-US" sz="1200">
                <a:solidFill>
                  <a:schemeClr val="dk1"/>
                </a:solidFill>
              </a:rPr>
              <a:t>antiquated</a:t>
            </a:r>
            <a:r>
              <a:rPr lang="en-US" sz="1200">
                <a:solidFill>
                  <a:schemeClr val="dk1"/>
                </a:solidFill>
              </a:rPr>
              <a:t> technology in crop production.  In addition, we discovered that urban water use does not have a </a:t>
            </a:r>
            <a:r>
              <a:rPr lang="en-US" sz="1200">
                <a:solidFill>
                  <a:schemeClr val="dk1"/>
                </a:solidFill>
              </a:rPr>
              <a:t>comparable</a:t>
            </a:r>
            <a:r>
              <a:rPr lang="en-US" sz="1200">
                <a:solidFill>
                  <a:schemeClr val="dk1"/>
                </a:solidFill>
              </a:rPr>
              <a:t> data set to agricultural, therefore creating a data gap that made it impossible to finish the analysis on urban water use and loss.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descr="Image result for colorado oit logo" id="122" name="Google Shape;122;p18"/>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23" name="Google Shape;123;p18"/>
          <p:cNvSpPr txBox="1"/>
          <p:nvPr/>
        </p:nvSpPr>
        <p:spPr>
          <a:xfrm>
            <a:off x="928007" y="698416"/>
            <a:ext cx="858088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chemeClr val="lt1"/>
                </a:solidFill>
              </a:rPr>
              <a:t>4</a:t>
            </a:r>
            <a:r>
              <a:rPr b="1" i="0" lang="en-US" sz="3600" u="none" cap="none" strike="noStrike">
                <a:solidFill>
                  <a:schemeClr val="lt1"/>
                </a:solidFill>
                <a:latin typeface="Arial"/>
                <a:ea typeface="Arial"/>
                <a:cs typeface="Arial"/>
                <a:sym typeface="Arial"/>
              </a:rPr>
              <a:t>. The Data</a:t>
            </a:r>
            <a:endParaRPr b="0" i="0" sz="1400" u="none" cap="none" strike="noStrike">
              <a:solidFill>
                <a:srgbClr val="000000"/>
              </a:solidFill>
              <a:latin typeface="Arial"/>
              <a:ea typeface="Arial"/>
              <a:cs typeface="Arial"/>
              <a:sym typeface="Arial"/>
            </a:endParaRPr>
          </a:p>
        </p:txBody>
      </p:sp>
      <p:sp>
        <p:nvSpPr>
          <p:cNvPr id="124" name="Google Shape;124;p18"/>
          <p:cNvSpPr txBox="1"/>
          <p:nvPr/>
        </p:nvSpPr>
        <p:spPr>
          <a:xfrm>
            <a:off x="8736758" y="6276251"/>
            <a:ext cx="3129896" cy="3693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lt1"/>
                </a:solidFill>
              </a:rPr>
              <a:t>2018 Nexus Colorado</a:t>
            </a:r>
            <a:endParaRPr b="0" i="0" sz="1400" u="none" cap="none" strike="noStrike">
              <a:solidFill>
                <a:srgbClr val="000000"/>
              </a:solidFill>
              <a:latin typeface="Arial"/>
              <a:ea typeface="Arial"/>
              <a:cs typeface="Arial"/>
              <a:sym typeface="Arial"/>
            </a:endParaRPr>
          </a:p>
        </p:txBody>
      </p:sp>
      <p:sp>
        <p:nvSpPr>
          <p:cNvPr id="125" name="Google Shape;125;p18"/>
          <p:cNvSpPr txBox="1"/>
          <p:nvPr/>
        </p:nvSpPr>
        <p:spPr>
          <a:xfrm>
            <a:off x="928007" y="1600200"/>
            <a:ext cx="10335986"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Ideally teams will public data sets from the Colorado Information Marketplace, although other state public data may be used. Has the team used multiple public data sets from the State of Colorado? Has the team added value to the public data and cogently used it as part of the analysis to draw conclusions? </a:t>
            </a:r>
            <a:endParaRPr b="0" i="0" sz="1200" u="none" cap="none" strike="noStrike">
              <a:solidFill>
                <a:schemeClr val="dk1"/>
              </a:solidFill>
              <a:latin typeface="Arial"/>
              <a:ea typeface="Arial"/>
              <a:cs typeface="Arial"/>
              <a:sym typeface="Arial"/>
            </a:endParaRPr>
          </a:p>
          <a:p>
            <a:pPr indent="0" lvl="0" marL="0" marR="0" rtl="0" algn="l">
              <a:lnSpc>
                <a:spcPct val="140000"/>
              </a:lnSpc>
              <a:spcBef>
                <a:spcPts val="80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Teams must provide descriptions of the data used, data sources and methods for obtaining and preparing the data for analysis.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Explicitly state what datasets you are using and specify (with a url link where possible) where you got them from. Data links are provide in the </a:t>
            </a:r>
            <a:r>
              <a:rPr lang="en-US" sz="1800">
                <a:solidFill>
                  <a:srgbClr val="FF9900"/>
                </a:solidFill>
              </a:rPr>
              <a:t>Data_Overview.docx file</a:t>
            </a:r>
            <a:endParaRPr b="0" i="0" sz="1800" u="none" cap="none" strike="noStrike">
              <a:solidFill>
                <a:srgbClr val="FF99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100"/>
              <a:buFont typeface="Arial"/>
              <a:buNone/>
            </a:pPr>
            <a:r>
              <a:t/>
            </a:r>
            <a:endParaRPr sz="900">
              <a:solidFill>
                <a:schemeClr val="dk1"/>
              </a:solidFill>
            </a:endParaRPr>
          </a:p>
          <a:p>
            <a:pPr indent="0" lvl="0" marL="0" marR="0" rtl="0" algn="l">
              <a:lnSpc>
                <a:spcPct val="100000"/>
              </a:lnSpc>
              <a:spcBef>
                <a:spcPts val="800"/>
              </a:spcBef>
              <a:spcAft>
                <a:spcPts val="0"/>
              </a:spcAft>
              <a:buClr>
                <a:schemeClr val="dk1"/>
              </a:buClr>
              <a:buSzPts val="1100"/>
              <a:buFont typeface="Arial"/>
              <a:buNone/>
            </a:pPr>
            <a:r>
              <a:rPr lang="en-US">
                <a:solidFill>
                  <a:schemeClr val="dk1"/>
                </a:solidFill>
              </a:rPr>
              <a:t>We are using these datasets:</a:t>
            </a:r>
            <a:endParaRPr>
              <a:solidFill>
                <a:schemeClr val="dk1"/>
              </a:solidFill>
            </a:endParaRPr>
          </a:p>
          <a:p>
            <a:pPr indent="0" lvl="0" marL="0" marR="0" rtl="0" algn="l">
              <a:lnSpc>
                <a:spcPct val="100000"/>
              </a:lnSpc>
              <a:spcBef>
                <a:spcPts val="800"/>
              </a:spcBef>
              <a:spcAft>
                <a:spcPts val="0"/>
              </a:spcAft>
              <a:buClr>
                <a:schemeClr val="dk1"/>
              </a:buClr>
              <a:buSzPts val="1100"/>
              <a:buFont typeface="Arial"/>
              <a:buNone/>
            </a:pPr>
            <a:r>
              <a:rPr lang="en-US">
                <a:solidFill>
                  <a:schemeClr val="dk1"/>
                </a:solidFill>
              </a:rPr>
              <a:t>Water Plan - </a:t>
            </a:r>
            <a:r>
              <a:rPr lang="en-US" u="sng">
                <a:solidFill>
                  <a:schemeClr val="hlink"/>
                </a:solidFill>
                <a:hlinkClick r:id="rId4"/>
              </a:rPr>
              <a:t>https://www.colorado.gov/pacific/cowaterplan/plan</a:t>
            </a:r>
            <a:r>
              <a:rPr lang="en-US">
                <a:solidFill>
                  <a:schemeClr val="dk1"/>
                </a:solidFill>
              </a:rPr>
              <a:t> </a:t>
            </a:r>
            <a:endParaRPr>
              <a:solidFill>
                <a:schemeClr val="dk1"/>
              </a:solidFill>
            </a:endParaRPr>
          </a:p>
          <a:p>
            <a:pPr indent="0" lvl="0" marL="0" marR="0" rtl="0" algn="l">
              <a:lnSpc>
                <a:spcPct val="100000"/>
              </a:lnSpc>
              <a:spcBef>
                <a:spcPts val="800"/>
              </a:spcBef>
              <a:spcAft>
                <a:spcPts val="0"/>
              </a:spcAft>
              <a:buClr>
                <a:schemeClr val="dk1"/>
              </a:buClr>
              <a:buSzPts val="1100"/>
              <a:buFont typeface="Arial"/>
              <a:buNone/>
            </a:pPr>
            <a:r>
              <a:rPr lang="en-US">
                <a:solidFill>
                  <a:schemeClr val="dk1"/>
                </a:solidFill>
              </a:rPr>
              <a:t>Irrigation</a:t>
            </a:r>
            <a:r>
              <a:rPr lang="en-US">
                <a:solidFill>
                  <a:schemeClr val="dk1"/>
                </a:solidFill>
              </a:rPr>
              <a:t> Land Use Datasets - </a:t>
            </a:r>
            <a:r>
              <a:rPr lang="en-US" u="sng">
                <a:solidFill>
                  <a:schemeClr val="hlink"/>
                </a:solidFill>
                <a:hlinkClick r:id="rId5"/>
              </a:rPr>
              <a:t>https://drive.google.com/drive/u/0/folders/1sIH2YZ3oAgjjOfCoR-ghpfN3CWYlU5b1?ogsrc=32</a:t>
            </a:r>
            <a:r>
              <a:rPr lang="en-US">
                <a:solidFill>
                  <a:schemeClr val="dk1"/>
                </a:solidFill>
              </a:rPr>
              <a:t> and </a:t>
            </a:r>
            <a:r>
              <a:rPr lang="en-US" u="sng">
                <a:solidFill>
                  <a:schemeClr val="hlink"/>
                </a:solidFill>
                <a:hlinkClick r:id="rId6"/>
              </a:rPr>
              <a:t>https://www.colorado.gov/cdss</a:t>
            </a:r>
            <a:r>
              <a:rPr lang="en-US">
                <a:solidFill>
                  <a:schemeClr val="dk1"/>
                </a:solidFill>
              </a:rPr>
              <a:t> </a:t>
            </a:r>
            <a:endParaRPr>
              <a:solidFill>
                <a:schemeClr val="dk1"/>
              </a:solidFill>
            </a:endParaRPr>
          </a:p>
          <a:p>
            <a:pPr indent="0" lvl="0" marL="0" marR="0" rtl="0" algn="l">
              <a:lnSpc>
                <a:spcPct val="100000"/>
              </a:lnSpc>
              <a:spcBef>
                <a:spcPts val="800"/>
              </a:spcBef>
              <a:spcAft>
                <a:spcPts val="0"/>
              </a:spcAft>
              <a:buClr>
                <a:schemeClr val="dk1"/>
              </a:buClr>
              <a:buSzPts val="1100"/>
              <a:buFont typeface="Arial"/>
              <a:buNone/>
            </a:pPr>
            <a:r>
              <a:rPr lang="en-US">
                <a:solidFill>
                  <a:schemeClr val="dk1"/>
                </a:solidFill>
              </a:rPr>
              <a:t>Prism Data for Climate Change - </a:t>
            </a:r>
            <a:r>
              <a:rPr lang="en-US" u="sng">
                <a:solidFill>
                  <a:schemeClr val="hlink"/>
                </a:solidFill>
                <a:hlinkClick r:id="rId7"/>
              </a:rPr>
              <a:t>http://www.prism.oregonstate.edu/explorer/</a:t>
            </a:r>
            <a:r>
              <a:rPr lang="en-US">
                <a:solidFill>
                  <a:schemeClr val="dk1"/>
                </a:solidFill>
              </a:rPr>
              <a:t> </a:t>
            </a:r>
            <a:endParaRPr>
              <a:solidFill>
                <a:schemeClr val="dk1"/>
              </a:solidFill>
            </a:endParaRPr>
          </a:p>
          <a:p>
            <a:pPr indent="0" lvl="0" marL="0" marR="0" rtl="0" algn="l">
              <a:lnSpc>
                <a:spcPct val="100000"/>
              </a:lnSpc>
              <a:spcBef>
                <a:spcPts val="800"/>
              </a:spcBef>
              <a:spcAft>
                <a:spcPts val="0"/>
              </a:spcAft>
              <a:buClr>
                <a:schemeClr val="dk1"/>
              </a:buClr>
              <a:buSzPts val="1100"/>
              <a:buFont typeface="Arial"/>
              <a:buNone/>
            </a:pPr>
            <a:r>
              <a:rPr lang="en-US">
                <a:solidFill>
                  <a:schemeClr val="dk1"/>
                </a:solidFill>
              </a:rPr>
              <a:t>Water Rights and Prices - </a:t>
            </a:r>
            <a:r>
              <a:rPr lang="en-US" u="sng">
                <a:solidFill>
                  <a:schemeClr val="hlink"/>
                </a:solidFill>
                <a:hlinkClick r:id="rId8"/>
              </a:rPr>
              <a:t>http://www.waterexchange.com/wp-content/uploads/2016/02/16-0217-Q1-2016-WWInsider-LO-singles.pdf</a:t>
            </a:r>
            <a:r>
              <a:rPr lang="en-US">
                <a:solidFill>
                  <a:schemeClr val="dk1"/>
                </a:solidFill>
              </a:rPr>
              <a:t> </a:t>
            </a:r>
            <a:endParaRPr>
              <a:solidFill>
                <a:schemeClr val="dk1"/>
              </a:solidFill>
            </a:endParaRPr>
          </a:p>
          <a:p>
            <a:pPr indent="0" lvl="0" marL="0" marR="0" rtl="0" algn="l">
              <a:lnSpc>
                <a:spcPct val="100000"/>
              </a:lnSpc>
              <a:spcBef>
                <a:spcPts val="800"/>
              </a:spcBef>
              <a:spcAft>
                <a:spcPts val="0"/>
              </a:spcAft>
              <a:buClr>
                <a:schemeClr val="dk1"/>
              </a:buClr>
              <a:buSzPts val="1100"/>
              <a:buFont typeface="Arial"/>
              <a:buNone/>
            </a:pPr>
            <a:r>
              <a:rPr lang="en-US">
                <a:solidFill>
                  <a:schemeClr val="dk1"/>
                </a:solidFill>
              </a:rPr>
              <a:t>Water Detention Facilities list - </a:t>
            </a:r>
            <a:r>
              <a:rPr lang="en-US" u="sng">
                <a:solidFill>
                  <a:schemeClr val="hlink"/>
                </a:solidFill>
                <a:hlinkClick r:id="rId9"/>
              </a:rPr>
              <a:t>https://www.colorado.gov/cdss</a:t>
            </a:r>
            <a:r>
              <a:rPr lang="en-US">
                <a:solidFill>
                  <a:schemeClr val="dk1"/>
                </a:solidFill>
              </a:rPr>
              <a:t> </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descr="Image result for colorado oit logo" id="130" name="Google Shape;130;p19"/>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31" name="Google Shape;131;p19"/>
          <p:cNvSpPr txBox="1"/>
          <p:nvPr/>
        </p:nvSpPr>
        <p:spPr>
          <a:xfrm>
            <a:off x="928007" y="698416"/>
            <a:ext cx="858088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chemeClr val="lt1"/>
                </a:solidFill>
              </a:rPr>
              <a:t>5</a:t>
            </a:r>
            <a:r>
              <a:rPr b="1" i="0" lang="en-US" sz="3600" u="none" cap="none" strike="noStrike">
                <a:solidFill>
                  <a:schemeClr val="lt1"/>
                </a:solidFill>
                <a:latin typeface="Arial"/>
                <a:ea typeface="Arial"/>
                <a:cs typeface="Arial"/>
                <a:sym typeface="Arial"/>
              </a:rPr>
              <a:t>. Feasibility</a:t>
            </a:r>
            <a:endParaRPr b="0" i="0" sz="1400" u="none" cap="none" strike="noStrike">
              <a:solidFill>
                <a:srgbClr val="000000"/>
              </a:solidFill>
              <a:latin typeface="Arial"/>
              <a:ea typeface="Arial"/>
              <a:cs typeface="Arial"/>
              <a:sym typeface="Arial"/>
            </a:endParaRPr>
          </a:p>
        </p:txBody>
      </p:sp>
      <p:sp>
        <p:nvSpPr>
          <p:cNvPr id="132" name="Google Shape;132;p19"/>
          <p:cNvSpPr txBox="1"/>
          <p:nvPr/>
        </p:nvSpPr>
        <p:spPr>
          <a:xfrm>
            <a:off x="8736758" y="6276251"/>
            <a:ext cx="3129896" cy="3693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lt1"/>
                </a:solidFill>
              </a:rPr>
              <a:t>2018 Nexus Colorado</a:t>
            </a:r>
            <a:endParaRPr b="0" i="0" sz="1400" u="none" cap="none" strike="noStrike">
              <a:solidFill>
                <a:srgbClr val="000000"/>
              </a:solidFill>
              <a:latin typeface="Arial"/>
              <a:ea typeface="Arial"/>
              <a:cs typeface="Arial"/>
              <a:sym typeface="Arial"/>
            </a:endParaRPr>
          </a:p>
        </p:txBody>
      </p:sp>
      <p:sp>
        <p:nvSpPr>
          <p:cNvPr id="133" name="Google Shape;133;p19"/>
          <p:cNvSpPr txBox="1"/>
          <p:nvPr/>
        </p:nvSpPr>
        <p:spPr>
          <a:xfrm>
            <a:off x="928007" y="1600200"/>
            <a:ext cx="10335986"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Is the analysis complete?  Could it be implemented by state or local subject matter experts? What special expertise is required to implement it? Would there be any scaling issues based on the technology or data used  to larger data sets or new information in the future? What level of resources will be required to implement the analysis at scale?</a:t>
            </a:r>
            <a:endParaRPr b="0" i="0" sz="1200" u="none" cap="none" strike="noStrike">
              <a:solidFill>
                <a:schemeClr val="dk1"/>
              </a:solidFill>
              <a:latin typeface="Arial"/>
              <a:ea typeface="Arial"/>
              <a:cs typeface="Arial"/>
              <a:sym typeface="Arial"/>
            </a:endParaRPr>
          </a:p>
          <a:p>
            <a:pPr indent="0" lvl="0" marL="0" marR="0" rtl="0" algn="l">
              <a:lnSpc>
                <a:spcPct val="140000"/>
              </a:lnSpc>
              <a:spcBef>
                <a:spcPts val="80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Teams must explain how further resources could advance the analysis and insights. Judging will also review the availability of the data used. </a:t>
            </a:r>
            <a:endParaRPr sz="1800">
              <a:solidFill>
                <a:schemeClr val="dk1"/>
              </a:solidFill>
            </a:endParaRPr>
          </a:p>
          <a:p>
            <a:pPr indent="0" lvl="0" marL="0" marR="0" rtl="0" algn="l">
              <a:lnSpc>
                <a:spcPct val="100000"/>
              </a:lnSpc>
              <a:spcBef>
                <a:spcPts val="800"/>
              </a:spcBef>
              <a:spcAft>
                <a:spcPts val="0"/>
              </a:spcAft>
              <a:buClr>
                <a:srgbClr val="000000"/>
              </a:buClr>
              <a:buSzPts val="1800"/>
              <a:buFont typeface="Arial"/>
              <a:buNone/>
            </a:pPr>
            <a:r>
              <a:rPr lang="en-US">
                <a:solidFill>
                  <a:schemeClr val="dk1"/>
                </a:solidFill>
              </a:rPr>
              <a:t>Our analysis is (is not) complete and could be implemented by SMEs by…</a:t>
            </a:r>
            <a:endParaRPr>
              <a:solidFill>
                <a:schemeClr val="dk1"/>
              </a:solidFill>
            </a:endParaRPr>
          </a:p>
          <a:p>
            <a:pPr indent="0" lvl="0" marL="0" marR="0" rtl="0" algn="l">
              <a:lnSpc>
                <a:spcPct val="100000"/>
              </a:lnSpc>
              <a:spcBef>
                <a:spcPts val="800"/>
              </a:spcBef>
              <a:spcAft>
                <a:spcPts val="0"/>
              </a:spcAft>
              <a:buClr>
                <a:srgbClr val="000000"/>
              </a:buClr>
              <a:buSzPts val="1800"/>
              <a:buFont typeface="Arial"/>
              <a:buNone/>
            </a:pPr>
            <a:r>
              <a:rPr lang="en-US">
                <a:solidFill>
                  <a:schemeClr val="dk1"/>
                </a:solidFill>
              </a:rPr>
              <a:t>	The analysis is partially complete because there are potentially other correlations that could be made to improve </a:t>
            </a:r>
            <a:r>
              <a:rPr lang="en-US">
                <a:solidFill>
                  <a:schemeClr val="dk1"/>
                </a:solidFill>
              </a:rPr>
              <a:t>decision</a:t>
            </a:r>
            <a:r>
              <a:rPr lang="en-US">
                <a:solidFill>
                  <a:schemeClr val="dk1"/>
                </a:solidFill>
              </a:rPr>
              <a:t> making. There needs to be a central repository for the data in the same format for better scalability and analysis. Improvements on water transportation technology can be improved after a cost/benefit analysis is performed.</a:t>
            </a:r>
            <a:endParaRPr>
              <a:solidFill>
                <a:schemeClr val="dk1"/>
              </a:solidFill>
            </a:endParaRPr>
          </a:p>
          <a:p>
            <a:pPr indent="0" lvl="0" marL="0" marR="0" rtl="0" algn="l">
              <a:lnSpc>
                <a:spcPct val="100000"/>
              </a:lnSpc>
              <a:spcBef>
                <a:spcPts val="800"/>
              </a:spcBef>
              <a:spcAft>
                <a:spcPts val="0"/>
              </a:spcAft>
              <a:buClr>
                <a:srgbClr val="000000"/>
              </a:buClr>
              <a:buSzPts val="1800"/>
              <a:buFont typeface="Arial"/>
              <a:buNone/>
            </a:pPr>
            <a:r>
              <a:rPr lang="en-US">
                <a:solidFill>
                  <a:schemeClr val="dk1"/>
                </a:solidFill>
              </a:rPr>
              <a:t>It would scale (or not) because…</a:t>
            </a:r>
            <a:endParaRPr>
              <a:solidFill>
                <a:schemeClr val="dk1"/>
              </a:solidFill>
            </a:endParaRPr>
          </a:p>
          <a:p>
            <a:pPr indent="0" lvl="0" marL="0" marR="0" rtl="0" algn="l">
              <a:lnSpc>
                <a:spcPct val="100000"/>
              </a:lnSpc>
              <a:spcBef>
                <a:spcPts val="800"/>
              </a:spcBef>
              <a:spcAft>
                <a:spcPts val="0"/>
              </a:spcAft>
              <a:buClr>
                <a:srgbClr val="000000"/>
              </a:buClr>
              <a:buSzPts val="1800"/>
              <a:buFont typeface="Arial"/>
              <a:buNone/>
            </a:pPr>
            <a:r>
              <a:rPr lang="en-US">
                <a:solidFill>
                  <a:schemeClr val="dk1"/>
                </a:solidFill>
              </a:rPr>
              <a:t>	The data already exists and is readily available. It just needs to be centralized and normalized; then a visualization tool could be designed to aggregate these data (similar to the graphs shown in our results). </a:t>
            </a:r>
            <a:endParaRPr>
              <a:solidFill>
                <a:schemeClr val="dk1"/>
              </a:solidFill>
            </a:endParaRPr>
          </a:p>
          <a:p>
            <a:pPr indent="0" lvl="0" marL="0" marR="0" rtl="0" algn="l">
              <a:lnSpc>
                <a:spcPct val="100000"/>
              </a:lnSpc>
              <a:spcBef>
                <a:spcPts val="800"/>
              </a:spcBef>
              <a:spcAft>
                <a:spcPts val="0"/>
              </a:spcAft>
              <a:buClr>
                <a:srgbClr val="000000"/>
              </a:buClr>
              <a:buSzPts val="1800"/>
              <a:buFont typeface="Arial"/>
              <a:buNone/>
            </a:pPr>
            <a:r>
              <a:rPr lang="en-US">
                <a:solidFill>
                  <a:schemeClr val="dk1"/>
                </a:solidFill>
              </a:rPr>
              <a:t>It would take this…. to scale.</a:t>
            </a:r>
            <a:endParaRPr>
              <a:solidFill>
                <a:schemeClr val="dk1"/>
              </a:solidFill>
            </a:endParaRPr>
          </a:p>
          <a:p>
            <a:pPr indent="0" lvl="0" marL="0" marR="0" rtl="0" algn="l">
              <a:lnSpc>
                <a:spcPct val="100000"/>
              </a:lnSpc>
              <a:spcBef>
                <a:spcPts val="800"/>
              </a:spcBef>
              <a:spcAft>
                <a:spcPts val="0"/>
              </a:spcAft>
              <a:buClr>
                <a:srgbClr val="000000"/>
              </a:buClr>
              <a:buSzPts val="1800"/>
              <a:buFont typeface="Arial"/>
              <a:buNone/>
            </a:pPr>
            <a:r>
              <a:rPr lang="en-US">
                <a:solidFill>
                  <a:schemeClr val="dk1"/>
                </a:solidFill>
              </a:rPr>
              <a:t>	It would take programmers and data engineers/analysts to better centralize and correlate the data.</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descr="Image result for colorado oit logo" id="138" name="Google Shape;138;p20"/>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39" name="Google Shape;139;p20"/>
          <p:cNvSpPr txBox="1"/>
          <p:nvPr/>
        </p:nvSpPr>
        <p:spPr>
          <a:xfrm>
            <a:off x="928007" y="698416"/>
            <a:ext cx="85809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chemeClr val="lt1"/>
                </a:solidFill>
              </a:rPr>
              <a:t>6</a:t>
            </a:r>
            <a:r>
              <a:rPr b="1" i="0" lang="en-US" sz="3600" u="none" cap="none" strike="noStrike">
                <a:solidFill>
                  <a:schemeClr val="lt1"/>
                </a:solidFill>
                <a:latin typeface="Arial"/>
                <a:ea typeface="Arial"/>
                <a:cs typeface="Arial"/>
                <a:sym typeface="Arial"/>
              </a:rPr>
              <a:t>. Results</a:t>
            </a:r>
            <a:endParaRPr b="0" i="0" sz="1400" u="none" cap="none" strike="noStrike">
              <a:solidFill>
                <a:srgbClr val="000000"/>
              </a:solidFill>
              <a:latin typeface="Arial"/>
              <a:ea typeface="Arial"/>
              <a:cs typeface="Arial"/>
              <a:sym typeface="Arial"/>
            </a:endParaRPr>
          </a:p>
        </p:txBody>
      </p:sp>
      <p:sp>
        <p:nvSpPr>
          <p:cNvPr id="140" name="Google Shape;140;p20"/>
          <p:cNvSpPr txBox="1"/>
          <p:nvPr/>
        </p:nvSpPr>
        <p:spPr>
          <a:xfrm>
            <a:off x="8736758" y="6276251"/>
            <a:ext cx="31299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lt1"/>
                </a:solidFill>
              </a:rPr>
              <a:t>2018 Nexus Colorado</a:t>
            </a:r>
            <a:endParaRPr b="0" i="0" sz="1400" u="none" cap="none" strike="noStrike">
              <a:solidFill>
                <a:srgbClr val="000000"/>
              </a:solidFill>
              <a:latin typeface="Arial"/>
              <a:ea typeface="Arial"/>
              <a:cs typeface="Arial"/>
              <a:sym typeface="Arial"/>
            </a:endParaRPr>
          </a:p>
        </p:txBody>
      </p:sp>
      <p:sp>
        <p:nvSpPr>
          <p:cNvPr id="141" name="Google Shape;141;p20"/>
          <p:cNvSpPr txBox="1"/>
          <p:nvPr/>
        </p:nvSpPr>
        <p:spPr>
          <a:xfrm>
            <a:off x="928007" y="1600200"/>
            <a:ext cx="10335900"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Provide screenshots or a link to your results. Explain or show any progress you’ve made on design and creation. This helps judges evaluate your ability to implement your idea.</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lang="en-US" sz="1200">
                <a:solidFill>
                  <a:schemeClr val="dk1"/>
                </a:solidFill>
              </a:rPr>
              <a:t>Results:</a:t>
            </a:r>
            <a:endParaRPr sz="1200">
              <a:solidFill>
                <a:schemeClr val="dk1"/>
              </a:solidFill>
            </a:endParaRPr>
          </a:p>
          <a:p>
            <a:pPr indent="-304800" lvl="0" marL="457200" marR="0" rtl="0" algn="l">
              <a:lnSpc>
                <a:spcPct val="100000"/>
              </a:lnSpc>
              <a:spcBef>
                <a:spcPts val="0"/>
              </a:spcBef>
              <a:spcAft>
                <a:spcPts val="0"/>
              </a:spcAft>
              <a:buClr>
                <a:schemeClr val="dk1"/>
              </a:buClr>
              <a:buSzPts val="1200"/>
              <a:buAutoNum type="arabicParenR"/>
            </a:pPr>
            <a:r>
              <a:rPr lang="en-US" sz="1200">
                <a:solidFill>
                  <a:schemeClr val="dk1"/>
                </a:solidFill>
              </a:rPr>
              <a:t>A</a:t>
            </a:r>
            <a:r>
              <a:rPr lang="en-US" sz="1200">
                <a:solidFill>
                  <a:schemeClr val="dk1"/>
                </a:solidFill>
              </a:rPr>
              <a:t>ggregation</a:t>
            </a:r>
            <a:r>
              <a:rPr lang="en-US" sz="1200">
                <a:solidFill>
                  <a:schemeClr val="dk1"/>
                </a:solidFill>
              </a:rPr>
              <a:t> of the irrigation data from </a:t>
            </a:r>
            <a:r>
              <a:rPr lang="en-US" sz="1200">
                <a:solidFill>
                  <a:schemeClr val="dk1"/>
                </a:solidFill>
              </a:rPr>
              <a:t>Division</a:t>
            </a:r>
            <a:r>
              <a:rPr lang="en-US" sz="1200">
                <a:solidFill>
                  <a:schemeClr val="dk1"/>
                </a:solidFill>
              </a:rPr>
              <a:t> 1 revealed the distribution of crops through 7 decades (Ag_Water1956-2015_CostEstimate.xlsx).  The results from the irrigation data has shown a decline over time in both total acres used for crop production and water loss, however the approximate water loss in 2015 was 242,463  ac ft.  Which accounts for over half of the estimated water gap of 400,000 ac ft.  Further analysis showed an estimation in amount of water conserved if irrigation technology was converted from flood/sprinkler to drip. The estimated saving would be approximately 226,299 ac feet, a reduction in loss to 16,164 ac ft; calculated at a conservative 90% efficiency rating for drip technology.  The estimated cost saving is 3.1 Billion dollars and a reduction in the water gap to 173,701 ac ft.</a:t>
            </a:r>
            <a:endParaRPr sz="1200">
              <a:solidFill>
                <a:schemeClr val="dk1"/>
              </a:solidFill>
            </a:endParaRPr>
          </a:p>
          <a:p>
            <a:pPr indent="-304800" lvl="0" marL="457200" rtl="0" algn="l">
              <a:spcBef>
                <a:spcPts val="0"/>
              </a:spcBef>
              <a:spcAft>
                <a:spcPts val="0"/>
              </a:spcAft>
              <a:buClr>
                <a:schemeClr val="dk1"/>
              </a:buClr>
              <a:buSzPts val="1200"/>
              <a:buAutoNum type="arabicParenR"/>
            </a:pPr>
            <a:r>
              <a:rPr lang="en-US" sz="1200">
                <a:solidFill>
                  <a:schemeClr val="dk1"/>
                </a:solidFill>
              </a:rPr>
              <a:t>A</a:t>
            </a:r>
            <a:r>
              <a:rPr lang="en-US" sz="1200">
                <a:solidFill>
                  <a:schemeClr val="dk1"/>
                </a:solidFill>
              </a:rPr>
              <a:t>nalysis was performed to ascertain a correlation among temperature and precipitation variables.  The results indicate an increase in mean annual decade temperatures, (Prism_Simple_Decade.xlsx) which can be inversely correlated with an increase in evaporative loss.  This evaporative loss amount was not calculated and was not factored into the conservation value.  </a:t>
            </a:r>
            <a:endParaRPr sz="1200">
              <a:solidFill>
                <a:schemeClr val="dk1"/>
              </a:solidFill>
            </a:endParaRPr>
          </a:p>
          <a:p>
            <a:pPr indent="-304800" lvl="0" marL="457200" rtl="0" algn="l">
              <a:spcBef>
                <a:spcPts val="0"/>
              </a:spcBef>
              <a:spcAft>
                <a:spcPts val="0"/>
              </a:spcAft>
              <a:buClr>
                <a:schemeClr val="dk1"/>
              </a:buClr>
              <a:buSzPts val="1200"/>
              <a:buAutoNum type="arabicParenR"/>
            </a:pPr>
            <a:r>
              <a:rPr lang="en-US" sz="1200">
                <a:solidFill>
                  <a:schemeClr val="dk1"/>
                </a:solidFill>
              </a:rPr>
              <a:t>Detailed Urban water consumption values were unattainable (due to these factors: privacy rights on individual customer information on consumption, proprietary internal water datasets per municipality or water district. Also missing an updated analysis of residential use of water in target Colorado areas;  Summary and analysis was based on consumption data found through USGS along with comprehensive water use data for commercial, industrialo, irrigation, livestock and mining.</a:t>
            </a:r>
            <a:endParaRPr sz="1200">
              <a:solidFill>
                <a:schemeClr val="dk1"/>
              </a:solidFill>
            </a:endParaRPr>
          </a:p>
          <a:p>
            <a:pPr indent="-304800" lvl="0" marL="457200" rtl="0" algn="l">
              <a:spcBef>
                <a:spcPts val="0"/>
              </a:spcBef>
              <a:spcAft>
                <a:spcPts val="0"/>
              </a:spcAft>
              <a:buClr>
                <a:schemeClr val="dk1"/>
              </a:buClr>
              <a:buSzPts val="1200"/>
              <a:buAutoNum type="arabicParenR"/>
            </a:pPr>
            <a:r>
              <a:rPr lang="en-US" sz="1200">
                <a:solidFill>
                  <a:schemeClr val="dk1"/>
                </a:solidFill>
              </a:rPr>
              <a:t>Analysis on the Detention Facilities (DetentionFacilities_Summary.xlxs) revealed an increase in the number of facilities over the last 5 decades.  This data set did not provide clarity on the purpose or use of this water and a volumetric value was unattainable due to the lack of units provided in the original data set and the associated metadata was not located </a:t>
            </a:r>
            <a:endParaRPr sz="1200">
              <a:solidFill>
                <a:schemeClr val="dk1"/>
              </a:solidFill>
            </a:endParaRPr>
          </a:p>
          <a:p>
            <a:pPr indent="-304800" lvl="0" marL="457200" rtl="0" algn="l">
              <a:spcBef>
                <a:spcPts val="0"/>
              </a:spcBef>
              <a:spcAft>
                <a:spcPts val="0"/>
              </a:spcAft>
              <a:buClr>
                <a:schemeClr val="dk1"/>
              </a:buClr>
              <a:buSzPts val="1200"/>
              <a:buAutoNum type="arabicParenR"/>
            </a:pPr>
            <a:r>
              <a:rPr lang="en-US" sz="1200">
                <a:solidFill>
                  <a:schemeClr val="dk1"/>
                </a:solidFill>
              </a:rPr>
              <a:t>Water transfer efficiency through alternative water transfer (ATM) methods were also researched. The data revealed the use of ATM requires more outreach, financial incentives to reduce costs and innovative structuring of ATM rotational lease agreements. </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ctrTitle"/>
          </p:nvPr>
        </p:nvSpPr>
        <p:spPr>
          <a:xfrm>
            <a:off x="1687285" y="2759043"/>
            <a:ext cx="9144000" cy="3416320"/>
          </a:xfrm>
          <a:prstGeom prst="rect">
            <a:avLst/>
          </a:prstGeom>
          <a:blipFill rotWithShape="1">
            <a:blip r:embed="rId3">
              <a:alphaModFix amt="64000"/>
            </a:blip>
            <a:stretch>
              <a:fillRect b="0" l="0" r="0" t="0"/>
            </a:stretch>
          </a:blip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6000"/>
              <a:buFont typeface="Arial"/>
              <a:buNone/>
            </a:pPr>
            <a:br>
              <a:rPr b="1" lang="en-US">
                <a:solidFill>
                  <a:srgbClr val="FFFFFF"/>
                </a:solidFill>
                <a:latin typeface="Arial"/>
                <a:ea typeface="Arial"/>
                <a:cs typeface="Arial"/>
                <a:sym typeface="Arial"/>
              </a:rPr>
            </a:br>
            <a:r>
              <a:rPr b="1" lang="en-US">
                <a:solidFill>
                  <a:srgbClr val="FFFFFF"/>
                </a:solidFill>
                <a:latin typeface="Arial"/>
                <a:ea typeface="Arial"/>
                <a:cs typeface="Arial"/>
                <a:sym typeface="Arial"/>
              </a:rPr>
              <a:t>Smart Data Analytics Challenge 2018</a:t>
            </a:r>
            <a:br>
              <a:rPr b="1" lang="en-US">
                <a:solidFill>
                  <a:srgbClr val="FFFFFF"/>
                </a:solidFill>
                <a:latin typeface="Arial"/>
                <a:ea typeface="Arial"/>
                <a:cs typeface="Arial"/>
                <a:sym typeface="Arial"/>
              </a:rPr>
            </a:br>
            <a:endParaRPr>
              <a:latin typeface="Arial"/>
              <a:ea typeface="Arial"/>
              <a:cs typeface="Arial"/>
              <a:sym typeface="Arial"/>
            </a:endParaRPr>
          </a:p>
        </p:txBody>
      </p:sp>
      <p:pic>
        <p:nvPicPr>
          <p:cNvPr descr="Image result for colorado oit logo" id="147" name="Google Shape;147;p21"/>
          <p:cNvPicPr preferRelativeResize="0"/>
          <p:nvPr/>
        </p:nvPicPr>
        <p:blipFill rotWithShape="1">
          <a:blip r:embed="rId4">
            <a:alphaModFix/>
          </a:blip>
          <a:srcRect b="0" l="0" r="0" t="0"/>
          <a:stretch/>
        </p:blipFill>
        <p:spPr>
          <a:xfrm>
            <a:off x="2258786" y="447440"/>
            <a:ext cx="7315200" cy="23116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