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4" r:id="rId9"/>
    <p:sldId id="276" r:id="rId10"/>
    <p:sldId id="278" r:id="rId11"/>
    <p:sldId id="277" r:id="rId12"/>
    <p:sldId id="265" r:id="rId13"/>
    <p:sldId id="266" r:id="rId14"/>
    <p:sldId id="267" r:id="rId15"/>
    <p:sldId id="268" r:id="rId16"/>
    <p:sldId id="263" r:id="rId17"/>
    <p:sldId id="271" r:id="rId18"/>
    <p:sldId id="272" r:id="rId19"/>
    <p:sldId id="270" r:id="rId20"/>
    <p:sldId id="275" r:id="rId21"/>
    <p:sldId id="273" r:id="rId22"/>
    <p:sldId id="279" r:id="rId23"/>
    <p:sldId id="280" r:id="rId24"/>
    <p:sldId id="26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0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62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80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662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69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18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295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370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74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745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02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0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391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15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42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6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cowaterefficiency.com/unauthenticated_ho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emography.dola.colorado.gov/population/data/historical_census/" TargetMode="External"/><Relationship Id="rId4" Type="http://schemas.openxmlformats.org/officeDocument/2006/relationships/hyperlink" Target="http://cowaterefficiency.com/unauthenticated_ho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emography.dola.colorado.gov/population/data/historical_censu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218400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BB1F6-38C1-4F94-BBDC-6DE8B8EB6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38" y="926418"/>
            <a:ext cx="10197425" cy="590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532" y="1021582"/>
            <a:ext cx="517326" cy="5173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41DF39-7760-4C40-AA29-DB134477D4F9}"/>
              </a:ext>
            </a:extLst>
          </p:cNvPr>
          <p:cNvSpPr/>
          <p:nvPr/>
        </p:nvSpPr>
        <p:spPr>
          <a:xfrm>
            <a:off x="4581939" y="5931582"/>
            <a:ext cx="944218" cy="6264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1FBDB-0BB3-42B7-AC05-F3A74135E3F1}"/>
              </a:ext>
            </a:extLst>
          </p:cNvPr>
          <p:cNvSpPr/>
          <p:nvPr/>
        </p:nvSpPr>
        <p:spPr>
          <a:xfrm>
            <a:off x="9848561" y="5989652"/>
            <a:ext cx="1024848" cy="6264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38AD2-E37C-44B5-B522-329FA1D7BC57}"/>
              </a:ext>
            </a:extLst>
          </p:cNvPr>
          <p:cNvSpPr txBox="1"/>
          <p:nvPr/>
        </p:nvSpPr>
        <p:spPr>
          <a:xfrm>
            <a:off x="5367130" y="2852529"/>
            <a:ext cx="168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Water needs will continue to grow across the state by 2050.</a:t>
            </a:r>
          </a:p>
        </p:txBody>
      </p:sp>
    </p:spTree>
    <p:extLst>
      <p:ext uri="{BB962C8B-B14F-4D97-AF65-F5344CB8AC3E}">
        <p14:creationId xmlns:p14="http://schemas.microsoft.com/office/powerpoint/2010/main" val="422317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08551" y="175387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EA65E-D6C1-4E60-9548-5D5016FDF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5" y="858617"/>
            <a:ext cx="11602743" cy="5861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6CFDB2-FF2A-45C5-A53F-276075FD5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519" y="1283021"/>
            <a:ext cx="2734672" cy="475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8911" y="882852"/>
            <a:ext cx="385980" cy="385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6BB3E-1B57-416B-B3E9-20A369542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479" y="1283021"/>
            <a:ext cx="2861444" cy="475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335567-BB0C-4931-9AD4-F2A7BF4EB08D}"/>
              </a:ext>
            </a:extLst>
          </p:cNvPr>
          <p:cNvSpPr txBox="1"/>
          <p:nvPr/>
        </p:nvSpPr>
        <p:spPr>
          <a:xfrm>
            <a:off x="6560768" y="5999383"/>
            <a:ext cx="2367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Douglas County will have the largest % difference in water needs.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3F187-3451-4827-92E6-0445C6797DF7}"/>
              </a:ext>
            </a:extLst>
          </p:cNvPr>
          <p:cNvSpPr txBox="1"/>
          <p:nvPr/>
        </p:nvSpPr>
        <p:spPr>
          <a:xfrm>
            <a:off x="9359208" y="5980979"/>
            <a:ext cx="2476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Moffat County will have the smallest % difference in water needs.</a:t>
            </a:r>
          </a:p>
        </p:txBody>
      </p:sp>
    </p:spTree>
    <p:extLst>
      <p:ext uri="{BB962C8B-B14F-4D97-AF65-F5344CB8AC3E}">
        <p14:creationId xmlns:p14="http://schemas.microsoft.com/office/powerpoint/2010/main" val="41696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2b. </a:t>
            </a: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 – Leak Study	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928007" y="1600200"/>
            <a:ext cx="10365806" cy="5029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Mitigating water loss (leaks) is important. Monitoring and reducing leaks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is 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critical as Colorado’s population grows, water becomes more scarce, and climate change affects our environment.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 sought to:</a:t>
            </a:r>
          </a:p>
          <a:p>
            <a:pPr marL="342900" lvl="0" indent="-34290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Rank cities/water providers based on water loss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help those districts understand whether they are doing a good job in two areas: reporting their information and/or limiting leaks.</a:t>
            </a:r>
          </a:p>
          <a:p>
            <a:pPr marL="342900" lvl="0" indent="-34290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Find correlations between leaks and other factors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help districts better identify and prevent leaks.</a:t>
            </a:r>
          </a:p>
          <a:p>
            <a:pPr marL="342900" lvl="0" indent="-34290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Determine the most common types of water leak detection technologies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being used as determined through text analysis.</a:t>
            </a: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4C298-C04F-448F-BA42-D42FFC1A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515" y="1715278"/>
            <a:ext cx="398121" cy="4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3b. Methodology – Leak Study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17" name="Google Shape;117;p17"/>
          <p:cNvSpPr txBox="1"/>
          <p:nvPr/>
        </p:nvSpPr>
        <p:spPr>
          <a:xfrm>
            <a:off x="928007" y="1402487"/>
            <a:ext cx="10335900" cy="48737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We analyzed water loss by percent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(rather than convert units of water measure), where      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Percent Loss per Provider = [1 - (Metered Water/Distributed Water)] * 100</a:t>
            </a:r>
          </a:p>
          <a:p>
            <a:pPr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Our analysis included: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Merging files to create datasets with provider, percent water loss, and leak detection methods or other related variables in one place.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These variables included meter monitoring and replacement, pipe inspection and replacement, and AWWA policy compliance.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Multiple linear regression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and the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Wilcoxon Rank-Sum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test to look for relationships between variables. 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N-grams to conduct text analysis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on the leak detection comments field and make recommendations for reporting.</a:t>
            </a:r>
          </a:p>
          <a:p>
            <a:pPr lv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3019B-8171-4535-A5D0-372A9E0B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032" y="1630181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4b. </a:t>
            </a:r>
            <a:r>
              <a:rPr 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 – Leak Study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928007" y="1600199"/>
            <a:ext cx="10335986" cy="46760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data can be found at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http://cowaterefficiency.com/unauthenticated_home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with permission. Once in the portal, all report years (2013-2017) were selected as well as all water providers.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For leak analysis, we used the following datasets: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Foundational_06a_loss_and_leak_det.csv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Foundational_06b_leak_det_types.csv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Foundational_08_audit_data.csv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Foundational_09_balance_data.csv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Overview.csv</a:t>
            </a:r>
            <a:endParaRPr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DFEC2-C9B6-4225-A3DE-93E0188B9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077" y="1730095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5b. Feasibility – Leak Study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928007" y="1344747"/>
            <a:ext cx="10335986" cy="50783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Our most important suggestions apply to the structure of the data itself, which raises certain questions:</a:t>
            </a:r>
          </a:p>
          <a:p>
            <a:pPr marL="285750" lvl="0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How is it possible to have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negative water loss,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where there is more metered water reported than distributed water? Is negative water loss accurate under any circumstances, or is it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simply erroneous reporting?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If erroneous,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we suggest programming a flag to warn of this during data input or make it impossible to enter more metered than distributed water,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or impossible to enter 0 for either. Empty values in one or the other field causes nonsensical outliers, most likely reporting errors.</a:t>
            </a:r>
          </a:p>
          <a:p>
            <a:pPr marL="285750" lvl="0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If negative water loss is accurate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under certain circumstances (although we can’t imagine what those would be), please revise the data dictionary to explain these circumstances. 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We recommend using drop-down menus to enter leak detection technology,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such as colorimeters, aqua scopes, third party services, correlators, etc. regarding the leak_detection_comments field in Foundational_06a_loss_and_leak_det.csv. Listing standard language and technology would allow us to further analyze their effectiveness and relationships.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The feasibility of implementing these recommendations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lies with where the data resides (Excel templates? database or databases?) and what resources would be available to edit some of the fields.</a:t>
            </a: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4B222-BA48-47E4-A170-FF968091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533" y="1388307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448153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0C11B-FA03-442D-B06A-21CC2267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61" y="1041038"/>
            <a:ext cx="10439078" cy="5758597"/>
          </a:xfrm>
          <a:prstGeom prst="rect">
            <a:avLst/>
          </a:prstGeom>
        </p:spPr>
      </p:pic>
      <p:sp>
        <p:nvSpPr>
          <p:cNvPr id="3" name="AutoShape 2" descr="Image result for fountain clip art">
            <a:extLst>
              <a:ext uri="{FF2B5EF4-FFF2-40B4-BE49-F238E27FC236}">
                <a16:creationId xmlns:a16="http://schemas.microsoft.com/office/drawing/2014/main" id="{FCAF0AFC-BA24-4AC6-8291-3B70ADE62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DA5B66-0D54-4940-AE9B-189DA7912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758" y="2071769"/>
            <a:ext cx="589112" cy="9097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6" y="1613833"/>
            <a:ext cx="10356079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Water Providers with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Negative Water Loss: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Reporting Errors?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050" name="Picture 2" descr="meterGreaterDistributedChart.PNG">
            <a:extLst>
              <a:ext uri="{FF2B5EF4-FFF2-40B4-BE49-F238E27FC236}">
                <a16:creationId xmlns:a16="http://schemas.microsoft.com/office/drawing/2014/main" id="{C2C94798-9EC0-4A55-AD20-B1F1C4C4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7" y="2502485"/>
            <a:ext cx="10129820" cy="350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860D1-F792-4F6E-9545-0720D4166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286" y="1717960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1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1079769" y="1344615"/>
            <a:ext cx="1682885" cy="53869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 found the most used word combinations in the leak detection comments field as </a:t>
            </a:r>
          </a:p>
          <a:p>
            <a:pPr lvl="0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determined by text analysis. </a:t>
            </a:r>
          </a:p>
          <a:p>
            <a:pPr lvl="0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3A0C5-C985-4954-9223-6CB8616F9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63" y="1344615"/>
            <a:ext cx="8925395" cy="5386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3B729-A43A-4BE2-B946-C7B4A97EC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941" y="1426873"/>
            <a:ext cx="379378" cy="4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8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5167993" cy="45593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Correlations: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Once the data was cleaned for outliers, a Wilcoxon Rank-Sum test was performed on percent water loss versus providers that were AWWA-policy compliant on their potable treated water.  We found that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providers that were AWWA-policy compliant had a significantly higher percent water loss than providers that were not AWWA-policy compliant.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 Wilcoxon Rank-Sum test showed no significant difference in water loss between reported leak detection types (active field testing, active accounting testing, reactive testing, etc.)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B0913-8DC7-469B-9A57-859C71C28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55" y="1600199"/>
            <a:ext cx="5048250" cy="4559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6B89C-E65B-4F4B-857A-05342B6DB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527" y="1696769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Solved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939837" y="1542347"/>
            <a:ext cx="10335900" cy="464801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Regis Waterlytics Company: Water Data Analysis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Our team worked on two areas of analysis: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1. Population Study</a:t>
            </a:r>
          </a:p>
          <a:p>
            <a:pPr lvl="0">
              <a:buSzPts val="1100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	We projected water usage based on population growth to help stakeholders scale water 	distribution for the future.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2. Leak Study</a:t>
            </a:r>
          </a:p>
          <a:p>
            <a:pPr marL="860425" lvl="7">
              <a:buSzPts val="1100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We sought to answer these questions:</a:t>
            </a:r>
          </a:p>
          <a:p>
            <a:pPr marL="1146175" lvl="7" indent="-285750">
              <a:buSzPts val="11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How do cities rank in water loss? </a:t>
            </a:r>
          </a:p>
          <a:p>
            <a:pPr marL="1146175" lvl="4" indent="-285750">
              <a:buSzPts val="11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Are there factors that have linear relationships with water loss that should be more closely monitored by stakeholders?</a:t>
            </a:r>
          </a:p>
          <a:p>
            <a:pPr marL="1146175" lvl="4" indent="-285750">
              <a:buSzPts val="11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Is the data structured correctly to help us best answer these questions</a:t>
            </a:r>
            <a:r>
              <a:rPr lang="en-US" sz="1800" dirty="0">
                <a:solidFill>
                  <a:schemeClr val="dk1"/>
                </a:solidFill>
              </a:rPr>
              <a:t>?</a:t>
            </a:r>
          </a:p>
          <a:p>
            <a:pPr marL="860425"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We’ll go through one study at a time in these slides.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First Up: Water Use Projections for Population Growth</a:t>
            </a:r>
            <a:endParaRPr sz="1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" name="AutoShape 4" descr="Image result for clip art population">
            <a:extLst>
              <a:ext uri="{FF2B5EF4-FFF2-40B4-BE49-F238E27FC236}">
                <a16:creationId xmlns:a16="http://schemas.microsoft.com/office/drawing/2014/main" id="{34108C1F-D024-4E31-BD06-225BAA2C9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BC8E2-20A5-407F-B7F8-3C0A4879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49" y="2551471"/>
            <a:ext cx="619894" cy="61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D68B6-28C8-4B25-A139-4A91FBB3A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449" y="3671396"/>
            <a:ext cx="525466" cy="5592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Correlations: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running multiple linear regression, we found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weak correlations between percent water loss and the percent of systems inspected for leaks annually and the age at which the provider replaces small meters.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 found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no correlation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between the other variables:</a:t>
            </a:r>
          </a:p>
          <a:p>
            <a:pPr marL="690563" lvl="7" indent="1063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Percent of pipes replaced annually</a:t>
            </a:r>
          </a:p>
          <a:p>
            <a:pPr marL="690563" lvl="4" indent="1063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Number of years between large meter testing</a:t>
            </a:r>
          </a:p>
          <a:p>
            <a:pPr marL="690563" lvl="4" indent="1063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Whether the provider had implemented a meter testing program).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6B89C-E65B-4F4B-857A-05342B6D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533" y="1718091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Acknowledgements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Thank you for this opportunity to learn and serve the great state of Colorado.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Thank you to Regis University for bringing our team together and to Professor Kellen </a:t>
            </a:r>
            <a:r>
              <a:rPr lang="en-US" sz="2400" dirty="0" err="1">
                <a:solidFill>
                  <a:schemeClr val="tx1"/>
                </a:solidFill>
              </a:rPr>
              <a:t>Sorauf</a:t>
            </a:r>
            <a:r>
              <a:rPr lang="en-US" sz="2400" dirty="0">
                <a:solidFill>
                  <a:schemeClr val="tx1"/>
                </a:solidFill>
              </a:rPr>
              <a:t> for advising our team.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Presentation prepared by:</a:t>
            </a:r>
          </a:p>
          <a:p>
            <a:r>
              <a:rPr lang="en-US" sz="2400" dirty="0">
                <a:solidFill>
                  <a:schemeClr val="tx1"/>
                </a:solidFill>
              </a:rPr>
              <a:t>Cynthia Mann	David Sciacca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Lolita Mannik		Kat </a:t>
            </a:r>
            <a:r>
              <a:rPr lang="en-US" sz="2400" dirty="0" err="1">
                <a:solidFill>
                  <a:schemeClr val="tx1"/>
                </a:solidFill>
              </a:rPr>
              <a:t>Bardash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Kellen </a:t>
            </a:r>
            <a:r>
              <a:rPr lang="en-US" sz="2400" dirty="0" err="1">
                <a:solidFill>
                  <a:schemeClr val="tx1"/>
                </a:solidFill>
              </a:rPr>
              <a:t>Sorauf</a:t>
            </a:r>
            <a:r>
              <a:rPr lang="en-US" sz="2400" dirty="0">
                <a:solidFill>
                  <a:schemeClr val="tx1"/>
                </a:solidFill>
              </a:rPr>
              <a:t>, Ph.D.</a:t>
            </a: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3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375382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Appendix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A22B0-0626-445B-B8BA-D234C94F9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93" y="1021582"/>
            <a:ext cx="10943697" cy="56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1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375382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Appendix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1C210-50EA-4442-B937-1C531AA6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825" y="150779"/>
            <a:ext cx="2887164" cy="6556442"/>
          </a:xfrm>
          <a:prstGeom prst="rect">
            <a:avLst/>
          </a:prstGeom>
        </p:spPr>
      </p:pic>
      <p:sp>
        <p:nvSpPr>
          <p:cNvPr id="9" name="Google Shape;141;p20">
            <a:extLst>
              <a:ext uri="{FF2B5EF4-FFF2-40B4-BE49-F238E27FC236}">
                <a16:creationId xmlns:a16="http://schemas.microsoft.com/office/drawing/2014/main" id="{F9625B75-5CC6-44AB-9BAD-4C94047F1211}"/>
              </a:ext>
            </a:extLst>
          </p:cNvPr>
          <p:cNvSpPr txBox="1"/>
          <p:nvPr/>
        </p:nvSpPr>
        <p:spPr>
          <a:xfrm>
            <a:off x="872246" y="1357009"/>
            <a:ext cx="5408579" cy="9095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Projected Population Changes by % (County)</a:t>
            </a: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81600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2a. </a:t>
            </a: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 – Population Study	</a:t>
            </a: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928007" y="1600200"/>
            <a:ext cx="1056036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sz="1800" dirty="0"/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purpose of this study is to explore the HB 1051 data with an 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emphasis on population projections and water production projections. 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Colorado’s population is projected to grow and water reserves are projected to become more scarce based on climate change. 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 hope to help the water districts prepare for growing populations.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1DAD8-E31E-4402-9742-11BB061C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609" y="1720891"/>
            <a:ext cx="619894" cy="619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lt1"/>
                </a:solidFill>
              </a:rPr>
              <a:t>3a. Methodology – Population Study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17" name="Google Shape;117;p17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To analyze population and water production projections:</a:t>
            </a:r>
          </a:p>
          <a:p>
            <a:pPr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Files were merged to create datasets with population and water production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 one place, separated by water type (e.g., potable, non-potable raw, and non-potable reuse). </a:t>
            </a: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 created population projections by city/county through the year 2050.</a:t>
            </a: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 linear model was fit to potable water production based on population served. </a:t>
            </a: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 can anticipate required potable water production per county through 2050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using the population projections.</a:t>
            </a:r>
            <a:endParaRPr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9C134-A222-465E-8C84-CD2DC229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832" y="1687749"/>
            <a:ext cx="619894" cy="619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4a. </a:t>
            </a:r>
            <a:r>
              <a:rPr 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 – Population Study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 data can be found at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  <a:hlinkClick r:id="rId4"/>
              </a:rPr>
              <a:t>http://cowaterefficiency.com/unauthenticated_home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with permission. Once in the portal, all report years (2013-2017) were selected as well as all water providers.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This report uses the following datasets: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overview.csv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normalizing_03_population.csv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water_use_02_production.csv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Historical Census Data at </a:t>
            </a:r>
            <a:r>
              <a:rPr lang="en-US" sz="2000" dirty="0">
                <a:hlinkClick r:id="rId5"/>
              </a:rPr>
              <a:t>https://demography.dola.colorado.gov/population/data/historical_census/</a:t>
            </a:r>
            <a:endParaRPr lang="en-US"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6C508-3C8F-46C1-BF74-76C8B4B06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693" y="1714081"/>
            <a:ext cx="500625" cy="50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5a. Feasibility – Population Study</a:t>
            </a:r>
            <a:endParaRPr dirty="0"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928006" y="1600199"/>
            <a:ext cx="11075925" cy="46760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The analysis is complete but could be improved or expanded in these key ways: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datasets included a breakdown of how much water each county uses when multiple counties share a single water supplier,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projections could be adapted to show projected percent increase/decrease in necessary water production rather than simply providing raw numbers.</a:t>
            </a:r>
          </a:p>
          <a:p>
            <a:pPr marL="285750" lvl="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the datasets included a breakdown of amount of water used by customer category,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it would allow for more accurate projections and would allow for further analysis in regards to usage by customer category. Currently, customer categories served per report are present in the normalizing_04_svcconn_setup.csv file, but have no indication of the division of water amongst these customers (residential, commercial, irrigation, utility, etc.). </a:t>
            </a:r>
          </a:p>
          <a:p>
            <a:pPr marL="28575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2020 census data will help improve the population growth projection aspect of this model.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Historical-census-data-counties.csv and historical-census-data-municipalities.csv data should be obtained from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https://demography.dola.colorado.gov/population/data/historical_census/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when this is available and the analyses can be re-run.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54E51-2BF0-483C-985F-D74886A1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6760" y="1689537"/>
            <a:ext cx="619894" cy="619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2400" dirty="0">
              <a:solidFill>
                <a:schemeClr val="dk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counties and municipalities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will need to scale up potable water production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 order to serve expanding populations.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Some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rgbClr val="8B4719"/>
                </a:solidFill>
              </a:rPr>
              <a:t>counties and municipalities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are projected to see a decline in population growth.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Area for further research: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Could water production from declining areas be diverted to areas that are continuing to grow (infrastructure and proximity permitting)?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312" y="1682042"/>
            <a:ext cx="619894" cy="6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859913" y="293899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FCD66-1097-4A4C-A2A6-C0A2413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62" y="940098"/>
            <a:ext cx="10169071" cy="581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984" y="1021582"/>
            <a:ext cx="619894" cy="619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C01F9E-3548-407B-A94A-5650CCE7B879}"/>
              </a:ext>
            </a:extLst>
          </p:cNvPr>
          <p:cNvSpPr txBox="1"/>
          <p:nvPr/>
        </p:nvSpPr>
        <p:spPr>
          <a:xfrm>
            <a:off x="4585252" y="5158409"/>
            <a:ext cx="1510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Many counties will experience  growth in the next 30 years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0351C-9EE3-4A8E-90B6-CA2960F4D745}"/>
              </a:ext>
            </a:extLst>
          </p:cNvPr>
          <p:cNvSpPr/>
          <p:nvPr/>
        </p:nvSpPr>
        <p:spPr>
          <a:xfrm>
            <a:off x="1003062" y="1560443"/>
            <a:ext cx="619894" cy="3776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EC9D3-EFB9-4977-AB45-DFE916A7A25E}"/>
              </a:ext>
            </a:extLst>
          </p:cNvPr>
          <p:cNvSpPr/>
          <p:nvPr/>
        </p:nvSpPr>
        <p:spPr>
          <a:xfrm>
            <a:off x="6163797" y="1560443"/>
            <a:ext cx="619894" cy="3776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778308" y="341591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B75EA0-74A1-44B2-B543-63964AFF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" y="987791"/>
            <a:ext cx="11628908" cy="5763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0" y="1089462"/>
            <a:ext cx="398695" cy="3986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00C201-2A00-41B3-8263-227E7D843BD3}"/>
              </a:ext>
            </a:extLst>
          </p:cNvPr>
          <p:cNvSpPr/>
          <p:nvPr/>
        </p:nvSpPr>
        <p:spPr>
          <a:xfrm>
            <a:off x="6271591" y="1378827"/>
            <a:ext cx="4950758" cy="526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45B891-DFEB-4326-BB3F-C497CDE91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422" y="1378827"/>
            <a:ext cx="2469039" cy="5297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FA8BC-CB87-48D3-AFCF-FC974C10D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058" y="1556037"/>
            <a:ext cx="2616616" cy="4868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A7114-BA72-4A01-92A6-8B9692CDE17F}"/>
              </a:ext>
            </a:extLst>
          </p:cNvPr>
          <p:cNvSpPr txBox="1"/>
          <p:nvPr/>
        </p:nvSpPr>
        <p:spPr>
          <a:xfrm>
            <a:off x="7772401" y="2017643"/>
            <a:ext cx="13616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San Juan will have the largest % difference in population predictions.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Mineral will have the small % difference in population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6210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1472</Words>
  <Application>Microsoft Office PowerPoint</Application>
  <PresentationFormat>Widescreen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 Smart Data Analytics Challenge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Smart Data Analytics Challenge 2018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Data Analytics Challenge 2018 </dc:title>
  <cp:lastModifiedBy>Dave Gentilella</cp:lastModifiedBy>
  <cp:revision>77</cp:revision>
  <dcterms:modified xsi:type="dcterms:W3CDTF">2018-12-06T19:32:18Z</dcterms:modified>
</cp:coreProperties>
</file>