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d1c0b1fe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d1c0b1fe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a304b6df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a304b6df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d1c0b1fe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d1c0b1fe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a304b6df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a304b6df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a304b6df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a304b6df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d1c0b1f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d1c0b1f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d1c0b1f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d1c0b1f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d1c0b1fe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d1c0b1fe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d1c0b1fe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d1c0b1fe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freecodecamp.org/news/tag/python/" TargetMode="External"/><Relationship Id="rId4" Type="http://schemas.openxmlformats.org/officeDocument/2006/relationships/hyperlink" Target="https://www.coursera.org/" TargetMode="External"/><Relationship Id="rId9" Type="http://schemas.openxmlformats.org/officeDocument/2006/relationships/image" Target="../media/image5.png"/><Relationship Id="rId5" Type="http://schemas.openxmlformats.org/officeDocument/2006/relationships/hyperlink" Target="https://www.youtube.com/channel/UC8butISFwT-Wl7EV0hUK0BQ" TargetMode="External"/><Relationship Id="rId6" Type="http://schemas.openxmlformats.org/officeDocument/2006/relationships/hyperlink" Target="https://www.youtube.com/watch?v=ng2o98k983k" TargetMode="External"/><Relationship Id="rId7" Type="http://schemas.openxmlformats.org/officeDocument/2006/relationships/hyperlink" Target="https://www.youtube.com/channel/UC4JX40jDee_tINbkjycV4Sg" TargetMode="External"/><Relationship Id="rId8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9.png"/><Relationship Id="rId5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676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for Analysts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CCAA Meeting October 12th  2021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Rachel Stevenson - Colorado Information Analysis Center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Learning References </a:t>
            </a:r>
            <a:endParaRPr/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1297500" y="787500"/>
            <a:ext cx="5371200" cy="356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Online Courses (Free): </a:t>
            </a:r>
            <a:r>
              <a:rPr lang="en" u="sng">
                <a:solidFill>
                  <a:schemeClr val="hlink"/>
                </a:solidFill>
                <a:hlinkClick r:id="rId3"/>
              </a:rPr>
              <a:t>Free Code Camp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Online Courses (Payment): </a:t>
            </a:r>
            <a:r>
              <a:rPr lang="en" u="sng">
                <a:solidFill>
                  <a:schemeClr val="hlink"/>
                </a:solidFill>
                <a:hlinkClick r:id="rId4"/>
              </a:rPr>
              <a:t>Coursera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Youtube Channels(Free):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FreeCodeCamp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Beautiful Soup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7"/>
              </a:rPr>
              <a:t>Tech With Tim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 Person Classes (Payment)</a:t>
            </a:r>
            <a:endParaRPr/>
          </a:p>
        </p:txBody>
      </p:sp>
      <p:pic>
        <p:nvPicPr>
          <p:cNvPr id="209" name="Google Shape;209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55850" y="30407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31888" y="3220538"/>
            <a:ext cx="32670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525950" y="1567550"/>
            <a:ext cx="3934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What This Session Is and Is Not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Key Terms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Why Python?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Benefits of Python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When should you use python?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Python  Analysis Example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Python References and Resources </a:t>
            </a:r>
            <a:endParaRPr sz="18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81975"/>
            <a:ext cx="4084349" cy="13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This Session Is and Is Not 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Session will: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Tell you what Python Can 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Provide a Basic Understanding of  What Python Is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Provide a Demo of Python in 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Provide Resources and References for How to Learn Python Coding</a:t>
            </a:r>
            <a:endParaRPr/>
          </a:p>
        </p:txBody>
      </p:sp>
      <p:sp>
        <p:nvSpPr>
          <p:cNvPr id="149" name="Google Shape;149;p1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Session Will Not: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Teach You how to write python code.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Terms 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Python - An Object Oriented Programming Language, with high level functionality  and easy to understand syntax.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Free Open Source Software (FOSS) - Software that is open  to the community and can be built upon and taken and adjusted as is needed. Free == Freedom, Free != Free </a:t>
            </a:r>
            <a:r>
              <a:rPr lang="en"/>
              <a:t>Monetarily</a:t>
            </a:r>
            <a:r>
              <a:rPr lang="en"/>
              <a:t>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Variables and Data Types - Terms used in Python to denote the types of data and identification of data sets within python.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Libraries - Python uses libraries to provide different capabilities. These can include: Conversion of Documents, Creation of  Maps, Charts and Other Data </a:t>
            </a:r>
            <a:r>
              <a:rPr lang="en"/>
              <a:t>Visualization</a:t>
            </a:r>
            <a:r>
              <a:rPr lang="en"/>
              <a:t> etc.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 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962900" y="1567550"/>
            <a:ext cx="3026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Analyst Common  Tools: 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Microsoft Excel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R/R Studio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SPSS IBM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Tableau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Other Programming Languages 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17"/>
          <p:cNvGrpSpPr/>
          <p:nvPr/>
        </p:nvGrpSpPr>
        <p:grpSpPr>
          <a:xfrm>
            <a:off x="4145825" y="713275"/>
            <a:ext cx="3683700" cy="1061450"/>
            <a:chOff x="4825800" y="1115800"/>
            <a:chExt cx="3683700" cy="1061450"/>
          </a:xfrm>
        </p:grpSpPr>
        <p:sp>
          <p:nvSpPr>
            <p:cNvPr id="163" name="Google Shape;163;p17"/>
            <p:cNvSpPr/>
            <p:nvPr/>
          </p:nvSpPr>
          <p:spPr>
            <a:xfrm>
              <a:off x="4825800" y="1115800"/>
              <a:ext cx="3683700" cy="1031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7"/>
            <p:cNvSpPr txBox="1"/>
            <p:nvPr/>
          </p:nvSpPr>
          <p:spPr>
            <a:xfrm>
              <a:off x="4858950" y="1145850"/>
              <a:ext cx="3325800" cy="10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Lato"/>
                  <a:ea typeface="Lato"/>
                  <a:cs typeface="Lato"/>
                  <a:sym typeface="Lato"/>
                </a:rPr>
                <a:t>Good for basic analysis and cleaning of data. 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Lato"/>
                  <a:ea typeface="Lato"/>
                  <a:cs typeface="Lato"/>
                  <a:sym typeface="Lato"/>
                </a:rPr>
                <a:t>Has limitations on how big the spreadsheet can be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Lato"/>
                  <a:ea typeface="Lato"/>
                  <a:cs typeface="Lato"/>
                  <a:sym typeface="Lato"/>
                </a:rPr>
                <a:t>The bigger your data </a:t>
              </a:r>
              <a:r>
                <a:rPr lang="en" sz="1100">
                  <a:latin typeface="Lato"/>
                  <a:ea typeface="Lato"/>
                  <a:cs typeface="Lato"/>
                  <a:sym typeface="Lato"/>
                </a:rPr>
                <a:t>gets, the  slower this tool will become.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Lato"/>
                  <a:ea typeface="Lato"/>
                  <a:cs typeface="Lato"/>
                  <a:sym typeface="Lato"/>
                </a:rPr>
                <a:t>Has an acceptable  cost associated with it.  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65" name="Google Shape;165;p17"/>
          <p:cNvGrpSpPr/>
          <p:nvPr/>
        </p:nvGrpSpPr>
        <p:grpSpPr>
          <a:xfrm>
            <a:off x="5831175" y="2076750"/>
            <a:ext cx="2788500" cy="871088"/>
            <a:chOff x="5643375" y="1932850"/>
            <a:chExt cx="2788500" cy="871088"/>
          </a:xfrm>
        </p:grpSpPr>
        <p:sp>
          <p:nvSpPr>
            <p:cNvPr id="166" name="Google Shape;166;p17"/>
            <p:cNvSpPr/>
            <p:nvPr/>
          </p:nvSpPr>
          <p:spPr>
            <a:xfrm>
              <a:off x="5643375" y="2002338"/>
              <a:ext cx="2788500" cy="801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7"/>
            <p:cNvSpPr txBox="1"/>
            <p:nvPr/>
          </p:nvSpPr>
          <p:spPr>
            <a:xfrm>
              <a:off x="5798925" y="1932850"/>
              <a:ext cx="24774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Lato"/>
                  <a:ea typeface="Lato"/>
                  <a:cs typeface="Lato"/>
                  <a:sym typeface="Lato"/>
                </a:rPr>
                <a:t>Great Product  </a:t>
              </a:r>
              <a:r>
                <a:rPr lang="en" sz="1100">
                  <a:latin typeface="Lato"/>
                  <a:ea typeface="Lato"/>
                  <a:cs typeface="Lato"/>
                  <a:sym typeface="Lato"/>
                </a:rPr>
                <a:t>for statistical analysis! Can do some data cleaning. 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Lato"/>
                  <a:ea typeface="Lato"/>
                  <a:cs typeface="Lato"/>
                  <a:sym typeface="Lato"/>
                </a:rPr>
                <a:t>Zero Cost, Heavy time requirement  to Learn. 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4697175" y="3498275"/>
            <a:ext cx="2910600" cy="801600"/>
            <a:chOff x="4697175" y="3319375"/>
            <a:chExt cx="2910600" cy="801600"/>
          </a:xfrm>
        </p:grpSpPr>
        <p:sp>
          <p:nvSpPr>
            <p:cNvPr id="169" name="Google Shape;169;p17"/>
            <p:cNvSpPr/>
            <p:nvPr/>
          </p:nvSpPr>
          <p:spPr>
            <a:xfrm>
              <a:off x="4697175" y="3319375"/>
              <a:ext cx="2910600" cy="8016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DD7E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7"/>
            <p:cNvSpPr txBox="1"/>
            <p:nvPr/>
          </p:nvSpPr>
          <p:spPr>
            <a:xfrm>
              <a:off x="4853475" y="3458575"/>
              <a:ext cx="2598000" cy="523200"/>
            </a:xfrm>
            <a:prstGeom prst="rect">
              <a:avLst/>
            </a:prstGeom>
            <a:solidFill>
              <a:srgbClr val="DD7E6B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Lato"/>
                  <a:ea typeface="Lato"/>
                  <a:cs typeface="Lato"/>
                  <a:sym typeface="Lato"/>
                </a:rPr>
                <a:t>Great product for </a:t>
              </a:r>
              <a:r>
                <a:rPr lang="en" sz="1100">
                  <a:latin typeface="Lato"/>
                  <a:ea typeface="Lato"/>
                  <a:cs typeface="Lato"/>
                  <a:sym typeface="Lato"/>
                </a:rPr>
                <a:t>statistical</a:t>
              </a:r>
              <a:r>
                <a:rPr lang="en" sz="1100">
                  <a:latin typeface="Lato"/>
                  <a:ea typeface="Lato"/>
                  <a:cs typeface="Lato"/>
                  <a:sym typeface="Lato"/>
                </a:rPr>
                <a:t> analysis, Steep learning curve, expensive cost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171" name="Google Shape;17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1070" y="492650"/>
            <a:ext cx="1382975" cy="128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11532"/>
            <a:ext cx="1382976" cy="1071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1071" y="3240667"/>
            <a:ext cx="1382975" cy="1316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 </a:t>
            </a:r>
            <a:endParaRPr/>
          </a:p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3250550" y="1368450"/>
            <a:ext cx="5603400" cy="31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You have lots of tools within your toolbox for doing analysis, Python is just a additional tool. A steak knife instead of a butter knife.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What Does Python Do</a:t>
            </a:r>
            <a:r>
              <a:rPr lang="en"/>
              <a:t>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Makes data cleaning and data processing a much smoother process.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After the </a:t>
            </a:r>
            <a:r>
              <a:rPr lang="en"/>
              <a:t>initial</a:t>
            </a:r>
            <a:r>
              <a:rPr lang="en"/>
              <a:t> script is developed, some minor tweaks can be made to use that script multiple times. (This will be demonstrated later)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Can Automate Tasks, that can be scheduled to run in the background.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Python has lots of libraries that can do lots of different types of analysis and display options.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26" y="1532451"/>
            <a:ext cx="2820900" cy="1877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Python </a:t>
            </a:r>
            <a:endParaRPr/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733475" y="1428725"/>
            <a:ext cx="4719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Extensive Support Libraries: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Data Science: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Pandas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Geopandas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SciPy 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Numpy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 BeautifulSoup (Web Scraping)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Machine Learning: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TensorFlow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 Py Torch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 Keras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Open Source and Community Development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Slight Steep Learning Curve </a:t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350" y="324700"/>
            <a:ext cx="4489995" cy="18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2175" y="2150463"/>
            <a:ext cx="4008375" cy="84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2738" y="3263100"/>
            <a:ext cx="4269225" cy="16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Should You Use Python? </a:t>
            </a:r>
            <a:endParaRPr/>
          </a:p>
        </p:txBody>
      </p:sp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1185975" y="1037875"/>
            <a:ext cx="7693200" cy="3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119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74"/>
              <a:t>Automate Daily, Weekly, Monthly Tasks </a:t>
            </a:r>
            <a:endParaRPr sz="1874"/>
          </a:p>
          <a:p>
            <a:pPr indent="-30304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74"/>
              <a:t>Denver Chief of Police  Wants Monthly Numbers for all Arrests for all the police </a:t>
            </a:r>
            <a:r>
              <a:rPr lang="en" sz="1674"/>
              <a:t>stations</a:t>
            </a:r>
            <a:r>
              <a:rPr lang="en" sz="1674"/>
              <a:t> within each of the 6 districts</a:t>
            </a:r>
            <a:r>
              <a:rPr lang="en" sz="1674"/>
              <a:t>.. At 6 am  1st of the month. THATS 20 Police Stations/Substations  per district. (120)   Arrests  from each station is about 1,000  Roughly each month… You don't have time to do this by hand.. </a:t>
            </a:r>
            <a:endParaRPr sz="1674"/>
          </a:p>
          <a:p>
            <a:pPr indent="-30304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74"/>
              <a:t>Daily Task: Email Notification System when data is sent to you from all all the substations you get an notification that you have received the data for that months report. </a:t>
            </a:r>
            <a:endParaRPr sz="1674"/>
          </a:p>
          <a:p>
            <a:pPr indent="-30304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74"/>
              <a:t>Weekly Task: Data Cleaning Each Districts data As it comes in. You have a Python Script for this. It cleans the data, develops the Charts, Maps, Lastly this Script outputs each Stations Arrest Report as a PDF with the date,  time and your name.  </a:t>
            </a:r>
            <a:endParaRPr sz="1674"/>
          </a:p>
          <a:p>
            <a:pPr indent="-30304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74"/>
              <a:t>Monthly Task: After all your reports have been made into PDF reports, One Last script  Creates  a Zipped Folder and emails all reports to the deputy chief of police, who prints them out and puts them on the Chief of Police Desk for their 6am Coffee session. </a:t>
            </a:r>
            <a:endParaRPr/>
          </a:p>
          <a:p>
            <a:pPr indent="-31330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5"/>
              <a:t>Bad News: The time it takes you to build all of these scripts, so that you have flawless execution: takes about a month and a half to develop, test and implement. </a:t>
            </a:r>
            <a:endParaRPr sz="1905"/>
          </a:p>
          <a:p>
            <a:pPr indent="-31330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5"/>
              <a:t>Good News: Once completed, the  process takes about 30  minutes total for these reports to be put together. </a:t>
            </a:r>
            <a:endParaRPr sz="1905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Analysis Example </a:t>
            </a:r>
            <a:endParaRPr/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1228200" y="1015125"/>
            <a:ext cx="7441800" cy="3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Data: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Tool: Jupyter Notebook - Browser Based Application for writing Python or R code.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Tool: Github Repository - Where Scripts  are  Stored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Data: Denver Crime Data - Last 5 Years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Libraries: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Pandas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Seaborn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800" y="2419213"/>
            <a:ext cx="21336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