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56" r:id="rId4"/>
    <p:sldId id="258" r:id="rId5"/>
    <p:sldId id="261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D6D"/>
    <a:srgbClr val="0096FF"/>
    <a:srgbClr val="2929C4"/>
    <a:srgbClr val="3F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7"/>
    <p:restoredTop sz="94694"/>
  </p:normalViewPr>
  <p:slideViewPr>
    <p:cSldViewPr snapToGrid="0" snapToObjects="1">
      <p:cViewPr>
        <p:scale>
          <a:sx n="94" d="100"/>
          <a:sy n="94" d="100"/>
        </p:scale>
        <p:origin x="33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5BFF-08F9-2849-A990-9CE8F7E41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8B2-DC9A-EB4F-BABE-53C1AA6B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E335-F366-5040-B865-8C22042D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12851-5B19-C649-BC5E-0B27C686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3DA02-3D11-654A-A4C1-F3076671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6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9E32-4B24-0F40-B3D0-B0082325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51BC4-09B8-0043-A04C-93EE8B8A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971D-53B6-F046-A582-28DE4E33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5FE1-7809-0347-8B4A-381D8BB6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1EE1-074A-B048-AC88-B59D94C3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4455A-0987-8542-AC89-D5D59089A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D833-ED6A-A842-AB0E-AB45D2BE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3889-1B16-9748-ABDD-8FB1E4F0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A2DC1-3990-F74F-B696-0398A753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52970-DD42-B742-BDC4-2C72C47B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1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D6B8-7246-CD45-855F-313BAD37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93EE-9CFA-4D41-BF16-038ED8A7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E5D1-C983-AF4C-99FB-1D153298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1FDF-B23C-1841-80A0-00D59B9A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62AC-5C3B-9E4D-93BA-187665C7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4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BFDF-0907-254C-973C-102DF2B3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782C-C8CA-934A-9C5F-BEF1332D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97B3-7F99-DA44-939E-7A963C66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68AF-9ED1-8446-86D1-5474D548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3AEF-12E9-A148-9B7F-2C2B7E10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6424-84FC-B64A-9887-17F55916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DC2D-0551-C04C-AA06-B97B9A2A8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959C3-5C51-A548-8C76-90187AD8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563D8-F239-EC40-A0B3-F74BBA2F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46B60-2A2C-3844-9EF6-C888F37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8C03D-FCDB-C84C-930E-B765D7B1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BEE5-1090-FD40-9C86-05381E9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6F43-2A40-C84D-BDAC-43B652B9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E0126-0BCE-3748-B30E-B86284F5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700AD-3B27-964F-9F24-A86F79D75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2712A-0297-8C43-98BE-D2ECC0704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AB77F-9464-8442-9F37-A51573F5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90114-FA2F-B84C-B872-08564C7C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04B64-F83A-7044-B747-3D639B8F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41BE-FEF3-9449-85E2-971F8B7C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2FFD2-F3E4-BB46-9BC6-98D1ED53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74C66-19AB-9C43-9339-19F3F561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481E5-B61B-C24B-AACE-1E03E74E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A2D37-B285-664B-8442-0F86E185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D82CB-4A8E-A247-B7BF-A091D362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3C42B-84E6-874A-B863-D161DA01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CBE0-FCE5-744A-81B6-3B9D0224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15EC-E21B-7E45-9260-7AE279918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E4DC-8B2F-7941-9183-BB7669CF7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2275C-97B8-5C48-981A-4DA9E5D4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ED05A-463F-1F4E-A9E2-3ECBC402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7E049-29E9-1244-B9C9-04CFB2DD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2009-CD00-414D-AB09-BF7D253E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EDB86-2B87-D549-9B0F-36E263C61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3360E-D9ED-DA4E-B469-2AE514061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78ED0-468A-EF43-9925-D10E8623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5645-8A7B-E84A-8ACB-65FABCE03E62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64616-D9B8-EA4A-AE5A-30CED8A4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813F3-B03B-8D4B-A95C-CB8968C7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0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68219-90B0-E943-992B-E0E6EEF7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4C6E0-D158-0542-9F57-9363A74A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A10E-4C70-0C4D-8CA0-3961EAE98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5645-8A7B-E84A-8ACB-65FABCE03E6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419F-CCD1-2743-8E60-E3EFEE699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62F6-E63E-F940-A0C8-6F22C8616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9752-FDD2-C347-B710-05277CAF5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1370477"/>
            <a:ext cx="4574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What is CropArray?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0709334-1711-DF4F-8942-DA6CF501625E}"/>
              </a:ext>
            </a:extLst>
          </p:cNvPr>
          <p:cNvSpPr txBox="1"/>
          <p:nvPr/>
        </p:nvSpPr>
        <p:spPr>
          <a:xfrm>
            <a:off x="1420386" y="2030566"/>
            <a:ext cx="10111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CropArray is a python library to organize and visualize crops of detected spots from super-resolution microscope images.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31CF87-2A1B-AB41-B98A-7945CB13C191}"/>
              </a:ext>
            </a:extLst>
          </p:cNvPr>
          <p:cNvSpPr txBox="1"/>
          <p:nvPr/>
        </p:nvSpPr>
        <p:spPr>
          <a:xfrm>
            <a:off x="2443968" y="5487523"/>
            <a:ext cx="10111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pip install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croparray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https://github.com/Colorado-State-University-Stasevich-Lab/croparray.git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https://croparray.readthedocs.io/en/latest/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2300E2-05EB-BF41-97E3-3407FD5958E3}"/>
              </a:ext>
            </a:extLst>
          </p:cNvPr>
          <p:cNvSpPr txBox="1"/>
          <p:nvPr/>
        </p:nvSpPr>
        <p:spPr>
          <a:xfrm>
            <a:off x="2443968" y="5118191"/>
            <a:ext cx="4574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Available at: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Graphic 11" descr="Information with solid fill">
            <a:extLst>
              <a:ext uri="{FF2B5EF4-FFF2-40B4-BE49-F238E27FC236}">
                <a16:creationId xmlns:a16="http://schemas.microsoft.com/office/drawing/2014/main" id="{B1BAEF8C-9400-8E47-8F7C-AFA18B0CC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89" y="1296520"/>
            <a:ext cx="535622" cy="5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09D8F-950F-E549-B90A-116B945B9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963" y="1629705"/>
            <a:ext cx="3019205" cy="39137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A5F3FC9-6C8B-194F-BFEC-AA68FE383B12}"/>
              </a:ext>
            </a:extLst>
          </p:cNvPr>
          <p:cNvSpPr txBox="1"/>
          <p:nvPr/>
        </p:nvSpPr>
        <p:spPr>
          <a:xfrm>
            <a:off x="850638" y="2038760"/>
            <a:ext cx="78033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Organizes crops in a convenient x-array format for reduced </a:t>
            </a:r>
            <a:r>
              <a:rPr lang="en-US" dirty="0" err="1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filesize</a:t>
            </a: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and more open and reproducible analyses.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C4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Calculates the best maximum projection for each crop containing a detected spot.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C4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Measures intensity of detected spots within crops.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C4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Calculates central tendency measurements in datasets.</a:t>
            </a:r>
          </a:p>
          <a:p>
            <a:endParaRPr lang="en-US" dirty="0">
              <a:solidFill>
                <a:srgbClr val="2929C4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Integrates with </a:t>
            </a:r>
            <a:r>
              <a:rPr lang="en-US" dirty="0" err="1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Napari</a:t>
            </a: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for fast and convenient review of crops of detected spots.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E1D4BB-6D97-D049-9D19-DC867D0B4D5D}"/>
              </a:ext>
            </a:extLst>
          </p:cNvPr>
          <p:cNvSpPr txBox="1"/>
          <p:nvPr/>
        </p:nvSpPr>
        <p:spPr>
          <a:xfrm>
            <a:off x="737998" y="1371030"/>
            <a:ext cx="4574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 in a nutshell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Graphic 9" descr="Nuts outline">
            <a:extLst>
              <a:ext uri="{FF2B5EF4-FFF2-40B4-BE49-F238E27FC236}">
                <a16:creationId xmlns:a16="http://schemas.microsoft.com/office/drawing/2014/main" id="{BF8213B6-261A-C647-95EE-1888C8EB8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3480" y="1267997"/>
            <a:ext cx="667730" cy="6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5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673499" y="1262163"/>
            <a:ext cx="457484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Code Architecture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B720661-BB04-C342-96FE-3336DB20241D}"/>
              </a:ext>
            </a:extLst>
          </p:cNvPr>
          <p:cNvSpPr/>
          <p:nvPr/>
        </p:nvSpPr>
        <p:spPr>
          <a:xfrm>
            <a:off x="737999" y="2416773"/>
            <a:ext cx="3566669" cy="2478551"/>
          </a:xfrm>
          <a:prstGeom prst="roundRect">
            <a:avLst>
              <a:gd name="adj" fmla="val 4369"/>
            </a:avLst>
          </a:prstGeom>
          <a:solidFill>
            <a:schemeClr val="bg1">
              <a:lumMod val="95000"/>
            </a:schemeClr>
          </a:solidFill>
          <a:ln>
            <a:solidFill>
              <a:srgbClr val="2929C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C463B6-9254-7D4D-B5A2-1A710278E235}"/>
              </a:ext>
            </a:extLst>
          </p:cNvPr>
          <p:cNvSpPr txBox="1"/>
          <p:nvPr/>
        </p:nvSpPr>
        <p:spPr>
          <a:xfrm>
            <a:off x="809458" y="2552700"/>
            <a:ext cx="3359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Functionality</a:t>
            </a:r>
            <a:r>
              <a:rPr lang="en-US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 </a:t>
            </a:r>
            <a:endParaRPr lang="en-US" dirty="0">
              <a:solidFill>
                <a:srgbClr val="2929C4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C364CFD-905B-F74B-9C4F-490DB5AF301E}"/>
              </a:ext>
            </a:extLst>
          </p:cNvPr>
          <p:cNvSpPr/>
          <p:nvPr/>
        </p:nvSpPr>
        <p:spPr>
          <a:xfrm>
            <a:off x="4647329" y="2416773"/>
            <a:ext cx="3566669" cy="2478551"/>
          </a:xfrm>
          <a:prstGeom prst="roundRect">
            <a:avLst>
              <a:gd name="adj" fmla="val 4369"/>
            </a:avLst>
          </a:prstGeom>
          <a:solidFill>
            <a:schemeClr val="bg1">
              <a:lumMod val="95000"/>
            </a:schemeClr>
          </a:solidFill>
          <a:ln>
            <a:solidFill>
              <a:srgbClr val="2929C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95E59-FDA4-DE47-86AF-9CB44A74BC60}"/>
              </a:ext>
            </a:extLst>
          </p:cNvPr>
          <p:cNvSpPr txBox="1"/>
          <p:nvPr/>
        </p:nvSpPr>
        <p:spPr>
          <a:xfrm>
            <a:off x="4706900" y="2538484"/>
            <a:ext cx="3359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Data management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C94607B-CAFF-6340-9F73-9094958F41E6}"/>
              </a:ext>
            </a:extLst>
          </p:cNvPr>
          <p:cNvSpPr/>
          <p:nvPr/>
        </p:nvSpPr>
        <p:spPr>
          <a:xfrm>
            <a:off x="8485850" y="2421234"/>
            <a:ext cx="3566669" cy="2478551"/>
          </a:xfrm>
          <a:prstGeom prst="roundRect">
            <a:avLst>
              <a:gd name="adj" fmla="val 4369"/>
            </a:avLst>
          </a:prstGeom>
          <a:solidFill>
            <a:schemeClr val="bg1">
              <a:lumMod val="95000"/>
            </a:schemeClr>
          </a:solidFill>
          <a:ln>
            <a:solidFill>
              <a:srgbClr val="2929C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C6ED1-8B82-B145-8762-347D78CBF2DF}"/>
              </a:ext>
            </a:extLst>
          </p:cNvPr>
          <p:cNvSpPr txBox="1"/>
          <p:nvPr/>
        </p:nvSpPr>
        <p:spPr>
          <a:xfrm>
            <a:off x="8709818" y="2557161"/>
            <a:ext cx="3137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Visualization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E266496-B78F-5743-AB46-E2E6E8498C18}"/>
              </a:ext>
            </a:extLst>
          </p:cNvPr>
          <p:cNvSpPr/>
          <p:nvPr/>
        </p:nvSpPr>
        <p:spPr>
          <a:xfrm>
            <a:off x="883161" y="3026263"/>
            <a:ext cx="3158376" cy="432487"/>
          </a:xfrm>
          <a:prstGeom prst="round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Video alignment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95CC4ED-56A3-4741-B7C8-538361383DA8}"/>
              </a:ext>
            </a:extLst>
          </p:cNvPr>
          <p:cNvSpPr/>
          <p:nvPr/>
        </p:nvSpPr>
        <p:spPr>
          <a:xfrm>
            <a:off x="883161" y="3608627"/>
            <a:ext cx="3158376" cy="432487"/>
          </a:xfrm>
          <a:prstGeom prst="round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Spot Detection &amp; Tracking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FF0626E-F2F4-7F4C-9E32-B399898F2F15}"/>
              </a:ext>
            </a:extLst>
          </p:cNvPr>
          <p:cNvSpPr/>
          <p:nvPr/>
        </p:nvSpPr>
        <p:spPr>
          <a:xfrm>
            <a:off x="883161" y="4238972"/>
            <a:ext cx="3158376" cy="432487"/>
          </a:xfrm>
          <a:prstGeom prst="round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Cell Segmentation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4D2F431-A430-9E43-9233-AA450FFA3E2F}"/>
              </a:ext>
            </a:extLst>
          </p:cNvPr>
          <p:cNvSpPr/>
          <p:nvPr/>
        </p:nvSpPr>
        <p:spPr>
          <a:xfrm>
            <a:off x="4851475" y="3026262"/>
            <a:ext cx="3158376" cy="432487"/>
          </a:xfrm>
          <a:prstGeom prst="round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X-array representation</a:t>
            </a: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0213D9D-2CC8-2144-B8BB-19C050866236}"/>
              </a:ext>
            </a:extLst>
          </p:cNvPr>
          <p:cNvSpPr/>
          <p:nvPr/>
        </p:nvSpPr>
        <p:spPr>
          <a:xfrm>
            <a:off x="4840374" y="3641066"/>
            <a:ext cx="3158376" cy="432487"/>
          </a:xfrm>
          <a:prstGeom prst="round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Metadata (units, attributes)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EC5D8EC-7C63-0843-9BD2-8F9AB00B4E7E}"/>
              </a:ext>
            </a:extLst>
          </p:cNvPr>
          <p:cNvSpPr/>
          <p:nvPr/>
        </p:nvSpPr>
        <p:spPr>
          <a:xfrm>
            <a:off x="4840374" y="4238971"/>
            <a:ext cx="3158376" cy="432487"/>
          </a:xfrm>
          <a:prstGeom prst="round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Data sorting and grouping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AF9F0E8-3E2D-AA4C-87BA-0BA9C80EFA40}"/>
              </a:ext>
            </a:extLst>
          </p:cNvPr>
          <p:cNvSpPr/>
          <p:nvPr/>
        </p:nvSpPr>
        <p:spPr>
          <a:xfrm>
            <a:off x="8688549" y="3029033"/>
            <a:ext cx="3158376" cy="432487"/>
          </a:xfrm>
          <a:prstGeom prst="round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Napari</a:t>
            </a:r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visualizations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6113B97-DDDD-9542-A53A-CE4ADDB44942}"/>
              </a:ext>
            </a:extLst>
          </p:cNvPr>
          <p:cNvSpPr/>
          <p:nvPr/>
        </p:nvSpPr>
        <p:spPr>
          <a:xfrm>
            <a:off x="8688549" y="3644807"/>
            <a:ext cx="3158376" cy="432487"/>
          </a:xfrm>
          <a:prstGeom prst="round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Descriptive Statistics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3A6391E-DDEE-8742-BB0F-8ED482690DD3}"/>
              </a:ext>
            </a:extLst>
          </p:cNvPr>
          <p:cNvSpPr/>
          <p:nvPr/>
        </p:nvSpPr>
        <p:spPr>
          <a:xfrm>
            <a:off x="8709819" y="4238971"/>
            <a:ext cx="3158376" cy="432487"/>
          </a:xfrm>
          <a:prstGeom prst="round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Simulated Cell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FF8367BE-DF88-6249-ACB6-56C52EFE6E31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4475999" y="462108"/>
            <a:ext cx="12700" cy="3909330"/>
          </a:xfrm>
          <a:prstGeom prst="curvedConnector3">
            <a:avLst>
              <a:gd name="adj1" fmla="val 1800000"/>
            </a:avLst>
          </a:prstGeom>
          <a:ln w="38100">
            <a:solidFill>
              <a:srgbClr val="FD2D6D"/>
            </a:solidFill>
            <a:headEnd type="oval" w="med" len="med"/>
            <a:tailEnd type="oval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ACD22F88-292A-0647-A1DB-D3E86E74E3E8}"/>
              </a:ext>
            </a:extLst>
          </p:cNvPr>
          <p:cNvCxnSpPr>
            <a:cxnSpLocks/>
            <a:stCxn id="19" idx="2"/>
            <a:endCxn id="21" idx="2"/>
          </p:cNvCxnSpPr>
          <p:nvPr/>
        </p:nvCxnSpPr>
        <p:spPr>
          <a:xfrm rot="16200000" flipH="1">
            <a:off x="8347694" y="2978293"/>
            <a:ext cx="4461" cy="3838521"/>
          </a:xfrm>
          <a:prstGeom prst="curvedConnector3">
            <a:avLst>
              <a:gd name="adj1" fmla="val 5224412"/>
            </a:avLst>
          </a:prstGeom>
          <a:ln w="38100">
            <a:solidFill>
              <a:srgbClr val="FD2D6D"/>
            </a:solidFill>
            <a:headEnd type="oval" w="med" len="med"/>
            <a:tailEnd type="oval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Checklist with solid fill">
            <a:extLst>
              <a:ext uri="{FF2B5EF4-FFF2-40B4-BE49-F238E27FC236}">
                <a16:creationId xmlns:a16="http://schemas.microsoft.com/office/drawing/2014/main" id="{9F50BC0E-B823-F040-9132-191F58BD5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38" y="1193979"/>
            <a:ext cx="592246" cy="5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9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1923826"/>
            <a:ext cx="4574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Road Map to version 1.0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3" name="Graphic 2" descr="Train Tracks with solid fill">
            <a:extLst>
              <a:ext uri="{FF2B5EF4-FFF2-40B4-BE49-F238E27FC236}">
                <a16:creationId xmlns:a16="http://schemas.microsoft.com/office/drawing/2014/main" id="{3219AC47-F50D-3A44-A0D3-9D1FAC6F8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74" y="1886847"/>
            <a:ext cx="535622" cy="5356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D2C5714-A9B0-3644-999F-475202CEACFB}"/>
              </a:ext>
            </a:extLst>
          </p:cNvPr>
          <p:cNvSpPr txBox="1"/>
          <p:nvPr/>
        </p:nvSpPr>
        <p:spPr>
          <a:xfrm>
            <a:off x="4612950" y="3165047"/>
            <a:ext cx="1273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API 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Easy to use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6A0BFD-03F2-9342-A269-FBC28F64F385}"/>
              </a:ext>
            </a:extLst>
          </p:cNvPr>
          <p:cNvSpPr txBox="1"/>
          <p:nvPr/>
        </p:nvSpPr>
        <p:spPr>
          <a:xfrm>
            <a:off x="5962658" y="3165047"/>
            <a:ext cx="1545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Github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Dev/test Branches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99ABD0-8772-9245-B455-672CDCF74532}"/>
              </a:ext>
            </a:extLst>
          </p:cNvPr>
          <p:cNvSpPr txBox="1"/>
          <p:nvPr/>
        </p:nvSpPr>
        <p:spPr>
          <a:xfrm>
            <a:off x="7694417" y="3165047"/>
            <a:ext cx="1779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Documentation </a:t>
            </a:r>
          </a:p>
          <a:p>
            <a:pPr algn="ctr"/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readthedocs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85FBB-9118-804F-88BA-1B2D2E321EF2}"/>
              </a:ext>
            </a:extLst>
          </p:cNvPr>
          <p:cNvSpPr txBox="1"/>
          <p:nvPr/>
        </p:nvSpPr>
        <p:spPr>
          <a:xfrm>
            <a:off x="9530562" y="3165047"/>
            <a:ext cx="1161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Napari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Al Bayan Plain" pitchFamily="2" charset="-78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GUI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663C23-94C1-4045-A2DF-16A5EAFA90CD}"/>
              </a:ext>
            </a:extLst>
          </p:cNvPr>
          <p:cNvSpPr/>
          <p:nvPr/>
        </p:nvSpPr>
        <p:spPr>
          <a:xfrm>
            <a:off x="1122477" y="3698547"/>
            <a:ext cx="10283686" cy="220752"/>
          </a:xfrm>
          <a:prstGeom prst="roundRect">
            <a:avLst>
              <a:gd name="adj" fmla="val 566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A6027414-F848-584A-86BA-519BDB949BFA}"/>
              </a:ext>
            </a:extLst>
          </p:cNvPr>
          <p:cNvSpPr/>
          <p:nvPr/>
        </p:nvSpPr>
        <p:spPr>
          <a:xfrm rot="13509281">
            <a:off x="10711970" y="3399490"/>
            <a:ext cx="823415" cy="818866"/>
          </a:xfrm>
          <a:prstGeom prst="corner">
            <a:avLst>
              <a:gd name="adj1" fmla="val 26667"/>
              <a:gd name="adj2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466FB3-7AED-8141-AC4B-BA6037A39072}"/>
              </a:ext>
            </a:extLst>
          </p:cNvPr>
          <p:cNvSpPr txBox="1"/>
          <p:nvPr/>
        </p:nvSpPr>
        <p:spPr>
          <a:xfrm>
            <a:off x="1108829" y="3165047"/>
            <a:ext cx="1704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Source Code 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Add more functions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F95901-9397-5D48-B816-91FAC09794CF}"/>
              </a:ext>
            </a:extLst>
          </p:cNvPr>
          <p:cNvSpPr txBox="1"/>
          <p:nvPr/>
        </p:nvSpPr>
        <p:spPr>
          <a:xfrm>
            <a:off x="2917582" y="3167462"/>
            <a:ext cx="1704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Stable Design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3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944475"/>
            <a:ext cx="6477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Applications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73D7887D-BB50-7940-A266-9045F69F3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948940"/>
            <a:ext cx="535622" cy="5356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DED46F8-0D97-6841-A74E-45969F481C0F}"/>
              </a:ext>
            </a:extLst>
          </p:cNvPr>
          <p:cNvSpPr txBox="1"/>
          <p:nvPr/>
        </p:nvSpPr>
        <p:spPr>
          <a:xfrm>
            <a:off x="1041706" y="1406140"/>
            <a:ext cx="10678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Working with FISH images</a:t>
            </a:r>
          </a:p>
        </p:txBody>
      </p:sp>
    </p:spTree>
    <p:extLst>
      <p:ext uri="{BB962C8B-B14F-4D97-AF65-F5344CB8AC3E}">
        <p14:creationId xmlns:p14="http://schemas.microsoft.com/office/powerpoint/2010/main" val="316944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944475"/>
            <a:ext cx="6477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Applications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73D7887D-BB50-7940-A266-9045F69F3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948940"/>
            <a:ext cx="535622" cy="5356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DED46F8-0D97-6841-A74E-45969F481C0F}"/>
              </a:ext>
            </a:extLst>
          </p:cNvPr>
          <p:cNvSpPr txBox="1"/>
          <p:nvPr/>
        </p:nvSpPr>
        <p:spPr>
          <a:xfrm>
            <a:off x="1041706" y="1406140"/>
            <a:ext cx="10678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Working with live-cell images</a:t>
            </a:r>
          </a:p>
        </p:txBody>
      </p:sp>
    </p:spTree>
    <p:extLst>
      <p:ext uri="{BB962C8B-B14F-4D97-AF65-F5344CB8AC3E}">
        <p14:creationId xmlns:p14="http://schemas.microsoft.com/office/powerpoint/2010/main" val="71453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1759614"/>
            <a:ext cx="6477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The Team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2EF3BCA-5AFB-F94B-B01D-922CAC539018}"/>
              </a:ext>
            </a:extLst>
          </p:cNvPr>
          <p:cNvGrpSpPr/>
          <p:nvPr/>
        </p:nvGrpSpPr>
        <p:grpSpPr>
          <a:xfrm>
            <a:off x="923352" y="2737022"/>
            <a:ext cx="1999272" cy="1637270"/>
            <a:chOff x="688572" y="2737022"/>
            <a:chExt cx="1999272" cy="163727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4FCCE04-1402-444C-83BE-81261C146997}"/>
                </a:ext>
              </a:extLst>
            </p:cNvPr>
            <p:cNvSpPr/>
            <p:nvPr/>
          </p:nvSpPr>
          <p:spPr>
            <a:xfrm>
              <a:off x="688572" y="2737022"/>
              <a:ext cx="1999272" cy="1637270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929C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School boy with solid fill">
              <a:extLst>
                <a:ext uri="{FF2B5EF4-FFF2-40B4-BE49-F238E27FC236}">
                  <a16:creationId xmlns:a16="http://schemas.microsoft.com/office/drawing/2014/main" id="{27F17C42-5117-F440-B080-FF31F020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1008" y="282317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05311B-EFC8-D840-9EFD-C8A90A980373}"/>
                </a:ext>
              </a:extLst>
            </p:cNvPr>
            <p:cNvSpPr txBox="1"/>
            <p:nvPr/>
          </p:nvSpPr>
          <p:spPr>
            <a:xfrm>
              <a:off x="851301" y="3688145"/>
              <a:ext cx="16818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Dotum" panose="020B0600000101010101" pitchFamily="34" charset="-127"/>
                  <a:ea typeface="Dotum" panose="020B0600000101010101" pitchFamily="34" charset="-127"/>
                </a:rPr>
                <a:t>Tim </a:t>
              </a:r>
              <a:r>
                <a:rPr lang="en-US" dirty="0" err="1">
                  <a:latin typeface="Dotum" panose="020B0600000101010101" pitchFamily="34" charset="-127"/>
                  <a:ea typeface="Dotum" panose="020B0600000101010101" pitchFamily="34" charset="-127"/>
                </a:rPr>
                <a:t>Stasevich</a:t>
              </a:r>
              <a:endParaRPr lang="en-US" dirty="0">
                <a:latin typeface="Dotum" panose="020B0600000101010101" pitchFamily="34" charset="-127"/>
                <a:ea typeface="Dotum" panose="020B0600000101010101" pitchFamily="34" charset="-127"/>
              </a:endParaRPr>
            </a:p>
            <a:p>
              <a:pPr algn="ctr"/>
              <a:r>
                <a:rPr lang="en-US" sz="1400" dirty="0">
                  <a:latin typeface="Dotum" panose="020B0600000101010101" pitchFamily="34" charset="-127"/>
                  <a:ea typeface="Dotum" panose="020B0600000101010101" pitchFamily="34" charset="-127"/>
                </a:rPr>
                <a:t>Team Leader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18C301-9887-F948-AAEE-7A9E6B4229F5}"/>
              </a:ext>
            </a:extLst>
          </p:cNvPr>
          <p:cNvGrpSpPr/>
          <p:nvPr/>
        </p:nvGrpSpPr>
        <p:grpSpPr>
          <a:xfrm>
            <a:off x="3108145" y="2737022"/>
            <a:ext cx="1999272" cy="1637270"/>
            <a:chOff x="688572" y="2737022"/>
            <a:chExt cx="1999272" cy="1637270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4C0252-BF37-B44F-9C0D-C68EA2A8B534}"/>
                </a:ext>
              </a:extLst>
            </p:cNvPr>
            <p:cNvSpPr/>
            <p:nvPr/>
          </p:nvSpPr>
          <p:spPr>
            <a:xfrm>
              <a:off x="688572" y="2737022"/>
              <a:ext cx="1999272" cy="1637270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929C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School boy with solid fill">
              <a:extLst>
                <a:ext uri="{FF2B5EF4-FFF2-40B4-BE49-F238E27FC236}">
                  <a16:creationId xmlns:a16="http://schemas.microsoft.com/office/drawing/2014/main" id="{7A468737-5CD5-F142-9BC0-AC239C36F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1008" y="2823174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F783B7-59ED-F94F-BC45-5E03749A590E}"/>
                </a:ext>
              </a:extLst>
            </p:cNvPr>
            <p:cNvSpPr txBox="1"/>
            <p:nvPr/>
          </p:nvSpPr>
          <p:spPr>
            <a:xfrm>
              <a:off x="808021" y="3688145"/>
              <a:ext cx="17684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Dotum" panose="020B0600000101010101" pitchFamily="34" charset="-127"/>
                  <a:ea typeface="Dotum" panose="020B0600000101010101" pitchFamily="34" charset="-127"/>
                </a:rPr>
                <a:t>Luis Aguilera</a:t>
              </a:r>
            </a:p>
            <a:p>
              <a:pPr algn="ctr"/>
              <a:r>
                <a:rPr lang="en-US" sz="1400" dirty="0">
                  <a:latin typeface="Dotum" panose="020B0600000101010101" pitchFamily="34" charset="-127"/>
                  <a:ea typeface="Dotum" panose="020B0600000101010101" pitchFamily="34" charset="-127"/>
                </a:rPr>
                <a:t>Code development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24759E-4E16-C941-9B49-DDC299A1BC38}"/>
              </a:ext>
            </a:extLst>
          </p:cNvPr>
          <p:cNvGrpSpPr/>
          <p:nvPr/>
        </p:nvGrpSpPr>
        <p:grpSpPr>
          <a:xfrm>
            <a:off x="5292714" y="2737022"/>
            <a:ext cx="1999272" cy="1637270"/>
            <a:chOff x="688572" y="2737022"/>
            <a:chExt cx="1999272" cy="163727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52EC50C-37E8-A044-8EC6-2B558CD0EDFF}"/>
                </a:ext>
              </a:extLst>
            </p:cNvPr>
            <p:cNvSpPr/>
            <p:nvPr/>
          </p:nvSpPr>
          <p:spPr>
            <a:xfrm>
              <a:off x="688572" y="2737022"/>
              <a:ext cx="1999272" cy="1637270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929C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chool boy with solid fill">
              <a:extLst>
                <a:ext uri="{FF2B5EF4-FFF2-40B4-BE49-F238E27FC236}">
                  <a16:creationId xmlns:a16="http://schemas.microsoft.com/office/drawing/2014/main" id="{2D8F4B57-4F01-6740-A94E-4241498CF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1008" y="2823174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327F40-B73B-2343-B219-391ED338528F}"/>
                </a:ext>
              </a:extLst>
            </p:cNvPr>
            <p:cNvSpPr txBox="1"/>
            <p:nvPr/>
          </p:nvSpPr>
          <p:spPr>
            <a:xfrm>
              <a:off x="937865" y="3688145"/>
              <a:ext cx="15087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Dotum" panose="020B0600000101010101" pitchFamily="34" charset="-127"/>
                  <a:ea typeface="Dotum" panose="020B0600000101010101" pitchFamily="34" charset="-127"/>
                </a:rPr>
                <a:t>TBD</a:t>
              </a:r>
            </a:p>
            <a:p>
              <a:pPr algn="ctr"/>
              <a:r>
                <a:rPr lang="en-US" sz="1400" dirty="0">
                  <a:latin typeface="Dotum" panose="020B0600000101010101" pitchFamily="34" charset="-127"/>
                  <a:ea typeface="Dotum" panose="020B0600000101010101" pitchFamily="34" charset="-127"/>
                </a:rPr>
                <a:t>Communication</a:t>
              </a: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5BD328B-465A-9C4D-8DEA-66392FA73173}"/>
              </a:ext>
            </a:extLst>
          </p:cNvPr>
          <p:cNvSpPr/>
          <p:nvPr/>
        </p:nvSpPr>
        <p:spPr>
          <a:xfrm>
            <a:off x="7477283" y="2737022"/>
            <a:ext cx="1999272" cy="1637270"/>
          </a:xfrm>
          <a:prstGeom prst="roundRect">
            <a:avLst>
              <a:gd name="adj" fmla="val 4369"/>
            </a:avLst>
          </a:prstGeom>
          <a:solidFill>
            <a:schemeClr val="bg1">
              <a:lumMod val="95000"/>
            </a:schemeClr>
          </a:solidFill>
          <a:ln>
            <a:solidFill>
              <a:srgbClr val="2929C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43223C-847A-1B4C-BD68-03EACD3645EB}"/>
              </a:ext>
            </a:extLst>
          </p:cNvPr>
          <p:cNvSpPr txBox="1"/>
          <p:nvPr/>
        </p:nvSpPr>
        <p:spPr>
          <a:xfrm>
            <a:off x="7751422" y="3688145"/>
            <a:ext cx="1459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otum" panose="020B0600000101010101" pitchFamily="34" charset="-127"/>
                <a:ea typeface="Dotum" panose="020B0600000101010101" pitchFamily="34" charset="-127"/>
              </a:rPr>
              <a:t>TBD</a:t>
            </a:r>
          </a:p>
          <a:p>
            <a:pPr algn="ctr"/>
            <a:r>
              <a:rPr lang="en-US" sz="1400" dirty="0">
                <a:latin typeface="Dotum" panose="020B0600000101010101" pitchFamily="34" charset="-127"/>
                <a:ea typeface="Dotum" panose="020B0600000101010101" pitchFamily="34" charset="-127"/>
              </a:rPr>
              <a:t>Documentation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16A0FFA-09C9-074F-8866-3F95108FBFE4}"/>
              </a:ext>
            </a:extLst>
          </p:cNvPr>
          <p:cNvGrpSpPr/>
          <p:nvPr/>
        </p:nvGrpSpPr>
        <p:grpSpPr>
          <a:xfrm>
            <a:off x="9661852" y="2742510"/>
            <a:ext cx="1999272" cy="1637270"/>
            <a:chOff x="688572" y="2737022"/>
            <a:chExt cx="1999272" cy="163727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602C385-2B1F-3541-AEED-A0480B22206D}"/>
                </a:ext>
              </a:extLst>
            </p:cNvPr>
            <p:cNvSpPr/>
            <p:nvPr/>
          </p:nvSpPr>
          <p:spPr>
            <a:xfrm>
              <a:off x="688572" y="2737022"/>
              <a:ext cx="1999272" cy="1637270"/>
            </a:xfrm>
            <a:prstGeom prst="roundRect">
              <a:avLst>
                <a:gd name="adj" fmla="val 436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2929C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742FB4-63D1-4345-9C1F-74C17BBD8D4C}"/>
                </a:ext>
              </a:extLst>
            </p:cNvPr>
            <p:cNvSpPr txBox="1"/>
            <p:nvPr/>
          </p:nvSpPr>
          <p:spPr>
            <a:xfrm>
              <a:off x="1296935" y="3688145"/>
              <a:ext cx="7906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Dotum" panose="020B0600000101010101" pitchFamily="34" charset="-127"/>
                  <a:ea typeface="Dotum" panose="020B0600000101010101" pitchFamily="34" charset="-127"/>
                </a:rPr>
                <a:t>TBD</a:t>
              </a:r>
            </a:p>
            <a:p>
              <a:pPr algn="ctr"/>
              <a:r>
                <a:rPr lang="en-US" sz="1400" dirty="0">
                  <a:latin typeface="Dotum" panose="020B0600000101010101" pitchFamily="34" charset="-127"/>
                  <a:ea typeface="Dotum" panose="020B0600000101010101" pitchFamily="34" charset="-127"/>
                </a:rPr>
                <a:t>Testing</a:t>
              </a:r>
            </a:p>
          </p:txBody>
        </p:sp>
      </p:grpSp>
      <p:pic>
        <p:nvPicPr>
          <p:cNvPr id="39" name="Graphic 38" descr="Scientist female with solid fill">
            <a:extLst>
              <a:ext uri="{FF2B5EF4-FFF2-40B4-BE49-F238E27FC236}">
                <a16:creationId xmlns:a16="http://schemas.microsoft.com/office/drawing/2014/main" id="{B99ABBF2-27C4-7F4F-BFA4-75D15E6C6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9719" y="2823174"/>
            <a:ext cx="914400" cy="914400"/>
          </a:xfrm>
          <a:prstGeom prst="rect">
            <a:avLst/>
          </a:prstGeom>
        </p:spPr>
      </p:pic>
      <p:pic>
        <p:nvPicPr>
          <p:cNvPr id="37" name="Graphic 36" descr="Scientist male with solid fill">
            <a:extLst>
              <a:ext uri="{FF2B5EF4-FFF2-40B4-BE49-F238E27FC236}">
                <a16:creationId xmlns:a16="http://schemas.microsoft.com/office/drawing/2014/main" id="{8E2F8F8C-B4B4-C04B-B3A2-03401C86CA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04288" y="2823174"/>
            <a:ext cx="914400" cy="914400"/>
          </a:xfrm>
          <a:prstGeom prst="rect">
            <a:avLst/>
          </a:prstGeom>
        </p:spPr>
      </p:pic>
      <p:pic>
        <p:nvPicPr>
          <p:cNvPr id="61" name="Graphic 60" descr="Users with solid fill">
            <a:extLst>
              <a:ext uri="{FF2B5EF4-FFF2-40B4-BE49-F238E27FC236}">
                <a16:creationId xmlns:a16="http://schemas.microsoft.com/office/drawing/2014/main" id="{B6E318C9-82ED-5346-8B5A-50ADB92EA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26" y="1742242"/>
            <a:ext cx="496411" cy="4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285A4-A033-C74F-9499-E545F95BE0AA}"/>
              </a:ext>
            </a:extLst>
          </p:cNvPr>
          <p:cNvSpPr txBox="1"/>
          <p:nvPr/>
        </p:nvSpPr>
        <p:spPr>
          <a:xfrm>
            <a:off x="737999" y="127407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929C4"/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CropArray</a:t>
            </a:r>
            <a:r>
              <a:rPr lang="en-US" sz="2800" b="1" dirty="0"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CD7946B-362F-0549-8A7B-BFB2BEEDC5F5}"/>
              </a:ext>
            </a:extLst>
          </p:cNvPr>
          <p:cNvSpPr/>
          <p:nvPr/>
        </p:nvSpPr>
        <p:spPr>
          <a:xfrm>
            <a:off x="37071" y="0"/>
            <a:ext cx="535622" cy="6858000"/>
          </a:xfrm>
          <a:prstGeom prst="roundRect">
            <a:avLst>
              <a:gd name="adj" fmla="val 5997"/>
            </a:avLst>
          </a:prstGeom>
          <a:solidFill>
            <a:srgbClr val="292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7ED39-3451-E74C-8D70-A5B9F5DF3DCB}"/>
              </a:ext>
            </a:extLst>
          </p:cNvPr>
          <p:cNvSpPr txBox="1"/>
          <p:nvPr/>
        </p:nvSpPr>
        <p:spPr>
          <a:xfrm>
            <a:off x="737999" y="1208400"/>
            <a:ext cx="6477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Al Bayan Plain" pitchFamily="2" charset="-78"/>
              </a:rPr>
              <a:t>Module Dependencies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9" name="Graphic 28" descr="Illustrator with solid fill">
            <a:extLst>
              <a:ext uri="{FF2B5EF4-FFF2-40B4-BE49-F238E27FC236}">
                <a16:creationId xmlns:a16="http://schemas.microsoft.com/office/drawing/2014/main" id="{C74DC83B-BED1-5840-8C24-5E652AE5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85" y="161698"/>
            <a:ext cx="457200" cy="457200"/>
          </a:xfrm>
          <a:prstGeom prst="rect">
            <a:avLst/>
          </a:prstGeom>
        </p:spPr>
      </p:pic>
      <p:pic>
        <p:nvPicPr>
          <p:cNvPr id="1026" name="Picture 2" descr="xarray: N-D labeled arrays and datasets in Python">
            <a:extLst>
              <a:ext uri="{FF2B5EF4-FFF2-40B4-BE49-F238E27FC236}">
                <a16:creationId xmlns:a16="http://schemas.microsoft.com/office/drawing/2014/main" id="{E36AC3C9-53C4-C04B-A0FE-9DB3F2E02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89" y="2968073"/>
            <a:ext cx="2458277" cy="92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ckpy: Fast, Flexible Particle-Tracking Toolkit — trackpy 0.5.0  documentation">
            <a:extLst>
              <a:ext uri="{FF2B5EF4-FFF2-40B4-BE49-F238E27FC236}">
                <a16:creationId xmlns:a16="http://schemas.microsoft.com/office/drawing/2014/main" id="{952A3096-5B28-AE40-AF28-77062901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11" y="2680759"/>
            <a:ext cx="1507987" cy="15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pari">
            <a:extLst>
              <a:ext uri="{FF2B5EF4-FFF2-40B4-BE49-F238E27FC236}">
                <a16:creationId xmlns:a16="http://schemas.microsoft.com/office/drawing/2014/main" id="{D4F61D88-8962-6C40-B280-B2206B59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21" y="2970972"/>
            <a:ext cx="1152802" cy="115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64C71A-99BC-434A-A1DA-14ECF7B7CF7A}"/>
              </a:ext>
            </a:extLst>
          </p:cNvPr>
          <p:cNvSpPr txBox="1"/>
          <p:nvPr/>
        </p:nvSpPr>
        <p:spPr>
          <a:xfrm>
            <a:off x="2461943" y="418874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otum" panose="020B0600000101010101" pitchFamily="34" charset="-127"/>
                <a:ea typeface="Dotum" panose="020B0600000101010101" pitchFamily="34" charset="-127"/>
              </a:rPr>
              <a:t>x-array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3D5AC-6A9F-2E44-9968-EDB13BF7CE1C}"/>
              </a:ext>
            </a:extLst>
          </p:cNvPr>
          <p:cNvSpPr txBox="1"/>
          <p:nvPr/>
        </p:nvSpPr>
        <p:spPr>
          <a:xfrm>
            <a:off x="5005335" y="421742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Dotum" panose="020B0600000101010101" pitchFamily="34" charset="-127"/>
                <a:ea typeface="Dotum" panose="020B0600000101010101" pitchFamily="34" charset="-127"/>
              </a:rPr>
              <a:t>trackPy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B81C2-C0FE-5543-825E-E36C7D3E9263}"/>
              </a:ext>
            </a:extLst>
          </p:cNvPr>
          <p:cNvSpPr txBox="1"/>
          <p:nvPr/>
        </p:nvSpPr>
        <p:spPr>
          <a:xfrm>
            <a:off x="7172266" y="419222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Dotum" panose="020B0600000101010101" pitchFamily="34" charset="-127"/>
                <a:ea typeface="Dotum" panose="020B0600000101010101" pitchFamily="34" charset="-127"/>
              </a:rPr>
              <a:t>Napari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D36003-6D19-3243-84D8-FFB360947412}"/>
              </a:ext>
            </a:extLst>
          </p:cNvPr>
          <p:cNvSpPr txBox="1"/>
          <p:nvPr/>
        </p:nvSpPr>
        <p:spPr>
          <a:xfrm>
            <a:off x="9148994" y="418874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otum" panose="020B0600000101010101" pitchFamily="34" charset="-127"/>
                <a:ea typeface="Dotum" panose="020B0600000101010101" pitchFamily="34" charset="-127"/>
              </a:rPr>
              <a:t>Cellpose</a:t>
            </a:r>
            <a:endParaRPr lang="en-US" sz="1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032" name="Picture 8" descr="GitHub - MouseLand/cellpose: a generalist algorithm for cellular  segmentation">
            <a:extLst>
              <a:ext uri="{FF2B5EF4-FFF2-40B4-BE49-F238E27FC236}">
                <a16:creationId xmlns:a16="http://schemas.microsoft.com/office/drawing/2014/main" id="{50C78037-450A-6941-8E25-D74A0C927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167" y="2750367"/>
            <a:ext cx="1353252" cy="135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Web design with solid fill">
            <a:extLst>
              <a:ext uri="{FF2B5EF4-FFF2-40B4-BE49-F238E27FC236}">
                <a16:creationId xmlns:a16="http://schemas.microsoft.com/office/drawing/2014/main" id="{40F5E4F8-C8DA-D948-BFBA-6FA9457565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71" y="1188151"/>
            <a:ext cx="481914" cy="4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4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212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Dotum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47</cp:revision>
  <dcterms:created xsi:type="dcterms:W3CDTF">2022-01-25T16:22:51Z</dcterms:created>
  <dcterms:modified xsi:type="dcterms:W3CDTF">2022-02-01T20:24:17Z</dcterms:modified>
</cp:coreProperties>
</file>