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3" r:id="rId3"/>
    <p:sldId id="264" r:id="rId4"/>
    <p:sldId id="258" r:id="rId5"/>
    <p:sldId id="265" r:id="rId6"/>
    <p:sldId id="260" r:id="rId7"/>
    <p:sldId id="259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C4"/>
    <a:srgbClr val="FD2D6D"/>
    <a:srgbClr val="0096FF"/>
    <a:srgbClr val="3F8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86"/>
    <p:restoredTop sz="94694"/>
  </p:normalViewPr>
  <p:slideViewPr>
    <p:cSldViewPr snapToGrid="0" snapToObjects="1">
      <p:cViewPr varScale="1">
        <p:scale>
          <a:sx n="98" d="100"/>
          <a:sy n="98" d="100"/>
        </p:scale>
        <p:origin x="208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95BFF-08F9-2849-A990-9CE8F7E41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8B2-DC9A-EB4F-BABE-53C1AA6BB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FE335-F366-5040-B865-8C22042DD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5645-8A7B-E84A-8ACB-65FABCE03E62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12851-5B19-C649-BC5E-0B27C686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3DA02-3D11-654A-A4C1-F3076671B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9752-FDD2-C347-B710-05277CAF5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60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29E32-4B24-0F40-B3D0-B0082325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51BC4-09B8-0043-A04C-93EE8B8A4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6971D-53B6-F046-A582-28DE4E33F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5645-8A7B-E84A-8ACB-65FABCE03E62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25FE1-7809-0347-8B4A-381D8BB6C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41EE1-074A-B048-AC88-B59D94C32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9752-FDD2-C347-B710-05277CAF5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9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54455A-0987-8542-AC89-D5D59089A9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AD833-ED6A-A842-AB0E-AB45D2BED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A3889-1B16-9748-ABDD-8FB1E4F0D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5645-8A7B-E84A-8ACB-65FABCE03E62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A2DC1-3990-F74F-B696-0398A753C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52970-DD42-B742-BDC4-2C72C47B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9752-FDD2-C347-B710-05277CAF5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10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2D6B8-7246-CD45-855F-313BAD373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793EE-9CFA-4D41-BF16-038ED8A79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FE5D1-C983-AF4C-99FB-1D153298C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5645-8A7B-E84A-8ACB-65FABCE03E62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41FDF-B23C-1841-80A0-00D59B9A5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F62AC-5C3B-9E4D-93BA-187665C7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9752-FDD2-C347-B710-05277CAF5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46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BBFDF-0907-254C-973C-102DF2B3D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0782C-C8CA-934A-9C5F-BEF1332D1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C97B3-7F99-DA44-939E-7A963C667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5645-8A7B-E84A-8ACB-65FABCE03E62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D68AF-9ED1-8446-86D1-5474D5484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43AEF-12E9-A148-9B7F-2C2B7E10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9752-FDD2-C347-B710-05277CAF5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10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6424-84FC-B64A-9887-17F55916C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1DC2D-0551-C04C-AA06-B97B9A2A8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959C3-5C51-A548-8C76-90187AD88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563D8-F239-EC40-A0B3-F74BBA2FE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5645-8A7B-E84A-8ACB-65FABCE03E62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46B60-2A2C-3844-9EF6-C888F3751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8C03D-FCDB-C84C-930E-B765D7B14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9752-FDD2-C347-B710-05277CAF5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18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BBEE5-1090-FD40-9C86-05381E948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C6F43-2A40-C84D-BDAC-43B652B9B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AE0126-0BCE-3748-B30E-B86284F5B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3700AD-3B27-964F-9F24-A86F79D751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72712A-0297-8C43-98BE-D2ECC07042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4AB77F-9464-8442-9F37-A51573F5D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5645-8A7B-E84A-8ACB-65FABCE03E62}" type="datetimeFigureOut">
              <a:rPr lang="en-US" smtClean="0"/>
              <a:t>2/9/22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B90114-FA2F-B84C-B872-08564C7C1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04B64-F83A-7044-B747-3D639B8FD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9752-FDD2-C347-B710-05277CAF5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2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F41BE-FEF3-9449-85E2-971F8B7C9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02FFD2-F3E4-BB46-9BC6-98D1ED539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5645-8A7B-E84A-8ACB-65FABCE03E62}" type="datetimeFigureOut">
              <a:rPr lang="en-US" smtClean="0"/>
              <a:t>2/9/22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374C66-19AB-9C43-9339-19F3F5610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E481E5-B61B-C24B-AACE-1E03E74E6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9752-FDD2-C347-B710-05277CAF5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03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DA2D37-B285-664B-8442-0F86E1856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5645-8A7B-E84A-8ACB-65FABCE03E62}" type="datetimeFigureOut">
              <a:rPr lang="en-US" smtClean="0"/>
              <a:t>2/9/22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DD82CB-4A8E-A247-B7BF-A091D362B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3C42B-84E6-874A-B863-D161DA01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9752-FDD2-C347-B710-05277CAF5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6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FCBE0-FCE5-744A-81B6-3B9D02249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E15EC-E21B-7E45-9260-7AE279918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0AE4DC-8B2F-7941-9183-BB7669CF7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2275C-97B8-5C48-981A-4DA9E5D42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5645-8A7B-E84A-8ACB-65FABCE03E62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ED05A-463F-1F4E-A9E2-3ECBC4028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7E049-29E9-1244-B9C9-04CFB2DD0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9752-FDD2-C347-B710-05277CAF5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14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2009-CD00-414D-AB09-BF7D253EA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3EDB86-2B87-D549-9B0F-36E263C610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3360E-D9ED-DA4E-B469-2AE514061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78ED0-468A-EF43-9925-D10E86234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5645-8A7B-E84A-8ACB-65FABCE03E62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64616-D9B8-EA4A-AE5A-30CED8A4C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813F3-B03B-8D4B-A95C-CB8968C78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9752-FDD2-C347-B710-05277CAF5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0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168219-90B0-E943-992B-E0E6EEF70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4C6E0-D158-0542-9F57-9363A74A8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1A10E-4C70-0C4D-8CA0-3961EAE98B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65645-8A7B-E84A-8ACB-65FABCE03E62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4419F-CCD1-2743-8E60-E3EFEE699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762F6-E63E-F940-A0C8-6F22C86167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89752-FDD2-C347-B710-05277CAF5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2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18" Type="http://schemas.openxmlformats.org/officeDocument/2006/relationships/image" Target="../media/image26.png"/><Relationship Id="rId3" Type="http://schemas.openxmlformats.org/officeDocument/2006/relationships/image" Target="../media/image2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23.svg"/><Relationship Id="rId10" Type="http://schemas.openxmlformats.org/officeDocument/2006/relationships/image" Target="../media/image18.png"/><Relationship Id="rId19" Type="http://schemas.openxmlformats.org/officeDocument/2006/relationships/image" Target="../media/image27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.svg"/><Relationship Id="rId7" Type="http://schemas.openxmlformats.org/officeDocument/2006/relationships/image" Target="../media/image3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svg"/><Relationship Id="rId5" Type="http://schemas.openxmlformats.org/officeDocument/2006/relationships/image" Target="../media/image30.sv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.svg"/><Relationship Id="rId7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svg"/><Relationship Id="rId4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svg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9285A4-A033-C74F-9499-E545F95BE0AA}"/>
              </a:ext>
            </a:extLst>
          </p:cNvPr>
          <p:cNvSpPr txBox="1"/>
          <p:nvPr/>
        </p:nvSpPr>
        <p:spPr>
          <a:xfrm>
            <a:off x="737999" y="127407"/>
            <a:ext cx="1967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2929C4"/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CropArray</a:t>
            </a:r>
            <a:r>
              <a:rPr lang="en-US" sz="2800" b="1" dirty="0"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 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CD7946B-362F-0549-8A7B-BFB2BEEDC5F5}"/>
              </a:ext>
            </a:extLst>
          </p:cNvPr>
          <p:cNvSpPr/>
          <p:nvPr/>
        </p:nvSpPr>
        <p:spPr>
          <a:xfrm>
            <a:off x="37071" y="0"/>
            <a:ext cx="535622" cy="6858000"/>
          </a:xfrm>
          <a:prstGeom prst="roundRect">
            <a:avLst>
              <a:gd name="adj" fmla="val 5997"/>
            </a:avLst>
          </a:prstGeom>
          <a:solidFill>
            <a:srgbClr val="292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17ED39-3451-E74C-8D70-A5B9F5DF3DCB}"/>
              </a:ext>
            </a:extLst>
          </p:cNvPr>
          <p:cNvSpPr txBox="1"/>
          <p:nvPr/>
        </p:nvSpPr>
        <p:spPr>
          <a:xfrm>
            <a:off x="737999" y="1370477"/>
            <a:ext cx="45748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What is CropArray?</a:t>
            </a: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9" name="Graphic 28" descr="Illustrator with solid fill">
            <a:extLst>
              <a:ext uri="{FF2B5EF4-FFF2-40B4-BE49-F238E27FC236}">
                <a16:creationId xmlns:a16="http://schemas.microsoft.com/office/drawing/2014/main" id="{C74DC83B-BED1-5840-8C24-5E652AE57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85" y="161698"/>
            <a:ext cx="457200" cy="4572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0709334-1711-DF4F-8942-DA6CF501625E}"/>
              </a:ext>
            </a:extLst>
          </p:cNvPr>
          <p:cNvSpPr txBox="1"/>
          <p:nvPr/>
        </p:nvSpPr>
        <p:spPr>
          <a:xfrm>
            <a:off x="1420386" y="2030566"/>
            <a:ext cx="1011197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Dotum" panose="020B0600000101010101" pitchFamily="34" charset="-127"/>
                <a:ea typeface="Dotum" panose="020B0600000101010101" pitchFamily="34" charset="-127"/>
              </a:rPr>
              <a:t>CropArray is a python library to organize and visualize crops of detected spots from super-resolution microscope images.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31CF87-2A1B-AB41-B98A-7945CB13C191}"/>
              </a:ext>
            </a:extLst>
          </p:cNvPr>
          <p:cNvSpPr txBox="1"/>
          <p:nvPr/>
        </p:nvSpPr>
        <p:spPr>
          <a:xfrm>
            <a:off x="2443969" y="5231046"/>
            <a:ext cx="79601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pip install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croparray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https://github.com/Colorado-State-University-Stasevich-Lab/croparray.git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https://croparray.readthedocs.io/en/latest/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2300E2-05EB-BF41-97E3-3407FD5958E3}"/>
              </a:ext>
            </a:extLst>
          </p:cNvPr>
          <p:cNvSpPr txBox="1"/>
          <p:nvPr/>
        </p:nvSpPr>
        <p:spPr>
          <a:xfrm>
            <a:off x="2443968" y="4861714"/>
            <a:ext cx="45748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Available at: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2" name="Graphic 11" descr="Information with solid fill">
            <a:extLst>
              <a:ext uri="{FF2B5EF4-FFF2-40B4-BE49-F238E27FC236}">
                <a16:creationId xmlns:a16="http://schemas.microsoft.com/office/drawing/2014/main" id="{B1BAEF8C-9400-8E47-8F7C-AFA18B0CCD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489" y="1296520"/>
            <a:ext cx="535622" cy="53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37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9285A4-A033-C74F-9499-E545F95BE0AA}"/>
              </a:ext>
            </a:extLst>
          </p:cNvPr>
          <p:cNvSpPr txBox="1"/>
          <p:nvPr/>
        </p:nvSpPr>
        <p:spPr>
          <a:xfrm>
            <a:off x="737999" y="127407"/>
            <a:ext cx="1967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2929C4"/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CropArray</a:t>
            </a:r>
            <a:r>
              <a:rPr lang="en-US" sz="2800" b="1" dirty="0"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 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CD7946B-362F-0549-8A7B-BFB2BEEDC5F5}"/>
              </a:ext>
            </a:extLst>
          </p:cNvPr>
          <p:cNvSpPr/>
          <p:nvPr/>
        </p:nvSpPr>
        <p:spPr>
          <a:xfrm>
            <a:off x="37071" y="0"/>
            <a:ext cx="535622" cy="6858000"/>
          </a:xfrm>
          <a:prstGeom prst="roundRect">
            <a:avLst>
              <a:gd name="adj" fmla="val 5997"/>
            </a:avLst>
          </a:prstGeom>
          <a:solidFill>
            <a:srgbClr val="292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phic 28" descr="Illustrator with solid fill">
            <a:extLst>
              <a:ext uri="{FF2B5EF4-FFF2-40B4-BE49-F238E27FC236}">
                <a16:creationId xmlns:a16="http://schemas.microsoft.com/office/drawing/2014/main" id="{C74DC83B-BED1-5840-8C24-5E652AE57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85" y="161698"/>
            <a:ext cx="457200" cy="457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009D8F-950F-E549-B90A-116B945B9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1963" y="1629705"/>
            <a:ext cx="3019205" cy="391378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A5F3FC9-6C8B-194F-BFEC-AA68FE383B12}"/>
              </a:ext>
            </a:extLst>
          </p:cNvPr>
          <p:cNvSpPr txBox="1"/>
          <p:nvPr/>
        </p:nvSpPr>
        <p:spPr>
          <a:xfrm>
            <a:off x="850638" y="2038760"/>
            <a:ext cx="780338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929C4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Organizes crops in a convenient x-array format for reduced </a:t>
            </a:r>
            <a:r>
              <a:rPr lang="en-US" dirty="0" err="1">
                <a:solidFill>
                  <a:srgbClr val="2929C4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filesize</a:t>
            </a:r>
            <a:r>
              <a:rPr lang="en-US" dirty="0">
                <a:solidFill>
                  <a:srgbClr val="2929C4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and more open and reproducible analyses.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929C4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929C4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Calculates the best maximum projection for each crop containing a detected spot.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929C4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929C4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Measures intensity of detected spots within crops.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929C4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929C4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Calculates central tendency measurements in datasets.</a:t>
            </a:r>
          </a:p>
          <a:p>
            <a:endParaRPr lang="en-US" dirty="0">
              <a:solidFill>
                <a:srgbClr val="2929C4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929C4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Integrates with </a:t>
            </a:r>
            <a:r>
              <a:rPr lang="en-US" dirty="0" err="1">
                <a:solidFill>
                  <a:srgbClr val="2929C4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Napari</a:t>
            </a:r>
            <a:r>
              <a:rPr lang="en-US" dirty="0">
                <a:solidFill>
                  <a:srgbClr val="2929C4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for fast and convenient review of crops of detected spots.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E1D4BB-6D97-D049-9D19-DC867D0B4D5D}"/>
              </a:ext>
            </a:extLst>
          </p:cNvPr>
          <p:cNvSpPr txBox="1"/>
          <p:nvPr/>
        </p:nvSpPr>
        <p:spPr>
          <a:xfrm>
            <a:off x="737998" y="1371030"/>
            <a:ext cx="45748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CropArray in a nutshell</a:t>
            </a: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" name="Graphic 9" descr="Nuts outline">
            <a:extLst>
              <a:ext uri="{FF2B5EF4-FFF2-40B4-BE49-F238E27FC236}">
                <a16:creationId xmlns:a16="http://schemas.microsoft.com/office/drawing/2014/main" id="{BF8213B6-261A-C647-95EE-1888C8EB83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43480" y="1267997"/>
            <a:ext cx="667730" cy="66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856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9285A4-A033-C74F-9499-E545F95BE0AA}"/>
              </a:ext>
            </a:extLst>
          </p:cNvPr>
          <p:cNvSpPr txBox="1"/>
          <p:nvPr/>
        </p:nvSpPr>
        <p:spPr>
          <a:xfrm>
            <a:off x="737999" y="127407"/>
            <a:ext cx="1967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2929C4"/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CropArray</a:t>
            </a:r>
            <a:r>
              <a:rPr lang="en-US" sz="2800" b="1" dirty="0"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 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CD7946B-362F-0549-8A7B-BFB2BEEDC5F5}"/>
              </a:ext>
            </a:extLst>
          </p:cNvPr>
          <p:cNvSpPr/>
          <p:nvPr/>
        </p:nvSpPr>
        <p:spPr>
          <a:xfrm>
            <a:off x="37071" y="0"/>
            <a:ext cx="535622" cy="6858000"/>
          </a:xfrm>
          <a:prstGeom prst="roundRect">
            <a:avLst>
              <a:gd name="adj" fmla="val 5997"/>
            </a:avLst>
          </a:prstGeom>
          <a:solidFill>
            <a:srgbClr val="292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17ED39-3451-E74C-8D70-A5B9F5DF3DCB}"/>
              </a:ext>
            </a:extLst>
          </p:cNvPr>
          <p:cNvSpPr txBox="1"/>
          <p:nvPr/>
        </p:nvSpPr>
        <p:spPr>
          <a:xfrm>
            <a:off x="673499" y="972237"/>
            <a:ext cx="3642023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Code Architecture</a:t>
            </a: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9" name="Graphic 28" descr="Illustrator with solid fill">
            <a:extLst>
              <a:ext uri="{FF2B5EF4-FFF2-40B4-BE49-F238E27FC236}">
                <a16:creationId xmlns:a16="http://schemas.microsoft.com/office/drawing/2014/main" id="{C74DC83B-BED1-5840-8C24-5E652AE57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85" y="161698"/>
            <a:ext cx="457200" cy="457200"/>
          </a:xfrm>
          <a:prstGeom prst="rect">
            <a:avLst/>
          </a:prstGeom>
        </p:spPr>
      </p:pic>
      <p:pic>
        <p:nvPicPr>
          <p:cNvPr id="3" name="Graphic 2" descr="Checklist with solid fill">
            <a:extLst>
              <a:ext uri="{FF2B5EF4-FFF2-40B4-BE49-F238E27FC236}">
                <a16:creationId xmlns:a16="http://schemas.microsoft.com/office/drawing/2014/main" id="{9F50BC0E-B823-F040-9132-191F58BD5D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738" y="904053"/>
            <a:ext cx="592246" cy="59224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0FF90B2-BC76-BA4F-9646-4F999B88CA7E}"/>
              </a:ext>
            </a:extLst>
          </p:cNvPr>
          <p:cNvSpPr txBox="1"/>
          <p:nvPr/>
        </p:nvSpPr>
        <p:spPr>
          <a:xfrm>
            <a:off x="4924297" y="713384"/>
            <a:ext cx="2607364" cy="543461"/>
          </a:xfrm>
          <a:prstGeom prst="roundRect">
            <a:avLst>
              <a:gd name="adj" fmla="val 6476"/>
            </a:avLst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2D or 3D Video/Image</a:t>
            </a:r>
          </a:p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Fixed or live cells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9DEC6E-8E3A-B140-869A-37DD71E0C21D}"/>
              </a:ext>
            </a:extLst>
          </p:cNvPr>
          <p:cNvSpPr txBox="1"/>
          <p:nvPr/>
        </p:nvSpPr>
        <p:spPr>
          <a:xfrm>
            <a:off x="4924297" y="1907865"/>
            <a:ext cx="2607364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D2D6D"/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Input: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 </a:t>
            </a:r>
            <a:r>
              <a:rPr lang="en-US" sz="1400" b="1" dirty="0">
                <a:solidFill>
                  <a:srgbClr val="2929C4"/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original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 </a:t>
            </a:r>
            <a:r>
              <a:rPr lang="en-US" sz="1400" b="1" dirty="0">
                <a:solidFill>
                  <a:srgbClr val="2929C4"/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video</a:t>
            </a:r>
          </a:p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- Spot detection</a:t>
            </a:r>
          </a:p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- Tracking 3D (2D+best-z)</a:t>
            </a:r>
          </a:p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- Video alignment</a:t>
            </a:r>
          </a:p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- Cell Segmentation</a:t>
            </a:r>
          </a:p>
          <a:p>
            <a:r>
              <a:rPr lang="en-US" sz="1400" b="1" dirty="0">
                <a:solidFill>
                  <a:srgbClr val="FD2D6D"/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Output: </a:t>
            </a:r>
            <a:r>
              <a:rPr lang="en-US" sz="1400" b="1" dirty="0">
                <a:solidFill>
                  <a:srgbClr val="2929C4"/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Video &amp; </a:t>
            </a:r>
            <a:r>
              <a:rPr lang="en-US" sz="1400" b="1" dirty="0" err="1">
                <a:solidFill>
                  <a:srgbClr val="2929C4"/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Dataframe</a:t>
            </a:r>
            <a:endParaRPr lang="en-US" sz="1400" b="1" dirty="0">
              <a:solidFill>
                <a:srgbClr val="2929C4"/>
              </a:solidFill>
              <a:latin typeface="Dotum" panose="020B0600000101010101" pitchFamily="34" charset="-127"/>
              <a:ea typeface="Dotum" panose="020B0600000101010101" pitchFamily="34" charset="-127"/>
              <a:cs typeface="Al Bayan Plain" pitchFamily="2" charset="-78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881CE19-8CC2-634C-92FA-86F3A9F9ACF8}"/>
              </a:ext>
            </a:extLst>
          </p:cNvPr>
          <p:cNvSpPr txBox="1"/>
          <p:nvPr/>
        </p:nvSpPr>
        <p:spPr>
          <a:xfrm>
            <a:off x="4924297" y="1547089"/>
            <a:ext cx="2607364" cy="374571"/>
          </a:xfrm>
          <a:prstGeom prst="roundRect">
            <a:avLst>
              <a:gd name="adj" fmla="val 13714"/>
            </a:avLst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Pre-processing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2EA25C-A87A-014B-9270-0A437045A434}"/>
              </a:ext>
            </a:extLst>
          </p:cNvPr>
          <p:cNvSpPr txBox="1"/>
          <p:nvPr/>
        </p:nvSpPr>
        <p:spPr>
          <a:xfrm>
            <a:off x="4924297" y="3932039"/>
            <a:ext cx="2607364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2929C4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D2D6D"/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Intput</a:t>
            </a:r>
            <a:r>
              <a:rPr lang="en-US" sz="1400" b="1" dirty="0">
                <a:solidFill>
                  <a:srgbClr val="FD2D6D"/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: </a:t>
            </a:r>
            <a:r>
              <a:rPr lang="en-US" sz="1400" b="1" dirty="0">
                <a:solidFill>
                  <a:srgbClr val="2929C4"/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video &amp; </a:t>
            </a:r>
            <a:r>
              <a:rPr lang="en-US" sz="1400" b="1" dirty="0" err="1">
                <a:solidFill>
                  <a:srgbClr val="2929C4"/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dataframe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  <a:cs typeface="Al Bayan Plain" pitchFamily="2" charset="-78"/>
            </a:endParaRPr>
          </a:p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- Compressed Image</a:t>
            </a:r>
          </a:p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- Metadata</a:t>
            </a:r>
          </a:p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- Units</a:t>
            </a:r>
          </a:p>
          <a:p>
            <a:r>
              <a:rPr lang="en-US" sz="1400" b="1" dirty="0">
                <a:solidFill>
                  <a:srgbClr val="FD2D6D"/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Output: </a:t>
            </a:r>
            <a:r>
              <a:rPr lang="en-US" sz="1400" b="1" dirty="0">
                <a:solidFill>
                  <a:srgbClr val="2929C4"/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x-array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BFFFB86-C8B1-E64C-9E43-63051D77AAD4}"/>
              </a:ext>
            </a:extLst>
          </p:cNvPr>
          <p:cNvSpPr txBox="1"/>
          <p:nvPr/>
        </p:nvSpPr>
        <p:spPr>
          <a:xfrm>
            <a:off x="4924297" y="3571263"/>
            <a:ext cx="2607364" cy="374571"/>
          </a:xfrm>
          <a:prstGeom prst="roundRect">
            <a:avLst>
              <a:gd name="adj" fmla="val 13714"/>
            </a:avLst>
          </a:prstGeom>
          <a:solidFill>
            <a:schemeClr val="bg1"/>
          </a:solidFill>
          <a:ln>
            <a:solidFill>
              <a:srgbClr val="2929C4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2929C4"/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CropArray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5E05B56-D45D-D44E-841D-86BD3A15169F}"/>
              </a:ext>
            </a:extLst>
          </p:cNvPr>
          <p:cNvSpPr txBox="1"/>
          <p:nvPr/>
        </p:nvSpPr>
        <p:spPr>
          <a:xfrm>
            <a:off x="8153020" y="5719152"/>
            <a:ext cx="2607364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- 2D-matplotlib</a:t>
            </a:r>
          </a:p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- 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Napari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 representation</a:t>
            </a:r>
          </a:p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- Simulated Cell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B10271-DBF6-E741-93ED-E4F41670C65A}"/>
              </a:ext>
            </a:extLst>
          </p:cNvPr>
          <p:cNvSpPr txBox="1"/>
          <p:nvPr/>
        </p:nvSpPr>
        <p:spPr>
          <a:xfrm>
            <a:off x="8153020" y="5358376"/>
            <a:ext cx="2607364" cy="374571"/>
          </a:xfrm>
          <a:prstGeom prst="roundRect">
            <a:avLst>
              <a:gd name="adj" fmla="val 13714"/>
            </a:avLst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Visualization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00916F-3150-B647-88C9-2D0CDCC24D86}"/>
              </a:ext>
            </a:extLst>
          </p:cNvPr>
          <p:cNvSpPr txBox="1"/>
          <p:nvPr/>
        </p:nvSpPr>
        <p:spPr>
          <a:xfrm>
            <a:off x="4924297" y="5733823"/>
            <a:ext cx="2607364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- Intensity calculation</a:t>
            </a:r>
          </a:p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- Descriptive statistics</a:t>
            </a:r>
          </a:p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- Time series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62F9DF-320B-5E42-9D6E-6A01F04049D4}"/>
              </a:ext>
            </a:extLst>
          </p:cNvPr>
          <p:cNvSpPr txBox="1"/>
          <p:nvPr/>
        </p:nvSpPr>
        <p:spPr>
          <a:xfrm>
            <a:off x="4924297" y="5373047"/>
            <a:ext cx="2607364" cy="374571"/>
          </a:xfrm>
          <a:prstGeom prst="roundRect">
            <a:avLst>
              <a:gd name="adj" fmla="val 13714"/>
            </a:avLst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Data Analysis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C89C8DF-6CC8-214D-AC98-581EFC67A060}"/>
              </a:ext>
            </a:extLst>
          </p:cNvPr>
          <p:cNvSpPr txBox="1"/>
          <p:nvPr/>
        </p:nvSpPr>
        <p:spPr>
          <a:xfrm>
            <a:off x="1777794" y="5719152"/>
            <a:ext cx="2607364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- Sorting by feature</a:t>
            </a:r>
          </a:p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- Grouping by layer</a:t>
            </a:r>
          </a:p>
          <a:p>
            <a:pPr marL="285750" indent="-285750">
              <a:buFontTx/>
              <a:buChar char="-"/>
            </a:pP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  <a:cs typeface="Al Bayan Plain" pitchFamily="2" charset="-78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BDEA8C8-D6DC-F14F-AEFA-59E755EF44A4}"/>
              </a:ext>
            </a:extLst>
          </p:cNvPr>
          <p:cNvSpPr txBox="1"/>
          <p:nvPr/>
        </p:nvSpPr>
        <p:spPr>
          <a:xfrm>
            <a:off x="1777794" y="5358376"/>
            <a:ext cx="2607364" cy="374571"/>
          </a:xfrm>
          <a:prstGeom prst="roundRect">
            <a:avLst>
              <a:gd name="adj" fmla="val 13714"/>
            </a:avLst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Data Management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A71B32-F9F2-B94C-9AAD-0579938FA551}"/>
              </a:ext>
            </a:extLst>
          </p:cNvPr>
          <p:cNvCxnSpPr>
            <a:stCxn id="28" idx="2"/>
            <a:endCxn id="35" idx="0"/>
          </p:cNvCxnSpPr>
          <p:nvPr/>
        </p:nvCxnSpPr>
        <p:spPr>
          <a:xfrm>
            <a:off x="6227979" y="1256845"/>
            <a:ext cx="0" cy="290244"/>
          </a:xfrm>
          <a:prstGeom prst="straightConnector1">
            <a:avLst/>
          </a:prstGeom>
          <a:ln w="28575">
            <a:solidFill>
              <a:srgbClr val="FD2D6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262D274-85D4-3642-9D87-2F4E14389954}"/>
              </a:ext>
            </a:extLst>
          </p:cNvPr>
          <p:cNvCxnSpPr>
            <a:cxnSpLocks/>
            <a:stCxn id="37" idx="2"/>
            <a:endCxn id="39" idx="0"/>
          </p:cNvCxnSpPr>
          <p:nvPr/>
        </p:nvCxnSpPr>
        <p:spPr>
          <a:xfrm>
            <a:off x="6227979" y="3292860"/>
            <a:ext cx="0" cy="278403"/>
          </a:xfrm>
          <a:prstGeom prst="straightConnector1">
            <a:avLst/>
          </a:prstGeom>
          <a:ln w="28575">
            <a:solidFill>
              <a:srgbClr val="FD2D6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044C0AE-5404-3E4F-BD10-49FA071E0D2A}"/>
              </a:ext>
            </a:extLst>
          </p:cNvPr>
          <p:cNvCxnSpPr>
            <a:cxnSpLocks/>
            <a:stCxn id="38" idx="2"/>
            <a:endCxn id="44" idx="0"/>
          </p:cNvCxnSpPr>
          <p:nvPr/>
        </p:nvCxnSpPr>
        <p:spPr>
          <a:xfrm>
            <a:off x="6227979" y="5101590"/>
            <a:ext cx="0" cy="271457"/>
          </a:xfrm>
          <a:prstGeom prst="straightConnector1">
            <a:avLst/>
          </a:prstGeom>
          <a:ln w="28575">
            <a:solidFill>
              <a:srgbClr val="FD2D6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B3153BE5-BCCF-5D40-A3C6-6A7B5874E375}"/>
              </a:ext>
            </a:extLst>
          </p:cNvPr>
          <p:cNvCxnSpPr>
            <a:stCxn id="38" idx="1"/>
            <a:endCxn id="47" idx="0"/>
          </p:cNvCxnSpPr>
          <p:nvPr/>
        </p:nvCxnSpPr>
        <p:spPr>
          <a:xfrm rot="10800000" flipV="1">
            <a:off x="3081477" y="4516814"/>
            <a:ext cx="1842821" cy="841561"/>
          </a:xfrm>
          <a:prstGeom prst="bentConnector2">
            <a:avLst/>
          </a:prstGeom>
          <a:ln w="28575">
            <a:solidFill>
              <a:srgbClr val="FD2D6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07BC7738-8B34-924E-9518-7285CF0579C9}"/>
              </a:ext>
            </a:extLst>
          </p:cNvPr>
          <p:cNvCxnSpPr>
            <a:cxnSpLocks/>
            <a:stCxn id="38" idx="3"/>
            <a:endCxn id="41" idx="0"/>
          </p:cNvCxnSpPr>
          <p:nvPr/>
        </p:nvCxnSpPr>
        <p:spPr>
          <a:xfrm>
            <a:off x="7531661" y="4516815"/>
            <a:ext cx="1925041" cy="841561"/>
          </a:xfrm>
          <a:prstGeom prst="bentConnector2">
            <a:avLst/>
          </a:prstGeom>
          <a:ln w="28575">
            <a:solidFill>
              <a:srgbClr val="FD2D6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263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9285A4-A033-C74F-9499-E545F95BE0AA}"/>
              </a:ext>
            </a:extLst>
          </p:cNvPr>
          <p:cNvSpPr txBox="1"/>
          <p:nvPr/>
        </p:nvSpPr>
        <p:spPr>
          <a:xfrm>
            <a:off x="737999" y="127407"/>
            <a:ext cx="1967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2929C4"/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CropArray</a:t>
            </a:r>
            <a:r>
              <a:rPr lang="en-US" sz="2800" b="1" dirty="0"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 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CD7946B-362F-0549-8A7B-BFB2BEEDC5F5}"/>
              </a:ext>
            </a:extLst>
          </p:cNvPr>
          <p:cNvSpPr/>
          <p:nvPr/>
        </p:nvSpPr>
        <p:spPr>
          <a:xfrm>
            <a:off x="37071" y="0"/>
            <a:ext cx="535622" cy="6858000"/>
          </a:xfrm>
          <a:prstGeom prst="roundRect">
            <a:avLst>
              <a:gd name="adj" fmla="val 5997"/>
            </a:avLst>
          </a:prstGeom>
          <a:solidFill>
            <a:srgbClr val="292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17ED39-3451-E74C-8D70-A5B9F5DF3DCB}"/>
              </a:ext>
            </a:extLst>
          </p:cNvPr>
          <p:cNvSpPr txBox="1"/>
          <p:nvPr/>
        </p:nvSpPr>
        <p:spPr>
          <a:xfrm>
            <a:off x="737999" y="1923826"/>
            <a:ext cx="45748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Roadmap to version 1.0</a:t>
            </a: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9" name="Graphic 28" descr="Illustrator with solid fill">
            <a:extLst>
              <a:ext uri="{FF2B5EF4-FFF2-40B4-BE49-F238E27FC236}">
                <a16:creationId xmlns:a16="http://schemas.microsoft.com/office/drawing/2014/main" id="{C74DC83B-BED1-5840-8C24-5E652AE57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85" y="161698"/>
            <a:ext cx="457200" cy="457200"/>
          </a:xfrm>
          <a:prstGeom prst="rect">
            <a:avLst/>
          </a:prstGeom>
        </p:spPr>
      </p:pic>
      <p:pic>
        <p:nvPicPr>
          <p:cNvPr id="3" name="Graphic 2" descr="Train Tracks with solid fill">
            <a:extLst>
              <a:ext uri="{FF2B5EF4-FFF2-40B4-BE49-F238E27FC236}">
                <a16:creationId xmlns:a16="http://schemas.microsoft.com/office/drawing/2014/main" id="{3219AC47-F50D-3A44-A0D3-9D1FAC6F84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574" y="1886847"/>
            <a:ext cx="535622" cy="53562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D2C5714-A9B0-3644-999F-475202CEACFB}"/>
              </a:ext>
            </a:extLst>
          </p:cNvPr>
          <p:cNvSpPr txBox="1"/>
          <p:nvPr/>
        </p:nvSpPr>
        <p:spPr>
          <a:xfrm>
            <a:off x="4612950" y="3165047"/>
            <a:ext cx="12732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CLI </a:t>
            </a:r>
          </a:p>
          <a:p>
            <a:pPr algn="ctr"/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Easy to use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6A0BFD-03F2-9342-A269-FBC28F64F385}"/>
              </a:ext>
            </a:extLst>
          </p:cNvPr>
          <p:cNvSpPr txBox="1"/>
          <p:nvPr/>
        </p:nvSpPr>
        <p:spPr>
          <a:xfrm>
            <a:off x="5962658" y="3165047"/>
            <a:ext cx="15459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Github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 </a:t>
            </a:r>
          </a:p>
          <a:p>
            <a:pPr algn="ctr"/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Dev/test Branches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799ABD0-8772-9245-B455-672CDCF74532}"/>
              </a:ext>
            </a:extLst>
          </p:cNvPr>
          <p:cNvSpPr txBox="1"/>
          <p:nvPr/>
        </p:nvSpPr>
        <p:spPr>
          <a:xfrm>
            <a:off x="7694417" y="3165047"/>
            <a:ext cx="17790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Documentation </a:t>
            </a:r>
          </a:p>
          <a:p>
            <a:pPr algn="ctr"/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readthedocs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585FBB-9118-804F-88BA-1B2D2E321EF2}"/>
              </a:ext>
            </a:extLst>
          </p:cNvPr>
          <p:cNvSpPr txBox="1"/>
          <p:nvPr/>
        </p:nvSpPr>
        <p:spPr>
          <a:xfrm>
            <a:off x="9530562" y="3165047"/>
            <a:ext cx="11612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Napari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  <a:cs typeface="Al Bayan Plain" pitchFamily="2" charset="-78"/>
            </a:endParaRPr>
          </a:p>
          <a:p>
            <a:pPr algn="ctr"/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GUI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663C23-94C1-4045-A2DF-16A5EAFA90CD}"/>
              </a:ext>
            </a:extLst>
          </p:cNvPr>
          <p:cNvSpPr/>
          <p:nvPr/>
        </p:nvSpPr>
        <p:spPr>
          <a:xfrm>
            <a:off x="1122477" y="3698547"/>
            <a:ext cx="10283686" cy="220752"/>
          </a:xfrm>
          <a:prstGeom prst="roundRect">
            <a:avLst>
              <a:gd name="adj" fmla="val 566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-Shape 5">
            <a:extLst>
              <a:ext uri="{FF2B5EF4-FFF2-40B4-BE49-F238E27FC236}">
                <a16:creationId xmlns:a16="http://schemas.microsoft.com/office/drawing/2014/main" id="{A6027414-F848-584A-86BA-519BDB949BFA}"/>
              </a:ext>
            </a:extLst>
          </p:cNvPr>
          <p:cNvSpPr/>
          <p:nvPr/>
        </p:nvSpPr>
        <p:spPr>
          <a:xfrm rot="13509281">
            <a:off x="10711970" y="3399490"/>
            <a:ext cx="823415" cy="818866"/>
          </a:xfrm>
          <a:prstGeom prst="corner">
            <a:avLst>
              <a:gd name="adj1" fmla="val 26667"/>
              <a:gd name="adj2" fmla="val 25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466FB3-7AED-8141-AC4B-BA6037A39072}"/>
              </a:ext>
            </a:extLst>
          </p:cNvPr>
          <p:cNvSpPr txBox="1"/>
          <p:nvPr/>
        </p:nvSpPr>
        <p:spPr>
          <a:xfrm>
            <a:off x="1108829" y="3165047"/>
            <a:ext cx="17047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Source Code </a:t>
            </a:r>
          </a:p>
          <a:p>
            <a:pPr algn="ctr"/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Add more functions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9F95901-9397-5D48-B816-91FAC09794CF}"/>
              </a:ext>
            </a:extLst>
          </p:cNvPr>
          <p:cNvSpPr txBox="1"/>
          <p:nvPr/>
        </p:nvSpPr>
        <p:spPr>
          <a:xfrm>
            <a:off x="2917582" y="3167462"/>
            <a:ext cx="17047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CropArray</a:t>
            </a:r>
          </a:p>
          <a:p>
            <a:pPr algn="ctr"/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Stable Design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930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9285A4-A033-C74F-9499-E545F95BE0AA}"/>
              </a:ext>
            </a:extLst>
          </p:cNvPr>
          <p:cNvSpPr txBox="1"/>
          <p:nvPr/>
        </p:nvSpPr>
        <p:spPr>
          <a:xfrm>
            <a:off x="737999" y="127407"/>
            <a:ext cx="1967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2929C4"/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CropArray</a:t>
            </a:r>
            <a:r>
              <a:rPr lang="en-US" sz="2800" b="1" dirty="0"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 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CD7946B-362F-0549-8A7B-BFB2BEEDC5F5}"/>
              </a:ext>
            </a:extLst>
          </p:cNvPr>
          <p:cNvSpPr/>
          <p:nvPr/>
        </p:nvSpPr>
        <p:spPr>
          <a:xfrm>
            <a:off x="37071" y="0"/>
            <a:ext cx="535622" cy="6858000"/>
          </a:xfrm>
          <a:prstGeom prst="roundRect">
            <a:avLst>
              <a:gd name="adj" fmla="val 5997"/>
            </a:avLst>
          </a:prstGeom>
          <a:solidFill>
            <a:srgbClr val="292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17ED39-3451-E74C-8D70-A5B9F5DF3DCB}"/>
              </a:ext>
            </a:extLst>
          </p:cNvPr>
          <p:cNvSpPr txBox="1"/>
          <p:nvPr/>
        </p:nvSpPr>
        <p:spPr>
          <a:xfrm>
            <a:off x="673499" y="1262163"/>
            <a:ext cx="102332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CropArray – Command Line Interface (CLI) for data processing</a:t>
            </a: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9" name="Graphic 28" descr="Illustrator with solid fill">
            <a:extLst>
              <a:ext uri="{FF2B5EF4-FFF2-40B4-BE49-F238E27FC236}">
                <a16:creationId xmlns:a16="http://schemas.microsoft.com/office/drawing/2014/main" id="{C74DC83B-BED1-5840-8C24-5E652AE57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85" y="161698"/>
            <a:ext cx="457200" cy="457200"/>
          </a:xfrm>
          <a:prstGeom prst="rect">
            <a:avLst/>
          </a:prstGeom>
        </p:spPr>
      </p:pic>
      <p:pic>
        <p:nvPicPr>
          <p:cNvPr id="5" name="Graphic 4" descr="Hold Gesture with solid fill">
            <a:extLst>
              <a:ext uri="{FF2B5EF4-FFF2-40B4-BE49-F238E27FC236}">
                <a16:creationId xmlns:a16="http://schemas.microsoft.com/office/drawing/2014/main" id="{008F0702-3591-0340-8609-96345D5775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821" y="1251706"/>
            <a:ext cx="472122" cy="472122"/>
          </a:xfrm>
          <a:prstGeom prst="rect">
            <a:avLst/>
          </a:prstGeom>
        </p:spPr>
      </p:pic>
      <p:pic>
        <p:nvPicPr>
          <p:cNvPr id="7" name="Graphic 6" descr="Programmer female with solid fill">
            <a:extLst>
              <a:ext uri="{FF2B5EF4-FFF2-40B4-BE49-F238E27FC236}">
                <a16:creationId xmlns:a16="http://schemas.microsoft.com/office/drawing/2014/main" id="{2740BC12-E240-3849-B877-C7306FCB27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39673" y="2155777"/>
            <a:ext cx="914400" cy="914400"/>
          </a:xfrm>
          <a:prstGeom prst="rect">
            <a:avLst/>
          </a:prstGeom>
        </p:spPr>
      </p:pic>
      <p:pic>
        <p:nvPicPr>
          <p:cNvPr id="3" name="Graphic 2" descr="Web design with solid fill">
            <a:extLst>
              <a:ext uri="{FF2B5EF4-FFF2-40B4-BE49-F238E27FC236}">
                <a16:creationId xmlns:a16="http://schemas.microsoft.com/office/drawing/2014/main" id="{6589548F-DE46-F542-AAF3-4355B51C0B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11016" y="2262974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691B84-B0A7-5E46-AB62-053ED76D5172}"/>
              </a:ext>
            </a:extLst>
          </p:cNvPr>
          <p:cNvSpPr txBox="1"/>
          <p:nvPr/>
        </p:nvSpPr>
        <p:spPr>
          <a:xfrm>
            <a:off x="8444542" y="4290120"/>
            <a:ext cx="1405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Processed data</a:t>
            </a:r>
          </a:p>
        </p:txBody>
      </p:sp>
      <p:pic>
        <p:nvPicPr>
          <p:cNvPr id="10" name="Graphic 9" descr="Microscope with solid fill">
            <a:extLst>
              <a:ext uri="{FF2B5EF4-FFF2-40B4-BE49-F238E27FC236}">
                <a16:creationId xmlns:a16="http://schemas.microsoft.com/office/drawing/2014/main" id="{84E72021-9571-6046-B4CE-F93C1DBD15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96000" y="2232055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D818A4-2051-7249-A135-28C97D52E891}"/>
              </a:ext>
            </a:extLst>
          </p:cNvPr>
          <p:cNvSpPr txBox="1"/>
          <p:nvPr/>
        </p:nvSpPr>
        <p:spPr>
          <a:xfrm>
            <a:off x="2081415" y="4107315"/>
            <a:ext cx="1405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Source code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4548C7B-F4C9-7C44-8971-3CB6A7017182}"/>
              </a:ext>
            </a:extLst>
          </p:cNvPr>
          <p:cNvGrpSpPr/>
          <p:nvPr/>
        </p:nvGrpSpPr>
        <p:grpSpPr>
          <a:xfrm>
            <a:off x="8856242" y="2391550"/>
            <a:ext cx="825351" cy="926783"/>
            <a:chOff x="7513081" y="3745579"/>
            <a:chExt cx="825351" cy="92678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29E5A50-1210-5343-BF93-2C4E7ED34D52}"/>
                </a:ext>
              </a:extLst>
            </p:cNvPr>
            <p:cNvGrpSpPr/>
            <p:nvPr/>
          </p:nvGrpSpPr>
          <p:grpSpPr>
            <a:xfrm>
              <a:off x="7720545" y="3745579"/>
              <a:ext cx="467855" cy="444033"/>
              <a:chOff x="1129599" y="3378021"/>
              <a:chExt cx="467855" cy="444033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CF69BCD-7196-8B4D-8ACB-E7C1D426496D}"/>
                  </a:ext>
                </a:extLst>
              </p:cNvPr>
              <p:cNvSpPr/>
              <p:nvPr/>
            </p:nvSpPr>
            <p:spPr>
              <a:xfrm>
                <a:off x="1129599" y="3378021"/>
                <a:ext cx="467855" cy="444033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F64D8E8-0CFF-E645-9F80-27A78E70279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167053" y="3418263"/>
                <a:ext cx="392748" cy="383678"/>
                <a:chOff x="1278675" y="2029522"/>
                <a:chExt cx="1609491" cy="1572321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B32380DD-6B37-1D43-8A84-881A52E83005}"/>
                    </a:ext>
                  </a:extLst>
                </p:cNvPr>
                <p:cNvSpPr/>
                <p:nvPr/>
              </p:nvSpPr>
              <p:spPr>
                <a:xfrm>
                  <a:off x="1278675" y="2029522"/>
                  <a:ext cx="1609491" cy="1572321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ysClr val="windowText" lastClr="000000">
                      <a:lumMod val="65000"/>
                      <a:lumOff val="3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18" name="Graphic 17" descr="Mitochondria with solid fill">
                  <a:extLst>
                    <a:ext uri="{FF2B5EF4-FFF2-40B4-BE49-F238E27FC236}">
                      <a16:creationId xmlns:a16="http://schemas.microsoft.com/office/drawing/2014/main" id="{9EFDAED3-DE0E-5146-B47D-D684637479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 rot="21325333">
                  <a:off x="1896233" y="2729956"/>
                  <a:ext cx="833526" cy="833526"/>
                </a:xfrm>
                <a:prstGeom prst="rect">
                  <a:avLst/>
                </a:prstGeom>
              </p:spPr>
            </p:pic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825FBC7E-AD35-E447-8544-BBE9E3A59304}"/>
                    </a:ext>
                  </a:extLst>
                </p:cNvPr>
                <p:cNvGrpSpPr/>
                <p:nvPr/>
              </p:nvGrpSpPr>
              <p:grpSpPr>
                <a:xfrm>
                  <a:off x="1447051" y="2230255"/>
                  <a:ext cx="813673" cy="737170"/>
                  <a:chOff x="1447051" y="2230255"/>
                  <a:chExt cx="813673" cy="737170"/>
                </a:xfrm>
              </p:grpSpPr>
              <p:sp>
                <p:nvSpPr>
                  <p:cNvPr id="20" name="Rounded Rectangle 19">
                    <a:extLst>
                      <a:ext uri="{FF2B5EF4-FFF2-40B4-BE49-F238E27FC236}">
                        <a16:creationId xmlns:a16="http://schemas.microsoft.com/office/drawing/2014/main" id="{C93ED92F-2EDF-834F-A9FC-718D19F447AC}"/>
                      </a:ext>
                    </a:extLst>
                  </p:cNvPr>
                  <p:cNvSpPr/>
                  <p:nvPr/>
                </p:nvSpPr>
                <p:spPr>
                  <a:xfrm rot="18947416">
                    <a:off x="1447051" y="2230255"/>
                    <a:ext cx="813673" cy="737170"/>
                  </a:xfrm>
                  <a:prstGeom prst="roundRect">
                    <a:avLst>
                      <a:gd name="adj" fmla="val 38068"/>
                    </a:avLst>
                  </a:prstGeom>
                  <a:solidFill>
                    <a:srgbClr val="7E6EFC">
                      <a:alpha val="77000"/>
                    </a:srgbClr>
                  </a:solidFill>
                  <a:ln w="28575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04DF5384-AB3D-0F47-AC76-F344F5B4A9E2}"/>
                      </a:ext>
                    </a:extLst>
                  </p:cNvPr>
                  <p:cNvSpPr/>
                  <p:nvPr/>
                </p:nvSpPr>
                <p:spPr>
                  <a:xfrm>
                    <a:off x="1664438" y="2401167"/>
                    <a:ext cx="378899" cy="395346"/>
                  </a:xfrm>
                  <a:prstGeom prst="ellipse">
                    <a:avLst/>
                  </a:prstGeom>
                  <a:solidFill>
                    <a:srgbClr val="4730FC"/>
                  </a:solidFill>
                  <a:ln w="28575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9F425F7-D4FD-024E-AEC7-9B482497EC2A}"/>
                </a:ext>
              </a:extLst>
            </p:cNvPr>
            <p:cNvGrpSpPr/>
            <p:nvPr/>
          </p:nvGrpSpPr>
          <p:grpSpPr>
            <a:xfrm>
              <a:off x="7625653" y="3870834"/>
              <a:ext cx="467855" cy="444033"/>
              <a:chOff x="1129599" y="3378021"/>
              <a:chExt cx="467855" cy="444033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288B1E1-5C7D-D24D-9E35-AC5F22AC0606}"/>
                  </a:ext>
                </a:extLst>
              </p:cNvPr>
              <p:cNvSpPr/>
              <p:nvPr/>
            </p:nvSpPr>
            <p:spPr>
              <a:xfrm>
                <a:off x="1129599" y="3378021"/>
                <a:ext cx="467855" cy="444033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7D324EA6-939E-1445-A8CA-CFEC8F41C7C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167053" y="3418263"/>
                <a:ext cx="392748" cy="383678"/>
                <a:chOff x="1278675" y="2029522"/>
                <a:chExt cx="1609491" cy="1572321"/>
              </a:xfrm>
            </p:grpSpPr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20196A2D-4976-5E47-8BC4-F03A810648D0}"/>
                    </a:ext>
                  </a:extLst>
                </p:cNvPr>
                <p:cNvSpPr/>
                <p:nvPr/>
              </p:nvSpPr>
              <p:spPr>
                <a:xfrm>
                  <a:off x="1278675" y="2029522"/>
                  <a:ext cx="1609491" cy="1572321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ysClr val="windowText" lastClr="000000">
                      <a:lumMod val="65000"/>
                      <a:lumOff val="3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26" name="Graphic 25" descr="Mitochondria with solid fill">
                  <a:extLst>
                    <a:ext uri="{FF2B5EF4-FFF2-40B4-BE49-F238E27FC236}">
                      <a16:creationId xmlns:a16="http://schemas.microsoft.com/office/drawing/2014/main" id="{37831332-C8F0-F048-9838-F73683A619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 rot="21325333">
                  <a:off x="1896233" y="2729956"/>
                  <a:ext cx="833526" cy="833526"/>
                </a:xfrm>
                <a:prstGeom prst="rect">
                  <a:avLst/>
                </a:prstGeom>
              </p:spPr>
            </p:pic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4166B415-3931-7545-A1BC-BBF780D84097}"/>
                    </a:ext>
                  </a:extLst>
                </p:cNvPr>
                <p:cNvGrpSpPr/>
                <p:nvPr/>
              </p:nvGrpSpPr>
              <p:grpSpPr>
                <a:xfrm>
                  <a:off x="1447051" y="2230255"/>
                  <a:ext cx="813673" cy="737170"/>
                  <a:chOff x="1447051" y="2230255"/>
                  <a:chExt cx="813673" cy="737170"/>
                </a:xfrm>
              </p:grpSpPr>
              <p:sp>
                <p:nvSpPr>
                  <p:cNvPr id="28" name="Rounded Rectangle 27">
                    <a:extLst>
                      <a:ext uri="{FF2B5EF4-FFF2-40B4-BE49-F238E27FC236}">
                        <a16:creationId xmlns:a16="http://schemas.microsoft.com/office/drawing/2014/main" id="{5B190F87-E756-E542-88D9-536E6769BEDB}"/>
                      </a:ext>
                    </a:extLst>
                  </p:cNvPr>
                  <p:cNvSpPr/>
                  <p:nvPr/>
                </p:nvSpPr>
                <p:spPr>
                  <a:xfrm rot="18947416">
                    <a:off x="1447051" y="2230255"/>
                    <a:ext cx="813673" cy="737170"/>
                  </a:xfrm>
                  <a:prstGeom prst="roundRect">
                    <a:avLst>
                      <a:gd name="adj" fmla="val 38068"/>
                    </a:avLst>
                  </a:prstGeom>
                  <a:solidFill>
                    <a:srgbClr val="7E6EFC">
                      <a:alpha val="77000"/>
                    </a:srgbClr>
                  </a:solidFill>
                  <a:ln w="28575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9227BCA7-0DCC-C24A-BF15-8A847212AAAE}"/>
                      </a:ext>
                    </a:extLst>
                  </p:cNvPr>
                  <p:cNvSpPr/>
                  <p:nvPr/>
                </p:nvSpPr>
                <p:spPr>
                  <a:xfrm>
                    <a:off x="1664438" y="2401167"/>
                    <a:ext cx="378899" cy="395346"/>
                  </a:xfrm>
                  <a:prstGeom prst="ellipse">
                    <a:avLst/>
                  </a:prstGeom>
                  <a:solidFill>
                    <a:srgbClr val="4730FC"/>
                  </a:solidFill>
                  <a:ln w="28575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F224A0B-094B-1246-92FE-60AEC43A5CC3}"/>
                </a:ext>
              </a:extLst>
            </p:cNvPr>
            <p:cNvGrpSpPr/>
            <p:nvPr/>
          </p:nvGrpSpPr>
          <p:grpSpPr>
            <a:xfrm>
              <a:off x="7513081" y="3988504"/>
              <a:ext cx="467855" cy="444033"/>
              <a:chOff x="1129599" y="3378021"/>
              <a:chExt cx="467855" cy="444033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43755A1-EA1F-4548-8241-820E168B1D6E}"/>
                  </a:ext>
                </a:extLst>
              </p:cNvPr>
              <p:cNvSpPr/>
              <p:nvPr/>
            </p:nvSpPr>
            <p:spPr>
              <a:xfrm>
                <a:off x="1129599" y="3378021"/>
                <a:ext cx="467855" cy="444033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B713B6FB-A51B-284C-A01F-08E1407121F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167053" y="3418263"/>
                <a:ext cx="392748" cy="383678"/>
                <a:chOff x="1278675" y="2029522"/>
                <a:chExt cx="1609491" cy="1572321"/>
              </a:xfrm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91B75AD1-C707-5F4C-9116-0A08CA4E47BF}"/>
                    </a:ext>
                  </a:extLst>
                </p:cNvPr>
                <p:cNvSpPr/>
                <p:nvPr/>
              </p:nvSpPr>
              <p:spPr>
                <a:xfrm>
                  <a:off x="1278675" y="2029522"/>
                  <a:ext cx="1609491" cy="1572321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ysClr val="windowText" lastClr="000000">
                      <a:lumMod val="65000"/>
                      <a:lumOff val="3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35" name="Graphic 34" descr="Mitochondria with solid fill">
                  <a:extLst>
                    <a:ext uri="{FF2B5EF4-FFF2-40B4-BE49-F238E27FC236}">
                      <a16:creationId xmlns:a16="http://schemas.microsoft.com/office/drawing/2014/main" id="{6018003C-8CC0-BA45-96C8-59891AF405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 rot="21325333">
                  <a:off x="1896233" y="2729956"/>
                  <a:ext cx="833526" cy="833526"/>
                </a:xfrm>
                <a:prstGeom prst="rect">
                  <a:avLst/>
                </a:prstGeom>
              </p:spPr>
            </p:pic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F86BC609-F488-2B45-8241-6BBAFFA722C7}"/>
                    </a:ext>
                  </a:extLst>
                </p:cNvPr>
                <p:cNvGrpSpPr/>
                <p:nvPr/>
              </p:nvGrpSpPr>
              <p:grpSpPr>
                <a:xfrm>
                  <a:off x="1447051" y="2230255"/>
                  <a:ext cx="813673" cy="737170"/>
                  <a:chOff x="1447051" y="2230255"/>
                  <a:chExt cx="813673" cy="737170"/>
                </a:xfrm>
              </p:grpSpPr>
              <p:sp>
                <p:nvSpPr>
                  <p:cNvPr id="37" name="Rounded Rectangle 36">
                    <a:extLst>
                      <a:ext uri="{FF2B5EF4-FFF2-40B4-BE49-F238E27FC236}">
                        <a16:creationId xmlns:a16="http://schemas.microsoft.com/office/drawing/2014/main" id="{A63A817B-0B69-EE45-8B43-8F19BBB0A2BC}"/>
                      </a:ext>
                    </a:extLst>
                  </p:cNvPr>
                  <p:cNvSpPr/>
                  <p:nvPr/>
                </p:nvSpPr>
                <p:spPr>
                  <a:xfrm rot="18947416">
                    <a:off x="1447051" y="2230255"/>
                    <a:ext cx="813673" cy="737170"/>
                  </a:xfrm>
                  <a:prstGeom prst="roundRect">
                    <a:avLst>
                      <a:gd name="adj" fmla="val 38068"/>
                    </a:avLst>
                  </a:prstGeom>
                  <a:solidFill>
                    <a:srgbClr val="7E6EFC">
                      <a:alpha val="77000"/>
                    </a:srgbClr>
                  </a:solidFill>
                  <a:ln w="28575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DA4EEAFA-9F6B-6045-BF11-BD02A0914AE1}"/>
                      </a:ext>
                    </a:extLst>
                  </p:cNvPr>
                  <p:cNvSpPr/>
                  <p:nvPr/>
                </p:nvSpPr>
                <p:spPr>
                  <a:xfrm>
                    <a:off x="1664438" y="2401167"/>
                    <a:ext cx="378899" cy="395346"/>
                  </a:xfrm>
                  <a:prstGeom prst="ellipse">
                    <a:avLst/>
                  </a:prstGeom>
                  <a:solidFill>
                    <a:srgbClr val="4730FC"/>
                  </a:solidFill>
                  <a:ln w="28575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pic>
          <p:nvPicPr>
            <p:cNvPr id="39" name="Graphic 38" descr="Research with solid fill">
              <a:extLst>
                <a:ext uri="{FF2B5EF4-FFF2-40B4-BE49-F238E27FC236}">
                  <a16:creationId xmlns:a16="http://schemas.microsoft.com/office/drawing/2014/main" id="{ECB1BD1E-69CB-FA49-A5D2-89161DD82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937402" y="4271332"/>
              <a:ext cx="401030" cy="401030"/>
            </a:xfrm>
            <a:prstGeom prst="rect">
              <a:avLst/>
            </a:prstGeom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7080C5-D305-D047-89B2-474B99E9F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454" y="3264196"/>
            <a:ext cx="669504" cy="776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A7E7556-EFC7-EA41-8666-45EBC9597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009" y="3322914"/>
            <a:ext cx="669504" cy="66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57CBBBF-97A8-B843-B3F7-D9EDE9A9A9D2}"/>
              </a:ext>
            </a:extLst>
          </p:cNvPr>
          <p:cNvSpPr txBox="1"/>
          <p:nvPr/>
        </p:nvSpPr>
        <p:spPr>
          <a:xfrm>
            <a:off x="4995945" y="4261204"/>
            <a:ext cx="220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User interacts with a CLI</a:t>
            </a:r>
          </a:p>
        </p:txBody>
      </p:sp>
      <p:pic>
        <p:nvPicPr>
          <p:cNvPr id="41" name="Graphic 40" descr="Table with solid fill">
            <a:extLst>
              <a:ext uri="{FF2B5EF4-FFF2-40B4-BE49-F238E27FC236}">
                <a16:creationId xmlns:a16="http://schemas.microsoft.com/office/drawing/2014/main" id="{D1A815DF-5C6F-074B-BF14-241E14150C7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901001" y="3329807"/>
            <a:ext cx="592907" cy="59290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4E89A23-439D-B545-B290-CAC9397DEB30}"/>
              </a:ext>
            </a:extLst>
          </p:cNvPr>
          <p:cNvSpPr txBox="1"/>
          <p:nvPr/>
        </p:nvSpPr>
        <p:spPr>
          <a:xfrm>
            <a:off x="8763005" y="3806561"/>
            <a:ext cx="944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Data frame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03BB0CB-E400-9049-8039-ABA6DC8D1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82" y="3264195"/>
            <a:ext cx="739705" cy="739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5EB10879-4816-9A45-9EC9-747416568AB5}"/>
              </a:ext>
            </a:extLst>
          </p:cNvPr>
          <p:cNvSpPr/>
          <p:nvPr/>
        </p:nvSpPr>
        <p:spPr>
          <a:xfrm>
            <a:off x="3712684" y="3056827"/>
            <a:ext cx="1002535" cy="54568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>
            <a:extLst>
              <a:ext uri="{FF2B5EF4-FFF2-40B4-BE49-F238E27FC236}">
                <a16:creationId xmlns:a16="http://schemas.microsoft.com/office/drawing/2014/main" id="{8F87EE1E-D66B-CB4C-A185-DD7E20878A5F}"/>
              </a:ext>
            </a:extLst>
          </p:cNvPr>
          <p:cNvSpPr/>
          <p:nvPr/>
        </p:nvSpPr>
        <p:spPr>
          <a:xfrm>
            <a:off x="7442007" y="3056826"/>
            <a:ext cx="1002535" cy="54568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79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9285A4-A033-C74F-9499-E545F95BE0AA}"/>
              </a:ext>
            </a:extLst>
          </p:cNvPr>
          <p:cNvSpPr txBox="1"/>
          <p:nvPr/>
        </p:nvSpPr>
        <p:spPr>
          <a:xfrm>
            <a:off x="737999" y="127407"/>
            <a:ext cx="1967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2929C4"/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CropArray</a:t>
            </a:r>
            <a:r>
              <a:rPr lang="en-US" sz="2800" b="1" dirty="0"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 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CD7946B-362F-0549-8A7B-BFB2BEEDC5F5}"/>
              </a:ext>
            </a:extLst>
          </p:cNvPr>
          <p:cNvSpPr/>
          <p:nvPr/>
        </p:nvSpPr>
        <p:spPr>
          <a:xfrm>
            <a:off x="37071" y="0"/>
            <a:ext cx="535622" cy="6858000"/>
          </a:xfrm>
          <a:prstGeom prst="roundRect">
            <a:avLst>
              <a:gd name="adj" fmla="val 5997"/>
            </a:avLst>
          </a:prstGeom>
          <a:solidFill>
            <a:srgbClr val="292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17ED39-3451-E74C-8D70-A5B9F5DF3DCB}"/>
              </a:ext>
            </a:extLst>
          </p:cNvPr>
          <p:cNvSpPr txBox="1"/>
          <p:nvPr/>
        </p:nvSpPr>
        <p:spPr>
          <a:xfrm>
            <a:off x="737999" y="1759614"/>
            <a:ext cx="64773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The Team</a:t>
            </a: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9" name="Graphic 28" descr="Illustrator with solid fill">
            <a:extLst>
              <a:ext uri="{FF2B5EF4-FFF2-40B4-BE49-F238E27FC236}">
                <a16:creationId xmlns:a16="http://schemas.microsoft.com/office/drawing/2014/main" id="{C74DC83B-BED1-5840-8C24-5E652AE57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85" y="161698"/>
            <a:ext cx="457200" cy="457200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82EF3BCA-5AFB-F94B-B01D-922CAC539018}"/>
              </a:ext>
            </a:extLst>
          </p:cNvPr>
          <p:cNvGrpSpPr/>
          <p:nvPr/>
        </p:nvGrpSpPr>
        <p:grpSpPr>
          <a:xfrm>
            <a:off x="923352" y="2737022"/>
            <a:ext cx="1999272" cy="1637270"/>
            <a:chOff x="688572" y="2737022"/>
            <a:chExt cx="1999272" cy="1637270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94FCCE04-1402-444C-83BE-81261C146997}"/>
                </a:ext>
              </a:extLst>
            </p:cNvPr>
            <p:cNvSpPr/>
            <p:nvPr/>
          </p:nvSpPr>
          <p:spPr>
            <a:xfrm>
              <a:off x="688572" y="2737022"/>
              <a:ext cx="1999272" cy="1637270"/>
            </a:xfrm>
            <a:prstGeom prst="roundRect">
              <a:avLst>
                <a:gd name="adj" fmla="val 4369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rgbClr val="2929C4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Graphic 9" descr="School boy with solid fill">
              <a:extLst>
                <a:ext uri="{FF2B5EF4-FFF2-40B4-BE49-F238E27FC236}">
                  <a16:creationId xmlns:a16="http://schemas.microsoft.com/office/drawing/2014/main" id="{27F17C42-5117-F440-B080-FF31F020B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31008" y="2823174"/>
              <a:ext cx="914400" cy="914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05311B-EFC8-D840-9EFD-C8A90A980373}"/>
                </a:ext>
              </a:extLst>
            </p:cNvPr>
            <p:cNvSpPr txBox="1"/>
            <p:nvPr/>
          </p:nvSpPr>
          <p:spPr>
            <a:xfrm>
              <a:off x="851301" y="3688145"/>
              <a:ext cx="168187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Dotum" panose="020B0600000101010101" pitchFamily="34" charset="-127"/>
                  <a:ea typeface="Dotum" panose="020B0600000101010101" pitchFamily="34" charset="-127"/>
                </a:rPr>
                <a:t>Tim </a:t>
              </a:r>
              <a:r>
                <a:rPr lang="en-US" dirty="0" err="1">
                  <a:latin typeface="Dotum" panose="020B0600000101010101" pitchFamily="34" charset="-127"/>
                  <a:ea typeface="Dotum" panose="020B0600000101010101" pitchFamily="34" charset="-127"/>
                </a:rPr>
                <a:t>Stasevich</a:t>
              </a:r>
              <a:endParaRPr lang="en-US" dirty="0">
                <a:latin typeface="Dotum" panose="020B0600000101010101" pitchFamily="34" charset="-127"/>
                <a:ea typeface="Dotum" panose="020B0600000101010101" pitchFamily="34" charset="-127"/>
              </a:endParaRPr>
            </a:p>
            <a:p>
              <a:pPr algn="ctr"/>
              <a:r>
                <a:rPr lang="en-US" sz="1400" dirty="0">
                  <a:latin typeface="Dotum" panose="020B0600000101010101" pitchFamily="34" charset="-127"/>
                  <a:ea typeface="Dotum" panose="020B0600000101010101" pitchFamily="34" charset="-127"/>
                </a:rPr>
                <a:t>Team Leader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018C301-9887-F948-AAEE-7A9E6B4229F5}"/>
              </a:ext>
            </a:extLst>
          </p:cNvPr>
          <p:cNvGrpSpPr/>
          <p:nvPr/>
        </p:nvGrpSpPr>
        <p:grpSpPr>
          <a:xfrm>
            <a:off x="3108145" y="2737022"/>
            <a:ext cx="1999272" cy="1637270"/>
            <a:chOff x="688572" y="2737022"/>
            <a:chExt cx="1999272" cy="1637270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9C4C0252-BF37-B44F-9C0D-C68EA2A8B534}"/>
                </a:ext>
              </a:extLst>
            </p:cNvPr>
            <p:cNvSpPr/>
            <p:nvPr/>
          </p:nvSpPr>
          <p:spPr>
            <a:xfrm>
              <a:off x="688572" y="2737022"/>
              <a:ext cx="1999272" cy="1637270"/>
            </a:xfrm>
            <a:prstGeom prst="roundRect">
              <a:avLst>
                <a:gd name="adj" fmla="val 4369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rgbClr val="2929C4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5" name="Graphic 44" descr="School boy with solid fill">
              <a:extLst>
                <a:ext uri="{FF2B5EF4-FFF2-40B4-BE49-F238E27FC236}">
                  <a16:creationId xmlns:a16="http://schemas.microsoft.com/office/drawing/2014/main" id="{7A468737-5CD5-F142-9BC0-AC239C36F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31008" y="2823174"/>
              <a:ext cx="914400" cy="91440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BF783B7-59ED-F94F-BC45-5E03749A590E}"/>
                </a:ext>
              </a:extLst>
            </p:cNvPr>
            <p:cNvSpPr txBox="1"/>
            <p:nvPr/>
          </p:nvSpPr>
          <p:spPr>
            <a:xfrm>
              <a:off x="808021" y="3688145"/>
              <a:ext cx="17684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Dotum" panose="020B0600000101010101" pitchFamily="34" charset="-127"/>
                  <a:ea typeface="Dotum" panose="020B0600000101010101" pitchFamily="34" charset="-127"/>
                </a:rPr>
                <a:t>Luis Aguilera</a:t>
              </a:r>
            </a:p>
            <a:p>
              <a:pPr algn="ctr"/>
              <a:r>
                <a:rPr lang="en-US" sz="1400" dirty="0">
                  <a:latin typeface="Dotum" panose="020B0600000101010101" pitchFamily="34" charset="-127"/>
                  <a:ea typeface="Dotum" panose="020B0600000101010101" pitchFamily="34" charset="-127"/>
                </a:rPr>
                <a:t>Code development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224759E-4E16-C941-9B49-DDC299A1BC38}"/>
              </a:ext>
            </a:extLst>
          </p:cNvPr>
          <p:cNvGrpSpPr/>
          <p:nvPr/>
        </p:nvGrpSpPr>
        <p:grpSpPr>
          <a:xfrm>
            <a:off x="5292714" y="2737022"/>
            <a:ext cx="1999272" cy="1637270"/>
            <a:chOff x="688572" y="2737022"/>
            <a:chExt cx="1999272" cy="1637270"/>
          </a:xfrm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F52EC50C-37E8-A044-8EC6-2B558CD0EDFF}"/>
                </a:ext>
              </a:extLst>
            </p:cNvPr>
            <p:cNvSpPr/>
            <p:nvPr/>
          </p:nvSpPr>
          <p:spPr>
            <a:xfrm>
              <a:off x="688572" y="2737022"/>
              <a:ext cx="1999272" cy="1637270"/>
            </a:xfrm>
            <a:prstGeom prst="roundRect">
              <a:avLst>
                <a:gd name="adj" fmla="val 4369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rgbClr val="2929C4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9" name="Graphic 48" descr="School boy with solid fill">
              <a:extLst>
                <a:ext uri="{FF2B5EF4-FFF2-40B4-BE49-F238E27FC236}">
                  <a16:creationId xmlns:a16="http://schemas.microsoft.com/office/drawing/2014/main" id="{2D8F4B57-4F01-6740-A94E-4241498CF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31008" y="2823174"/>
              <a:ext cx="914400" cy="91440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6327F40-B73B-2343-B219-391ED338528F}"/>
                </a:ext>
              </a:extLst>
            </p:cNvPr>
            <p:cNvSpPr txBox="1"/>
            <p:nvPr/>
          </p:nvSpPr>
          <p:spPr>
            <a:xfrm>
              <a:off x="937865" y="3688145"/>
              <a:ext cx="150874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Dotum" panose="020B0600000101010101" pitchFamily="34" charset="-127"/>
                  <a:ea typeface="Dotum" panose="020B0600000101010101" pitchFamily="34" charset="-127"/>
                </a:rPr>
                <a:t>TBD</a:t>
              </a:r>
            </a:p>
            <a:p>
              <a:pPr algn="ctr"/>
              <a:r>
                <a:rPr lang="en-US" sz="1400" dirty="0">
                  <a:latin typeface="Dotum" panose="020B0600000101010101" pitchFamily="34" charset="-127"/>
                  <a:ea typeface="Dotum" panose="020B0600000101010101" pitchFamily="34" charset="-127"/>
                </a:rPr>
                <a:t>Communication</a:t>
              </a:r>
            </a:p>
          </p:txBody>
        </p:sp>
      </p:grp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A5BD328B-465A-9C4D-8DEA-66392FA73173}"/>
              </a:ext>
            </a:extLst>
          </p:cNvPr>
          <p:cNvSpPr/>
          <p:nvPr/>
        </p:nvSpPr>
        <p:spPr>
          <a:xfrm>
            <a:off x="7477283" y="2737022"/>
            <a:ext cx="1999272" cy="1637270"/>
          </a:xfrm>
          <a:prstGeom prst="roundRect">
            <a:avLst>
              <a:gd name="adj" fmla="val 4369"/>
            </a:avLst>
          </a:prstGeom>
          <a:solidFill>
            <a:schemeClr val="bg1">
              <a:lumMod val="95000"/>
            </a:schemeClr>
          </a:solidFill>
          <a:ln>
            <a:solidFill>
              <a:srgbClr val="2929C4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B43223C-847A-1B4C-BD68-03EACD3645EB}"/>
              </a:ext>
            </a:extLst>
          </p:cNvPr>
          <p:cNvSpPr txBox="1"/>
          <p:nvPr/>
        </p:nvSpPr>
        <p:spPr>
          <a:xfrm>
            <a:off x="7751422" y="3688145"/>
            <a:ext cx="1459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Dotum" panose="020B0600000101010101" pitchFamily="34" charset="-127"/>
                <a:ea typeface="Dotum" panose="020B0600000101010101" pitchFamily="34" charset="-127"/>
              </a:rPr>
              <a:t>TBD</a:t>
            </a:r>
          </a:p>
          <a:p>
            <a:pPr algn="ctr"/>
            <a:r>
              <a:rPr lang="en-US" sz="1400" dirty="0">
                <a:latin typeface="Dotum" panose="020B0600000101010101" pitchFamily="34" charset="-127"/>
                <a:ea typeface="Dotum" panose="020B0600000101010101" pitchFamily="34" charset="-127"/>
              </a:rPr>
              <a:t>Documentation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16A0FFA-09C9-074F-8866-3F95108FBFE4}"/>
              </a:ext>
            </a:extLst>
          </p:cNvPr>
          <p:cNvGrpSpPr/>
          <p:nvPr/>
        </p:nvGrpSpPr>
        <p:grpSpPr>
          <a:xfrm>
            <a:off x="9661852" y="2742510"/>
            <a:ext cx="1999272" cy="1637270"/>
            <a:chOff x="688572" y="2737022"/>
            <a:chExt cx="1999272" cy="1637270"/>
          </a:xfrm>
        </p:grpSpPr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A602C385-2B1F-3541-AEED-A0480B22206D}"/>
                </a:ext>
              </a:extLst>
            </p:cNvPr>
            <p:cNvSpPr/>
            <p:nvPr/>
          </p:nvSpPr>
          <p:spPr>
            <a:xfrm>
              <a:off x="688572" y="2737022"/>
              <a:ext cx="1999272" cy="1637270"/>
            </a:xfrm>
            <a:prstGeom prst="roundRect">
              <a:avLst>
                <a:gd name="adj" fmla="val 4369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rgbClr val="2929C4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E742FB4-63D1-4345-9C1F-74C17BBD8D4C}"/>
                </a:ext>
              </a:extLst>
            </p:cNvPr>
            <p:cNvSpPr txBox="1"/>
            <p:nvPr/>
          </p:nvSpPr>
          <p:spPr>
            <a:xfrm>
              <a:off x="1296935" y="3688145"/>
              <a:ext cx="7906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Dotum" panose="020B0600000101010101" pitchFamily="34" charset="-127"/>
                  <a:ea typeface="Dotum" panose="020B0600000101010101" pitchFamily="34" charset="-127"/>
                </a:rPr>
                <a:t>TBD</a:t>
              </a:r>
            </a:p>
            <a:p>
              <a:pPr algn="ctr"/>
              <a:r>
                <a:rPr lang="en-US" sz="1400" dirty="0">
                  <a:latin typeface="Dotum" panose="020B0600000101010101" pitchFamily="34" charset="-127"/>
                  <a:ea typeface="Dotum" panose="020B0600000101010101" pitchFamily="34" charset="-127"/>
                </a:rPr>
                <a:t>Testing</a:t>
              </a:r>
            </a:p>
          </p:txBody>
        </p:sp>
      </p:grpSp>
      <p:pic>
        <p:nvPicPr>
          <p:cNvPr id="39" name="Graphic 38" descr="Scientist female with solid fill">
            <a:extLst>
              <a:ext uri="{FF2B5EF4-FFF2-40B4-BE49-F238E27FC236}">
                <a16:creationId xmlns:a16="http://schemas.microsoft.com/office/drawing/2014/main" id="{B99ABBF2-27C4-7F4F-BFA4-75D15E6C65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19719" y="2823174"/>
            <a:ext cx="914400" cy="914400"/>
          </a:xfrm>
          <a:prstGeom prst="rect">
            <a:avLst/>
          </a:prstGeom>
        </p:spPr>
      </p:pic>
      <p:pic>
        <p:nvPicPr>
          <p:cNvPr id="37" name="Graphic 36" descr="Scientist male with solid fill">
            <a:extLst>
              <a:ext uri="{FF2B5EF4-FFF2-40B4-BE49-F238E27FC236}">
                <a16:creationId xmlns:a16="http://schemas.microsoft.com/office/drawing/2014/main" id="{8E2F8F8C-B4B4-C04B-B3A2-03401C86CA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04288" y="2823174"/>
            <a:ext cx="914400" cy="914400"/>
          </a:xfrm>
          <a:prstGeom prst="rect">
            <a:avLst/>
          </a:prstGeom>
        </p:spPr>
      </p:pic>
      <p:pic>
        <p:nvPicPr>
          <p:cNvPr id="61" name="Graphic 60" descr="Users with solid fill">
            <a:extLst>
              <a:ext uri="{FF2B5EF4-FFF2-40B4-BE49-F238E27FC236}">
                <a16:creationId xmlns:a16="http://schemas.microsoft.com/office/drawing/2014/main" id="{B6E318C9-82ED-5346-8B5A-50ADB92EA9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826" y="1742242"/>
            <a:ext cx="496411" cy="49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91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9285A4-A033-C74F-9499-E545F95BE0AA}"/>
              </a:ext>
            </a:extLst>
          </p:cNvPr>
          <p:cNvSpPr txBox="1"/>
          <p:nvPr/>
        </p:nvSpPr>
        <p:spPr>
          <a:xfrm>
            <a:off x="737999" y="127407"/>
            <a:ext cx="1967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2929C4"/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CropArray</a:t>
            </a:r>
            <a:r>
              <a:rPr lang="en-US" sz="2800" b="1" dirty="0"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 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CD7946B-362F-0549-8A7B-BFB2BEEDC5F5}"/>
              </a:ext>
            </a:extLst>
          </p:cNvPr>
          <p:cNvSpPr/>
          <p:nvPr/>
        </p:nvSpPr>
        <p:spPr>
          <a:xfrm>
            <a:off x="37071" y="0"/>
            <a:ext cx="535622" cy="6858000"/>
          </a:xfrm>
          <a:prstGeom prst="roundRect">
            <a:avLst>
              <a:gd name="adj" fmla="val 5997"/>
            </a:avLst>
          </a:prstGeom>
          <a:solidFill>
            <a:srgbClr val="292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17ED39-3451-E74C-8D70-A5B9F5DF3DCB}"/>
              </a:ext>
            </a:extLst>
          </p:cNvPr>
          <p:cNvSpPr txBox="1"/>
          <p:nvPr/>
        </p:nvSpPr>
        <p:spPr>
          <a:xfrm>
            <a:off x="737999" y="1208400"/>
            <a:ext cx="64773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Module Dependencies</a:t>
            </a: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9" name="Graphic 28" descr="Illustrator with solid fill">
            <a:extLst>
              <a:ext uri="{FF2B5EF4-FFF2-40B4-BE49-F238E27FC236}">
                <a16:creationId xmlns:a16="http://schemas.microsoft.com/office/drawing/2014/main" id="{C74DC83B-BED1-5840-8C24-5E652AE57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85" y="161698"/>
            <a:ext cx="457200" cy="457200"/>
          </a:xfrm>
          <a:prstGeom prst="rect">
            <a:avLst/>
          </a:prstGeom>
        </p:spPr>
      </p:pic>
      <p:pic>
        <p:nvPicPr>
          <p:cNvPr id="1026" name="Picture 2" descr="xarray: N-D labeled arrays and datasets in Python">
            <a:extLst>
              <a:ext uri="{FF2B5EF4-FFF2-40B4-BE49-F238E27FC236}">
                <a16:creationId xmlns:a16="http://schemas.microsoft.com/office/drawing/2014/main" id="{E36AC3C9-53C4-C04B-A0FE-9DB3F2E02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944" y="2825104"/>
            <a:ext cx="2458277" cy="921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rackpy: Fast, Flexible Particle-Tracking Toolkit — trackpy 0.5.0  documentation">
            <a:extLst>
              <a:ext uri="{FF2B5EF4-FFF2-40B4-BE49-F238E27FC236}">
                <a16:creationId xmlns:a16="http://schemas.microsoft.com/office/drawing/2014/main" id="{952A3096-5B28-AE40-AF28-770629011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893" y="2512593"/>
            <a:ext cx="1507987" cy="150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apari">
            <a:extLst>
              <a:ext uri="{FF2B5EF4-FFF2-40B4-BE49-F238E27FC236}">
                <a16:creationId xmlns:a16="http://schemas.microsoft.com/office/drawing/2014/main" id="{D4F61D88-8962-6C40-B280-B2206B598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026" y="2828003"/>
            <a:ext cx="1152802" cy="115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64C71A-99BC-434A-A1DA-14ECF7B7CF7A}"/>
              </a:ext>
            </a:extLst>
          </p:cNvPr>
          <p:cNvSpPr txBox="1"/>
          <p:nvPr/>
        </p:nvSpPr>
        <p:spPr>
          <a:xfrm>
            <a:off x="1677398" y="4045777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Dotum" panose="020B0600000101010101" pitchFamily="34" charset="-127"/>
                <a:ea typeface="Dotum" panose="020B0600000101010101" pitchFamily="34" charset="-127"/>
              </a:rPr>
              <a:t>x-array</a:t>
            </a:r>
            <a:endParaRPr lang="en-US" sz="14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43D5AC-6A9F-2E44-9968-EDB13BF7CE1C}"/>
              </a:ext>
            </a:extLst>
          </p:cNvPr>
          <p:cNvSpPr txBox="1"/>
          <p:nvPr/>
        </p:nvSpPr>
        <p:spPr>
          <a:xfrm>
            <a:off x="3961817" y="4049256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Dotum" panose="020B0600000101010101" pitchFamily="34" charset="-127"/>
                <a:ea typeface="Dotum" panose="020B0600000101010101" pitchFamily="34" charset="-127"/>
              </a:rPr>
              <a:t>trackPy</a:t>
            </a:r>
            <a:endParaRPr lang="en-US" sz="14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FB81C2-C0FE-5543-825E-E36C7D3E9263}"/>
              </a:ext>
            </a:extLst>
          </p:cNvPr>
          <p:cNvSpPr txBox="1"/>
          <p:nvPr/>
        </p:nvSpPr>
        <p:spPr>
          <a:xfrm>
            <a:off x="5653671" y="4049256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Dotum" panose="020B0600000101010101" pitchFamily="34" charset="-127"/>
                <a:ea typeface="Dotum" panose="020B0600000101010101" pitchFamily="34" charset="-127"/>
              </a:rPr>
              <a:t>Napari</a:t>
            </a:r>
            <a:endParaRPr lang="en-US" sz="14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D36003-6D19-3243-84D8-FFB360947412}"/>
              </a:ext>
            </a:extLst>
          </p:cNvPr>
          <p:cNvSpPr txBox="1"/>
          <p:nvPr/>
        </p:nvSpPr>
        <p:spPr>
          <a:xfrm>
            <a:off x="7273050" y="4045777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Dotum" panose="020B0600000101010101" pitchFamily="34" charset="-127"/>
                <a:ea typeface="Dotum" panose="020B0600000101010101" pitchFamily="34" charset="-127"/>
              </a:rPr>
              <a:t>Cellpose</a:t>
            </a:r>
            <a:endParaRPr lang="en-US" sz="14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pic>
        <p:nvPicPr>
          <p:cNvPr id="1032" name="Picture 8" descr="GitHub - MouseLand/cellpose: a generalist algorithm for cellular  segmentation">
            <a:extLst>
              <a:ext uri="{FF2B5EF4-FFF2-40B4-BE49-F238E27FC236}">
                <a16:creationId xmlns:a16="http://schemas.microsoft.com/office/drawing/2014/main" id="{50C78037-450A-6941-8E25-D74A0C927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223" y="2607398"/>
            <a:ext cx="1353252" cy="1353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Web design with solid fill">
            <a:extLst>
              <a:ext uri="{FF2B5EF4-FFF2-40B4-BE49-F238E27FC236}">
                <a16:creationId xmlns:a16="http://schemas.microsoft.com/office/drawing/2014/main" id="{40F5E4F8-C8DA-D948-BFBA-6FA9457565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071" y="1188151"/>
            <a:ext cx="481914" cy="48191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12A5DB-29A6-7C40-8A55-561807FAE311}"/>
              </a:ext>
            </a:extLst>
          </p:cNvPr>
          <p:cNvSpPr txBox="1"/>
          <p:nvPr/>
        </p:nvSpPr>
        <p:spPr>
          <a:xfrm>
            <a:off x="8769534" y="4045777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Dotum" panose="020B0600000101010101" pitchFamily="34" charset="-127"/>
                <a:ea typeface="Dotum" panose="020B0600000101010101" pitchFamily="34" charset="-127"/>
              </a:rPr>
              <a:t>FISHQuant</a:t>
            </a:r>
            <a:endParaRPr lang="en-US" sz="14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pic>
        <p:nvPicPr>
          <p:cNvPr id="2" name="Picture 2" descr="@fish-quant">
            <a:extLst>
              <a:ext uri="{FF2B5EF4-FFF2-40B4-BE49-F238E27FC236}">
                <a16:creationId xmlns:a16="http://schemas.microsoft.com/office/drawing/2014/main" id="{EB4CF63D-9019-6C45-B25C-78B7876C8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975" y="2690650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1D31B8D-4B5C-A348-89CA-E5DD8998B6E1}"/>
              </a:ext>
            </a:extLst>
          </p:cNvPr>
          <p:cNvSpPr txBox="1"/>
          <p:nvPr/>
        </p:nvSpPr>
        <p:spPr>
          <a:xfrm>
            <a:off x="10543657" y="4045777"/>
            <a:ext cx="1050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Dotum" panose="020B0600000101010101" pitchFamily="34" charset="-127"/>
                <a:ea typeface="Dotum" panose="020B0600000101010101" pitchFamily="34" charset="-127"/>
              </a:rPr>
              <a:t>rsnaped</a:t>
            </a:r>
            <a:endParaRPr lang="en-US" sz="14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2412E-7329-A843-B946-5A4A4B29C87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67860" y="2607398"/>
            <a:ext cx="1401882" cy="140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947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9285A4-A033-C74F-9499-E545F95BE0AA}"/>
              </a:ext>
            </a:extLst>
          </p:cNvPr>
          <p:cNvSpPr txBox="1"/>
          <p:nvPr/>
        </p:nvSpPr>
        <p:spPr>
          <a:xfrm>
            <a:off x="737999" y="127407"/>
            <a:ext cx="1967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2929C4"/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CropArray</a:t>
            </a:r>
            <a:r>
              <a:rPr lang="en-US" sz="2800" b="1" dirty="0"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 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CD7946B-362F-0549-8A7B-BFB2BEEDC5F5}"/>
              </a:ext>
            </a:extLst>
          </p:cNvPr>
          <p:cNvSpPr/>
          <p:nvPr/>
        </p:nvSpPr>
        <p:spPr>
          <a:xfrm>
            <a:off x="37071" y="0"/>
            <a:ext cx="535622" cy="6858000"/>
          </a:xfrm>
          <a:prstGeom prst="roundRect">
            <a:avLst>
              <a:gd name="adj" fmla="val 5997"/>
            </a:avLst>
          </a:prstGeom>
          <a:solidFill>
            <a:srgbClr val="292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17ED39-3451-E74C-8D70-A5B9F5DF3DCB}"/>
              </a:ext>
            </a:extLst>
          </p:cNvPr>
          <p:cNvSpPr txBox="1"/>
          <p:nvPr/>
        </p:nvSpPr>
        <p:spPr>
          <a:xfrm>
            <a:off x="737999" y="944475"/>
            <a:ext cx="64773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Applications</a:t>
            </a: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9" name="Graphic 28" descr="Illustrator with solid fill">
            <a:extLst>
              <a:ext uri="{FF2B5EF4-FFF2-40B4-BE49-F238E27FC236}">
                <a16:creationId xmlns:a16="http://schemas.microsoft.com/office/drawing/2014/main" id="{C74DC83B-BED1-5840-8C24-5E652AE57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85" y="161698"/>
            <a:ext cx="457200" cy="457200"/>
          </a:xfrm>
          <a:prstGeom prst="rect">
            <a:avLst/>
          </a:prstGeom>
        </p:spPr>
      </p:pic>
      <p:pic>
        <p:nvPicPr>
          <p:cNvPr id="3" name="Graphic 2" descr="Cursor with solid fill">
            <a:extLst>
              <a:ext uri="{FF2B5EF4-FFF2-40B4-BE49-F238E27FC236}">
                <a16:creationId xmlns:a16="http://schemas.microsoft.com/office/drawing/2014/main" id="{73D7887D-BB50-7940-A266-9045F69F3F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948940"/>
            <a:ext cx="535622" cy="53562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DED46F8-0D97-6841-A74E-45969F481C0F}"/>
              </a:ext>
            </a:extLst>
          </p:cNvPr>
          <p:cNvSpPr txBox="1"/>
          <p:nvPr/>
        </p:nvSpPr>
        <p:spPr>
          <a:xfrm>
            <a:off x="1041706" y="1406140"/>
            <a:ext cx="10678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Dotum" panose="020B0600000101010101" pitchFamily="34" charset="-127"/>
                <a:ea typeface="Dotum" panose="020B0600000101010101" pitchFamily="34" charset="-127"/>
              </a:rPr>
              <a:t>Working with FISH images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CC2D5B3-1BEA-3E4C-8C94-8A83994AE78A}"/>
              </a:ext>
            </a:extLst>
          </p:cNvPr>
          <p:cNvSpPr txBox="1"/>
          <p:nvPr/>
        </p:nvSpPr>
        <p:spPr>
          <a:xfrm>
            <a:off x="6482645" y="2631218"/>
            <a:ext cx="2106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Visualization and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3169448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9285A4-A033-C74F-9499-E545F95BE0AA}"/>
              </a:ext>
            </a:extLst>
          </p:cNvPr>
          <p:cNvSpPr txBox="1"/>
          <p:nvPr/>
        </p:nvSpPr>
        <p:spPr>
          <a:xfrm>
            <a:off x="737999" y="127407"/>
            <a:ext cx="1967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2929C4"/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CropArray</a:t>
            </a:r>
            <a:r>
              <a:rPr lang="en-US" sz="2800" b="1" dirty="0"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 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CD7946B-362F-0549-8A7B-BFB2BEEDC5F5}"/>
              </a:ext>
            </a:extLst>
          </p:cNvPr>
          <p:cNvSpPr/>
          <p:nvPr/>
        </p:nvSpPr>
        <p:spPr>
          <a:xfrm>
            <a:off x="37071" y="0"/>
            <a:ext cx="535622" cy="6858000"/>
          </a:xfrm>
          <a:prstGeom prst="roundRect">
            <a:avLst>
              <a:gd name="adj" fmla="val 5997"/>
            </a:avLst>
          </a:prstGeom>
          <a:solidFill>
            <a:srgbClr val="292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17ED39-3451-E74C-8D70-A5B9F5DF3DCB}"/>
              </a:ext>
            </a:extLst>
          </p:cNvPr>
          <p:cNvSpPr txBox="1"/>
          <p:nvPr/>
        </p:nvSpPr>
        <p:spPr>
          <a:xfrm>
            <a:off x="737999" y="944475"/>
            <a:ext cx="64773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Applications</a:t>
            </a: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9" name="Graphic 28" descr="Illustrator with solid fill">
            <a:extLst>
              <a:ext uri="{FF2B5EF4-FFF2-40B4-BE49-F238E27FC236}">
                <a16:creationId xmlns:a16="http://schemas.microsoft.com/office/drawing/2014/main" id="{C74DC83B-BED1-5840-8C24-5E652AE57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85" y="161698"/>
            <a:ext cx="457200" cy="457200"/>
          </a:xfrm>
          <a:prstGeom prst="rect">
            <a:avLst/>
          </a:prstGeom>
        </p:spPr>
      </p:pic>
      <p:pic>
        <p:nvPicPr>
          <p:cNvPr id="3" name="Graphic 2" descr="Cursor with solid fill">
            <a:extLst>
              <a:ext uri="{FF2B5EF4-FFF2-40B4-BE49-F238E27FC236}">
                <a16:creationId xmlns:a16="http://schemas.microsoft.com/office/drawing/2014/main" id="{73D7887D-BB50-7940-A266-9045F69F3F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948940"/>
            <a:ext cx="535622" cy="53562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DED46F8-0D97-6841-A74E-45969F481C0F}"/>
              </a:ext>
            </a:extLst>
          </p:cNvPr>
          <p:cNvSpPr txBox="1"/>
          <p:nvPr/>
        </p:nvSpPr>
        <p:spPr>
          <a:xfrm>
            <a:off x="1041706" y="1406140"/>
            <a:ext cx="10678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Dotum" panose="020B0600000101010101" pitchFamily="34" charset="-127"/>
                <a:ea typeface="Dotum" panose="020B0600000101010101" pitchFamily="34" charset="-127"/>
              </a:rPr>
              <a:t>Working with live-cell images</a:t>
            </a:r>
          </a:p>
        </p:txBody>
      </p:sp>
    </p:spTree>
    <p:extLst>
      <p:ext uri="{BB962C8B-B14F-4D97-AF65-F5344CB8AC3E}">
        <p14:creationId xmlns:p14="http://schemas.microsoft.com/office/powerpoint/2010/main" val="714531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3618</TotalTime>
  <Words>292</Words>
  <Application>Microsoft Macintosh PowerPoint</Application>
  <PresentationFormat>Widescreen</PresentationFormat>
  <Paragraphs>93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Dotum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Aguilera de Lira,Luis</dc:creator>
  <cp:lastModifiedBy>Aguilera de Lira,Luis</cp:lastModifiedBy>
  <cp:revision>70</cp:revision>
  <dcterms:created xsi:type="dcterms:W3CDTF">2022-01-25T16:22:51Z</dcterms:created>
  <dcterms:modified xsi:type="dcterms:W3CDTF">2022-02-09T17:39:16Z</dcterms:modified>
</cp:coreProperties>
</file>