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6"/>
  </p:notesMasterIdLst>
  <p:sldIdLst>
    <p:sldId id="256" r:id="rId2"/>
    <p:sldId id="258" r:id="rId3"/>
    <p:sldId id="264" r:id="rId4"/>
    <p:sldId id="266" r:id="rId5"/>
    <p:sldId id="259" r:id="rId6"/>
    <p:sldId id="274" r:id="rId7"/>
    <p:sldId id="272" r:id="rId8"/>
    <p:sldId id="270" r:id="rId9"/>
    <p:sldId id="260" r:id="rId10"/>
    <p:sldId id="261" r:id="rId11"/>
    <p:sldId id="279" r:id="rId12"/>
    <p:sldId id="276" r:id="rId13"/>
    <p:sldId id="280" r:id="rId14"/>
    <p:sldId id="277" r:id="rId15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A23C"/>
    <a:srgbClr val="FFFF99"/>
    <a:srgbClr val="E8E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803" autoAdjust="0"/>
  </p:normalViewPr>
  <p:slideViewPr>
    <p:cSldViewPr>
      <p:cViewPr varScale="1">
        <p:scale>
          <a:sx n="110" d="100"/>
          <a:sy n="110" d="100"/>
        </p:scale>
        <p:origin x="67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7FDBC-07E7-419E-85E5-D80E3CA0AF98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0924B-6050-42CA-B5D2-8AFC42F286E3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0924B-6050-42CA-B5D2-8AFC42F286E3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0924B-6050-42CA-B5D2-8AFC42F286E3}" type="slidenum">
              <a:rPr lang="hu-HU" smtClean="0"/>
              <a:pPr/>
              <a:t>12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7B6C4F-545D-4DED-BAB5-E210563E446A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27E4D1-C64A-4549-9F5D-A56AF10F1EB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6C4F-545D-4DED-BAB5-E210563E446A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E4D1-C64A-4549-9F5D-A56AF10F1EB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067B6C4F-545D-4DED-BAB5-E210563E446A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lang="hu-HU"/>
          </a:p>
        </p:txBody>
      </p:sp>
      <p:sp>
        <p:nvSpPr>
          <p:cNvPr id="7" name="Téglalap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6B27E4D1-C64A-4549-9F5D-A56AF10F1EB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6C4F-545D-4DED-BAB5-E210563E446A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27E4D1-C64A-4549-9F5D-A56AF10F1EB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612648" y="1428742"/>
            <a:ext cx="8153400" cy="3143258"/>
          </a:xfrm>
        </p:spPr>
        <p:txBody>
          <a:bodyPr/>
          <a:lstStyle>
            <a:lvl1pPr>
              <a:buFont typeface="Wingdings" pitchFamily="2" charset="2"/>
              <a:buChar char="v"/>
              <a:defRPr sz="2600">
                <a:latin typeface="+mn-lt"/>
              </a:defRPr>
            </a:lvl1pPr>
            <a:lvl2pPr>
              <a:buFont typeface="Courier New" pitchFamily="49" charset="0"/>
              <a:buChar char="o"/>
              <a:defRPr sz="2400" i="0">
                <a:latin typeface="+mj-lt"/>
              </a:defRPr>
            </a:lvl2pPr>
            <a:lvl3pPr>
              <a:buFont typeface="Arial" pitchFamily="34" charset="0"/>
              <a:buChar char="•"/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eaLnBrk="1" latinLnBrk="0" hangingPunct="1"/>
            <a:r>
              <a:rPr lang="hu-HU" dirty="0" smtClean="0"/>
              <a:t>Mintaszöveg szerkesztése</a:t>
            </a:r>
          </a:p>
          <a:p>
            <a:pPr lvl="1" eaLnBrk="1" latinLnBrk="0" hangingPunct="1"/>
            <a:r>
              <a:rPr lang="hu-HU" dirty="0" smtClean="0"/>
              <a:t>Második szint</a:t>
            </a:r>
          </a:p>
          <a:p>
            <a:pPr lvl="2" eaLnBrk="1" latinLnBrk="0" hangingPunct="1"/>
            <a:r>
              <a:rPr lang="hu-HU" dirty="0" smtClean="0"/>
              <a:t>Harmadik szint</a:t>
            </a:r>
          </a:p>
          <a:p>
            <a:pPr lvl="3" eaLnBrk="1" latinLnBrk="0" hangingPunct="1"/>
            <a:r>
              <a:rPr lang="hu-HU" dirty="0" smtClean="0"/>
              <a:t>Negyedik szint</a:t>
            </a:r>
          </a:p>
          <a:p>
            <a:pPr lvl="4" eaLnBrk="1" latinLnBrk="0" hangingPunct="1"/>
            <a:r>
              <a:rPr lang="hu-HU" dirty="0" smtClean="0"/>
              <a:t>Ötödik szint</a:t>
            </a:r>
            <a:endParaRPr kumimoji="0"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2">
                    <a:lumMod val="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dirty="0" smtClean="0"/>
              <a:t>Mintaszöveg szerkesztése</a:t>
            </a:r>
          </a:p>
        </p:txBody>
      </p:sp>
      <p:sp>
        <p:nvSpPr>
          <p:cNvPr id="7" name="Téglalap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6C4F-545D-4DED-BAB5-E210563E446A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B27E4D1-C64A-4549-9F5D-A56AF10F1EB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>
            <a:lvl1pPr eaLnBrk="1" latinLnBrk="0" hangingPunct="1">
              <a:buFont typeface="Wingdings" pitchFamily="2" charset="2"/>
              <a:buChar char="v"/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hu-HU" dirty="0" smtClean="0"/>
              <a:t>Mintaszöveg szerkesztése</a:t>
            </a:r>
          </a:p>
          <a:p>
            <a:pPr lvl="1" eaLnBrk="1" latinLnBrk="0" hangingPunct="1"/>
            <a:r>
              <a:rPr lang="hu-HU" dirty="0" smtClean="0"/>
              <a:t>Második szint</a:t>
            </a:r>
          </a:p>
          <a:p>
            <a:pPr lvl="2" eaLnBrk="1" latinLnBrk="0" hangingPunct="1"/>
            <a:r>
              <a:rPr lang="hu-HU" dirty="0" smtClean="0"/>
              <a:t>Harmadik szint</a:t>
            </a:r>
          </a:p>
          <a:p>
            <a:pPr lvl="3" eaLnBrk="1" latinLnBrk="0" hangingPunct="1"/>
            <a:r>
              <a:rPr lang="hu-HU" dirty="0" smtClean="0"/>
              <a:t>Negyedik szint</a:t>
            </a:r>
          </a:p>
          <a:p>
            <a:pPr lvl="4" eaLnBrk="1" latinLnBrk="0" hangingPunct="1"/>
            <a:r>
              <a:rPr lang="hu-HU" dirty="0" smtClean="0"/>
              <a:t>Ötödik szint</a:t>
            </a:r>
            <a:endParaRPr kumimoji="0" lang="en-US" dirty="0" smtClean="0"/>
          </a:p>
          <a:p>
            <a:pPr lvl="0" eaLnBrk="1" latinLnBrk="0" hangingPunct="1"/>
            <a:endParaRPr kumimoji="0" lang="en-US" dirty="0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B6C4F-545D-4DED-BAB5-E210563E446A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B27E4D1-C64A-4549-9F5D-A56AF10F1EB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B6C4F-545D-4DED-BAB5-E210563E446A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B27E4D1-C64A-4549-9F5D-A56AF10F1EB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u-HU"/>
          </a:p>
        </p:txBody>
      </p:sp>
      <p:sp>
        <p:nvSpPr>
          <p:cNvPr id="16" name="Szöveg helye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5" name="Szöveg helye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dirty="0" smtClean="0"/>
              <a:t>Mintaszöveg szerkesztése</a:t>
            </a:r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6C4F-545D-4DED-BAB5-E210563E446A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27E4D1-C64A-4549-9F5D-A56AF10F1EB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6C4F-545D-4DED-BAB5-E210563E446A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27E4D1-C64A-4549-9F5D-A56AF10F1EB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6C4F-545D-4DED-BAB5-E210563E446A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27E4D1-C64A-4549-9F5D-A56AF10F1EB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hu-HU" dirty="0" smtClean="0"/>
              <a:t>Mintaszöveg szerkesztése</a:t>
            </a:r>
          </a:p>
          <a:p>
            <a:pPr lvl="1" eaLnBrk="1" latinLnBrk="0" hangingPunct="1"/>
            <a:r>
              <a:rPr lang="hu-HU" dirty="0" smtClean="0"/>
              <a:t>Második szint</a:t>
            </a:r>
          </a:p>
          <a:p>
            <a:pPr lvl="2" eaLnBrk="1" latinLnBrk="0" hangingPunct="1"/>
            <a:r>
              <a:rPr lang="hu-HU" dirty="0" smtClean="0"/>
              <a:t>Harmadik szint</a:t>
            </a:r>
          </a:p>
          <a:p>
            <a:pPr lvl="3" eaLnBrk="1" latinLnBrk="0" hangingPunct="1"/>
            <a:r>
              <a:rPr lang="hu-HU" dirty="0" smtClean="0"/>
              <a:t>Negyedik szint</a:t>
            </a:r>
          </a:p>
          <a:p>
            <a:pPr lvl="4" eaLnBrk="1" latinLnBrk="0" hangingPunct="1"/>
            <a:r>
              <a:rPr lang="hu-HU" dirty="0" smtClean="0"/>
              <a:t>Ötödik szint</a:t>
            </a:r>
            <a:endParaRPr kumimoji="0"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8" name="Téglalap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églalap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067B6C4F-545D-4DED-BAB5-E210563E446A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fld id="{6B27E4D1-C64A-4549-9F5D-A56AF10F1EB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12648" y="1428742"/>
            <a:ext cx="8153400" cy="31661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 smtClean="0"/>
              <a:t>Mintaszöveg szerkesztése</a:t>
            </a:r>
          </a:p>
          <a:p>
            <a:pPr lvl="1" eaLnBrk="1" latinLnBrk="0" hangingPunct="1"/>
            <a:r>
              <a:rPr kumimoji="0" lang="hu-HU" dirty="0" smtClean="0"/>
              <a:t>Második szint</a:t>
            </a:r>
          </a:p>
          <a:p>
            <a:pPr lvl="2" eaLnBrk="1" latinLnBrk="0" hangingPunct="1"/>
            <a:r>
              <a:rPr kumimoji="0" lang="hu-HU" dirty="0" smtClean="0"/>
              <a:t>Harmadik szint</a:t>
            </a:r>
          </a:p>
          <a:p>
            <a:pPr lvl="3" eaLnBrk="1" latinLnBrk="0" hangingPunct="1"/>
            <a:r>
              <a:rPr kumimoji="0" lang="hu-HU" dirty="0" smtClean="0"/>
              <a:t>Negyedik szint</a:t>
            </a:r>
          </a:p>
          <a:p>
            <a:pPr lvl="4" eaLnBrk="1" latinLnBrk="0" hangingPunct="1"/>
            <a:r>
              <a:rPr kumimoji="0" lang="hu-HU" dirty="0" smtClean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7B6C4F-545D-4DED-BAB5-E210563E446A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Téglalap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B27E4D1-C64A-4549-9F5D-A56AF10F1EB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ransition>
    <p:pull dir="d"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tx2">
            <a:lumMod val="50000"/>
          </a:schemeClr>
        </a:buClr>
        <a:buSzPct val="70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85786" y="571486"/>
            <a:ext cx="7000924" cy="1959775"/>
          </a:xfrm>
        </p:spPr>
        <p:txBody>
          <a:bodyPr>
            <a:normAutofit/>
          </a:bodyPr>
          <a:lstStyle/>
          <a:p>
            <a:r>
              <a:rPr lang="hu-HU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Pannon Egyetem     tantárgyfórum</a:t>
            </a:r>
            <a:endParaRPr lang="hu-HU" sz="4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57224" y="3000378"/>
            <a:ext cx="4071966" cy="928694"/>
          </a:xfrm>
        </p:spPr>
        <p:txBody>
          <a:bodyPr>
            <a:noAutofit/>
          </a:bodyPr>
          <a:lstStyle/>
          <a:p>
            <a:pPr algn="l"/>
            <a:r>
              <a:rPr lang="hu-HU" sz="1800" dirty="0" smtClean="0">
                <a:solidFill>
                  <a:schemeClr val="accent2">
                    <a:lumMod val="75000"/>
                  </a:schemeClr>
                </a:solidFill>
              </a:rPr>
              <a:t>Kiss Norbert</a:t>
            </a:r>
          </a:p>
          <a:p>
            <a:pPr algn="l"/>
            <a:r>
              <a:rPr lang="hu-HU" sz="1800" dirty="0" smtClean="0">
                <a:solidFill>
                  <a:schemeClr val="accent2">
                    <a:lumMod val="75000"/>
                  </a:schemeClr>
                </a:solidFill>
              </a:rPr>
              <a:t>Rózsa Roland</a:t>
            </a:r>
          </a:p>
          <a:p>
            <a:pPr algn="l"/>
            <a:r>
              <a:rPr lang="hu-HU" sz="1800" dirty="0" smtClean="0">
                <a:solidFill>
                  <a:schemeClr val="accent2">
                    <a:lumMod val="75000"/>
                  </a:schemeClr>
                </a:solidFill>
              </a:rPr>
              <a:t>Kollár Martina Dana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2428860" y="4572014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 smtClean="0">
                <a:solidFill>
                  <a:schemeClr val="bg2">
                    <a:lumMod val="50000"/>
                  </a:schemeClr>
                </a:solidFill>
              </a:rPr>
              <a:t>Nem </a:t>
            </a:r>
            <a:r>
              <a:rPr lang="hu-HU" sz="2200" dirty="0" err="1" smtClean="0">
                <a:solidFill>
                  <a:schemeClr val="bg2">
                    <a:lumMod val="50000"/>
                  </a:schemeClr>
                </a:solidFill>
              </a:rPr>
              <a:t>bug</a:t>
            </a:r>
            <a:r>
              <a:rPr lang="hu-HU" sz="2200" dirty="0" smtClean="0">
                <a:solidFill>
                  <a:schemeClr val="bg2">
                    <a:lumMod val="50000"/>
                  </a:schemeClr>
                </a:solidFill>
              </a:rPr>
              <a:t> hanem </a:t>
            </a:r>
            <a:r>
              <a:rPr lang="hu-HU" sz="2200" dirty="0" err="1" smtClean="0">
                <a:solidFill>
                  <a:schemeClr val="bg2">
                    <a:lumMod val="50000"/>
                  </a:schemeClr>
                </a:solidFill>
              </a:rPr>
              <a:t>feature</a:t>
            </a:r>
            <a:endParaRPr lang="hu-HU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362" name="Picture 2" descr="Képtalálatok a következőre: forum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00826" y="2500312"/>
            <a:ext cx="1714512" cy="1714512"/>
          </a:xfrm>
          <a:prstGeom prst="rect">
            <a:avLst/>
          </a:prstGeom>
          <a:noFill/>
        </p:spPr>
      </p:pic>
      <p:sp>
        <p:nvSpPr>
          <p:cNvPr id="15366" name="AutoShape 6" descr="Képtalálatok a következőre: forum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5368" name="AutoShape 8" descr="Képtalálatok a következőre: forum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5370" name="AutoShape 10" descr="Képtalálatok a következőre: forum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Megvalósítás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hu-HU" sz="2000" dirty="0" smtClean="0"/>
              <a:t>Rendszer üzembentartó (</a:t>
            </a:r>
            <a:r>
              <a:rPr lang="hu-HU" sz="2000" dirty="0" err="1" smtClean="0"/>
              <a:t>admin</a:t>
            </a:r>
            <a:r>
              <a:rPr lang="hu-HU" sz="2000" dirty="0" smtClean="0"/>
              <a:t>)</a:t>
            </a:r>
          </a:p>
          <a:p>
            <a:r>
              <a:rPr lang="hu-HU" sz="2000" dirty="0" smtClean="0"/>
              <a:t>A Pannon Egyetem hallgatói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4"/>
          </p:nvPr>
        </p:nvSpPr>
        <p:spPr>
          <a:xfrm>
            <a:off x="4857752" y="1857370"/>
            <a:ext cx="3886200" cy="3171842"/>
          </a:xfrm>
        </p:spPr>
        <p:txBody>
          <a:bodyPr>
            <a:normAutofit/>
          </a:bodyPr>
          <a:lstStyle/>
          <a:p>
            <a:pPr lvl="0"/>
            <a:r>
              <a:rPr lang="hu-HU" sz="2000" dirty="0" smtClean="0"/>
              <a:t>Java</a:t>
            </a:r>
          </a:p>
          <a:p>
            <a:pPr lvl="0"/>
            <a:r>
              <a:rPr lang="hu-HU" sz="2000" dirty="0" smtClean="0"/>
              <a:t>H2 </a:t>
            </a:r>
            <a:r>
              <a:rPr lang="hu-HU" sz="2000" dirty="0" err="1" smtClean="0"/>
              <a:t>Database</a:t>
            </a:r>
            <a:endParaRPr lang="hu-HU" sz="2000" dirty="0" smtClean="0"/>
          </a:p>
          <a:p>
            <a:pPr lvl="0"/>
            <a:r>
              <a:rPr lang="hu-HU" sz="2000" dirty="0" smtClean="0"/>
              <a:t>Python</a:t>
            </a:r>
          </a:p>
          <a:p>
            <a:pPr lvl="0"/>
            <a:r>
              <a:rPr lang="hu-HU" sz="2000" dirty="0" err="1" smtClean="0"/>
              <a:t>Flask</a:t>
            </a:r>
            <a:endParaRPr lang="hu-HU" sz="2000" dirty="0" smtClean="0"/>
          </a:p>
          <a:p>
            <a:pPr lvl="0"/>
            <a:r>
              <a:rPr lang="hu-HU" sz="2000" dirty="0" err="1" smtClean="0"/>
              <a:t>Selenium</a:t>
            </a:r>
            <a:endParaRPr lang="hu-HU" sz="2000" dirty="0" smtClean="0"/>
          </a:p>
          <a:p>
            <a:pPr lvl="0"/>
            <a:r>
              <a:rPr lang="hu-HU" sz="2000" dirty="0" smtClean="0"/>
              <a:t>JSON</a:t>
            </a:r>
          </a:p>
          <a:p>
            <a:pPr lvl="0"/>
            <a:r>
              <a:rPr lang="hu-HU" sz="2000" dirty="0" err="1" smtClean="0"/>
              <a:t>Tensorflow.keras</a:t>
            </a:r>
            <a:endParaRPr lang="hu-HU" sz="2000" dirty="0" smtClean="0"/>
          </a:p>
          <a:p>
            <a:pPr lvl="0"/>
            <a:endParaRPr lang="hu-HU" dirty="0" smtClean="0"/>
          </a:p>
          <a:p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Lehetséges felhasználók</a:t>
            </a:r>
            <a:endParaRPr lang="hu-HU" sz="1600" dirty="0" smtClean="0"/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smtClean="0"/>
              <a:t>Alkalmazandó technológiák</a:t>
            </a:r>
          </a:p>
        </p:txBody>
      </p:sp>
      <p:sp>
        <p:nvSpPr>
          <p:cNvPr id="6148" name="AutoShape 4" descr="Képtalálatok a következőre: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6150" name="AutoShape 6" descr="Képtalálatok a következőre: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6152" name="AutoShape 8" descr="Képtalálatok a következőre: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8198" name="Picture 6" descr="Képtalálatok a következőre: admin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-40000" contrast="40000"/>
          </a:blip>
          <a:srcRect/>
          <a:stretch>
            <a:fillRect/>
          </a:stretch>
        </p:blipFill>
        <p:spPr bwMode="auto">
          <a:xfrm>
            <a:off x="857224" y="3214692"/>
            <a:ext cx="1304901" cy="1304901"/>
          </a:xfrm>
          <a:prstGeom prst="rect">
            <a:avLst/>
          </a:prstGeom>
          <a:noFill/>
        </p:spPr>
      </p:pic>
      <p:pic>
        <p:nvPicPr>
          <p:cNvPr id="8202" name="Picture 10" descr="Képtalálatok a következőre: student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428860" y="3071816"/>
            <a:ext cx="1714512" cy="1714512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+ Funkció : szöveg kiegészítés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2390764" cy="3257550"/>
          </a:xfrm>
        </p:spPr>
        <p:txBody>
          <a:bodyPr>
            <a:noAutofit/>
          </a:bodyPr>
          <a:lstStyle/>
          <a:p>
            <a:r>
              <a:rPr lang="hu-HU" sz="2200" dirty="0" smtClean="0"/>
              <a:t>A szövegbevitelt segítjük az automatikus szöveg kiegészítéssel (REST szolgáltatás gondoskodik róla).</a:t>
            </a:r>
          </a:p>
        </p:txBody>
      </p:sp>
      <p:pic>
        <p:nvPicPr>
          <p:cNvPr id="5" name="Tartalom helye 4" descr="predictio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86116" y="1357304"/>
            <a:ext cx="5143946" cy="3246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rtalom helye 4" descr="adatlekeres.png"/>
          <p:cNvPicPr>
            <a:picLocks noChangeAspect="1"/>
          </p:cNvPicPr>
          <p:nvPr/>
        </p:nvPicPr>
        <p:blipFill>
          <a:blip r:embed="rId3"/>
          <a:srcRect l="9610"/>
          <a:stretch>
            <a:fillRect/>
          </a:stretch>
        </p:blipFill>
        <p:spPr>
          <a:xfrm>
            <a:off x="2220161" y="197255"/>
            <a:ext cx="4703678" cy="4748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zövegdoboz 5"/>
          <p:cNvSpPr txBox="1"/>
          <p:nvPr/>
        </p:nvSpPr>
        <p:spPr>
          <a:xfrm>
            <a:off x="0" y="428610"/>
            <a:ext cx="2143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cap="all" dirty="0" smtClean="0"/>
              <a:t>Adatlekérő</a:t>
            </a:r>
            <a:br>
              <a:rPr lang="hu-HU" sz="2000" cap="all" dirty="0" smtClean="0"/>
            </a:br>
            <a:r>
              <a:rPr lang="hu-HU" sz="2000" cap="all" dirty="0" smtClean="0"/>
              <a:t>kód</a:t>
            </a:r>
            <a:endParaRPr lang="hu-HU" sz="2000" cap="all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datforr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28" y="678643"/>
            <a:ext cx="7772345" cy="3786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158" y="171450"/>
            <a:ext cx="8408890" cy="74295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Köszönjük a figyelmet !</a:t>
            </a:r>
            <a:endParaRPr lang="hu-HU" dirty="0"/>
          </a:p>
        </p:txBody>
      </p:sp>
      <p:pic>
        <p:nvPicPr>
          <p:cNvPr id="4" name="Picture 3" descr="C:\Users\ASUS\Desktop\szoftverfejl\5898911_thank_you_for_your_attention_any_questions_no_great_by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CE8DA"/>
              </a:clrFrom>
              <a:clrTo>
                <a:srgbClr val="DCE8DA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590" r="2112" b="4909"/>
          <a:stretch>
            <a:fillRect/>
          </a:stretch>
        </p:blipFill>
        <p:spPr bwMode="auto">
          <a:xfrm>
            <a:off x="5000628" y="2000246"/>
            <a:ext cx="2571768" cy="2191594"/>
          </a:xfrm>
          <a:prstGeom prst="rect">
            <a:avLst/>
          </a:prstGeom>
          <a:noFill/>
        </p:spPr>
      </p:pic>
      <p:pic>
        <p:nvPicPr>
          <p:cNvPr id="7" name="Picture 4" descr="Képtalálatok a következőre: png informatic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643056"/>
            <a:ext cx="3714776" cy="287276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Pannon Egyetem tantárgyfórum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800" dirty="0" smtClean="0">
                <a:latin typeface="+mj-lt"/>
              </a:rPr>
              <a:t>A feladat egy olyan szoftver létrehozása, ami lehetővé teszi , hogy :</a:t>
            </a:r>
          </a:p>
          <a:p>
            <a:pPr lvl="1"/>
            <a:r>
              <a:rPr lang="hu-HU" dirty="0" smtClean="0"/>
              <a:t>a hallgatók az általuk felvett tárgyakhoz plusz információhoz jussanak</a:t>
            </a:r>
          </a:p>
          <a:p>
            <a:pPr lvl="1"/>
            <a:r>
              <a:rPr lang="hu-HU" dirty="0" smtClean="0"/>
              <a:t>minden tárgyhoz külön fórum</a:t>
            </a:r>
          </a:p>
          <a:p>
            <a:pPr lvl="1"/>
            <a:r>
              <a:rPr lang="hu-HU" dirty="0" smtClean="0"/>
              <a:t>adott tárgyal kapcsolatos információ/információigény megosztása ugyan azon tárgyat hallgató társaikkal</a:t>
            </a:r>
          </a:p>
          <a:p>
            <a:pPr lvl="1"/>
            <a:r>
              <a:rPr lang="hu-HU" dirty="0" smtClean="0"/>
              <a:t>lehetőség legyen kommentálni az bejegyzéseket</a:t>
            </a:r>
            <a:endParaRPr lang="hu-HU" dirty="0"/>
          </a:p>
        </p:txBody>
      </p:sp>
      <p:sp>
        <p:nvSpPr>
          <p:cNvPr id="14338" name="AutoShape 2" descr="Képtalálatok a következőre: png cohes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Motiváció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42910" y="1500180"/>
            <a:ext cx="8153400" cy="3143258"/>
          </a:xfrm>
        </p:spPr>
        <p:txBody>
          <a:bodyPr>
            <a:normAutofit lnSpcReduction="10000"/>
          </a:bodyPr>
          <a:lstStyle/>
          <a:p>
            <a:r>
              <a:rPr lang="hu-HU" sz="2800" dirty="0" smtClean="0">
                <a:latin typeface="+mj-lt"/>
              </a:rPr>
              <a:t>hiányzás / tárgy ütközés / lemaradás miatt segíthet a pótlásban :</a:t>
            </a:r>
          </a:p>
          <a:p>
            <a:pPr lvl="1"/>
            <a:r>
              <a:rPr lang="hu-HU" dirty="0" smtClean="0"/>
              <a:t>zh időpont</a:t>
            </a:r>
          </a:p>
          <a:p>
            <a:pPr lvl="1"/>
            <a:r>
              <a:rPr lang="hu-HU" dirty="0" smtClean="0"/>
              <a:t>zh-n várható feladatok</a:t>
            </a:r>
          </a:p>
          <a:p>
            <a:pPr lvl="1"/>
            <a:r>
              <a:rPr lang="hu-HU" dirty="0" smtClean="0"/>
              <a:t>hallgatók órai jegyzetei</a:t>
            </a:r>
          </a:p>
          <a:p>
            <a:r>
              <a:rPr lang="hu-HU" sz="2800" dirty="0" smtClean="0">
                <a:latin typeface="+mj-lt"/>
              </a:rPr>
              <a:t>közösségépítés</a:t>
            </a:r>
            <a:endParaRPr lang="hu-HU" sz="2400" dirty="0" smtClean="0">
              <a:latin typeface="+mj-lt"/>
            </a:endParaRPr>
          </a:p>
          <a:p>
            <a:r>
              <a:rPr lang="hu-HU" sz="2800" dirty="0" smtClean="0">
                <a:latin typeface="+mj-lt"/>
              </a:rPr>
              <a:t>nincs</a:t>
            </a:r>
            <a:r>
              <a:rPr lang="hu-HU" sz="2400" dirty="0" smtClean="0">
                <a:latin typeface="+mj-lt"/>
              </a:rPr>
              <a:t> </a:t>
            </a:r>
            <a:r>
              <a:rPr lang="hu-HU" sz="2800" dirty="0" smtClean="0">
                <a:latin typeface="+mj-lt"/>
              </a:rPr>
              <a:t>hasonló</a:t>
            </a:r>
            <a:endParaRPr lang="hu-HU" dirty="0" smtClean="0"/>
          </a:p>
          <a:p>
            <a:endParaRPr lang="hu-HU" dirty="0" smtClean="0"/>
          </a:p>
        </p:txBody>
      </p:sp>
      <p:pic>
        <p:nvPicPr>
          <p:cNvPr id="6" name="Kép 5" descr="2016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2571750"/>
            <a:ext cx="1643074" cy="1643074"/>
          </a:xfrm>
          <a:prstGeom prst="rect">
            <a:avLst/>
          </a:prstGeom>
        </p:spPr>
      </p:pic>
      <p:sp>
        <p:nvSpPr>
          <p:cNvPr id="13320" name="AutoShape 8" descr="Képtalálatok a következőre: png cohes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3322" name="AutoShape 10" descr="Képtalálatok a következőre: cohesio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3324" name="AutoShape 12" descr="Képtalálatok a következőre: cohesio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1357290" y="2143122"/>
            <a:ext cx="7123113" cy="24431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hu-HU" sz="2400" dirty="0" smtClean="0">
                <a:solidFill>
                  <a:schemeClr val="tx2">
                    <a:lumMod val="50000"/>
                  </a:schemeClr>
                </a:solidFill>
              </a:rPr>
              <a:t>hallgatóság tanulmányi előmenetelének segítése</a:t>
            </a:r>
          </a:p>
          <a:p>
            <a:pPr>
              <a:buFont typeface="Wingdings" pitchFamily="2" charset="2"/>
              <a:buChar char="v"/>
            </a:pPr>
            <a:r>
              <a:rPr lang="hu-HU" sz="2400" dirty="0" smtClean="0"/>
              <a:t> a hétköznapokban is jól használható, hasznos szoftver</a:t>
            </a:r>
          </a:p>
          <a:p>
            <a:endParaRPr lang="hu-HU" sz="2400" dirty="0" smtClean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Cél</a:t>
            </a:r>
            <a:endParaRPr lang="hu-H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290" name="AutoShape 2" descr="Képtalálatok a következőre: lear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2292" name="AutoShape 4" descr="Képtalálatok a következőre: lear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2294" name="AutoShape 6" descr="Képtalálatok a következőre: lear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2296" name="AutoShape 8" descr="Képtalálatok a következőre: lear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2300" name="AutoShape 12" descr="Képtalálatok a következőre: png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2302" name="AutoShape 14" descr="Képtalálatok a következőre: png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1" name="Kép 10" descr="online-learning-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00" y="3333137"/>
            <a:ext cx="2821801" cy="1237846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>
                <a:solidFill>
                  <a:schemeClr val="tx2">
                    <a:lumMod val="50000"/>
                  </a:schemeClr>
                </a:solidFill>
              </a:rPr>
              <a:t>A szoftver főbb funkciói</a:t>
            </a:r>
            <a:endParaRPr lang="hu-H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500034" y="1714494"/>
            <a:ext cx="8153400" cy="250033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v"/>
            </a:pPr>
            <a:r>
              <a:rPr lang="hu-HU" sz="2400" dirty="0" smtClean="0">
                <a:latin typeface="+mn-lt"/>
              </a:rPr>
              <a:t>tantárgyakkal kapcsolatos fórumbejegyzések írása</a:t>
            </a:r>
          </a:p>
          <a:p>
            <a:pPr lvl="0">
              <a:buFont typeface="Wingdings" pitchFamily="2" charset="2"/>
              <a:buChar char="v"/>
            </a:pPr>
            <a:r>
              <a:rPr lang="hu-HU" sz="2400" dirty="0" smtClean="0">
                <a:latin typeface="+mn-lt"/>
              </a:rPr>
              <a:t>keresés az adott tantárgyakhoz tartozó fórumok között</a:t>
            </a:r>
          </a:p>
          <a:p>
            <a:pPr lvl="0">
              <a:buFont typeface="Wingdings" pitchFamily="2" charset="2"/>
              <a:buChar char="v"/>
            </a:pPr>
            <a:r>
              <a:rPr lang="hu-HU" sz="2400" dirty="0" smtClean="0">
                <a:latin typeface="+mn-lt"/>
              </a:rPr>
              <a:t>bejegyzések között keresés az adott tárgynál</a:t>
            </a:r>
          </a:p>
          <a:p>
            <a:pPr lvl="0">
              <a:buFont typeface="Wingdings" pitchFamily="2" charset="2"/>
              <a:buChar char="v"/>
            </a:pPr>
            <a:r>
              <a:rPr lang="hu-HU" sz="2400" dirty="0" smtClean="0">
                <a:latin typeface="+mn-lt"/>
              </a:rPr>
              <a:t>tantárgyhoz értesítés beállítása</a:t>
            </a:r>
          </a:p>
          <a:p>
            <a:pPr lvl="0">
              <a:buFont typeface="Wingdings" pitchFamily="2" charset="2"/>
              <a:buChar char="v"/>
            </a:pPr>
            <a:r>
              <a:rPr lang="hu-HU" sz="2400" dirty="0" smtClean="0">
                <a:latin typeface="+mn-lt"/>
              </a:rPr>
              <a:t>új tantárgy felvétele</a:t>
            </a:r>
            <a:endParaRPr lang="hu-HU" sz="3200" dirty="0" smtClean="0">
              <a:latin typeface="+mn-lt"/>
            </a:endParaRPr>
          </a:p>
          <a:p>
            <a:endParaRPr lang="hu-HU" dirty="0"/>
          </a:p>
        </p:txBody>
      </p:sp>
      <p:pic>
        <p:nvPicPr>
          <p:cNvPr id="10244" name="Picture 4" descr="Képtalálatok a következőre: forum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3071816"/>
            <a:ext cx="1571636" cy="1571636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Használat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v"/>
            </a:pPr>
            <a:r>
              <a:rPr lang="hu-HU" sz="2000" dirty="0" smtClean="0"/>
              <a:t>titkosítva tároljuk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v"/>
            </a:pPr>
            <a:r>
              <a:rPr lang="hu-HU" sz="2200" dirty="0" smtClean="0"/>
              <a:t>rögzül az adott fiókhoz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v"/>
            </a:pPr>
            <a:r>
              <a:rPr lang="hu-HU" sz="2200" dirty="0" smtClean="0"/>
              <a:t>mindig elérhető keresés nélkül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v"/>
            </a:pPr>
            <a:r>
              <a:rPr lang="hu-HU" sz="2200" dirty="0" smtClean="0"/>
              <a:t>értesítés állítható be a kívánt fórumokhoz: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Courier New" pitchFamily="49" charset="0"/>
              <a:buChar char="o"/>
            </a:pPr>
            <a:r>
              <a:rPr lang="hu-HU" sz="1800" dirty="0" smtClean="0"/>
              <a:t>az új bejegyzésekről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Courier New" pitchFamily="49" charset="0"/>
              <a:buChar char="o"/>
            </a:pPr>
            <a:r>
              <a:rPr lang="hu-HU" sz="1800" dirty="0" smtClean="0"/>
              <a:t>saját bejegyzéshez történt hozzászólás esetén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 pitchFamily="2" charset="2"/>
              <a:buChar char="v"/>
            </a:pPr>
            <a:endParaRPr lang="hu-HU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 pitchFamily="2" charset="2"/>
              <a:buChar char="v"/>
            </a:pPr>
            <a:endParaRPr lang="hu-HU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v"/>
            </a:pPr>
            <a:endParaRPr lang="hu-HU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hu-HU" dirty="0" err="1" smtClean="0"/>
              <a:t>Neptun</a:t>
            </a:r>
            <a:r>
              <a:rPr lang="hu-HU" dirty="0" smtClean="0"/>
              <a:t> belépési adatokkal</a:t>
            </a: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hu-HU" dirty="0" smtClean="0"/>
              <a:t>az új tantárgy felvétele funkció</a:t>
            </a:r>
          </a:p>
        </p:txBody>
      </p:sp>
      <p:pic>
        <p:nvPicPr>
          <p:cNvPr id="7180" name="Picture 12" descr="Képtalálatok a következőre: padlock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85918" y="3071816"/>
            <a:ext cx="1285883" cy="1285883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Használat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500034" y="1643056"/>
            <a:ext cx="8153400" cy="2643206"/>
          </a:xfrm>
        </p:spPr>
        <p:txBody>
          <a:bodyPr/>
          <a:lstStyle/>
          <a:p>
            <a:r>
              <a:rPr lang="hu-HU" sz="2800" dirty="0" smtClean="0">
                <a:latin typeface="+mj-lt"/>
              </a:rPr>
              <a:t>Továbbá lehetőségük van :</a:t>
            </a:r>
          </a:p>
          <a:p>
            <a:pPr lvl="1"/>
            <a:r>
              <a:rPr lang="hu-HU" dirty="0" smtClean="0"/>
              <a:t>további tantárgyfórumok közötti böngészésre</a:t>
            </a:r>
          </a:p>
          <a:p>
            <a:pPr lvl="1"/>
            <a:r>
              <a:rPr lang="hu-HU" dirty="0" smtClean="0"/>
              <a:t>az azokhoz való csatlakozáshoz </a:t>
            </a:r>
          </a:p>
          <a:p>
            <a:pPr lvl="2"/>
            <a:r>
              <a:rPr lang="hu-HU" dirty="0" smtClean="0"/>
              <a:t>Pl. egy jövőben felvenni kívánt tárggyal kapcsolatos kérdés miatt </a:t>
            </a:r>
            <a:endParaRPr lang="hu-HU" dirty="0"/>
          </a:p>
        </p:txBody>
      </p:sp>
      <p:pic>
        <p:nvPicPr>
          <p:cNvPr id="4098" name="Picture 2" descr="Képtalálatok a következőre: search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1357304"/>
            <a:ext cx="1285866" cy="1285866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Bejegyzések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2"/>
          </p:nvPr>
        </p:nvSpPr>
        <p:spPr>
          <a:xfrm>
            <a:off x="571472" y="1928808"/>
            <a:ext cx="3886200" cy="268605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v"/>
            </a:pPr>
            <a:r>
              <a:rPr lang="hu-HU" sz="1800" dirty="0" smtClean="0"/>
              <a:t>bejegyzés tárgya</a:t>
            </a:r>
          </a:p>
          <a:p>
            <a:pPr lvl="1">
              <a:buFont typeface="Wingdings" pitchFamily="2" charset="2"/>
              <a:buChar char="v"/>
            </a:pPr>
            <a:r>
              <a:rPr lang="hu-HU" sz="1800" dirty="0" smtClean="0"/>
              <a:t>szöveg</a:t>
            </a:r>
          </a:p>
          <a:p>
            <a:pPr lvl="1">
              <a:buFont typeface="Wingdings" pitchFamily="2" charset="2"/>
              <a:buChar char="v"/>
            </a:pPr>
            <a:r>
              <a:rPr lang="hu-HU" sz="1800" dirty="0" smtClean="0"/>
              <a:t>kép</a:t>
            </a:r>
          </a:p>
          <a:p>
            <a:pPr lvl="1">
              <a:buFont typeface="Wingdings" pitchFamily="2" charset="2"/>
              <a:buChar char="v"/>
            </a:pPr>
            <a:r>
              <a:rPr lang="hu-HU" sz="1800" dirty="0" smtClean="0"/>
              <a:t>fájl csatolmány 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4"/>
          </p:nvPr>
        </p:nvSpPr>
        <p:spPr>
          <a:xfrm>
            <a:off x="4714876" y="1785932"/>
            <a:ext cx="3886200" cy="268605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hu-HU" sz="1700" dirty="0" smtClean="0"/>
              <a:t>    </a:t>
            </a:r>
            <a:r>
              <a:rPr lang="hu-HU" sz="1800" dirty="0" smtClean="0"/>
              <a:t>Nem szalonképes bejegyzések, kommentárok eltávolításra kerülnek (adminisztrátor) ha jelentik az adott bejegyzést/hozzászólást</a:t>
            </a:r>
            <a:endParaRPr lang="hu-HU" sz="170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Tartalmazhatnak :</a:t>
            </a:r>
            <a:endParaRPr lang="hu-HU" sz="2400" dirty="0"/>
          </a:p>
        </p:txBody>
      </p:sp>
      <p:pic>
        <p:nvPicPr>
          <p:cNvPr id="3074" name="Picture 2" descr="Képtalálatok a következőre: png picture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contrast="40000"/>
          </a:blip>
          <a:srcRect/>
          <a:stretch>
            <a:fillRect/>
          </a:stretch>
        </p:blipFill>
        <p:spPr bwMode="auto">
          <a:xfrm>
            <a:off x="2500298" y="3643320"/>
            <a:ext cx="938202" cy="938202"/>
          </a:xfrm>
          <a:prstGeom prst="rect">
            <a:avLst/>
          </a:prstGeom>
          <a:noFill/>
        </p:spPr>
      </p:pic>
      <p:pic>
        <p:nvPicPr>
          <p:cNvPr id="3082" name="Picture 10" descr="Képtalálatok a következőre: png text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500166" y="3643320"/>
            <a:ext cx="857256" cy="857256"/>
          </a:xfrm>
          <a:prstGeom prst="rect">
            <a:avLst/>
          </a:prstGeom>
          <a:noFill/>
        </p:spPr>
      </p:pic>
      <p:pic>
        <p:nvPicPr>
          <p:cNvPr id="3084" name="Picture 12" descr="Képtalálatok a következőre: png file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857884" y="3643320"/>
            <a:ext cx="1000132" cy="1000132"/>
          </a:xfrm>
          <a:prstGeom prst="rect">
            <a:avLst/>
          </a:prstGeom>
          <a:noFill/>
        </p:spPr>
      </p:pic>
      <p:pic>
        <p:nvPicPr>
          <p:cNvPr id="3086" name="Picture 14" descr="Képtalálatok a következőre: png delete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9454" y="3571882"/>
            <a:ext cx="1019149" cy="1019149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Követelmények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571472" y="1428742"/>
            <a:ext cx="8153400" cy="3371850"/>
          </a:xfrm>
        </p:spPr>
        <p:txBody>
          <a:bodyPr>
            <a:normAutofit/>
          </a:bodyPr>
          <a:lstStyle/>
          <a:p>
            <a:pPr lvl="0"/>
            <a:r>
              <a:rPr lang="hu-HU" sz="2400" dirty="0" smtClean="0"/>
              <a:t>Objektum orientált programozási nyelv használata</a:t>
            </a:r>
          </a:p>
          <a:p>
            <a:pPr lvl="0"/>
            <a:r>
              <a:rPr lang="hu-HU" sz="2400" dirty="0" smtClean="0"/>
              <a:t>Adatok tárolása adatbázisban</a:t>
            </a:r>
          </a:p>
          <a:p>
            <a:pPr lvl="0"/>
            <a:r>
              <a:rPr lang="hu-HU" sz="2400" dirty="0" smtClean="0"/>
              <a:t>A szoftver használata grafikus kezelő felületen keresztül</a:t>
            </a:r>
          </a:p>
          <a:p>
            <a:pPr>
              <a:buNone/>
            </a:pPr>
            <a:endParaRPr lang="hu-HU" sz="2400" dirty="0"/>
          </a:p>
        </p:txBody>
      </p:sp>
      <p:sp>
        <p:nvSpPr>
          <p:cNvPr id="11270" name="AutoShape 6" descr="Képtalálatok a következőre: databas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1272" name="AutoShape 8" descr="Képtalálatok a következőre: databas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1274" name="Picture 10" descr="Képtalálatok a következőre: database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071934" y="3429006"/>
            <a:ext cx="1000132" cy="1000132"/>
          </a:xfrm>
          <a:prstGeom prst="rect">
            <a:avLst/>
          </a:prstGeom>
          <a:noFill/>
        </p:spPr>
      </p:pic>
      <p:pic>
        <p:nvPicPr>
          <p:cNvPr id="11278" name="Picture 14" descr="Képtalálatok a következőre: graphic design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786446" y="3143254"/>
            <a:ext cx="1357322" cy="1357322"/>
          </a:xfrm>
          <a:prstGeom prst="rect">
            <a:avLst/>
          </a:prstGeom>
          <a:noFill/>
        </p:spPr>
      </p:pic>
      <p:pic>
        <p:nvPicPr>
          <p:cNvPr id="11280" name="Picture 16" descr="Képtalálatok a következőre: OOP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85852" y="3429006"/>
            <a:ext cx="2321655" cy="928662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Egyéni 44. séma">
      <a:dk1>
        <a:srgbClr val="1E3649"/>
      </a:dk1>
      <a:lt1>
        <a:srgbClr val="FDF0D0"/>
      </a:lt1>
      <a:dk2>
        <a:srgbClr val="BED3E4"/>
      </a:dk2>
      <a:lt2>
        <a:srgbClr val="F8CC61"/>
      </a:lt2>
      <a:accent1>
        <a:srgbClr val="FADA8A"/>
      </a:accent1>
      <a:accent2>
        <a:srgbClr val="1E3649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395750"/>
      </a:hlink>
      <a:folHlink>
        <a:srgbClr val="162836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1477</TotalTime>
  <Words>267</Words>
  <Application>Microsoft Office PowerPoint</Application>
  <PresentationFormat>Diavetítés a képernyőre (16:9 oldalarány)</PresentationFormat>
  <Paragraphs>72</Paragraphs>
  <Slides>14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Tw Cen MT</vt:lpstr>
      <vt:lpstr>Wingdings</vt:lpstr>
      <vt:lpstr>Medián</vt:lpstr>
      <vt:lpstr>Pannon Egyetem     tantárgyfórum</vt:lpstr>
      <vt:lpstr>Pannon Egyetem tantárgyfórum</vt:lpstr>
      <vt:lpstr>Motiváció</vt:lpstr>
      <vt:lpstr>Cél</vt:lpstr>
      <vt:lpstr>A szoftver főbb funkciói</vt:lpstr>
      <vt:lpstr>Használat</vt:lpstr>
      <vt:lpstr>Használat</vt:lpstr>
      <vt:lpstr>Bejegyzések</vt:lpstr>
      <vt:lpstr> Követelmények </vt:lpstr>
      <vt:lpstr>Megvalósítás</vt:lpstr>
      <vt:lpstr>+ Funkció : szöveg kiegészítés</vt:lpstr>
      <vt:lpstr>PowerPoint-bemutató</vt:lpstr>
      <vt:lpstr>PowerPoint-bemutató</vt:lpstr>
      <vt:lpstr>Köszönjük a figyelmet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ASUS</dc:creator>
  <cp:lastModifiedBy>Norbert Kiss</cp:lastModifiedBy>
  <cp:revision>62</cp:revision>
  <dcterms:created xsi:type="dcterms:W3CDTF">2020-02-29T17:51:03Z</dcterms:created>
  <dcterms:modified xsi:type="dcterms:W3CDTF">2020-03-03T19:31:56Z</dcterms:modified>
</cp:coreProperties>
</file>