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LAPSHIN" initials="IL" lastIdx="1" clrIdx="0">
    <p:extLst>
      <p:ext uri="{19B8F6BF-5375-455C-9EA6-DF929625EA0E}">
        <p15:presenceInfo xmlns:p15="http://schemas.microsoft.com/office/powerpoint/2012/main" userId="ILYA LAPS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79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74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28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8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6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220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67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63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87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63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18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22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80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85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53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28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F6F040-9551-494F-95E7-EAC95F0D7B90}" type="datetimeFigureOut">
              <a:rPr lang="LID4096" smtClean="0"/>
              <a:t>10/23/2021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E55A-5682-48CC-8F57-9AEC0812F8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27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78D-FBD9-4660-B2C7-43AFE5C1E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3 </a:t>
            </a:r>
            <a:br>
              <a:rPr lang="en-US" dirty="0"/>
            </a:br>
            <a:r>
              <a:rPr lang="en-US" sz="4000" dirty="0"/>
              <a:t>Quantum programs testing tool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6F027-62A1-46CC-A03D-09919DB1B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Quantum Madrid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3749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D82-5141-4574-A243-9431DAD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/>
              <a:t>Motivación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5B80-AC0E-46B6-9376-4CDE5840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12769" cy="41954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i="1" dirty="0">
                <a:latin typeface="NimbusRomNo9L-Medi"/>
              </a:rPr>
              <a:t>“T</a:t>
            </a:r>
            <a:r>
              <a:rPr lang="en-US" sz="2400" b="0" i="1" u="none" strike="noStrike" baseline="0" dirty="0">
                <a:latin typeface="NimbusRomNo9L-Medi"/>
              </a:rPr>
              <a:t>o fully exploit QC’s potential, it is</a:t>
            </a:r>
            <a:r>
              <a:rPr lang="en-US" sz="2400" b="0" i="1" u="none" strike="noStrike" baseline="0" dirty="0">
                <a:latin typeface="NimbusSanL-Regu"/>
              </a:rPr>
              <a:t> </a:t>
            </a:r>
            <a:r>
              <a:rPr lang="en-US" sz="2400" b="0" i="1" u="none" strike="noStrike" baseline="0" dirty="0">
                <a:latin typeface="NimbusRomNo9L-Medi"/>
              </a:rPr>
              <a:t>important to ensure the correctness of quantum programs. </a:t>
            </a:r>
            <a:r>
              <a:rPr lang="en-GB" sz="2400" b="0" i="1" u="none" strike="noStrike" baseline="0" dirty="0">
                <a:latin typeface="NimbusRomNo9L-Medi"/>
              </a:rPr>
              <a:t>Doing</a:t>
            </a:r>
            <a:r>
              <a:rPr lang="en-US" sz="2400" b="0" i="1" u="none" strike="noStrike" baseline="0" dirty="0">
                <a:latin typeface="NimbusSanL-Regu"/>
              </a:rPr>
              <a:t> </a:t>
            </a:r>
            <a:r>
              <a:rPr lang="en-US" sz="2400" b="0" i="1" u="none" strike="noStrike" baseline="0" dirty="0">
                <a:latin typeface="NimbusRomNo9L-Medi"/>
              </a:rPr>
              <a:t>so via software testing is, however, very challenging because</a:t>
            </a:r>
            <a:r>
              <a:rPr lang="en-GB" sz="2400" b="0" i="1" u="none" strike="noStrike" baseline="0" dirty="0">
                <a:latin typeface="NimbusSanL-Regu"/>
              </a:rPr>
              <a:t> </a:t>
            </a:r>
            <a:r>
              <a:rPr lang="en-GB" sz="2400" b="0" i="1" u="none" strike="noStrike" baseline="0" dirty="0">
                <a:latin typeface="NimbusRomNo9L-Medi"/>
              </a:rPr>
              <a:t>of QC’s inherent properties: superposition and entanglement.” </a:t>
            </a:r>
            <a:r>
              <a:rPr lang="en-GB" sz="2400" b="0" u="none" strike="noStrike" baseline="0" dirty="0">
                <a:latin typeface="NimbusRomNo9L-Medi"/>
              </a:rPr>
              <a:t>X. </a:t>
            </a:r>
            <a:r>
              <a:rPr lang="en-GB" sz="2400" b="0" u="none" strike="noStrike" baseline="0" dirty="0">
                <a:latin typeface="NimbusRomNo9L-Regu"/>
              </a:rPr>
              <a:t>Wang et al.</a:t>
            </a:r>
            <a:endParaRPr lang="en-US" sz="2400" dirty="0"/>
          </a:p>
          <a:p>
            <a:r>
              <a:rPr lang="en-US" sz="2400" dirty="0" err="1"/>
              <a:t>Existe</a:t>
            </a:r>
            <a:r>
              <a:rPr lang="en-US" sz="2400" dirty="0"/>
              <a:t> </a:t>
            </a:r>
            <a:r>
              <a:rPr lang="en-US" sz="2400" dirty="0" err="1"/>
              <a:t>teoría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no </a:t>
            </a:r>
            <a:r>
              <a:rPr lang="en-US" sz="2400" dirty="0" err="1"/>
              <a:t>herramientas</a:t>
            </a:r>
            <a:endParaRPr lang="en-US" sz="2400" dirty="0"/>
          </a:p>
          <a:p>
            <a:r>
              <a:rPr lang="en-US" sz="2400" dirty="0"/>
              <a:t>Los </a:t>
            </a:r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clásicos</a:t>
            </a:r>
            <a:r>
              <a:rPr lang="en-US" sz="2400" dirty="0"/>
              <a:t> no </a:t>
            </a:r>
            <a:r>
              <a:rPr lang="en-US" sz="2400" dirty="0" err="1"/>
              <a:t>estan</a:t>
            </a:r>
            <a:r>
              <a:rPr lang="en-US" sz="2400" dirty="0"/>
              <a:t> </a:t>
            </a:r>
            <a:r>
              <a:rPr lang="en-US" sz="2400" dirty="0" err="1"/>
              <a:t>adaptados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89102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D82-5141-4574-A243-9431DAD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Estructura</a:t>
            </a:r>
            <a:endParaRPr lang="LID4096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FDEC9-EE93-4751-B2F8-E46AB0D039D2}"/>
              </a:ext>
            </a:extLst>
          </p:cNvPr>
          <p:cNvSpPr/>
          <p:nvPr/>
        </p:nvSpPr>
        <p:spPr>
          <a:xfrm>
            <a:off x="4867013" y="2173139"/>
            <a:ext cx="1736522" cy="889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processing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CBF8A-AB0A-4E8B-90D0-ABF9BBF152A1}"/>
              </a:ext>
            </a:extLst>
          </p:cNvPr>
          <p:cNvSpPr/>
          <p:nvPr/>
        </p:nvSpPr>
        <p:spPr>
          <a:xfrm>
            <a:off x="4867013" y="3289019"/>
            <a:ext cx="1736522" cy="889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execution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B9F8C-4226-40C2-AF89-0B29A630D914}"/>
              </a:ext>
            </a:extLst>
          </p:cNvPr>
          <p:cNvSpPr/>
          <p:nvPr/>
        </p:nvSpPr>
        <p:spPr>
          <a:xfrm>
            <a:off x="4867013" y="4568545"/>
            <a:ext cx="1736522" cy="8892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comparison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5D376-DEC8-4E6A-8E58-B0BEE7631A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5274" y="3062372"/>
            <a:ext cx="0" cy="226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4FB38-F9C8-4F1D-82BC-C187F36D3EB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35274" y="4178252"/>
            <a:ext cx="0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553239-D7EE-4FEF-863A-3DF0534D53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735274" y="1786856"/>
            <a:ext cx="0" cy="386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74B9A-2955-40E0-8EB8-B632B79DD2F6}"/>
              </a:ext>
            </a:extLst>
          </p:cNvPr>
          <p:cNvSpPr/>
          <p:nvPr/>
        </p:nvSpPr>
        <p:spPr>
          <a:xfrm>
            <a:off x="1005360" y="1244809"/>
            <a:ext cx="1736522" cy="889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Quantum circuit under test 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555F0-4378-4CA9-A8A6-7E1B1871BCFA}"/>
              </a:ext>
            </a:extLst>
          </p:cNvPr>
          <p:cNvSpPr/>
          <p:nvPr/>
        </p:nvSpPr>
        <p:spPr>
          <a:xfrm>
            <a:off x="9001326" y="1244808"/>
            <a:ext cx="1736522" cy="889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  <a:endParaRPr lang="LID4096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D7A876-B54C-4632-B0AC-3026A46CF23C}"/>
              </a:ext>
            </a:extLst>
          </p:cNvPr>
          <p:cNvCxnSpPr>
            <a:stCxn id="22" idx="2"/>
            <a:endCxn id="4" idx="1"/>
          </p:cNvCxnSpPr>
          <p:nvPr/>
        </p:nvCxnSpPr>
        <p:spPr>
          <a:xfrm rot="16200000" flipH="1">
            <a:off x="3128460" y="879203"/>
            <a:ext cx="483714" cy="29933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178342-E535-4CE6-BBCF-D57743D72C5A}"/>
              </a:ext>
            </a:extLst>
          </p:cNvPr>
          <p:cNvCxnSpPr>
            <a:stCxn id="22" idx="2"/>
            <a:endCxn id="5" idx="1"/>
          </p:cNvCxnSpPr>
          <p:nvPr/>
        </p:nvCxnSpPr>
        <p:spPr>
          <a:xfrm rot="16200000" flipH="1">
            <a:off x="2570520" y="1437143"/>
            <a:ext cx="1599594" cy="29933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584003-DB4A-4B27-99C9-51962941883E}"/>
              </a:ext>
            </a:extLst>
          </p:cNvPr>
          <p:cNvSpPr txBox="1"/>
          <p:nvPr/>
        </p:nvSpPr>
        <p:spPr>
          <a:xfrm>
            <a:off x="2997437" y="1829191"/>
            <a:ext cx="1736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</a:t>
            </a:r>
          </a:p>
          <a:p>
            <a:r>
              <a:rPr lang="en-US" sz="1400" dirty="0"/>
              <a:t>- Qubits N</a:t>
            </a:r>
          </a:p>
          <a:p>
            <a:r>
              <a:rPr lang="en-US" sz="1400" dirty="0"/>
              <a:t>- Classic bits N</a:t>
            </a:r>
            <a:endParaRPr lang="LID4096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E74D80-B546-46E4-A24B-50D73958CCC0}"/>
              </a:ext>
            </a:extLst>
          </p:cNvPr>
          <p:cNvSpPr txBox="1"/>
          <p:nvPr/>
        </p:nvSpPr>
        <p:spPr>
          <a:xfrm>
            <a:off x="2997437" y="3109809"/>
            <a:ext cx="927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</a:t>
            </a:r>
          </a:p>
          <a:p>
            <a:r>
              <a:rPr lang="en-US" sz="1400" dirty="0"/>
              <a:t>- Circuit</a:t>
            </a:r>
            <a:endParaRPr lang="LID4096" sz="14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1A3C2BD-7F3E-47DF-87A9-16D64A15858E}"/>
              </a:ext>
            </a:extLst>
          </p:cNvPr>
          <p:cNvCxnSpPr>
            <a:stCxn id="24" idx="2"/>
            <a:endCxn id="6" idx="3"/>
          </p:cNvCxnSpPr>
          <p:nvPr/>
        </p:nvCxnSpPr>
        <p:spPr>
          <a:xfrm rot="5400000">
            <a:off x="6797001" y="1940575"/>
            <a:ext cx="2879121" cy="32660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A43F70-AC9C-4A1F-9689-BC26A08E1920}"/>
              </a:ext>
            </a:extLst>
          </p:cNvPr>
          <p:cNvSpPr txBox="1"/>
          <p:nvPr/>
        </p:nvSpPr>
        <p:spPr>
          <a:xfrm>
            <a:off x="7471795" y="4430405"/>
            <a:ext cx="211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</a:t>
            </a:r>
          </a:p>
          <a:p>
            <a:r>
              <a:rPr lang="en-US" sz="1400" dirty="0"/>
              <a:t>- Expected distribution</a:t>
            </a:r>
            <a:endParaRPr lang="LID4096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FC82C6-DD78-4647-9B22-76F5E1E02BC4}"/>
              </a:ext>
            </a:extLst>
          </p:cNvPr>
          <p:cNvSpPr/>
          <p:nvPr/>
        </p:nvSpPr>
        <p:spPr>
          <a:xfrm>
            <a:off x="4867013" y="5764182"/>
            <a:ext cx="1736522" cy="889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result:</a:t>
            </a:r>
          </a:p>
          <a:p>
            <a:pPr algn="ctr"/>
            <a:r>
              <a:rPr lang="en-US" dirty="0"/>
              <a:t>Pass/Fail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4A8162-8E1A-4F10-B198-298E6F05B39F}"/>
              </a:ext>
            </a:extLst>
          </p:cNvPr>
          <p:cNvSpPr txBox="1"/>
          <p:nvPr/>
        </p:nvSpPr>
        <p:spPr>
          <a:xfrm>
            <a:off x="4611459" y="1381648"/>
            <a:ext cx="223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(</a:t>
            </a:r>
            <a:r>
              <a:rPr lang="en-US" sz="1400" dirty="0" err="1"/>
              <a:t>Opcional</a:t>
            </a:r>
            <a:r>
              <a:rPr lang="en-US" sz="14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9C25A6-ECE5-45DB-A10B-A555D6FB19A4}"/>
              </a:ext>
            </a:extLst>
          </p:cNvPr>
          <p:cNvCxnSpPr>
            <a:stCxn id="6" idx="2"/>
            <a:endCxn id="42" idx="0"/>
          </p:cNvCxnSpPr>
          <p:nvPr/>
        </p:nvCxnSpPr>
        <p:spPr>
          <a:xfrm>
            <a:off x="5735274" y="5457778"/>
            <a:ext cx="0" cy="30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1D13EC9-6C72-49E2-8E98-442F15C07083}"/>
              </a:ext>
            </a:extLst>
          </p:cNvPr>
          <p:cNvSpPr/>
          <p:nvPr/>
        </p:nvSpPr>
        <p:spPr>
          <a:xfrm>
            <a:off x="4611458" y="1950679"/>
            <a:ext cx="2239120" cy="366155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854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0F47-1C78-4DD9-8051-DBE63DCA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0" i="0" u="none" strike="noStrike" baseline="0" dirty="0"/>
              <a:t>Testing Quantum Programs</a:t>
            </a:r>
            <a:endParaRPr lang="LID4096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0214-09AC-43B3-808F-CB2E6EC46F93}"/>
              </a:ext>
            </a:extLst>
          </p:cNvPr>
          <p:cNvSpPr/>
          <p:nvPr/>
        </p:nvSpPr>
        <p:spPr>
          <a:xfrm>
            <a:off x="1308248" y="2277344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processing</a:t>
            </a:r>
            <a:endParaRPr lang="LID4096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A749E-3B60-4878-8C9C-95298C510545}"/>
              </a:ext>
            </a:extLst>
          </p:cNvPr>
          <p:cNvSpPr/>
          <p:nvPr/>
        </p:nvSpPr>
        <p:spPr>
          <a:xfrm>
            <a:off x="1308249" y="3176897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execution</a:t>
            </a:r>
            <a:endParaRPr lang="LID4096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44E5-7818-4D2B-8AEC-DF020EFD1FA0}"/>
              </a:ext>
            </a:extLst>
          </p:cNvPr>
          <p:cNvSpPr/>
          <p:nvPr/>
        </p:nvSpPr>
        <p:spPr>
          <a:xfrm>
            <a:off x="1308249" y="4076450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comparison</a:t>
            </a:r>
            <a:endParaRPr lang="LID4096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7CABA-2659-4E67-81A1-2038B0F0EBA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33002" y="2814239"/>
            <a:ext cx="1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2D616-7C05-4C62-985C-FDB6E27997E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3003" y="3713792"/>
            <a:ext cx="0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9F65DE-0A04-4544-8376-0CA910FA9AC5}"/>
              </a:ext>
            </a:extLst>
          </p:cNvPr>
          <p:cNvSpPr/>
          <p:nvPr/>
        </p:nvSpPr>
        <p:spPr>
          <a:xfrm>
            <a:off x="258740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Quantum circuit under test </a:t>
            </a:r>
            <a:endParaRPr lang="LID4096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FDF3C-12DB-49E8-A15B-42B23B40B0A5}"/>
              </a:ext>
            </a:extLst>
          </p:cNvPr>
          <p:cNvSpPr/>
          <p:nvPr/>
        </p:nvSpPr>
        <p:spPr>
          <a:xfrm>
            <a:off x="2405957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Oracle</a:t>
            </a:r>
            <a:endParaRPr lang="LID4096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3F1E16-6A08-4437-B43F-F320E75EFFBD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666402" y="1903946"/>
            <a:ext cx="758938" cy="524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E5BC67D-2794-40B4-BB27-F74F65F96963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216626" y="2353721"/>
            <a:ext cx="1658491" cy="524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84DBD6-85AA-45D4-AC9F-3F90764DA294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1365212" y="2779399"/>
            <a:ext cx="2558044" cy="572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D1CE9-4A3F-406A-915B-F7915C4CB629}"/>
              </a:ext>
            </a:extLst>
          </p:cNvPr>
          <p:cNvSpPr/>
          <p:nvPr/>
        </p:nvSpPr>
        <p:spPr>
          <a:xfrm>
            <a:off x="1306080" y="4976003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result:</a:t>
            </a:r>
          </a:p>
          <a:p>
            <a:pPr algn="ctr"/>
            <a:r>
              <a:rPr lang="en-US" sz="1100" dirty="0"/>
              <a:t>Pass/Fail</a:t>
            </a:r>
            <a:endParaRPr lang="LID4096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19348-B0B3-41A2-B29D-E4FD6E2FFDF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830834" y="4613345"/>
            <a:ext cx="2169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90ED2A-55A0-47BE-92A2-2419ECECD2AB}"/>
              </a:ext>
            </a:extLst>
          </p:cNvPr>
          <p:cNvSpPr/>
          <p:nvPr/>
        </p:nvSpPr>
        <p:spPr>
          <a:xfrm>
            <a:off x="1052692" y="2070946"/>
            <a:ext cx="1556284" cy="270853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F384CD2-7DD6-42B1-8FA6-07E31979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05" y="1808941"/>
            <a:ext cx="5782482" cy="78115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360DB5-EDE2-4BA2-93EE-D79124523823}"/>
              </a:ext>
            </a:extLst>
          </p:cNvPr>
          <p:cNvCxnSpPr>
            <a:stCxn id="4" idx="3"/>
            <a:endCxn id="58" idx="1"/>
          </p:cNvCxnSpPr>
          <p:nvPr/>
        </p:nvCxnSpPr>
        <p:spPr>
          <a:xfrm flipV="1">
            <a:off x="2357756" y="2199521"/>
            <a:ext cx="2435349" cy="34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A949822-48F8-424C-82F7-F2DAB3C1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05" y="3027896"/>
            <a:ext cx="4667901" cy="685896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02362-6EDA-44FF-9033-C49A42CCC3F5}"/>
              </a:ext>
            </a:extLst>
          </p:cNvPr>
          <p:cNvCxnSpPr>
            <a:stCxn id="5" idx="3"/>
            <a:endCxn id="64" idx="1"/>
          </p:cNvCxnSpPr>
          <p:nvPr/>
        </p:nvCxnSpPr>
        <p:spPr>
          <a:xfrm flipV="1">
            <a:off x="2357757" y="3370844"/>
            <a:ext cx="2435348" cy="7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A31EB959-02C5-4D49-854D-33E8C60A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578" y="4076450"/>
            <a:ext cx="4677428" cy="72400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5019C3-4982-4FA3-94F9-D63BCBE6DD2F}"/>
              </a:ext>
            </a:extLst>
          </p:cNvPr>
          <p:cNvCxnSpPr>
            <a:stCxn id="6" idx="3"/>
            <a:endCxn id="68" idx="1"/>
          </p:cNvCxnSpPr>
          <p:nvPr/>
        </p:nvCxnSpPr>
        <p:spPr>
          <a:xfrm>
            <a:off x="2357757" y="4344898"/>
            <a:ext cx="2425821" cy="93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0F47-1C78-4DD9-8051-DBE63DCA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0" i="0" u="none" strike="noStrike" baseline="0" dirty="0"/>
              <a:t>Testing Quantum Programs</a:t>
            </a:r>
            <a:endParaRPr lang="LID4096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0214-09AC-43B3-808F-CB2E6EC46F93}"/>
              </a:ext>
            </a:extLst>
          </p:cNvPr>
          <p:cNvSpPr/>
          <p:nvPr/>
        </p:nvSpPr>
        <p:spPr>
          <a:xfrm>
            <a:off x="1308248" y="2277344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processing</a:t>
            </a:r>
            <a:endParaRPr lang="LID4096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A749E-3B60-4878-8C9C-95298C510545}"/>
              </a:ext>
            </a:extLst>
          </p:cNvPr>
          <p:cNvSpPr/>
          <p:nvPr/>
        </p:nvSpPr>
        <p:spPr>
          <a:xfrm>
            <a:off x="1308249" y="3176897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execution</a:t>
            </a:r>
            <a:endParaRPr lang="LID4096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44E5-7818-4D2B-8AEC-DF020EFD1FA0}"/>
              </a:ext>
            </a:extLst>
          </p:cNvPr>
          <p:cNvSpPr/>
          <p:nvPr/>
        </p:nvSpPr>
        <p:spPr>
          <a:xfrm>
            <a:off x="1308249" y="4076450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comparison</a:t>
            </a:r>
            <a:endParaRPr lang="LID4096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7CABA-2659-4E67-81A1-2038B0F0EB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33002" y="2814239"/>
            <a:ext cx="1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2D616-7C05-4C62-985C-FDB6E27997E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3003" y="3713792"/>
            <a:ext cx="0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9F65DE-0A04-4544-8376-0CA910FA9AC5}"/>
              </a:ext>
            </a:extLst>
          </p:cNvPr>
          <p:cNvSpPr/>
          <p:nvPr/>
        </p:nvSpPr>
        <p:spPr>
          <a:xfrm>
            <a:off x="258740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Quantum circuit under test </a:t>
            </a:r>
            <a:endParaRPr lang="LID4096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FDF3C-12DB-49E8-A15B-42B23B40B0A5}"/>
              </a:ext>
            </a:extLst>
          </p:cNvPr>
          <p:cNvSpPr/>
          <p:nvPr/>
        </p:nvSpPr>
        <p:spPr>
          <a:xfrm>
            <a:off x="2405957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Oracle</a:t>
            </a:r>
            <a:endParaRPr lang="LID4096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3F1E16-6A08-4437-B43F-F320E75EFFBD}"/>
              </a:ext>
            </a:extLst>
          </p:cNvPr>
          <p:cNvCxnSpPr>
            <a:stCxn id="10" idx="2"/>
            <a:endCxn id="4" idx="1"/>
          </p:cNvCxnSpPr>
          <p:nvPr/>
        </p:nvCxnSpPr>
        <p:spPr>
          <a:xfrm rot="16200000" flipH="1">
            <a:off x="666402" y="1903946"/>
            <a:ext cx="758938" cy="524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E5BC67D-2794-40B4-BB27-F74F65F96963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216626" y="2353721"/>
            <a:ext cx="1658491" cy="524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84DBD6-85AA-45D4-AC9F-3F90764DA294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1365212" y="2779399"/>
            <a:ext cx="2558044" cy="572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D1CE9-4A3F-406A-915B-F7915C4CB629}"/>
              </a:ext>
            </a:extLst>
          </p:cNvPr>
          <p:cNvSpPr/>
          <p:nvPr/>
        </p:nvSpPr>
        <p:spPr>
          <a:xfrm>
            <a:off x="1306080" y="4976003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result:</a:t>
            </a:r>
          </a:p>
          <a:p>
            <a:pPr algn="ctr"/>
            <a:r>
              <a:rPr lang="en-US" sz="1100" dirty="0"/>
              <a:t>Pass/Fail</a:t>
            </a:r>
            <a:endParaRPr lang="LID4096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19348-B0B3-41A2-B29D-E4FD6E2FFDF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830834" y="4613345"/>
            <a:ext cx="2169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90ED2A-55A0-47BE-92A2-2419ECECD2AB}"/>
              </a:ext>
            </a:extLst>
          </p:cNvPr>
          <p:cNvSpPr/>
          <p:nvPr/>
        </p:nvSpPr>
        <p:spPr>
          <a:xfrm>
            <a:off x="1052692" y="2070946"/>
            <a:ext cx="1556284" cy="270853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48C815C-A6BD-43C9-810A-29E24439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73" y="1484266"/>
            <a:ext cx="3286584" cy="12288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C4985F-B636-469D-BD96-02FB150F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73" y="3109288"/>
            <a:ext cx="3277057" cy="7716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5462D2-C6DD-4F43-9EAD-D1163F1FD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73" y="4529488"/>
            <a:ext cx="4848902" cy="10574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4F8443-E755-415B-8FF7-E78DD1E12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68" y="1444973"/>
            <a:ext cx="2216819" cy="12519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043C95-689A-4E87-A40C-A39985C08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104" y="2772031"/>
            <a:ext cx="2216819" cy="127816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D58588-2725-4988-9D15-89A6606BE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3847" y="2772033"/>
            <a:ext cx="2213912" cy="126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791C39-6A52-4E44-8103-B3D36D5020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2227" y="1430753"/>
            <a:ext cx="2216819" cy="12633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4DD15F9-B9F3-4534-892A-0D2C6CA60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6548" y="4418910"/>
            <a:ext cx="2969421" cy="167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4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0F47-1C78-4DD9-8051-DBE63DCA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Probando Múltiples Inputs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0214-09AC-43B3-808F-CB2E6EC46F93}"/>
              </a:ext>
            </a:extLst>
          </p:cNvPr>
          <p:cNvSpPr/>
          <p:nvPr/>
        </p:nvSpPr>
        <p:spPr>
          <a:xfrm>
            <a:off x="1308248" y="2277344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processing</a:t>
            </a:r>
            <a:endParaRPr lang="LID4096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A749E-3B60-4878-8C9C-95298C510545}"/>
              </a:ext>
            </a:extLst>
          </p:cNvPr>
          <p:cNvSpPr/>
          <p:nvPr/>
        </p:nvSpPr>
        <p:spPr>
          <a:xfrm>
            <a:off x="1308249" y="3176897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execution</a:t>
            </a:r>
            <a:endParaRPr lang="LID4096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44E5-7818-4D2B-8AEC-DF020EFD1FA0}"/>
              </a:ext>
            </a:extLst>
          </p:cNvPr>
          <p:cNvSpPr/>
          <p:nvPr/>
        </p:nvSpPr>
        <p:spPr>
          <a:xfrm>
            <a:off x="1308249" y="4076450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comparison</a:t>
            </a:r>
            <a:endParaRPr lang="LID4096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7CABA-2659-4E67-81A1-2038B0F0EB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33002" y="2814239"/>
            <a:ext cx="1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2D616-7C05-4C62-985C-FDB6E27997E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3003" y="3713792"/>
            <a:ext cx="0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9F65DE-0A04-4544-8376-0CA910FA9AC5}"/>
              </a:ext>
            </a:extLst>
          </p:cNvPr>
          <p:cNvSpPr/>
          <p:nvPr/>
        </p:nvSpPr>
        <p:spPr>
          <a:xfrm>
            <a:off x="258740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Quantum circuit under test </a:t>
            </a:r>
            <a:endParaRPr lang="LID4096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FDF3C-12DB-49E8-A15B-42B23B40B0A5}"/>
              </a:ext>
            </a:extLst>
          </p:cNvPr>
          <p:cNvSpPr/>
          <p:nvPr/>
        </p:nvSpPr>
        <p:spPr>
          <a:xfrm>
            <a:off x="2405957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Oracle</a:t>
            </a:r>
            <a:endParaRPr lang="LID4096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3F1E16-6A08-4437-B43F-F320E75EFFBD}"/>
              </a:ext>
            </a:extLst>
          </p:cNvPr>
          <p:cNvCxnSpPr>
            <a:stCxn id="10" idx="2"/>
            <a:endCxn id="4" idx="1"/>
          </p:cNvCxnSpPr>
          <p:nvPr/>
        </p:nvCxnSpPr>
        <p:spPr>
          <a:xfrm rot="16200000" flipH="1">
            <a:off x="666402" y="1903946"/>
            <a:ext cx="758938" cy="524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E5BC67D-2794-40B4-BB27-F74F65F96963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216626" y="2353721"/>
            <a:ext cx="1658491" cy="524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84DBD6-85AA-45D4-AC9F-3F90764DA294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1365212" y="2779399"/>
            <a:ext cx="2558044" cy="572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D1CE9-4A3F-406A-915B-F7915C4CB629}"/>
              </a:ext>
            </a:extLst>
          </p:cNvPr>
          <p:cNvSpPr/>
          <p:nvPr/>
        </p:nvSpPr>
        <p:spPr>
          <a:xfrm>
            <a:off x="1306080" y="4976003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result:</a:t>
            </a:r>
          </a:p>
          <a:p>
            <a:pPr algn="ctr"/>
            <a:r>
              <a:rPr lang="en-US" sz="1100" dirty="0"/>
              <a:t>Pass/Fail</a:t>
            </a:r>
            <a:endParaRPr lang="LID4096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19348-B0B3-41A2-B29D-E4FD6E2FFDF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830834" y="4613345"/>
            <a:ext cx="2169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90ED2A-55A0-47BE-92A2-2419ECECD2AB}"/>
              </a:ext>
            </a:extLst>
          </p:cNvPr>
          <p:cNvSpPr/>
          <p:nvPr/>
        </p:nvSpPr>
        <p:spPr>
          <a:xfrm>
            <a:off x="1052692" y="2070946"/>
            <a:ext cx="1556284" cy="270853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F28A82-1BDA-47C0-BA61-F2F1B406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67" y="2153880"/>
            <a:ext cx="5201376" cy="72400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52978-E8D6-4EB9-9B7B-7C498A935DA4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2357756" y="2515881"/>
            <a:ext cx="2226911" cy="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89703A-B14F-449A-9DC1-7ABDC0E4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667" y="3607261"/>
            <a:ext cx="3772426" cy="7049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0536E5-0C0C-49FC-BA8E-3A515E179A04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357757" y="3959735"/>
            <a:ext cx="2226910" cy="385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0F47-1C78-4DD9-8051-DBE63DCA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Probando Múltiples Inputs con </a:t>
            </a:r>
            <a:r>
              <a:rPr lang="es-ES" sz="2400" dirty="0" err="1"/>
              <a:t>Superposicion</a:t>
            </a:r>
            <a:endParaRPr lang="LID4096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0214-09AC-43B3-808F-CB2E6EC46F93}"/>
              </a:ext>
            </a:extLst>
          </p:cNvPr>
          <p:cNvSpPr/>
          <p:nvPr/>
        </p:nvSpPr>
        <p:spPr>
          <a:xfrm>
            <a:off x="1308248" y="2277344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processing</a:t>
            </a:r>
            <a:endParaRPr lang="LID4096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A749E-3B60-4878-8C9C-95298C510545}"/>
              </a:ext>
            </a:extLst>
          </p:cNvPr>
          <p:cNvSpPr/>
          <p:nvPr/>
        </p:nvSpPr>
        <p:spPr>
          <a:xfrm>
            <a:off x="1308249" y="3176897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execution</a:t>
            </a:r>
            <a:endParaRPr lang="LID4096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44E5-7818-4D2B-8AEC-DF020EFD1FA0}"/>
              </a:ext>
            </a:extLst>
          </p:cNvPr>
          <p:cNvSpPr/>
          <p:nvPr/>
        </p:nvSpPr>
        <p:spPr>
          <a:xfrm>
            <a:off x="1308249" y="4076450"/>
            <a:ext cx="1049508" cy="536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comparison</a:t>
            </a:r>
            <a:endParaRPr lang="LID4096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7CABA-2659-4E67-81A1-2038B0F0EB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33002" y="2814239"/>
            <a:ext cx="1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72D616-7C05-4C62-985C-FDB6E27997E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33003" y="3713792"/>
            <a:ext cx="0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9F65DE-0A04-4544-8376-0CA910FA9AC5}"/>
              </a:ext>
            </a:extLst>
          </p:cNvPr>
          <p:cNvSpPr/>
          <p:nvPr/>
        </p:nvSpPr>
        <p:spPr>
          <a:xfrm>
            <a:off x="258740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Quantum circuit under test </a:t>
            </a:r>
            <a:endParaRPr lang="LID4096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FDF3C-12DB-49E8-A15B-42B23B40B0A5}"/>
              </a:ext>
            </a:extLst>
          </p:cNvPr>
          <p:cNvSpPr/>
          <p:nvPr/>
        </p:nvSpPr>
        <p:spPr>
          <a:xfrm>
            <a:off x="2405957" y="1249959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Oracle</a:t>
            </a:r>
            <a:endParaRPr lang="LID4096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3F1E16-6A08-4437-B43F-F320E75EFFBD}"/>
              </a:ext>
            </a:extLst>
          </p:cNvPr>
          <p:cNvCxnSpPr>
            <a:stCxn id="10" idx="2"/>
            <a:endCxn id="4" idx="1"/>
          </p:cNvCxnSpPr>
          <p:nvPr/>
        </p:nvCxnSpPr>
        <p:spPr>
          <a:xfrm rot="16200000" flipH="1">
            <a:off x="666402" y="1903946"/>
            <a:ext cx="758938" cy="524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E5BC67D-2794-40B4-BB27-F74F65F96963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216626" y="2353721"/>
            <a:ext cx="1658491" cy="524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384DBD6-85AA-45D4-AC9F-3F90764DA294}"/>
              </a:ext>
            </a:extLst>
          </p:cNvPr>
          <p:cNvCxnSpPr>
            <a:stCxn id="11" idx="2"/>
            <a:endCxn id="6" idx="3"/>
          </p:cNvCxnSpPr>
          <p:nvPr/>
        </p:nvCxnSpPr>
        <p:spPr>
          <a:xfrm rot="5400000">
            <a:off x="1365212" y="2779399"/>
            <a:ext cx="2558044" cy="572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D1CE9-4A3F-406A-915B-F7915C4CB629}"/>
              </a:ext>
            </a:extLst>
          </p:cNvPr>
          <p:cNvSpPr/>
          <p:nvPr/>
        </p:nvSpPr>
        <p:spPr>
          <a:xfrm>
            <a:off x="1306080" y="4976003"/>
            <a:ext cx="1049508" cy="53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result:</a:t>
            </a:r>
          </a:p>
          <a:p>
            <a:pPr algn="ctr"/>
            <a:r>
              <a:rPr lang="en-US" sz="1100" dirty="0"/>
              <a:t>Pass/Fail</a:t>
            </a:r>
            <a:endParaRPr lang="LID4096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519348-B0B3-41A2-B29D-E4FD6E2FFDF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1830834" y="4613345"/>
            <a:ext cx="2169" cy="362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90ED2A-55A0-47BE-92A2-2419ECECD2AB}"/>
              </a:ext>
            </a:extLst>
          </p:cNvPr>
          <p:cNvSpPr/>
          <p:nvPr/>
        </p:nvSpPr>
        <p:spPr>
          <a:xfrm>
            <a:off x="1052692" y="2070946"/>
            <a:ext cx="1556284" cy="270853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ID4096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6AAD2-8C34-4FCF-BA5D-71D49951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89" y="2821243"/>
            <a:ext cx="2038635" cy="362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A4D56-A6E8-4009-B54D-BAADBFC0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89" y="1276274"/>
            <a:ext cx="2114845" cy="13241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9C2E99-D53E-4CBB-80BE-352F52D6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89" y="3679419"/>
            <a:ext cx="3286584" cy="1228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8D29ED-FB00-4156-B166-D233BDE0C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989" y="5129124"/>
            <a:ext cx="3524742" cy="3905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8E0292-2A51-4E66-8FBA-412DDC69A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477" y="3679419"/>
            <a:ext cx="2776275" cy="15530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0EEAEA-4D15-481B-AE07-CD8C5000E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477" y="1276274"/>
            <a:ext cx="2776275" cy="15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2D8-A603-496A-8205-47B1E745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Conclusiones</a:t>
            </a:r>
            <a:r>
              <a:rPr lang="en-US" sz="2800" dirty="0"/>
              <a:t> y </a:t>
            </a:r>
            <a:r>
              <a:rPr lang="es-ES" sz="2800" dirty="0"/>
              <a:t>trabajo</a:t>
            </a:r>
            <a:r>
              <a:rPr lang="en-US" sz="2800" dirty="0"/>
              <a:t> a </a:t>
            </a:r>
            <a:r>
              <a:rPr lang="en-US" sz="2800" dirty="0" err="1"/>
              <a:t>futuro</a:t>
            </a:r>
            <a:r>
              <a:rPr lang="en-US" sz="2800" dirty="0"/>
              <a:t> </a:t>
            </a:r>
            <a:endParaRPr lang="LID4096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CEF9-B796-43AB-A0AD-4ED8C49C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3300"/>
            <a:ext cx="8946541" cy="4495100"/>
          </a:xfrm>
        </p:spPr>
        <p:txBody>
          <a:bodyPr/>
          <a:lstStyle/>
          <a:p>
            <a:r>
              <a:rPr lang="es-ES" dirty="0"/>
              <a:t>Hemos generado una herramienta para testear programas cuánticos de forma automática. </a:t>
            </a:r>
          </a:p>
          <a:p>
            <a:r>
              <a:rPr lang="es-ES" dirty="0"/>
              <a:t>Tiene dos modos:</a:t>
            </a:r>
          </a:p>
          <a:p>
            <a:pPr lvl="1"/>
            <a:r>
              <a:rPr lang="es-ES" dirty="0"/>
              <a:t>Modo clásico: Requiere inputs </a:t>
            </a:r>
          </a:p>
          <a:p>
            <a:pPr lvl="1"/>
            <a:r>
              <a:rPr lang="es-ES" dirty="0"/>
              <a:t>Modo cuántico: Prueba todos los inputs a la vez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Encontrar la forma de calcular el oráculo conjunto</a:t>
            </a:r>
          </a:p>
          <a:p>
            <a:r>
              <a:rPr lang="es-ES" dirty="0"/>
              <a:t>Calcular la matriz del circuito y comprobar si se corresponde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4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4D82-5141-4574-A243-9431DAD2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Quantum programs testing tool </a:t>
            </a:r>
            <a:endParaRPr lang="LID4096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5B80-AC0E-46B6-9376-4CDE5840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196" y="4074542"/>
            <a:ext cx="4227893" cy="2330740"/>
          </a:xfrm>
        </p:spPr>
        <p:txBody>
          <a:bodyPr/>
          <a:lstStyle/>
          <a:p>
            <a:pPr marL="0" indent="0">
              <a:buNone/>
            </a:pPr>
            <a:r>
              <a:rPr lang="es-ES" b="1" i="0" dirty="0">
                <a:effectLst/>
                <a:latin typeface="+mn-lt"/>
              </a:rPr>
              <a:t>Miembros:</a:t>
            </a:r>
          </a:p>
          <a:p>
            <a:r>
              <a:rPr lang="es-ES" b="1" i="0" dirty="0">
                <a:effectLst/>
                <a:latin typeface="+mn-lt"/>
              </a:rPr>
              <a:t>Alfredo Ibias Martínez</a:t>
            </a:r>
          </a:p>
          <a:p>
            <a:r>
              <a:rPr lang="es-ES" b="1" dirty="0">
                <a:latin typeface="+mn-lt"/>
              </a:rPr>
              <a:t>David Presa</a:t>
            </a:r>
          </a:p>
          <a:p>
            <a:r>
              <a:rPr lang="es-ES" b="1" dirty="0">
                <a:latin typeface="+mn-lt"/>
              </a:rPr>
              <a:t>Javier Parra</a:t>
            </a:r>
          </a:p>
          <a:p>
            <a:r>
              <a:rPr lang="es-ES" b="1" dirty="0">
                <a:latin typeface="+mn-lt"/>
              </a:rPr>
              <a:t>Ilya </a:t>
            </a:r>
            <a:r>
              <a:rPr lang="es-ES" b="1" dirty="0" err="1">
                <a:latin typeface="+mn-lt"/>
              </a:rPr>
              <a:t>Lapshin</a:t>
            </a:r>
            <a:endParaRPr lang="LID4096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745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</TotalTime>
  <Words>255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NimbusRomNo9L-Medi</vt:lpstr>
      <vt:lpstr>NimbusRomNo9L-Regu</vt:lpstr>
      <vt:lpstr>NimbusSanL-Regu</vt:lpstr>
      <vt:lpstr>Wingdings 3</vt:lpstr>
      <vt:lpstr>Ion</vt:lpstr>
      <vt:lpstr>Team 3  Quantum programs testing tool </vt:lpstr>
      <vt:lpstr>Motivación</vt:lpstr>
      <vt:lpstr>Estructura</vt:lpstr>
      <vt:lpstr>Testing Quantum Programs</vt:lpstr>
      <vt:lpstr>Testing Quantum Programs</vt:lpstr>
      <vt:lpstr>Probando Múltiples Inputs</vt:lpstr>
      <vt:lpstr>Probando Múltiples Inputs con Superposicion</vt:lpstr>
      <vt:lpstr>Conclusiones y trabajo a futuro </vt:lpstr>
      <vt:lpstr>Quantum programs testing tool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 Quantum programs testing tool </dc:title>
  <dc:creator>ILYA LAPSHIN</dc:creator>
  <cp:lastModifiedBy>ILYA LAPSHIN</cp:lastModifiedBy>
  <cp:revision>1</cp:revision>
  <dcterms:created xsi:type="dcterms:W3CDTF">2021-10-23T15:42:24Z</dcterms:created>
  <dcterms:modified xsi:type="dcterms:W3CDTF">2021-10-23T18:54:49Z</dcterms:modified>
</cp:coreProperties>
</file>