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2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806C7-56DC-4465-A44E-3D36397463AF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8817B-C1B2-4C48-81E7-7A24E390C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7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68817B-C1B2-4C48-81E7-7A24E390C2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5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4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9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09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7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8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4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2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1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8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340A7190-01C3-EB5F-290B-2565AB617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7B55C-41C1-A0AA-866E-EDA7B1311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9029" y="723037"/>
            <a:ext cx="4689073" cy="1302795"/>
          </a:xfrm>
        </p:spPr>
        <p:txBody>
          <a:bodyPr anchor="b">
            <a:noAutofit/>
          </a:bodyPr>
          <a:lstStyle/>
          <a:p>
            <a:pPr algn="l"/>
            <a:r>
              <a:rPr lang="en-US" sz="2800" dirty="0"/>
              <a:t>A novel way to identify translationally active bacteria</a:t>
            </a:r>
          </a:p>
        </p:txBody>
      </p:sp>
      <p:pic>
        <p:nvPicPr>
          <p:cNvPr id="1026" name="Picture 2" descr="Submission for Dummies">
            <a:extLst>
              <a:ext uri="{FF2B5EF4-FFF2-40B4-BE49-F238E27FC236}">
                <a16:creationId xmlns:a16="http://schemas.microsoft.com/office/drawing/2014/main" id="{B31D084C-7E54-3953-421C-425AAC63A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43"/>
          <a:stretch>
            <a:fillRect/>
          </a:stretch>
        </p:blipFill>
        <p:spPr bwMode="auto">
          <a:xfrm>
            <a:off x="462540" y="1490892"/>
            <a:ext cx="5119032" cy="505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962E22-BEEE-F3A9-1F8C-2F8A94ECBE74}"/>
              </a:ext>
            </a:extLst>
          </p:cNvPr>
          <p:cNvSpPr/>
          <p:nvPr/>
        </p:nvSpPr>
        <p:spPr>
          <a:xfrm>
            <a:off x="462540" y="391886"/>
            <a:ext cx="5119032" cy="137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4B575-394A-F2C4-33F9-9C2E7FF34B9D}"/>
              </a:ext>
            </a:extLst>
          </p:cNvPr>
          <p:cNvSpPr txBox="1"/>
          <p:nvPr/>
        </p:nvSpPr>
        <p:spPr>
          <a:xfrm rot="21427950">
            <a:off x="1372557" y="849552"/>
            <a:ext cx="3167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DF204"/>
                </a:solidFill>
                <a:latin typeface="Bradley Hand ITC" panose="03070402050302030203" pitchFamily="66" charset="0"/>
              </a:rPr>
              <a:t>BONCAT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E717ED-94F8-7292-A7E4-7837D08D7B25}"/>
              </a:ext>
            </a:extLst>
          </p:cNvPr>
          <p:cNvSpPr txBox="1">
            <a:spLocks/>
          </p:cNvSpPr>
          <p:nvPr/>
        </p:nvSpPr>
        <p:spPr>
          <a:xfrm>
            <a:off x="8488691" y="6134963"/>
            <a:ext cx="4689073" cy="7069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0" dirty="0"/>
              <a:t>Connor O’Loughlin</a:t>
            </a:r>
          </a:p>
          <a:p>
            <a:pPr algn="l"/>
            <a:r>
              <a:rPr lang="en-US" sz="1600" b="0" dirty="0"/>
              <a:t>Vick-Majors Lab meeting 30June25</a:t>
            </a:r>
          </a:p>
        </p:txBody>
      </p:sp>
      <p:pic>
        <p:nvPicPr>
          <p:cNvPr id="8" name="Picture 7" descr="A blue fluffy creature with a smiling face&#10;&#10;AI-generated content may be incorrect.">
            <a:extLst>
              <a:ext uri="{FF2B5EF4-FFF2-40B4-BE49-F238E27FC236}">
                <a16:creationId xmlns:a16="http://schemas.microsoft.com/office/drawing/2014/main" id="{53989F10-8CE7-9CB6-8513-33D0ABF74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98" y="2418938"/>
            <a:ext cx="4488987" cy="298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01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480A-3F0F-8D95-579D-3C040DC2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78" y="192526"/>
            <a:ext cx="10653578" cy="1132258"/>
          </a:xfrm>
        </p:spPr>
        <p:txBody>
          <a:bodyPr/>
          <a:lstStyle/>
          <a:p>
            <a:r>
              <a:rPr lang="en-US" dirty="0"/>
              <a:t>Click Chemistry (in solution)</a:t>
            </a:r>
            <a:br>
              <a:rPr lang="en-US" dirty="0"/>
            </a:br>
            <a:r>
              <a:rPr lang="en-US" sz="2400" b="0" dirty="0"/>
              <a:t>Preliminary method</a:t>
            </a:r>
            <a:endParaRPr lang="en-US" dirty="0"/>
          </a:p>
        </p:txBody>
      </p:sp>
      <p:pic>
        <p:nvPicPr>
          <p:cNvPr id="5" name="Picture 4" descr="A blue liquid dripping from a drop of water&#10;&#10;AI-generated content may be incorrect.">
            <a:extLst>
              <a:ext uri="{FF2B5EF4-FFF2-40B4-BE49-F238E27FC236}">
                <a16:creationId xmlns:a16="http://schemas.microsoft.com/office/drawing/2014/main" id="{C876384E-5E86-C519-2B4F-424FDEEB4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67" y="1546634"/>
            <a:ext cx="2198096" cy="1771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09158AD-2C72-C94B-0248-6F39E6B4897B}"/>
              </a:ext>
            </a:extLst>
          </p:cNvPr>
          <p:cNvGrpSpPr/>
          <p:nvPr/>
        </p:nvGrpSpPr>
        <p:grpSpPr>
          <a:xfrm>
            <a:off x="1551621" y="3318073"/>
            <a:ext cx="1326423" cy="1771439"/>
            <a:chOff x="1969743" y="3497119"/>
            <a:chExt cx="1326423" cy="177143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EF06411-E80C-872C-2C58-47C985CF1CF5}"/>
                </a:ext>
              </a:extLst>
            </p:cNvPr>
            <p:cNvSpPr/>
            <p:nvPr/>
          </p:nvSpPr>
          <p:spPr>
            <a:xfrm>
              <a:off x="1986759" y="4285098"/>
              <a:ext cx="782719" cy="98346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3FD1E4E-EDD3-6773-E09D-933FA87BD02E}"/>
                </a:ext>
              </a:extLst>
            </p:cNvPr>
            <p:cNvSpPr/>
            <p:nvPr/>
          </p:nvSpPr>
          <p:spPr>
            <a:xfrm>
              <a:off x="1969743" y="3497119"/>
              <a:ext cx="816750" cy="1771439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429795-359B-80E0-1D06-5FDE50C93251}"/>
                </a:ext>
              </a:extLst>
            </p:cNvPr>
            <p:cNvGrpSpPr/>
            <p:nvPr/>
          </p:nvGrpSpPr>
          <p:grpSpPr>
            <a:xfrm rot="4041831">
              <a:off x="2627959" y="4581108"/>
              <a:ext cx="1030219" cy="306195"/>
              <a:chOff x="1863009" y="3318073"/>
              <a:chExt cx="1030219" cy="306195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A4E7EBC-8B4D-DAED-0700-9B098E4ABDA5}"/>
                  </a:ext>
                </a:extLst>
              </p:cNvPr>
              <p:cNvSpPr/>
              <p:nvPr/>
            </p:nvSpPr>
            <p:spPr>
              <a:xfrm>
                <a:off x="1863009" y="3356130"/>
                <a:ext cx="1030219" cy="2681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A838B74-348E-1DF3-8C8D-2A5B10BA7980}"/>
                  </a:ext>
                </a:extLst>
              </p:cNvPr>
              <p:cNvSpPr/>
              <p:nvPr/>
            </p:nvSpPr>
            <p:spPr>
              <a:xfrm>
                <a:off x="1863009" y="3318073"/>
                <a:ext cx="1030219" cy="11590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5E24044-4E0F-C114-A674-498C361B0517}"/>
              </a:ext>
            </a:extLst>
          </p:cNvPr>
          <p:cNvSpPr txBox="1"/>
          <p:nvPr/>
        </p:nvSpPr>
        <p:spPr>
          <a:xfrm>
            <a:off x="514678" y="5311362"/>
            <a:ext cx="30340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Addition of pre-prepared dye mix</a:t>
            </a:r>
          </a:p>
          <a:p>
            <a:r>
              <a:rPr lang="en-US" sz="1400" dirty="0"/>
              <a:t>(Final dye concentration 1-5 </a:t>
            </a:r>
            <a:r>
              <a:rPr lang="en-US" sz="1400" dirty="0" err="1"/>
              <a:t>uM</a:t>
            </a:r>
            <a:r>
              <a:rPr lang="en-US" sz="1400" dirty="0"/>
              <a:t>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D0A0DA7-5252-FFC4-44A5-A95EB7F64CD5}"/>
              </a:ext>
            </a:extLst>
          </p:cNvPr>
          <p:cNvSpPr/>
          <p:nvPr/>
        </p:nvSpPr>
        <p:spPr>
          <a:xfrm rot="16200000">
            <a:off x="4245692" y="2686630"/>
            <a:ext cx="861772" cy="28388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784054-9500-1251-860B-FAF4EE822B43}"/>
              </a:ext>
            </a:extLst>
          </p:cNvPr>
          <p:cNvSpPr txBox="1"/>
          <p:nvPr/>
        </p:nvSpPr>
        <p:spPr>
          <a:xfrm>
            <a:off x="2812763" y="2986550"/>
            <a:ext cx="303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Incubation</a:t>
            </a:r>
          </a:p>
          <a:p>
            <a:r>
              <a:rPr lang="en-US" dirty="0"/>
              <a:t>30 minutes at room temp</a:t>
            </a:r>
          </a:p>
          <a:p>
            <a:pPr algn="ctr"/>
            <a:r>
              <a:rPr lang="en-US" dirty="0"/>
              <a:t>In the dark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0E25A3-56D5-327E-46D9-C054F46EE870}"/>
              </a:ext>
            </a:extLst>
          </p:cNvPr>
          <p:cNvGrpSpPr/>
          <p:nvPr/>
        </p:nvGrpSpPr>
        <p:grpSpPr>
          <a:xfrm>
            <a:off x="6345174" y="3140628"/>
            <a:ext cx="1593942" cy="1875646"/>
            <a:chOff x="5599986" y="3097630"/>
            <a:chExt cx="1593942" cy="187564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C98E1A-9E70-B16A-F0DA-C708FA07D0C9}"/>
                </a:ext>
              </a:extLst>
            </p:cNvPr>
            <p:cNvGrpSpPr/>
            <p:nvPr/>
          </p:nvGrpSpPr>
          <p:grpSpPr>
            <a:xfrm>
              <a:off x="6165072" y="3535079"/>
              <a:ext cx="463770" cy="983460"/>
              <a:chOff x="972185" y="5060316"/>
              <a:chExt cx="422910" cy="1431924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CE4D2970-BD37-773C-3E28-C071FD07F1ED}"/>
                  </a:ext>
                </a:extLst>
              </p:cNvPr>
              <p:cNvSpPr/>
              <p:nvPr/>
            </p:nvSpPr>
            <p:spPr>
              <a:xfrm>
                <a:off x="1022985" y="5770245"/>
                <a:ext cx="321310" cy="721995"/>
              </a:xfrm>
              <a:prstGeom prst="round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6A4DFAA-4BCF-9147-BF19-02FB271C2DC1}"/>
                  </a:ext>
                </a:extLst>
              </p:cNvPr>
              <p:cNvSpPr/>
              <p:nvPr/>
            </p:nvSpPr>
            <p:spPr>
              <a:xfrm>
                <a:off x="1016000" y="5191760"/>
                <a:ext cx="335280" cy="1300480"/>
              </a:xfrm>
              <a:prstGeom prst="roundRect">
                <a:avLst/>
              </a:prstGeom>
              <a:noFill/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457B5CA6-25C5-4C91-3EA8-393F64684254}"/>
                  </a:ext>
                </a:extLst>
              </p:cNvPr>
              <p:cNvSpPr/>
              <p:nvPr/>
            </p:nvSpPr>
            <p:spPr>
              <a:xfrm>
                <a:off x="972185" y="5088255"/>
                <a:ext cx="422910" cy="19685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CF4E4A5-06B2-F717-C40B-FFEEB1D63A2C}"/>
                  </a:ext>
                </a:extLst>
              </p:cNvPr>
              <p:cNvSpPr/>
              <p:nvPr/>
            </p:nvSpPr>
            <p:spPr>
              <a:xfrm>
                <a:off x="972185" y="5060316"/>
                <a:ext cx="422910" cy="8508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499150-7B5A-2A42-1809-58414356B621}"/>
                </a:ext>
              </a:extLst>
            </p:cNvPr>
            <p:cNvGrpSpPr/>
            <p:nvPr/>
          </p:nvGrpSpPr>
          <p:grpSpPr>
            <a:xfrm>
              <a:off x="5599986" y="3097630"/>
              <a:ext cx="1593942" cy="1875646"/>
              <a:chOff x="7078131" y="4553662"/>
              <a:chExt cx="1593942" cy="1875646"/>
            </a:xfrm>
          </p:grpSpPr>
          <p:sp>
            <p:nvSpPr>
              <p:cNvPr id="23" name="Arrow: Curved Up 22">
                <a:extLst>
                  <a:ext uri="{FF2B5EF4-FFF2-40B4-BE49-F238E27FC236}">
                    <a16:creationId xmlns:a16="http://schemas.microsoft.com/office/drawing/2014/main" id="{7D1450BA-D361-97B8-6B9F-3CEEF2CA6F24}"/>
                  </a:ext>
                </a:extLst>
              </p:cNvPr>
              <p:cNvSpPr/>
              <p:nvPr/>
            </p:nvSpPr>
            <p:spPr>
              <a:xfrm rot="16200000">
                <a:off x="7427668" y="5105401"/>
                <a:ext cx="1796143" cy="69266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Arrow: Curved Up 23">
                <a:extLst>
                  <a:ext uri="{FF2B5EF4-FFF2-40B4-BE49-F238E27FC236}">
                    <a16:creationId xmlns:a16="http://schemas.microsoft.com/office/drawing/2014/main" id="{549A7125-CBDD-C0D6-3C8B-07805AD7CB3E}"/>
                  </a:ext>
                </a:extLst>
              </p:cNvPr>
              <p:cNvSpPr/>
              <p:nvPr/>
            </p:nvSpPr>
            <p:spPr>
              <a:xfrm rot="5400000">
                <a:off x="6526392" y="5184904"/>
                <a:ext cx="1796143" cy="692666"/>
              </a:xfrm>
              <a:prstGeom prst="curvedUp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D7CC33E-685C-2D4A-0B56-114CFC23FE3D}"/>
              </a:ext>
            </a:extLst>
          </p:cNvPr>
          <p:cNvSpPr txBox="1"/>
          <p:nvPr/>
        </p:nvSpPr>
        <p:spPr>
          <a:xfrm>
            <a:off x="5729416" y="2321549"/>
            <a:ext cx="3034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Centrifugation (x4)</a:t>
            </a:r>
          </a:p>
          <a:p>
            <a:r>
              <a:rPr lang="en-US" dirty="0"/>
              <a:t>3 washes with PBS and 1 one with 50% EtOH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8D3981A3-1E6F-C5BA-366F-4E09C160B8CF}"/>
              </a:ext>
            </a:extLst>
          </p:cNvPr>
          <p:cNvSpPr/>
          <p:nvPr/>
        </p:nvSpPr>
        <p:spPr>
          <a:xfrm rot="16200000">
            <a:off x="8546285" y="3080436"/>
            <a:ext cx="861772" cy="16588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64232F-A09E-D5ED-31A2-62BE6BC9473D}"/>
              </a:ext>
            </a:extLst>
          </p:cNvPr>
          <p:cNvGrpSpPr/>
          <p:nvPr/>
        </p:nvGrpSpPr>
        <p:grpSpPr>
          <a:xfrm>
            <a:off x="10138037" y="2986550"/>
            <a:ext cx="1030219" cy="1950485"/>
            <a:chOff x="972185" y="5060316"/>
            <a:chExt cx="422910" cy="143192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27B3B5D-8D77-C51F-8444-5EAA54B258B2}"/>
                </a:ext>
              </a:extLst>
            </p:cNvPr>
            <p:cNvSpPr/>
            <p:nvPr/>
          </p:nvSpPr>
          <p:spPr>
            <a:xfrm>
              <a:off x="1022985" y="5770245"/>
              <a:ext cx="321310" cy="72199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FD70F25-2C67-1BCA-436E-E93466027002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4746532-8A23-BFFF-BAF0-724580BF4E1D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32E5403-D359-4755-092B-4AFF4E4B993E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D15032C-8997-E7E3-FD52-AE6470CD8827}"/>
              </a:ext>
            </a:extLst>
          </p:cNvPr>
          <p:cNvSpPr txBox="1"/>
          <p:nvPr/>
        </p:nvSpPr>
        <p:spPr>
          <a:xfrm>
            <a:off x="10221742" y="3576194"/>
            <a:ext cx="968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PBS: EtOH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90A208-FDCA-2C2F-3E1A-69C24CEE946C}"/>
              </a:ext>
            </a:extLst>
          </p:cNvPr>
          <p:cNvSpPr txBox="1"/>
          <p:nvPr/>
        </p:nvSpPr>
        <p:spPr>
          <a:xfrm>
            <a:off x="9953270" y="5035818"/>
            <a:ext cx="1505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Resuspend</a:t>
            </a:r>
          </a:p>
        </p:txBody>
      </p:sp>
    </p:spTree>
    <p:extLst>
      <p:ext uri="{BB962C8B-B14F-4D97-AF65-F5344CB8AC3E}">
        <p14:creationId xmlns:p14="http://schemas.microsoft.com/office/powerpoint/2010/main" val="90107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9ED4-F85C-DDFA-172D-6F26F0A7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DE7E1-E4D8-A9B7-AEFC-2759A21CC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JGI samples will (hopefully) be sent off to be sorted for DNA extraction.</a:t>
            </a:r>
          </a:p>
          <a:p>
            <a:pPr lvl="1"/>
            <a:r>
              <a:rPr lang="en-US" sz="2000" dirty="0"/>
              <a:t>They will perform the click chemistry and flow cytometry on those samples.</a:t>
            </a:r>
          </a:p>
          <a:p>
            <a:pPr lvl="1"/>
            <a:endParaRPr lang="en-US" sz="2000" dirty="0"/>
          </a:p>
          <a:p>
            <a:r>
              <a:rPr lang="en-US" sz="2400" dirty="0"/>
              <a:t>The samples I will have collected</a:t>
            </a:r>
          </a:p>
          <a:p>
            <a:pPr lvl="1"/>
            <a:r>
              <a:rPr lang="en-US" sz="2000" dirty="0"/>
              <a:t>Will be analyzed via microscopy or flow cytometry (depending on flow protocol).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200" dirty="0"/>
              <a:t>Should be able to provide community characteristics, as well as single-cell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318410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85B3D-62DB-CA9F-E135-E0C9A4FC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19" y="265837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First some background</a:t>
            </a:r>
          </a:p>
        </p:txBody>
      </p:sp>
      <p:pic>
        <p:nvPicPr>
          <p:cNvPr id="2050" name="Picture 2" descr="L-Methionine">
            <a:extLst>
              <a:ext uri="{FF2B5EF4-FFF2-40B4-BE49-F238E27FC236}">
                <a16:creationId xmlns:a16="http://schemas.microsoft.com/office/drawing/2014/main" id="{CEEDC9EB-9C26-A12B-D95F-F8B745DDD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2858" y="410260"/>
            <a:ext cx="5499118" cy="283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B33C29-4F46-0F18-AF14-3BA7B203137B}"/>
              </a:ext>
            </a:extLst>
          </p:cNvPr>
          <p:cNvCxnSpPr>
            <a:cxnSpLocks/>
            <a:stCxn id="2050" idx="2"/>
          </p:cNvCxnSpPr>
          <p:nvPr/>
        </p:nvCxnSpPr>
        <p:spPr>
          <a:xfrm flipH="1">
            <a:off x="3069771" y="3247946"/>
            <a:ext cx="5332646" cy="288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980F0B1-A14A-544E-CB4E-44F46F9AA05C}"/>
              </a:ext>
            </a:extLst>
          </p:cNvPr>
          <p:cNvGrpSpPr/>
          <p:nvPr/>
        </p:nvGrpSpPr>
        <p:grpSpPr>
          <a:xfrm>
            <a:off x="1948543" y="3326134"/>
            <a:ext cx="751115" cy="576943"/>
            <a:chOff x="6444343" y="4680857"/>
            <a:chExt cx="751115" cy="5769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741BC3-53C1-6EFC-FB0C-F4630B4974C1}"/>
                </a:ext>
              </a:extLst>
            </p:cNvPr>
            <p:cNvSpPr/>
            <p:nvPr/>
          </p:nvSpPr>
          <p:spPr>
            <a:xfrm>
              <a:off x="6444343" y="4680857"/>
              <a:ext cx="729343" cy="57694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8D694F-B30B-CB77-D6BC-441013804D90}"/>
                </a:ext>
              </a:extLst>
            </p:cNvPr>
            <p:cNvSpPr txBox="1"/>
            <p:nvPr/>
          </p:nvSpPr>
          <p:spPr>
            <a:xfrm>
              <a:off x="6466115" y="4784662"/>
              <a:ext cx="72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C624F1-E9B1-F5AD-2AE3-A854FFF2008E}"/>
              </a:ext>
            </a:extLst>
          </p:cNvPr>
          <p:cNvGrpSpPr/>
          <p:nvPr/>
        </p:nvGrpSpPr>
        <p:grpSpPr>
          <a:xfrm>
            <a:off x="3353675" y="5032006"/>
            <a:ext cx="4002884" cy="1146524"/>
            <a:chOff x="8404646" y="4668867"/>
            <a:chExt cx="4002884" cy="11465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63FE8AB-8D11-B278-8230-1207550B6442}"/>
                </a:ext>
              </a:extLst>
            </p:cNvPr>
            <p:cNvGrpSpPr/>
            <p:nvPr/>
          </p:nvGrpSpPr>
          <p:grpSpPr>
            <a:xfrm>
              <a:off x="10873955" y="4668867"/>
              <a:ext cx="751115" cy="576943"/>
              <a:chOff x="6797256" y="4680857"/>
              <a:chExt cx="751115" cy="57694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C5AB8C9-1867-0994-DEA3-2A40F1C2F9CF}"/>
                  </a:ext>
                </a:extLst>
              </p:cNvPr>
              <p:cNvSpPr/>
              <p:nvPr/>
            </p:nvSpPr>
            <p:spPr>
              <a:xfrm>
                <a:off x="6797256" y="4680857"/>
                <a:ext cx="729343" cy="57694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3BEF9C-2D78-EA2C-D024-E63AA033A437}"/>
                  </a:ext>
                </a:extLst>
              </p:cNvPr>
              <p:cNvSpPr txBox="1"/>
              <p:nvPr/>
            </p:nvSpPr>
            <p:spPr>
              <a:xfrm>
                <a:off x="6819028" y="4784662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FB1EF3-9DC9-FAE5-FC34-50F6ACAB9DE2}"/>
                </a:ext>
              </a:extLst>
            </p:cNvPr>
            <p:cNvGrpSpPr/>
            <p:nvPr/>
          </p:nvGrpSpPr>
          <p:grpSpPr>
            <a:xfrm>
              <a:off x="8404646" y="5177798"/>
              <a:ext cx="751115" cy="576943"/>
              <a:chOff x="6444343" y="4680857"/>
              <a:chExt cx="751115" cy="57694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47FFF93-BD45-F6A3-8E35-17478C46CD41}"/>
                  </a:ext>
                </a:extLst>
              </p:cNvPr>
              <p:cNvSpPr/>
              <p:nvPr/>
            </p:nvSpPr>
            <p:spPr>
              <a:xfrm>
                <a:off x="6444343" y="4680857"/>
                <a:ext cx="729343" cy="57694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465478-CF5B-C594-6687-4F2218EA7690}"/>
                  </a:ext>
                </a:extLst>
              </p:cNvPr>
              <p:cNvSpPr txBox="1"/>
              <p:nvPr/>
            </p:nvSpPr>
            <p:spPr>
              <a:xfrm>
                <a:off x="6466115" y="4784662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Met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C12139E-432E-DB33-3A9D-19C32E466BA6}"/>
                </a:ext>
              </a:extLst>
            </p:cNvPr>
            <p:cNvGrpSpPr/>
            <p:nvPr/>
          </p:nvGrpSpPr>
          <p:grpSpPr>
            <a:xfrm>
              <a:off x="10079733" y="5238448"/>
              <a:ext cx="751115" cy="576943"/>
              <a:chOff x="6677949" y="4436926"/>
              <a:chExt cx="751115" cy="57694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AA15EB9-DCD3-A68A-DEA9-B8E8C0661F35}"/>
                  </a:ext>
                </a:extLst>
              </p:cNvPr>
              <p:cNvSpPr/>
              <p:nvPr/>
            </p:nvSpPr>
            <p:spPr>
              <a:xfrm>
                <a:off x="6677949" y="4436926"/>
                <a:ext cx="729343" cy="576943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7D2AC5-04BA-DDE2-CFEE-1946C16A6A71}"/>
                  </a:ext>
                </a:extLst>
              </p:cNvPr>
              <p:cNvSpPr txBox="1"/>
              <p:nvPr/>
            </p:nvSpPr>
            <p:spPr>
              <a:xfrm>
                <a:off x="6699721" y="4540731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Gly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3CBAFDC-7F22-FB22-3753-8599204DE8C4}"/>
                </a:ext>
              </a:extLst>
            </p:cNvPr>
            <p:cNvGrpSpPr/>
            <p:nvPr/>
          </p:nvGrpSpPr>
          <p:grpSpPr>
            <a:xfrm>
              <a:off x="9274629" y="4742007"/>
              <a:ext cx="751115" cy="576943"/>
              <a:chOff x="6444343" y="4680857"/>
              <a:chExt cx="751115" cy="57694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E26FFE8-DBB7-0E66-71D8-E44518B95F08}"/>
                  </a:ext>
                </a:extLst>
              </p:cNvPr>
              <p:cNvSpPr/>
              <p:nvPr/>
            </p:nvSpPr>
            <p:spPr>
              <a:xfrm>
                <a:off x="6444343" y="4680857"/>
                <a:ext cx="729343" cy="57694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35D8C7-9E31-D86D-7D15-CE535952B000}"/>
                  </a:ext>
                </a:extLst>
              </p:cNvPr>
              <p:cNvSpPr txBox="1"/>
              <p:nvPr/>
            </p:nvSpPr>
            <p:spPr>
              <a:xfrm>
                <a:off x="6466115" y="4784662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Leu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F548A5-2884-AE2B-2416-4B4A8B9CF4E5}"/>
                </a:ext>
              </a:extLst>
            </p:cNvPr>
            <p:cNvGrpSpPr/>
            <p:nvPr/>
          </p:nvGrpSpPr>
          <p:grpSpPr>
            <a:xfrm>
              <a:off x="11656415" y="5172872"/>
              <a:ext cx="751115" cy="576943"/>
              <a:chOff x="6970554" y="4430614"/>
              <a:chExt cx="751115" cy="57694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547E67C-4E0C-5A41-18C8-37D8B4E9792C}"/>
                  </a:ext>
                </a:extLst>
              </p:cNvPr>
              <p:cNvSpPr/>
              <p:nvPr/>
            </p:nvSpPr>
            <p:spPr>
              <a:xfrm>
                <a:off x="6970554" y="4430614"/>
                <a:ext cx="729343" cy="57694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CE77672-2657-D963-B25D-93F674837CB7}"/>
                  </a:ext>
                </a:extLst>
              </p:cNvPr>
              <p:cNvSpPr txBox="1"/>
              <p:nvPr/>
            </p:nvSpPr>
            <p:spPr>
              <a:xfrm>
                <a:off x="6992326" y="4534419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Gln</a:t>
                </a:r>
              </a:p>
            </p:txBody>
          </p:sp>
        </p:grp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95793C-A15C-07AC-8F53-6A2B8EC8F804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4104790" y="5393617"/>
            <a:ext cx="140640" cy="43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4C96A0-A1AD-E55B-4523-1FEFE5EFFC34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>
            <a:off x="4974773" y="5393617"/>
            <a:ext cx="75761" cy="49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92D338-D3D7-7EA4-C1A8-14625842A885}"/>
              </a:ext>
            </a:extLst>
          </p:cNvPr>
          <p:cNvCxnSpPr>
            <a:cxnSpLocks/>
            <a:stCxn id="16" idx="2"/>
            <a:endCxn id="23" idx="3"/>
          </p:cNvCxnSpPr>
          <p:nvPr/>
        </p:nvCxnSpPr>
        <p:spPr>
          <a:xfrm flipH="1">
            <a:off x="5779877" y="5320478"/>
            <a:ext cx="43107" cy="56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08CDD0-16A1-458E-FF9B-37C146DF7126}"/>
              </a:ext>
            </a:extLst>
          </p:cNvPr>
          <p:cNvCxnSpPr>
            <a:cxnSpLocks/>
            <a:stCxn id="17" idx="3"/>
            <a:endCxn id="28" idx="2"/>
          </p:cNvCxnSpPr>
          <p:nvPr/>
        </p:nvCxnSpPr>
        <p:spPr>
          <a:xfrm>
            <a:off x="6574099" y="5320477"/>
            <a:ext cx="31345" cy="50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85BE6BC-FF65-FF8F-30E3-E84A44D2BE0D}"/>
              </a:ext>
            </a:extLst>
          </p:cNvPr>
          <p:cNvCxnSpPr>
            <a:cxnSpLocks/>
          </p:cNvCxnSpPr>
          <p:nvPr/>
        </p:nvCxnSpPr>
        <p:spPr>
          <a:xfrm>
            <a:off x="2571076" y="3973369"/>
            <a:ext cx="1293353" cy="1131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DAF9DB-1BD8-FB6D-CD8D-41D4810611FF}"/>
              </a:ext>
            </a:extLst>
          </p:cNvPr>
          <p:cNvCxnSpPr>
            <a:cxnSpLocks/>
          </p:cNvCxnSpPr>
          <p:nvPr/>
        </p:nvCxnSpPr>
        <p:spPr>
          <a:xfrm flipV="1">
            <a:off x="7421438" y="5281041"/>
            <a:ext cx="554552" cy="224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Prokaryotic Cells | BioNinja">
            <a:extLst>
              <a:ext uri="{FF2B5EF4-FFF2-40B4-BE49-F238E27FC236}">
                <a16:creationId xmlns:a16="http://schemas.microsoft.com/office/drawing/2014/main" id="{4EC8F681-ED32-2DEE-5AB2-2FE00D90B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087" y="3799271"/>
            <a:ext cx="3434230" cy="21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DA7C4336-4DF1-9AD3-9EE7-1869EE916A84}"/>
              </a:ext>
            </a:extLst>
          </p:cNvPr>
          <p:cNvSpPr txBox="1">
            <a:spLocks/>
          </p:cNvSpPr>
          <p:nvPr/>
        </p:nvSpPr>
        <p:spPr>
          <a:xfrm>
            <a:off x="6264732" y="745045"/>
            <a:ext cx="2759526" cy="5494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Methionine (Met)</a:t>
            </a:r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453A23-57F7-9180-C0B7-D92200CCB2AF}"/>
              </a:ext>
            </a:extLst>
          </p:cNvPr>
          <p:cNvSpPr txBox="1">
            <a:spLocks/>
          </p:cNvSpPr>
          <p:nvPr/>
        </p:nvSpPr>
        <p:spPr>
          <a:xfrm rot="21399695">
            <a:off x="4036664" y="2797299"/>
            <a:ext cx="1318609" cy="5494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Uptake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0D4B8367-1663-E050-0879-B04C2ABF5712}"/>
              </a:ext>
            </a:extLst>
          </p:cNvPr>
          <p:cNvSpPr txBox="1">
            <a:spLocks/>
          </p:cNvSpPr>
          <p:nvPr/>
        </p:nvSpPr>
        <p:spPr>
          <a:xfrm>
            <a:off x="2040354" y="4515404"/>
            <a:ext cx="1318609" cy="5494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Protein Synthesis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06874690-276A-5FF8-FC58-E84B1A25F498}"/>
              </a:ext>
            </a:extLst>
          </p:cNvPr>
          <p:cNvSpPr txBox="1">
            <a:spLocks/>
          </p:cNvSpPr>
          <p:nvPr/>
        </p:nvSpPr>
        <p:spPr>
          <a:xfrm>
            <a:off x="9288302" y="5499288"/>
            <a:ext cx="2222848" cy="5494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Incorporation into biomass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6EE9CA24-DEBB-DF60-4980-55C3E797C0B7}"/>
              </a:ext>
            </a:extLst>
          </p:cNvPr>
          <p:cNvSpPr txBox="1">
            <a:spLocks/>
          </p:cNvSpPr>
          <p:nvPr/>
        </p:nvSpPr>
        <p:spPr>
          <a:xfrm>
            <a:off x="835216" y="2696404"/>
            <a:ext cx="2146545" cy="5494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65D9B70C-0824-60F7-DA9E-B705D1DB9472}"/>
              </a:ext>
            </a:extLst>
          </p:cNvPr>
          <p:cNvSpPr txBox="1">
            <a:spLocks/>
          </p:cNvSpPr>
          <p:nvPr/>
        </p:nvSpPr>
        <p:spPr>
          <a:xfrm>
            <a:off x="4405782" y="6144009"/>
            <a:ext cx="2409987" cy="5494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Polypeptide chain</a:t>
            </a:r>
          </a:p>
        </p:txBody>
      </p:sp>
    </p:spTree>
    <p:extLst>
      <p:ext uri="{BB962C8B-B14F-4D97-AF65-F5344CB8AC3E}">
        <p14:creationId xmlns:p14="http://schemas.microsoft.com/office/powerpoint/2010/main" val="147102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A9D7-DFF2-62D1-8FB0-378CAAB6A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hijack this system!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3F6C43-D236-D6CA-F00D-1BD1C35CAE98}"/>
              </a:ext>
            </a:extLst>
          </p:cNvPr>
          <p:cNvSpPr txBox="1">
            <a:spLocks/>
          </p:cNvSpPr>
          <p:nvPr/>
        </p:nvSpPr>
        <p:spPr>
          <a:xfrm>
            <a:off x="438476" y="12344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F33A80-E074-0409-266B-2BDE1C38EEE7}"/>
              </a:ext>
            </a:extLst>
          </p:cNvPr>
          <p:cNvSpPr txBox="1">
            <a:spLocks/>
          </p:cNvSpPr>
          <p:nvPr/>
        </p:nvSpPr>
        <p:spPr>
          <a:xfrm>
            <a:off x="612648" y="1343297"/>
            <a:ext cx="8966781" cy="616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 err="1"/>
              <a:t>Bioorthogonal</a:t>
            </a:r>
            <a:r>
              <a:rPr lang="en-US" sz="2400" b="0" dirty="0"/>
              <a:t> non-canonical amino acid tagging or BONCAT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5BC984A-8912-4E31-54E4-68D629B26376}"/>
              </a:ext>
            </a:extLst>
          </p:cNvPr>
          <p:cNvSpPr txBox="1"/>
          <p:nvPr/>
        </p:nvSpPr>
        <p:spPr>
          <a:xfrm>
            <a:off x="1775542" y="3429000"/>
            <a:ext cx="2152650" cy="5715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L-azidohomoalanine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(AHA)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6106F06-1C31-6BBF-AFFD-2CADD0F330A6}"/>
              </a:ext>
            </a:extLst>
          </p:cNvPr>
          <p:cNvSpPr txBox="1"/>
          <p:nvPr/>
        </p:nvSpPr>
        <p:spPr>
          <a:xfrm>
            <a:off x="7915604" y="3429000"/>
            <a:ext cx="2009775" cy="5340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L-homopropargylglycine 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(HPG)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tructure of a chemical formula&#10;&#10;Description automatically generated">
            <a:extLst>
              <a:ext uri="{FF2B5EF4-FFF2-40B4-BE49-F238E27FC236}">
                <a16:creationId xmlns:a16="http://schemas.microsoft.com/office/drawing/2014/main" id="{702383F8-98A5-9E3D-E745-BC9C77B8F0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372" y="1452450"/>
            <a:ext cx="3050980" cy="2522650"/>
          </a:xfrm>
          <a:prstGeom prst="rect">
            <a:avLst/>
          </a:prstGeom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DFE9E51-57F4-61D6-00B8-5C5CBCE769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24" y="2206176"/>
            <a:ext cx="3390900" cy="1225429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3562AF1-5E91-6122-4231-EB0CC509F292}"/>
              </a:ext>
            </a:extLst>
          </p:cNvPr>
          <p:cNvSpPr/>
          <p:nvPr/>
        </p:nvSpPr>
        <p:spPr>
          <a:xfrm>
            <a:off x="1263232" y="2206176"/>
            <a:ext cx="1143000" cy="7714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38133F-ECC3-3B11-F15C-A424E9F6FC4E}"/>
              </a:ext>
            </a:extLst>
          </p:cNvPr>
          <p:cNvSpPr/>
          <p:nvPr/>
        </p:nvSpPr>
        <p:spPr>
          <a:xfrm>
            <a:off x="6924200" y="2272746"/>
            <a:ext cx="901392" cy="5237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18" name="Picture 17" descr="A structure of a chemical formula&#10;&#10;Description automatically generated">
            <a:extLst>
              <a:ext uri="{FF2B5EF4-FFF2-40B4-BE49-F238E27FC236}">
                <a16:creationId xmlns:a16="http://schemas.microsoft.com/office/drawing/2014/main" id="{6BAF7F09-834A-9730-4F67-AEEA9A4F1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41" y="4430251"/>
            <a:ext cx="3857625" cy="1995607"/>
          </a:xfrm>
          <a:prstGeom prst="rect">
            <a:avLst/>
          </a:prstGeom>
        </p:spPr>
      </p:pic>
      <p:pic>
        <p:nvPicPr>
          <p:cNvPr id="3080" name="Picture 8" descr="Free Cool Bacteria Cartoon Character ...">
            <a:extLst>
              <a:ext uri="{FF2B5EF4-FFF2-40B4-BE49-F238E27FC236}">
                <a16:creationId xmlns:a16="http://schemas.microsoft.com/office/drawing/2014/main" id="{EF88D8F3-616F-8B96-B973-362C9BF9C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862" y="459273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7B2474-E8DA-793D-4046-05FA85F229FA}"/>
              </a:ext>
            </a:extLst>
          </p:cNvPr>
          <p:cNvCxnSpPr>
            <a:cxnSpLocks/>
          </p:cNvCxnSpPr>
          <p:nvPr/>
        </p:nvCxnSpPr>
        <p:spPr>
          <a:xfrm flipH="1">
            <a:off x="10186988" y="4933950"/>
            <a:ext cx="157162" cy="1309688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Jolly Roger (flag) | Pirates of the ...">
            <a:extLst>
              <a:ext uri="{FF2B5EF4-FFF2-40B4-BE49-F238E27FC236}">
                <a16:creationId xmlns:a16="http://schemas.microsoft.com/office/drawing/2014/main" id="{81FD0DCA-28EC-879D-E46D-3A02DF1D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6065">
            <a:off x="10236826" y="4181811"/>
            <a:ext cx="1555551" cy="97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04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1C7F31-575B-FD7A-BE15-A8C93502D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A01B888-0345-2557-4D07-7C0E106F2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6C2CD-34D7-7875-39C9-C3F27525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219" y="265837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Proteinaceous Trojan Horse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31CC1B-87B0-A7C8-2FE3-1A271492CAFF}"/>
              </a:ext>
            </a:extLst>
          </p:cNvPr>
          <p:cNvCxnSpPr>
            <a:cxnSpLocks/>
          </p:cNvCxnSpPr>
          <p:nvPr/>
        </p:nvCxnSpPr>
        <p:spPr>
          <a:xfrm flipH="1">
            <a:off x="3069771" y="3247946"/>
            <a:ext cx="5332646" cy="2884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A3645122-0F47-448E-4133-97F353FBBF2F}"/>
              </a:ext>
            </a:extLst>
          </p:cNvPr>
          <p:cNvGrpSpPr/>
          <p:nvPr/>
        </p:nvGrpSpPr>
        <p:grpSpPr>
          <a:xfrm>
            <a:off x="1948543" y="3326134"/>
            <a:ext cx="751115" cy="576943"/>
            <a:chOff x="6444343" y="4680857"/>
            <a:chExt cx="751115" cy="57694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50459D-BBC4-35DD-8AB6-31DF3710EE32}"/>
                </a:ext>
              </a:extLst>
            </p:cNvPr>
            <p:cNvSpPr/>
            <p:nvPr/>
          </p:nvSpPr>
          <p:spPr>
            <a:xfrm>
              <a:off x="6444343" y="4680857"/>
              <a:ext cx="729343" cy="57694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86EC9B-5AC4-D326-91DF-0A7868D1FF7C}"/>
                </a:ext>
              </a:extLst>
            </p:cNvPr>
            <p:cNvSpPr txBox="1"/>
            <p:nvPr/>
          </p:nvSpPr>
          <p:spPr>
            <a:xfrm>
              <a:off x="6466115" y="4784662"/>
              <a:ext cx="729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AHA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BAF722-7619-A047-50C4-40825583F029}"/>
              </a:ext>
            </a:extLst>
          </p:cNvPr>
          <p:cNvGrpSpPr/>
          <p:nvPr/>
        </p:nvGrpSpPr>
        <p:grpSpPr>
          <a:xfrm>
            <a:off x="3353675" y="5032006"/>
            <a:ext cx="4002884" cy="1146524"/>
            <a:chOff x="8404646" y="4668867"/>
            <a:chExt cx="4002884" cy="11465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816739-361C-C9E6-8601-EE942FC0D451}"/>
                </a:ext>
              </a:extLst>
            </p:cNvPr>
            <p:cNvGrpSpPr/>
            <p:nvPr/>
          </p:nvGrpSpPr>
          <p:grpSpPr>
            <a:xfrm>
              <a:off x="10873955" y="4668867"/>
              <a:ext cx="751115" cy="576943"/>
              <a:chOff x="6797256" y="4680857"/>
              <a:chExt cx="751115" cy="576943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CD93B37-C4C2-031F-96F3-EABF5D64BB9B}"/>
                  </a:ext>
                </a:extLst>
              </p:cNvPr>
              <p:cNvSpPr/>
              <p:nvPr/>
            </p:nvSpPr>
            <p:spPr>
              <a:xfrm>
                <a:off x="6797256" y="4680857"/>
                <a:ext cx="729343" cy="57694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8E42051-D67D-6CC2-EE83-C38B84906057}"/>
                  </a:ext>
                </a:extLst>
              </p:cNvPr>
              <p:cNvSpPr txBox="1"/>
              <p:nvPr/>
            </p:nvSpPr>
            <p:spPr>
              <a:xfrm>
                <a:off x="6819028" y="4784662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4AF540-9440-02EC-F871-250890647A64}"/>
                </a:ext>
              </a:extLst>
            </p:cNvPr>
            <p:cNvGrpSpPr/>
            <p:nvPr/>
          </p:nvGrpSpPr>
          <p:grpSpPr>
            <a:xfrm>
              <a:off x="8404646" y="5177798"/>
              <a:ext cx="751115" cy="576943"/>
              <a:chOff x="6444343" y="4680857"/>
              <a:chExt cx="751115" cy="57694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8EAA1CA-BD53-92C3-351B-E54D98F06366}"/>
                  </a:ext>
                </a:extLst>
              </p:cNvPr>
              <p:cNvSpPr/>
              <p:nvPr/>
            </p:nvSpPr>
            <p:spPr>
              <a:xfrm>
                <a:off x="6444343" y="4680857"/>
                <a:ext cx="729343" cy="57694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3549B5-B25E-5440-508D-242D70B7555D}"/>
                  </a:ext>
                </a:extLst>
              </p:cNvPr>
              <p:cNvSpPr txBox="1"/>
              <p:nvPr/>
            </p:nvSpPr>
            <p:spPr>
              <a:xfrm>
                <a:off x="6466115" y="4784662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AHA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D5BBEF2-36C7-0EFE-AD24-99293B4C97BD}"/>
                </a:ext>
              </a:extLst>
            </p:cNvPr>
            <p:cNvGrpSpPr/>
            <p:nvPr/>
          </p:nvGrpSpPr>
          <p:grpSpPr>
            <a:xfrm>
              <a:off x="10079733" y="5238448"/>
              <a:ext cx="751115" cy="576943"/>
              <a:chOff x="6677949" y="4436926"/>
              <a:chExt cx="751115" cy="57694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44945D6-29B1-7FD6-D1B2-1D49760E72E5}"/>
                  </a:ext>
                </a:extLst>
              </p:cNvPr>
              <p:cNvSpPr/>
              <p:nvPr/>
            </p:nvSpPr>
            <p:spPr>
              <a:xfrm>
                <a:off x="6677949" y="4436926"/>
                <a:ext cx="729343" cy="576943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37EE61-4450-2A7A-0706-6FA4EC22A740}"/>
                  </a:ext>
                </a:extLst>
              </p:cNvPr>
              <p:cNvSpPr txBox="1"/>
              <p:nvPr/>
            </p:nvSpPr>
            <p:spPr>
              <a:xfrm>
                <a:off x="6699721" y="4540731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Gly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FB2BE13-8AD2-91D9-08C0-5E08621958CD}"/>
                </a:ext>
              </a:extLst>
            </p:cNvPr>
            <p:cNvGrpSpPr/>
            <p:nvPr/>
          </p:nvGrpSpPr>
          <p:grpSpPr>
            <a:xfrm>
              <a:off x="9274629" y="4742007"/>
              <a:ext cx="751115" cy="576943"/>
              <a:chOff x="6444343" y="4680857"/>
              <a:chExt cx="751115" cy="57694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6E15607-FBFF-A2C9-2E6D-53B0968C876A}"/>
                  </a:ext>
                </a:extLst>
              </p:cNvPr>
              <p:cNvSpPr/>
              <p:nvPr/>
            </p:nvSpPr>
            <p:spPr>
              <a:xfrm>
                <a:off x="6444343" y="4680857"/>
                <a:ext cx="729343" cy="57694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4452262-771D-4EF4-D09A-9A042C8500CD}"/>
                  </a:ext>
                </a:extLst>
              </p:cNvPr>
              <p:cNvSpPr txBox="1"/>
              <p:nvPr/>
            </p:nvSpPr>
            <p:spPr>
              <a:xfrm>
                <a:off x="6466115" y="4784662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Leu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CA85F60-C085-00C5-7B84-1AD6EE5CBF7B}"/>
                </a:ext>
              </a:extLst>
            </p:cNvPr>
            <p:cNvGrpSpPr/>
            <p:nvPr/>
          </p:nvGrpSpPr>
          <p:grpSpPr>
            <a:xfrm>
              <a:off x="11656415" y="5172872"/>
              <a:ext cx="751115" cy="576943"/>
              <a:chOff x="6970554" y="4430614"/>
              <a:chExt cx="751115" cy="576943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B6E5C12-D3EB-7840-5BF1-0B3D1C3F1F43}"/>
                  </a:ext>
                </a:extLst>
              </p:cNvPr>
              <p:cNvSpPr/>
              <p:nvPr/>
            </p:nvSpPr>
            <p:spPr>
              <a:xfrm>
                <a:off x="6970554" y="4430614"/>
                <a:ext cx="729343" cy="57694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DB1782-4F4D-4693-C191-5C46E6A6F298}"/>
                  </a:ext>
                </a:extLst>
              </p:cNvPr>
              <p:cNvSpPr txBox="1"/>
              <p:nvPr/>
            </p:nvSpPr>
            <p:spPr>
              <a:xfrm>
                <a:off x="6992326" y="4534419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Gln</a:t>
                </a:r>
              </a:p>
            </p:txBody>
          </p:sp>
        </p:grp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A361C2-AD30-4686-9CC3-A1C806FFF42D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4104790" y="5393617"/>
            <a:ext cx="140640" cy="43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629903-4FDA-7C38-599E-38A1B365C127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>
            <a:off x="4974773" y="5393617"/>
            <a:ext cx="75761" cy="49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FAABDA-C83B-5C3E-02CF-3E1EEC9D6D80}"/>
              </a:ext>
            </a:extLst>
          </p:cNvPr>
          <p:cNvCxnSpPr>
            <a:cxnSpLocks/>
            <a:stCxn id="16" idx="2"/>
            <a:endCxn id="23" idx="3"/>
          </p:cNvCxnSpPr>
          <p:nvPr/>
        </p:nvCxnSpPr>
        <p:spPr>
          <a:xfrm flipH="1">
            <a:off x="5779877" y="5320478"/>
            <a:ext cx="43107" cy="56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E502DB-BF6E-6E16-6AAC-D5826E339099}"/>
              </a:ext>
            </a:extLst>
          </p:cNvPr>
          <p:cNvCxnSpPr>
            <a:cxnSpLocks/>
            <a:stCxn id="17" idx="3"/>
            <a:endCxn id="28" idx="2"/>
          </p:cNvCxnSpPr>
          <p:nvPr/>
        </p:nvCxnSpPr>
        <p:spPr>
          <a:xfrm>
            <a:off x="6574099" y="5320477"/>
            <a:ext cx="31345" cy="50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DBDD17-7F9B-E97A-AACB-199924B71627}"/>
              </a:ext>
            </a:extLst>
          </p:cNvPr>
          <p:cNvCxnSpPr>
            <a:cxnSpLocks/>
          </p:cNvCxnSpPr>
          <p:nvPr/>
        </p:nvCxnSpPr>
        <p:spPr>
          <a:xfrm>
            <a:off x="2571076" y="3973369"/>
            <a:ext cx="1293353" cy="11317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7BD43E-D1F1-74C8-DB00-D00E48556744}"/>
              </a:ext>
            </a:extLst>
          </p:cNvPr>
          <p:cNvCxnSpPr>
            <a:cxnSpLocks/>
          </p:cNvCxnSpPr>
          <p:nvPr/>
        </p:nvCxnSpPr>
        <p:spPr>
          <a:xfrm flipV="1">
            <a:off x="7421438" y="5281041"/>
            <a:ext cx="554552" cy="224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Prokaryotic Cells | BioNinja">
            <a:extLst>
              <a:ext uri="{FF2B5EF4-FFF2-40B4-BE49-F238E27FC236}">
                <a16:creationId xmlns:a16="http://schemas.microsoft.com/office/drawing/2014/main" id="{AE164390-2A4E-BDD8-E823-B75A747C6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087" y="3799271"/>
            <a:ext cx="3434230" cy="21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itle 1">
            <a:extLst>
              <a:ext uri="{FF2B5EF4-FFF2-40B4-BE49-F238E27FC236}">
                <a16:creationId xmlns:a16="http://schemas.microsoft.com/office/drawing/2014/main" id="{52DF9CCC-4474-24BA-0938-36C5415C8616}"/>
              </a:ext>
            </a:extLst>
          </p:cNvPr>
          <p:cNvSpPr txBox="1">
            <a:spLocks/>
          </p:cNvSpPr>
          <p:nvPr/>
        </p:nvSpPr>
        <p:spPr>
          <a:xfrm>
            <a:off x="6264732" y="745045"/>
            <a:ext cx="2759526" cy="5494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2D4E78EB-7C7E-EF89-02E5-4059343D1293}"/>
              </a:ext>
            </a:extLst>
          </p:cNvPr>
          <p:cNvSpPr txBox="1">
            <a:spLocks/>
          </p:cNvSpPr>
          <p:nvPr/>
        </p:nvSpPr>
        <p:spPr>
          <a:xfrm rot="21399695">
            <a:off x="4036664" y="2797299"/>
            <a:ext cx="1318609" cy="5494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Uptake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829F5BA9-CDB8-7266-4B83-C34DB193C9F2}"/>
              </a:ext>
            </a:extLst>
          </p:cNvPr>
          <p:cNvSpPr txBox="1">
            <a:spLocks/>
          </p:cNvSpPr>
          <p:nvPr/>
        </p:nvSpPr>
        <p:spPr>
          <a:xfrm>
            <a:off x="2040354" y="4515404"/>
            <a:ext cx="1318609" cy="5494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Protein Synthesis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C81802D5-F1C5-2518-6139-01493FEB55C0}"/>
              </a:ext>
            </a:extLst>
          </p:cNvPr>
          <p:cNvSpPr txBox="1">
            <a:spLocks/>
          </p:cNvSpPr>
          <p:nvPr/>
        </p:nvSpPr>
        <p:spPr>
          <a:xfrm>
            <a:off x="9288302" y="5499288"/>
            <a:ext cx="2222848" cy="5494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Incorporation into biomass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5EA9485D-E1EE-071D-7205-05F7DCEE0874}"/>
              </a:ext>
            </a:extLst>
          </p:cNvPr>
          <p:cNvSpPr txBox="1">
            <a:spLocks/>
          </p:cNvSpPr>
          <p:nvPr/>
        </p:nvSpPr>
        <p:spPr>
          <a:xfrm>
            <a:off x="835216" y="2696404"/>
            <a:ext cx="2146545" cy="5494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b="0" dirty="0"/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CF632826-FA8B-807D-66E3-6A688B376878}"/>
              </a:ext>
            </a:extLst>
          </p:cNvPr>
          <p:cNvSpPr txBox="1">
            <a:spLocks/>
          </p:cNvSpPr>
          <p:nvPr/>
        </p:nvSpPr>
        <p:spPr>
          <a:xfrm>
            <a:off x="4405782" y="6144009"/>
            <a:ext cx="2409987" cy="5494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Polypeptide chain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75023E-6551-9197-5347-A704C8B2A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546" y="1372750"/>
            <a:ext cx="4194790" cy="15159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B2E7DF-DD89-4E5B-D084-53478A2F03C2}"/>
              </a:ext>
            </a:extLst>
          </p:cNvPr>
          <p:cNvSpPr txBox="1"/>
          <p:nvPr/>
        </p:nvSpPr>
        <p:spPr>
          <a:xfrm>
            <a:off x="6187655" y="920172"/>
            <a:ext cx="3477148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L-azidohomoalanine (AHA)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ECF1E6-76C2-FFFD-2111-8BA721D278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91" b="37341"/>
          <a:stretch>
            <a:fillRect/>
          </a:stretch>
        </p:blipFill>
        <p:spPr>
          <a:xfrm>
            <a:off x="1038095" y="2915045"/>
            <a:ext cx="1002259" cy="549410"/>
          </a:xfrm>
          <a:prstGeom prst="rect">
            <a:avLst/>
          </a:prstGeom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83BF7B-3F45-18A2-EFEB-67A3372AD9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91" b="37341"/>
          <a:stretch>
            <a:fillRect/>
          </a:stretch>
        </p:blipFill>
        <p:spPr>
          <a:xfrm>
            <a:off x="2362021" y="5279244"/>
            <a:ext cx="1002259" cy="549410"/>
          </a:xfrm>
          <a:prstGeom prst="rect">
            <a:avLst/>
          </a:prstGeom>
        </p:spPr>
      </p:pic>
      <p:pic>
        <p:nvPicPr>
          <p:cNvPr id="5122" name="Picture 2" descr="Trojan horse - Free cultures icons">
            <a:extLst>
              <a:ext uri="{FF2B5EF4-FFF2-40B4-BE49-F238E27FC236}">
                <a16:creationId xmlns:a16="http://schemas.microsoft.com/office/drawing/2014/main" id="{59DBA201-DC8F-54B3-67E2-40D08E8E5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399" y="287578"/>
            <a:ext cx="1445774" cy="136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86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0152-7630-138C-C775-1AF5B2CF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Hopefully, it “clicks”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637430-DABB-BFBA-4997-F2C4642D0E06}"/>
              </a:ext>
            </a:extLst>
          </p:cNvPr>
          <p:cNvGrpSpPr/>
          <p:nvPr/>
        </p:nvGrpSpPr>
        <p:grpSpPr>
          <a:xfrm>
            <a:off x="242111" y="2669041"/>
            <a:ext cx="7029835" cy="3679182"/>
            <a:chOff x="0" y="0"/>
            <a:chExt cx="3190875" cy="11696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E8F197-0A65-AEF9-F22D-3EFE335DF066}"/>
                </a:ext>
              </a:extLst>
            </p:cNvPr>
            <p:cNvSpPr/>
            <p:nvPr/>
          </p:nvSpPr>
          <p:spPr>
            <a:xfrm>
              <a:off x="0" y="0"/>
              <a:ext cx="3190875" cy="116967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D8B9E9E6-7DFC-E7BD-E2D0-97DECF254249}"/>
                </a:ext>
              </a:extLst>
            </p:cNvPr>
            <p:cNvSpPr txBox="1"/>
            <p:nvPr/>
          </p:nvSpPr>
          <p:spPr>
            <a:xfrm>
              <a:off x="557947" y="751562"/>
              <a:ext cx="2152650" cy="1955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20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Reaction for </a:t>
              </a:r>
              <a:r>
                <a:rPr lang="en-US" sz="2000" b="1" kern="100" dirty="0" err="1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CuAAC</a:t>
              </a:r>
              <a:endPara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 descr="A black text on a white background&#10;&#10;Description automatically generated">
              <a:extLst>
                <a:ext uri="{FF2B5EF4-FFF2-40B4-BE49-F238E27FC236}">
                  <a16:creationId xmlns:a16="http://schemas.microsoft.com/office/drawing/2014/main" id="{264B4B4B-6277-33F6-5337-8792CAABF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25" y="85725"/>
              <a:ext cx="2867025" cy="61912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5EE0907F-5144-9340-B9BF-1E214581D6EB}"/>
              </a:ext>
            </a:extLst>
          </p:cNvPr>
          <p:cNvSpPr txBox="1">
            <a:spLocks/>
          </p:cNvSpPr>
          <p:nvPr/>
        </p:nvSpPr>
        <p:spPr>
          <a:xfrm>
            <a:off x="612648" y="1307385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/>
              <a:t>Copper-catalyzed </a:t>
            </a:r>
            <a:r>
              <a:rPr lang="en-US" sz="2000" b="0" dirty="0" err="1"/>
              <a:t>azide</a:t>
            </a:r>
            <a:r>
              <a:rPr lang="en-US" sz="2000" b="0" dirty="0"/>
              <a:t>-alkyne cycloaddition (</a:t>
            </a:r>
            <a:r>
              <a:rPr lang="en-US" sz="2000" b="0" dirty="0" err="1"/>
              <a:t>CuAAC</a:t>
            </a:r>
            <a:r>
              <a:rPr lang="en-US" sz="2000" b="0" dirty="0"/>
              <a:t>)</a:t>
            </a:r>
          </a:p>
          <a:p>
            <a:r>
              <a:rPr lang="en-US" sz="2000" b="0" dirty="0"/>
              <a:t>“Click Chemistry”</a:t>
            </a:r>
          </a:p>
          <a:p>
            <a:r>
              <a:rPr lang="en-US" sz="2000" b="0" dirty="0"/>
              <a:t> </a:t>
            </a:r>
          </a:p>
        </p:txBody>
      </p:sp>
      <p:pic>
        <p:nvPicPr>
          <p:cNvPr id="4098" name="Picture 2" descr="Light bulb cartoon Royalty Free Vector Image - VectorStock">
            <a:extLst>
              <a:ext uri="{FF2B5EF4-FFF2-40B4-BE49-F238E27FC236}">
                <a16:creationId xmlns:a16="http://schemas.microsoft.com/office/drawing/2014/main" id="{91BDACB6-5EAD-8834-A957-B9BAB6265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058"/>
          <a:stretch>
            <a:fillRect/>
          </a:stretch>
        </p:blipFill>
        <p:spPr bwMode="auto">
          <a:xfrm>
            <a:off x="8884976" y="223307"/>
            <a:ext cx="2381250" cy="235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2990D55-4A7F-149B-955E-54272982690C}"/>
              </a:ext>
            </a:extLst>
          </p:cNvPr>
          <p:cNvGrpSpPr/>
          <p:nvPr/>
        </p:nvGrpSpPr>
        <p:grpSpPr>
          <a:xfrm>
            <a:off x="7882957" y="4723964"/>
            <a:ext cx="4002884" cy="1146524"/>
            <a:chOff x="8404646" y="4668867"/>
            <a:chExt cx="4002884" cy="114652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C8F805F-FA26-8D33-9BCB-1ED89AE4C2F9}"/>
                </a:ext>
              </a:extLst>
            </p:cNvPr>
            <p:cNvGrpSpPr/>
            <p:nvPr/>
          </p:nvGrpSpPr>
          <p:grpSpPr>
            <a:xfrm>
              <a:off x="10873955" y="4668867"/>
              <a:ext cx="751115" cy="576943"/>
              <a:chOff x="6797256" y="4680857"/>
              <a:chExt cx="751115" cy="576943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184214A-E4A8-D33E-E3DF-44E9187F8F92}"/>
                  </a:ext>
                </a:extLst>
              </p:cNvPr>
              <p:cNvSpPr/>
              <p:nvPr/>
            </p:nvSpPr>
            <p:spPr>
              <a:xfrm>
                <a:off x="6797256" y="4680857"/>
                <a:ext cx="729343" cy="57694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8B9D5F-A9E4-93EF-C9A3-AD0CAD9F3C0A}"/>
                  </a:ext>
                </a:extLst>
              </p:cNvPr>
              <p:cNvSpPr txBox="1"/>
              <p:nvPr/>
            </p:nvSpPr>
            <p:spPr>
              <a:xfrm>
                <a:off x="6819028" y="4784662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90A19F4-4677-E127-F260-BC6117DA6323}"/>
                </a:ext>
              </a:extLst>
            </p:cNvPr>
            <p:cNvGrpSpPr/>
            <p:nvPr/>
          </p:nvGrpSpPr>
          <p:grpSpPr>
            <a:xfrm>
              <a:off x="8404646" y="5177798"/>
              <a:ext cx="751115" cy="576943"/>
              <a:chOff x="6444343" y="4680857"/>
              <a:chExt cx="751115" cy="57694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5B35720-5C55-8977-351F-3F74E94729D5}"/>
                  </a:ext>
                </a:extLst>
              </p:cNvPr>
              <p:cNvSpPr/>
              <p:nvPr/>
            </p:nvSpPr>
            <p:spPr>
              <a:xfrm>
                <a:off x="6444343" y="4680857"/>
                <a:ext cx="729343" cy="576943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8E2746-0E56-568B-4CF3-3590A8256728}"/>
                  </a:ext>
                </a:extLst>
              </p:cNvPr>
              <p:cNvSpPr txBox="1"/>
              <p:nvPr/>
            </p:nvSpPr>
            <p:spPr>
              <a:xfrm>
                <a:off x="6466115" y="4784662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AHA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BED0DD9-4E6A-9D18-3C0C-16F20AE6FABA}"/>
                </a:ext>
              </a:extLst>
            </p:cNvPr>
            <p:cNvGrpSpPr/>
            <p:nvPr/>
          </p:nvGrpSpPr>
          <p:grpSpPr>
            <a:xfrm>
              <a:off x="10079733" y="5238448"/>
              <a:ext cx="751115" cy="576943"/>
              <a:chOff x="6677949" y="4436926"/>
              <a:chExt cx="751115" cy="57694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31141F9-FBDA-78C2-6C6E-03A70AFF13A1}"/>
                  </a:ext>
                </a:extLst>
              </p:cNvPr>
              <p:cNvSpPr/>
              <p:nvPr/>
            </p:nvSpPr>
            <p:spPr>
              <a:xfrm>
                <a:off x="6677949" y="4436926"/>
                <a:ext cx="729343" cy="576943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D7A947-16F4-5E39-FF9E-5F655A97C925}"/>
                  </a:ext>
                </a:extLst>
              </p:cNvPr>
              <p:cNvSpPr txBox="1"/>
              <p:nvPr/>
            </p:nvSpPr>
            <p:spPr>
              <a:xfrm>
                <a:off x="6699721" y="4540731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Gly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FE9155B-9CFE-1F35-A5BC-05D14E696063}"/>
                </a:ext>
              </a:extLst>
            </p:cNvPr>
            <p:cNvGrpSpPr/>
            <p:nvPr/>
          </p:nvGrpSpPr>
          <p:grpSpPr>
            <a:xfrm>
              <a:off x="9274629" y="4742007"/>
              <a:ext cx="751115" cy="576943"/>
              <a:chOff x="6444343" y="4680857"/>
              <a:chExt cx="751115" cy="576943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E06925A-551E-C5E3-724E-614B6CF6A973}"/>
                  </a:ext>
                </a:extLst>
              </p:cNvPr>
              <p:cNvSpPr/>
              <p:nvPr/>
            </p:nvSpPr>
            <p:spPr>
              <a:xfrm>
                <a:off x="6444343" y="4680857"/>
                <a:ext cx="729343" cy="576943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AA9C44C-6D38-CF56-A33F-00E4B028AC68}"/>
                  </a:ext>
                </a:extLst>
              </p:cNvPr>
              <p:cNvSpPr txBox="1"/>
              <p:nvPr/>
            </p:nvSpPr>
            <p:spPr>
              <a:xfrm>
                <a:off x="6466115" y="4784662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Leu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9E8E06E-6874-A10D-17A9-7042DEC2AF26}"/>
                </a:ext>
              </a:extLst>
            </p:cNvPr>
            <p:cNvGrpSpPr/>
            <p:nvPr/>
          </p:nvGrpSpPr>
          <p:grpSpPr>
            <a:xfrm>
              <a:off x="11656415" y="5172872"/>
              <a:ext cx="751115" cy="576943"/>
              <a:chOff x="6970554" y="4430614"/>
              <a:chExt cx="751115" cy="57694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F4B4733-440C-6352-2EE0-387B6D1B58C3}"/>
                  </a:ext>
                </a:extLst>
              </p:cNvPr>
              <p:cNvSpPr/>
              <p:nvPr/>
            </p:nvSpPr>
            <p:spPr>
              <a:xfrm>
                <a:off x="6970554" y="4430614"/>
                <a:ext cx="729343" cy="576943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3F1AEF-D893-106D-683D-5D31010E3F05}"/>
                  </a:ext>
                </a:extLst>
              </p:cNvPr>
              <p:cNvSpPr txBox="1"/>
              <p:nvPr/>
            </p:nvSpPr>
            <p:spPr>
              <a:xfrm>
                <a:off x="6992326" y="4534419"/>
                <a:ext cx="7293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Gln</a:t>
                </a:r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2C8EC28-DB96-6D46-87B7-94E73D9A67E7}"/>
              </a:ext>
            </a:extLst>
          </p:cNvPr>
          <p:cNvCxnSpPr>
            <a:cxnSpLocks/>
          </p:cNvCxnSpPr>
          <p:nvPr/>
        </p:nvCxnSpPr>
        <p:spPr>
          <a:xfrm flipV="1">
            <a:off x="8634072" y="5172800"/>
            <a:ext cx="140640" cy="435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7DF95C-3FF3-6043-82B0-391E0AC498A2}"/>
              </a:ext>
            </a:extLst>
          </p:cNvPr>
          <p:cNvCxnSpPr>
            <a:cxnSpLocks/>
          </p:cNvCxnSpPr>
          <p:nvPr/>
        </p:nvCxnSpPr>
        <p:spPr>
          <a:xfrm>
            <a:off x="9504055" y="5172800"/>
            <a:ext cx="75761" cy="496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BB4F61-29D2-FB0B-D513-966117DAFFE2}"/>
              </a:ext>
            </a:extLst>
          </p:cNvPr>
          <p:cNvCxnSpPr>
            <a:cxnSpLocks/>
          </p:cNvCxnSpPr>
          <p:nvPr/>
        </p:nvCxnSpPr>
        <p:spPr>
          <a:xfrm flipH="1">
            <a:off x="10309159" y="5099661"/>
            <a:ext cx="43107" cy="569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59C8F3-619F-84CB-06E0-4A10657C64A3}"/>
              </a:ext>
            </a:extLst>
          </p:cNvPr>
          <p:cNvCxnSpPr>
            <a:cxnSpLocks/>
          </p:cNvCxnSpPr>
          <p:nvPr/>
        </p:nvCxnSpPr>
        <p:spPr>
          <a:xfrm>
            <a:off x="11103381" y="5099660"/>
            <a:ext cx="31345" cy="504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32BAE5-160A-AB2F-44F8-E7CDF0CEF7C8}"/>
              </a:ext>
            </a:extLst>
          </p:cNvPr>
          <p:cNvCxnSpPr>
            <a:cxnSpLocks/>
            <a:stCxn id="23" idx="2"/>
          </p:cNvCxnSpPr>
          <p:nvPr/>
        </p:nvCxnSpPr>
        <p:spPr>
          <a:xfrm flipH="1" flipV="1">
            <a:off x="7780804" y="5108487"/>
            <a:ext cx="102153" cy="412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8C50956-5D3A-20DA-E4E1-A45C042233F3}"/>
              </a:ext>
            </a:extLst>
          </p:cNvPr>
          <p:cNvSpPr/>
          <p:nvPr/>
        </p:nvSpPr>
        <p:spPr>
          <a:xfrm>
            <a:off x="7381223" y="4508632"/>
            <a:ext cx="729343" cy="57694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6AD0B5-043E-91DF-D549-A08D259A13BA}"/>
              </a:ext>
            </a:extLst>
          </p:cNvPr>
          <p:cNvSpPr txBox="1"/>
          <p:nvPr/>
        </p:nvSpPr>
        <p:spPr>
          <a:xfrm>
            <a:off x="7390814" y="4635350"/>
            <a:ext cx="729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Dye</a:t>
            </a:r>
          </a:p>
        </p:txBody>
      </p:sp>
    </p:spTree>
    <p:extLst>
      <p:ext uri="{BB962C8B-B14F-4D97-AF65-F5344CB8AC3E}">
        <p14:creationId xmlns:p14="http://schemas.microsoft.com/office/powerpoint/2010/main" val="423712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0AEA-8568-A4C8-2967-1267A38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this?!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CF11-8EDF-6882-994B-7B6C5604C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Translationally active microbes are marked (theoretically), so…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Fluorescent active cell sorting and 16s rRNA gene sequencing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Flow cytometry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Fluorescence microscopy</a:t>
            </a:r>
          </a:p>
          <a:p>
            <a:pPr lvl="1"/>
            <a:r>
              <a:rPr lang="en-US" dirty="0"/>
              <a:t>Catalyzed Reporter Deposition-Fluorescence In Situ Hybridization (CARD-FISH)</a:t>
            </a:r>
          </a:p>
          <a:p>
            <a:pPr lvl="2"/>
            <a:r>
              <a:rPr lang="en-US" dirty="0"/>
              <a:t>Another labeling technique that amplifies fluorescent signals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dirty="0"/>
              <a:t>All of these techniques can tell us about the morphology and genetic composition of  microbial communities</a:t>
            </a:r>
          </a:p>
        </p:txBody>
      </p:sp>
    </p:spTree>
    <p:extLst>
      <p:ext uri="{BB962C8B-B14F-4D97-AF65-F5344CB8AC3E}">
        <p14:creationId xmlns:p14="http://schemas.microsoft.com/office/powerpoint/2010/main" val="2585545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3CFD-FE9F-BC66-8477-B44214DB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 Analog incubation</a:t>
            </a:r>
          </a:p>
        </p:txBody>
      </p:sp>
      <p:pic>
        <p:nvPicPr>
          <p:cNvPr id="5" name="Picture 4" descr="A diagram of a test tube&#10;&#10;AI-generated content may be incorrect.">
            <a:extLst>
              <a:ext uri="{FF2B5EF4-FFF2-40B4-BE49-F238E27FC236}">
                <a16:creationId xmlns:a16="http://schemas.microsoft.com/office/drawing/2014/main" id="{317281F2-AA3A-5C43-0CDD-94D6C4118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" y="1368887"/>
            <a:ext cx="6577552" cy="5101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1D83C3-77DC-FE7F-AFCF-B9564EAEED7B}"/>
              </a:ext>
            </a:extLst>
          </p:cNvPr>
          <p:cNvSpPr txBox="1"/>
          <p:nvPr/>
        </p:nvSpPr>
        <p:spPr>
          <a:xfrm>
            <a:off x="8128000" y="799927"/>
            <a:ext cx="36677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Sample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Lives (5 </a:t>
            </a:r>
            <a:r>
              <a:rPr lang="en-US" dirty="0" err="1"/>
              <a:t>nM</a:t>
            </a:r>
            <a:r>
              <a:rPr lang="en-US" dirty="0"/>
              <a:t> AHA)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Controls (No added AHA)</a:t>
            </a:r>
          </a:p>
          <a:p>
            <a:endParaRPr lang="en-US" dirty="0"/>
          </a:p>
          <a:p>
            <a:r>
              <a:rPr lang="en-US" dirty="0"/>
              <a:t>T0 (Start of incubation)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 mL aliquots for each replicate (n =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T1, T2, and T3 (12, 24, and 48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1 mL aliquots from each replicate (n=18)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Total JGI aliquots: n = 60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-80°c in </a:t>
            </a:r>
            <a:r>
              <a:rPr lang="en-US" dirty="0" err="1"/>
              <a:t>Gly:Te</a:t>
            </a:r>
            <a:r>
              <a:rPr lang="en-US" dirty="0"/>
              <a:t> buffer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Dotted line (T 0.5, Next slide)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</a:t>
            </a:r>
            <a:r>
              <a:rPr lang="en-US" dirty="0" err="1"/>
              <a:t>hrs</a:t>
            </a:r>
            <a:r>
              <a:rPr lang="en-US" dirty="0"/>
              <a:t> into incubation</a:t>
            </a:r>
          </a:p>
        </p:txBody>
      </p:sp>
    </p:spTree>
    <p:extLst>
      <p:ext uri="{BB962C8B-B14F-4D97-AF65-F5344CB8AC3E}">
        <p14:creationId xmlns:p14="http://schemas.microsoft.com/office/powerpoint/2010/main" val="2299264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7468-1092-4E55-90E8-5E2EA943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06" y="0"/>
            <a:ext cx="10653578" cy="1132258"/>
          </a:xfrm>
        </p:spPr>
        <p:txBody>
          <a:bodyPr/>
          <a:lstStyle/>
          <a:p>
            <a:r>
              <a:rPr lang="en-US" dirty="0"/>
              <a:t>T 0.5 </a:t>
            </a:r>
            <a:br>
              <a:rPr lang="en-US" dirty="0"/>
            </a:br>
            <a:r>
              <a:rPr lang="en-US" sz="2800" b="0" dirty="0"/>
              <a:t>Samples for in house analysis</a:t>
            </a:r>
            <a:endParaRPr lang="en-US" b="0" dirty="0"/>
          </a:p>
        </p:txBody>
      </p:sp>
      <p:pic>
        <p:nvPicPr>
          <p:cNvPr id="5" name="Content Placeholder 4" descr="A close-up of a test tube&#10;&#10;AI-generated content may be incorrect.">
            <a:extLst>
              <a:ext uri="{FF2B5EF4-FFF2-40B4-BE49-F238E27FC236}">
                <a16:creationId xmlns:a16="http://schemas.microsoft.com/office/drawing/2014/main" id="{62BC758A-FDA7-A764-AA5D-61F65D937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33" y="1114769"/>
            <a:ext cx="4900253" cy="2000655"/>
          </a:xfr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F90017DF-1DB4-F72F-68C3-3F0C13796E10}"/>
              </a:ext>
            </a:extLst>
          </p:cNvPr>
          <p:cNvSpPr/>
          <p:nvPr/>
        </p:nvSpPr>
        <p:spPr>
          <a:xfrm>
            <a:off x="2336799" y="3220720"/>
            <a:ext cx="1036319" cy="1452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6E08B5-84DD-AE6E-06FA-20D0F28D5AFC}"/>
              </a:ext>
            </a:extLst>
          </p:cNvPr>
          <p:cNvGrpSpPr/>
          <p:nvPr/>
        </p:nvGrpSpPr>
        <p:grpSpPr>
          <a:xfrm>
            <a:off x="1287870" y="5027269"/>
            <a:ext cx="422910" cy="1431924"/>
            <a:chOff x="972185" y="5060316"/>
            <a:chExt cx="422910" cy="14319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1612EFB-865A-3F88-A0BD-BE10EBCC2C68}"/>
                </a:ext>
              </a:extLst>
            </p:cNvPr>
            <p:cNvSpPr/>
            <p:nvPr/>
          </p:nvSpPr>
          <p:spPr>
            <a:xfrm>
              <a:off x="1022985" y="5770245"/>
              <a:ext cx="321310" cy="72199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8FE84FC-65BF-33AA-C107-797CC1961641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6187A85-0F75-CEAA-6666-C684C7CC4BE6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AF40B18-6577-40AE-A190-270EE2E15F9C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4C333F-117B-34B2-1477-4F43A4EE658B}"/>
              </a:ext>
            </a:extLst>
          </p:cNvPr>
          <p:cNvGrpSpPr/>
          <p:nvPr/>
        </p:nvGrpSpPr>
        <p:grpSpPr>
          <a:xfrm>
            <a:off x="1730781" y="5027269"/>
            <a:ext cx="422910" cy="1431924"/>
            <a:chOff x="972185" y="5060316"/>
            <a:chExt cx="422910" cy="14319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437E3CA-027E-CFD5-DAEA-EFF48BBCFA3E}"/>
                </a:ext>
              </a:extLst>
            </p:cNvPr>
            <p:cNvSpPr/>
            <p:nvPr/>
          </p:nvSpPr>
          <p:spPr>
            <a:xfrm>
              <a:off x="1022985" y="5770245"/>
              <a:ext cx="321310" cy="72199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1277CFC-DDB8-0AC3-38BD-DEB961053D06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4A5F3B4-74AB-435A-DC4D-EC2154E6124B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323D34-9108-AA00-FF2F-D0DD072835EF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45E47BF-6DBE-A786-2951-2B97A00999F3}"/>
              </a:ext>
            </a:extLst>
          </p:cNvPr>
          <p:cNvGrpSpPr/>
          <p:nvPr/>
        </p:nvGrpSpPr>
        <p:grpSpPr>
          <a:xfrm>
            <a:off x="2180997" y="5027269"/>
            <a:ext cx="422910" cy="1431924"/>
            <a:chOff x="972185" y="5060316"/>
            <a:chExt cx="422910" cy="143192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8698F90-185D-B26A-F5CC-4FA4C4D238F7}"/>
                </a:ext>
              </a:extLst>
            </p:cNvPr>
            <p:cNvSpPr/>
            <p:nvPr/>
          </p:nvSpPr>
          <p:spPr>
            <a:xfrm>
              <a:off x="1022985" y="5770245"/>
              <a:ext cx="321310" cy="72199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F9FD01B-C3F5-4C50-E852-080B25D03A31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F031741-2A80-DE78-EB53-32FE110088ED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6ECB44-F6E6-3AC5-4062-40450C1B4740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D58FF7-2928-E993-92FF-B9252C22895B}"/>
              </a:ext>
            </a:extLst>
          </p:cNvPr>
          <p:cNvGrpSpPr/>
          <p:nvPr/>
        </p:nvGrpSpPr>
        <p:grpSpPr>
          <a:xfrm>
            <a:off x="2985858" y="5027269"/>
            <a:ext cx="422910" cy="1431924"/>
            <a:chOff x="972185" y="5060316"/>
            <a:chExt cx="422910" cy="1431924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03CB98D-7B7C-DDED-90F2-5C7448A4DD20}"/>
                </a:ext>
              </a:extLst>
            </p:cNvPr>
            <p:cNvSpPr/>
            <p:nvPr/>
          </p:nvSpPr>
          <p:spPr>
            <a:xfrm>
              <a:off x="1022985" y="5770245"/>
              <a:ext cx="321310" cy="72199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C2786F1-4AE7-E5E3-765C-A45B59498ACE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12DFD10-4897-A203-9E52-2BC0FFD080D8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B415526-C8D9-F61A-FB2A-0D10688B6C4F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106057-F9D4-FB5D-9181-D787F4A786C3}"/>
              </a:ext>
            </a:extLst>
          </p:cNvPr>
          <p:cNvGrpSpPr/>
          <p:nvPr/>
        </p:nvGrpSpPr>
        <p:grpSpPr>
          <a:xfrm>
            <a:off x="3911053" y="5027269"/>
            <a:ext cx="422910" cy="1431924"/>
            <a:chOff x="972185" y="5060316"/>
            <a:chExt cx="422910" cy="1431924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F9D95EA-A3B6-93B9-FF01-80ABFA2B0799}"/>
                </a:ext>
              </a:extLst>
            </p:cNvPr>
            <p:cNvSpPr/>
            <p:nvPr/>
          </p:nvSpPr>
          <p:spPr>
            <a:xfrm>
              <a:off x="1022985" y="5770245"/>
              <a:ext cx="321310" cy="72199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C41575F-9FF8-1321-D79C-70D681CB8C37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ACC0202-E46B-497E-908D-EA0A9ED30F96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C441F96-9CC2-D87A-423E-0D7C5623A6BB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8D7753-B4B3-F66D-FBC5-FE19139FED1E}"/>
              </a:ext>
            </a:extLst>
          </p:cNvPr>
          <p:cNvGrpSpPr/>
          <p:nvPr/>
        </p:nvGrpSpPr>
        <p:grpSpPr>
          <a:xfrm>
            <a:off x="3426548" y="5027269"/>
            <a:ext cx="422910" cy="1431924"/>
            <a:chOff x="972185" y="5060316"/>
            <a:chExt cx="422910" cy="143192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F8E4651-6DAD-A2D4-AA41-881FA53A97EF}"/>
                </a:ext>
              </a:extLst>
            </p:cNvPr>
            <p:cNvSpPr/>
            <p:nvPr/>
          </p:nvSpPr>
          <p:spPr>
            <a:xfrm>
              <a:off x="1022985" y="5770245"/>
              <a:ext cx="321310" cy="72199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793AA8E8-9DDB-5636-580B-CA986FB6A698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63461DB9-C01C-7281-580E-4E346A67A121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0B7CC89-49BE-96B6-2D00-A0B008BA7219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Arrow: Down 37">
            <a:extLst>
              <a:ext uri="{FF2B5EF4-FFF2-40B4-BE49-F238E27FC236}">
                <a16:creationId xmlns:a16="http://schemas.microsoft.com/office/drawing/2014/main" id="{D9021B52-AEF1-D53F-595A-86D0CBCE374C}"/>
              </a:ext>
            </a:extLst>
          </p:cNvPr>
          <p:cNvSpPr/>
          <p:nvPr/>
        </p:nvSpPr>
        <p:spPr>
          <a:xfrm rot="16200000">
            <a:off x="5082834" y="4945352"/>
            <a:ext cx="1036319" cy="1452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E9A42E0-9735-E872-1FF5-5674E3B4FE47}"/>
              </a:ext>
            </a:extLst>
          </p:cNvPr>
          <p:cNvGrpSpPr/>
          <p:nvPr/>
        </p:nvGrpSpPr>
        <p:grpSpPr>
          <a:xfrm>
            <a:off x="7078131" y="4553662"/>
            <a:ext cx="1593942" cy="1875646"/>
            <a:chOff x="7078131" y="4553662"/>
            <a:chExt cx="1593942" cy="1875646"/>
          </a:xfrm>
        </p:grpSpPr>
        <p:sp>
          <p:nvSpPr>
            <p:cNvPr id="39" name="Arrow: Curved Up 38">
              <a:extLst>
                <a:ext uri="{FF2B5EF4-FFF2-40B4-BE49-F238E27FC236}">
                  <a16:creationId xmlns:a16="http://schemas.microsoft.com/office/drawing/2014/main" id="{D9BFD4EA-D8C1-5A4D-30F5-EB969AE2A973}"/>
                </a:ext>
              </a:extLst>
            </p:cNvPr>
            <p:cNvSpPr/>
            <p:nvPr/>
          </p:nvSpPr>
          <p:spPr>
            <a:xfrm rot="16200000">
              <a:off x="7427668" y="5105401"/>
              <a:ext cx="1796143" cy="692666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Arrow: Curved Up 39">
              <a:extLst>
                <a:ext uri="{FF2B5EF4-FFF2-40B4-BE49-F238E27FC236}">
                  <a16:creationId xmlns:a16="http://schemas.microsoft.com/office/drawing/2014/main" id="{3184902F-0EB8-A3D8-C185-2BF877535A08}"/>
                </a:ext>
              </a:extLst>
            </p:cNvPr>
            <p:cNvSpPr/>
            <p:nvPr/>
          </p:nvSpPr>
          <p:spPr>
            <a:xfrm rot="5400000">
              <a:off x="6526392" y="5184904"/>
              <a:ext cx="1796143" cy="692666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9282E7F0-7B67-0DD2-9739-B20235EB3527}"/>
              </a:ext>
            </a:extLst>
          </p:cNvPr>
          <p:cNvSpPr txBox="1">
            <a:spLocks/>
          </p:cNvSpPr>
          <p:nvPr/>
        </p:nvSpPr>
        <p:spPr>
          <a:xfrm>
            <a:off x="8818884" y="2621172"/>
            <a:ext cx="2789475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0" dirty="0"/>
              <a:t>Resuspend:</a:t>
            </a:r>
          </a:p>
          <a:p>
            <a:pPr algn="ctr"/>
            <a:r>
              <a:rPr lang="en-US" sz="2400" b="0" dirty="0"/>
              <a:t>1:1 PBS: EtOH</a:t>
            </a:r>
          </a:p>
        </p:txBody>
      </p:sp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992290EC-3CE9-0AD9-A344-6EA0FDC70914}"/>
              </a:ext>
            </a:extLst>
          </p:cNvPr>
          <p:cNvSpPr/>
          <p:nvPr/>
        </p:nvSpPr>
        <p:spPr>
          <a:xfrm>
            <a:off x="9417617" y="3947160"/>
            <a:ext cx="1827179" cy="1796144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78251CB4-E9DD-E04C-C234-D9A415FBCCB0}"/>
              </a:ext>
            </a:extLst>
          </p:cNvPr>
          <p:cNvSpPr txBox="1">
            <a:spLocks/>
          </p:cNvSpPr>
          <p:nvPr/>
        </p:nvSpPr>
        <p:spPr>
          <a:xfrm>
            <a:off x="196384" y="3305705"/>
            <a:ext cx="2356724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0" dirty="0"/>
              <a:t>Aliquot:</a:t>
            </a:r>
          </a:p>
          <a:p>
            <a:r>
              <a:rPr lang="en-US" sz="2400" b="0" dirty="0"/>
              <a:t>1 mL from each replicate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33228A5-FB6B-0FCF-DDAF-6822C7D03C85}"/>
              </a:ext>
            </a:extLst>
          </p:cNvPr>
          <p:cNvGrpSpPr/>
          <p:nvPr/>
        </p:nvGrpSpPr>
        <p:grpSpPr>
          <a:xfrm>
            <a:off x="8672073" y="995519"/>
            <a:ext cx="422910" cy="1431924"/>
            <a:chOff x="972185" y="5060316"/>
            <a:chExt cx="422910" cy="143192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F1BF5EEC-2384-E86E-95C4-6D7E2FBDAC41}"/>
                </a:ext>
              </a:extLst>
            </p:cNvPr>
            <p:cNvSpPr/>
            <p:nvPr/>
          </p:nvSpPr>
          <p:spPr>
            <a:xfrm>
              <a:off x="1022985" y="5770245"/>
              <a:ext cx="321310" cy="72199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5301AE8A-489B-9E46-F432-6E03A85F2BCF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1A5536D-C055-0ADA-520D-347BC6FF0D21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5261745-0CF5-AC16-9EEF-53F337214D58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ECC5F06-694E-FB07-58E9-C0A2C5631F49}"/>
              </a:ext>
            </a:extLst>
          </p:cNvPr>
          <p:cNvGrpSpPr/>
          <p:nvPr/>
        </p:nvGrpSpPr>
        <p:grpSpPr>
          <a:xfrm>
            <a:off x="9114984" y="995519"/>
            <a:ext cx="422910" cy="1431924"/>
            <a:chOff x="972185" y="5060316"/>
            <a:chExt cx="422910" cy="143192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68A71CE-230C-3B80-A65B-C3F6B34AE688}"/>
                </a:ext>
              </a:extLst>
            </p:cNvPr>
            <p:cNvSpPr/>
            <p:nvPr/>
          </p:nvSpPr>
          <p:spPr>
            <a:xfrm>
              <a:off x="1022985" y="5770245"/>
              <a:ext cx="321310" cy="72199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FCE9C27F-D971-4D50-642D-68B0DE6D6DF1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A8D8BCD-3BC9-39C8-892B-1FF088B7F4E1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321730B-32EC-E35E-9C65-7BFB25470221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95FF183-F88E-ABB0-11B3-3D494F67219E}"/>
              </a:ext>
            </a:extLst>
          </p:cNvPr>
          <p:cNvGrpSpPr/>
          <p:nvPr/>
        </p:nvGrpSpPr>
        <p:grpSpPr>
          <a:xfrm>
            <a:off x="9565200" y="995519"/>
            <a:ext cx="422910" cy="1431924"/>
            <a:chOff x="972185" y="5060316"/>
            <a:chExt cx="422910" cy="1431924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557D544-93CF-48BE-4CB7-62D6AF2B912C}"/>
                </a:ext>
              </a:extLst>
            </p:cNvPr>
            <p:cNvSpPr/>
            <p:nvPr/>
          </p:nvSpPr>
          <p:spPr>
            <a:xfrm>
              <a:off x="1022985" y="5770245"/>
              <a:ext cx="321310" cy="72199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F996BB3-4C9B-92BB-84E7-AC910040BBC7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57BA81F0-EDB5-76B7-4838-D91021E62732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944D421-F116-BFC8-FBB1-CEFADDB93716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CB56E4A-D6AB-23FB-E69C-0A20150F7C53}"/>
              </a:ext>
            </a:extLst>
          </p:cNvPr>
          <p:cNvGrpSpPr/>
          <p:nvPr/>
        </p:nvGrpSpPr>
        <p:grpSpPr>
          <a:xfrm>
            <a:off x="10370061" y="995519"/>
            <a:ext cx="422910" cy="1431924"/>
            <a:chOff x="972185" y="5060316"/>
            <a:chExt cx="422910" cy="1431924"/>
          </a:xfrm>
        </p:grpSpPr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6EA5AA0-79CD-3BB6-A69F-5A44EC87E008}"/>
                </a:ext>
              </a:extLst>
            </p:cNvPr>
            <p:cNvSpPr/>
            <p:nvPr/>
          </p:nvSpPr>
          <p:spPr>
            <a:xfrm>
              <a:off x="1022985" y="5770245"/>
              <a:ext cx="321310" cy="72199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F8B6C390-9305-B2DB-7D0C-801D6A0A4B18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7CDF408-7E81-BBA6-C5A4-04296CFC8C8A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4D80768-A717-8140-2C80-4F2EE70F22FF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AA6D721-9342-2780-DBBF-0BFE4E5B69E4}"/>
              </a:ext>
            </a:extLst>
          </p:cNvPr>
          <p:cNvGrpSpPr/>
          <p:nvPr/>
        </p:nvGrpSpPr>
        <p:grpSpPr>
          <a:xfrm>
            <a:off x="11295256" y="995519"/>
            <a:ext cx="422910" cy="1431924"/>
            <a:chOff x="972185" y="5060316"/>
            <a:chExt cx="422910" cy="1431924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1BAAA7E-65A8-B5B6-A386-C9F0962C76EC}"/>
                </a:ext>
              </a:extLst>
            </p:cNvPr>
            <p:cNvSpPr/>
            <p:nvPr/>
          </p:nvSpPr>
          <p:spPr>
            <a:xfrm>
              <a:off x="1022985" y="5770245"/>
              <a:ext cx="321310" cy="72199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D78EF684-E886-A882-5B0B-13AE3729E44C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85A4D2BD-AEDB-7962-06FC-D4FB93CCA08C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D50AC55-A4B5-A5FA-0852-BBE87382F856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B43F5B5-96EA-0078-4C68-F4E5B1EAB66A}"/>
              </a:ext>
            </a:extLst>
          </p:cNvPr>
          <p:cNvGrpSpPr/>
          <p:nvPr/>
        </p:nvGrpSpPr>
        <p:grpSpPr>
          <a:xfrm>
            <a:off x="10810751" y="995519"/>
            <a:ext cx="422910" cy="1431924"/>
            <a:chOff x="972185" y="5060316"/>
            <a:chExt cx="422910" cy="1431924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4ADD56E-9850-066C-EDE8-A932E4434AC6}"/>
                </a:ext>
              </a:extLst>
            </p:cNvPr>
            <p:cNvSpPr/>
            <p:nvPr/>
          </p:nvSpPr>
          <p:spPr>
            <a:xfrm>
              <a:off x="1022985" y="5770245"/>
              <a:ext cx="321310" cy="72199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582D3F6B-2C07-F3F0-AA07-EC59A3E7A413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C55BC9E-E2FA-9818-0C1B-591FD51706EC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B6E9D93-780B-8594-AF13-EB271DC0D3B4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AF781D51-4AD3-B408-5D4C-0CE722E98C64}"/>
              </a:ext>
            </a:extLst>
          </p:cNvPr>
          <p:cNvSpPr txBox="1">
            <a:spLocks/>
          </p:cNvSpPr>
          <p:nvPr/>
        </p:nvSpPr>
        <p:spPr>
          <a:xfrm>
            <a:off x="6615701" y="3865374"/>
            <a:ext cx="2789475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0" dirty="0"/>
              <a:t>Pellet:</a:t>
            </a:r>
          </a:p>
          <a:p>
            <a:r>
              <a:rPr lang="en-US" sz="2400" b="0" dirty="0"/>
              <a:t>15,000 RPM for 15 min</a:t>
            </a:r>
          </a:p>
        </p:txBody>
      </p:sp>
    </p:spTree>
    <p:extLst>
      <p:ext uri="{BB962C8B-B14F-4D97-AF65-F5344CB8AC3E}">
        <p14:creationId xmlns:p14="http://schemas.microsoft.com/office/powerpoint/2010/main" val="138838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783D-B314-CDC1-0576-B92059D9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Prepping samples for click chemistry</a:t>
            </a:r>
            <a:br>
              <a:rPr lang="en-US" dirty="0"/>
            </a:br>
            <a:r>
              <a:rPr lang="en-US" sz="2400" b="0" dirty="0"/>
              <a:t>(Just one replicate shown, Preliminary method)</a:t>
            </a:r>
            <a:endParaRPr lang="en-US" b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D556275-8E43-FD7F-D0FE-08A48B4E5BB1}"/>
              </a:ext>
            </a:extLst>
          </p:cNvPr>
          <p:cNvGrpSpPr/>
          <p:nvPr/>
        </p:nvGrpSpPr>
        <p:grpSpPr>
          <a:xfrm>
            <a:off x="540780" y="1870400"/>
            <a:ext cx="1030219" cy="1950485"/>
            <a:chOff x="972185" y="5060316"/>
            <a:chExt cx="422910" cy="143192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12D22FD-35D5-1475-9742-4C34568A8A81}"/>
                </a:ext>
              </a:extLst>
            </p:cNvPr>
            <p:cNvSpPr/>
            <p:nvPr/>
          </p:nvSpPr>
          <p:spPr>
            <a:xfrm>
              <a:off x="1022985" y="5770245"/>
              <a:ext cx="321310" cy="72199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358C577-ECCD-FE50-39B6-7847FE658ED3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E17AEAC-64F1-D2CA-6B7A-EA7B4431282C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1DB4BB-A90D-E5CE-DB61-72B1CD33DB05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754213-1EA5-0FC2-F529-A941E53487D8}"/>
              </a:ext>
            </a:extLst>
          </p:cNvPr>
          <p:cNvGrpSpPr/>
          <p:nvPr/>
        </p:nvGrpSpPr>
        <p:grpSpPr>
          <a:xfrm>
            <a:off x="3626357" y="1870400"/>
            <a:ext cx="1593942" cy="1875646"/>
            <a:chOff x="7078131" y="4553662"/>
            <a:chExt cx="1593942" cy="1875646"/>
          </a:xfrm>
        </p:grpSpPr>
        <p:sp>
          <p:nvSpPr>
            <p:cNvPr id="16" name="Arrow: Curved Up 15">
              <a:extLst>
                <a:ext uri="{FF2B5EF4-FFF2-40B4-BE49-F238E27FC236}">
                  <a16:creationId xmlns:a16="http://schemas.microsoft.com/office/drawing/2014/main" id="{B52FB6CD-2D11-2528-7393-48F7DEAC7BFC}"/>
                </a:ext>
              </a:extLst>
            </p:cNvPr>
            <p:cNvSpPr/>
            <p:nvPr/>
          </p:nvSpPr>
          <p:spPr>
            <a:xfrm rot="16200000">
              <a:off x="7427668" y="5105401"/>
              <a:ext cx="1796143" cy="692666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Arrow: Curved Up 16">
              <a:extLst>
                <a:ext uri="{FF2B5EF4-FFF2-40B4-BE49-F238E27FC236}">
                  <a16:creationId xmlns:a16="http://schemas.microsoft.com/office/drawing/2014/main" id="{978FB66F-ACFE-273A-0CCF-F53E430253DE}"/>
                </a:ext>
              </a:extLst>
            </p:cNvPr>
            <p:cNvSpPr/>
            <p:nvPr/>
          </p:nvSpPr>
          <p:spPr>
            <a:xfrm rot="5400000">
              <a:off x="6526392" y="5184904"/>
              <a:ext cx="1796143" cy="692666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E30C07E-F718-8C40-2511-5652B798855F}"/>
              </a:ext>
            </a:extLst>
          </p:cNvPr>
          <p:cNvSpPr/>
          <p:nvPr/>
        </p:nvSpPr>
        <p:spPr>
          <a:xfrm rot="16200000">
            <a:off x="2068742" y="2066481"/>
            <a:ext cx="629664" cy="1452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FEA2B-CEAF-CA6D-9CB3-AD6D6814CC80}"/>
              </a:ext>
            </a:extLst>
          </p:cNvPr>
          <p:cNvSpPr txBox="1"/>
          <p:nvPr/>
        </p:nvSpPr>
        <p:spPr>
          <a:xfrm>
            <a:off x="4026202" y="2685986"/>
            <a:ext cx="968829" cy="37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Pellet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D7DBA31A-DA5A-3465-E32C-1B1DB39DCA2D}"/>
              </a:ext>
            </a:extLst>
          </p:cNvPr>
          <p:cNvSpPr/>
          <p:nvPr/>
        </p:nvSpPr>
        <p:spPr>
          <a:xfrm rot="16200000">
            <a:off x="6153725" y="2109530"/>
            <a:ext cx="629664" cy="1452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F978DB-7919-DAC2-1C57-C11C6C9126FE}"/>
              </a:ext>
            </a:extLst>
          </p:cNvPr>
          <p:cNvSpPr txBox="1"/>
          <p:nvPr/>
        </p:nvSpPr>
        <p:spPr>
          <a:xfrm>
            <a:off x="624485" y="2460044"/>
            <a:ext cx="968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PBS: EtOH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81B427-04D6-9BC2-0AA2-31697D7738B8}"/>
              </a:ext>
            </a:extLst>
          </p:cNvPr>
          <p:cNvGrpSpPr/>
          <p:nvPr/>
        </p:nvGrpSpPr>
        <p:grpSpPr>
          <a:xfrm>
            <a:off x="7560690" y="1870400"/>
            <a:ext cx="1030219" cy="1950485"/>
            <a:chOff x="972185" y="5060316"/>
            <a:chExt cx="422910" cy="143192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E8B0906-4014-2A6E-1926-DB987D0F7B5F}"/>
                </a:ext>
              </a:extLst>
            </p:cNvPr>
            <p:cNvSpPr/>
            <p:nvPr/>
          </p:nvSpPr>
          <p:spPr>
            <a:xfrm>
              <a:off x="1022985" y="6032918"/>
              <a:ext cx="321310" cy="459321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6B41A03-6E86-D810-0A97-38934361E615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4EF8E56-72A0-3EE7-716B-AE1FC08C66AB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6D3AE57-3A90-0598-62F8-046BF6CA8861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F17022B-4259-C334-F4F1-ED98DB44037F}"/>
              </a:ext>
            </a:extLst>
          </p:cNvPr>
          <p:cNvSpPr txBox="1"/>
          <p:nvPr/>
        </p:nvSpPr>
        <p:spPr>
          <a:xfrm>
            <a:off x="7648580" y="2398585"/>
            <a:ext cx="9688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50% EtOH</a:t>
            </a:r>
          </a:p>
          <a:p>
            <a:pPr algn="ctr"/>
            <a:r>
              <a:rPr lang="en-US" sz="1050" b="1" dirty="0"/>
              <a:t>(250 </a:t>
            </a:r>
            <a:r>
              <a:rPr lang="en-US" sz="1050" b="1" dirty="0" err="1"/>
              <a:t>uL</a:t>
            </a:r>
            <a:r>
              <a:rPr lang="en-US" sz="1050" b="1" dirty="0"/>
              <a:t>)</a:t>
            </a:r>
          </a:p>
        </p:txBody>
      </p:sp>
      <p:sp>
        <p:nvSpPr>
          <p:cNvPr id="34" name="Arrow: Bent-Up 33">
            <a:extLst>
              <a:ext uri="{FF2B5EF4-FFF2-40B4-BE49-F238E27FC236}">
                <a16:creationId xmlns:a16="http://schemas.microsoft.com/office/drawing/2014/main" id="{25691664-5D79-954E-C79C-D0C94CD17970}"/>
              </a:ext>
            </a:extLst>
          </p:cNvPr>
          <p:cNvSpPr/>
          <p:nvPr/>
        </p:nvSpPr>
        <p:spPr>
          <a:xfrm rot="10800000" flipH="1">
            <a:off x="9236165" y="2514279"/>
            <a:ext cx="1921691" cy="109923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6B90DE-278B-7F77-4BD1-CF1D87FADB3B}"/>
              </a:ext>
            </a:extLst>
          </p:cNvPr>
          <p:cNvGrpSpPr/>
          <p:nvPr/>
        </p:nvGrpSpPr>
        <p:grpSpPr>
          <a:xfrm>
            <a:off x="10151660" y="4079729"/>
            <a:ext cx="1593942" cy="1875646"/>
            <a:chOff x="7078131" y="4553662"/>
            <a:chExt cx="1593942" cy="1875646"/>
          </a:xfrm>
        </p:grpSpPr>
        <p:sp>
          <p:nvSpPr>
            <p:cNvPr id="36" name="Arrow: Curved Up 35">
              <a:extLst>
                <a:ext uri="{FF2B5EF4-FFF2-40B4-BE49-F238E27FC236}">
                  <a16:creationId xmlns:a16="http://schemas.microsoft.com/office/drawing/2014/main" id="{26BD78C5-0E96-A60C-B845-65224F249918}"/>
                </a:ext>
              </a:extLst>
            </p:cNvPr>
            <p:cNvSpPr/>
            <p:nvPr/>
          </p:nvSpPr>
          <p:spPr>
            <a:xfrm rot="16200000">
              <a:off x="7427668" y="5105401"/>
              <a:ext cx="1796143" cy="692666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Arrow: Curved Up 36">
              <a:extLst>
                <a:ext uri="{FF2B5EF4-FFF2-40B4-BE49-F238E27FC236}">
                  <a16:creationId xmlns:a16="http://schemas.microsoft.com/office/drawing/2014/main" id="{1DC56B48-25A5-526F-2984-D4C975F5B9A8}"/>
                </a:ext>
              </a:extLst>
            </p:cNvPr>
            <p:cNvSpPr/>
            <p:nvPr/>
          </p:nvSpPr>
          <p:spPr>
            <a:xfrm rot="5400000">
              <a:off x="6526392" y="5184904"/>
              <a:ext cx="1796143" cy="692666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Arrow: Down 37">
            <a:extLst>
              <a:ext uri="{FF2B5EF4-FFF2-40B4-BE49-F238E27FC236}">
                <a16:creationId xmlns:a16="http://schemas.microsoft.com/office/drawing/2014/main" id="{9DACE96E-15A1-FAB9-95AC-EF23AF7B086F}"/>
              </a:ext>
            </a:extLst>
          </p:cNvPr>
          <p:cNvSpPr/>
          <p:nvPr/>
        </p:nvSpPr>
        <p:spPr>
          <a:xfrm rot="5400000">
            <a:off x="8676917" y="4366775"/>
            <a:ext cx="629664" cy="1452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E5E02DF-6076-D856-2CD8-2E7C2D87FC91}"/>
              </a:ext>
            </a:extLst>
          </p:cNvPr>
          <p:cNvGrpSpPr/>
          <p:nvPr/>
        </p:nvGrpSpPr>
        <p:grpSpPr>
          <a:xfrm>
            <a:off x="7130785" y="4174521"/>
            <a:ext cx="1030219" cy="1950485"/>
            <a:chOff x="972185" y="5060316"/>
            <a:chExt cx="422910" cy="143192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D1949BB-16F6-F895-75E1-8BC11DE89B7E}"/>
                </a:ext>
              </a:extLst>
            </p:cNvPr>
            <p:cNvSpPr/>
            <p:nvPr/>
          </p:nvSpPr>
          <p:spPr>
            <a:xfrm>
              <a:off x="1022985" y="6104972"/>
              <a:ext cx="321310" cy="387268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E73C02C-F933-F236-FC2E-41E8C8E3C5E5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B8365DD-9FED-7395-F8B0-53AF7F0BF816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C39D351-631D-6D61-721E-CC359FBC8956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ABE2C51-C47C-CFDD-89FB-EED386742DE3}"/>
              </a:ext>
            </a:extLst>
          </p:cNvPr>
          <p:cNvGrpSpPr/>
          <p:nvPr/>
        </p:nvGrpSpPr>
        <p:grpSpPr>
          <a:xfrm>
            <a:off x="5856035" y="4217895"/>
            <a:ext cx="1030219" cy="1950485"/>
            <a:chOff x="972185" y="5060316"/>
            <a:chExt cx="422910" cy="143192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A9443C9-9B23-8E83-8599-F3064638E692}"/>
                </a:ext>
              </a:extLst>
            </p:cNvPr>
            <p:cNvSpPr/>
            <p:nvPr/>
          </p:nvSpPr>
          <p:spPr>
            <a:xfrm>
              <a:off x="1022985" y="6073130"/>
              <a:ext cx="321310" cy="41911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BC8E366-E45C-376A-8014-E243D551D566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EF6D864-55A7-D3A7-05CA-4B48A528181E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FDA08D7-F5D0-B3DB-AE62-EBE25F6DBEA5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Arrow: Down 49">
            <a:extLst>
              <a:ext uri="{FF2B5EF4-FFF2-40B4-BE49-F238E27FC236}">
                <a16:creationId xmlns:a16="http://schemas.microsoft.com/office/drawing/2014/main" id="{58B8845C-9347-3443-4E75-D7B328777697}"/>
              </a:ext>
            </a:extLst>
          </p:cNvPr>
          <p:cNvSpPr/>
          <p:nvPr/>
        </p:nvSpPr>
        <p:spPr>
          <a:xfrm rot="5400000">
            <a:off x="4745865" y="4475622"/>
            <a:ext cx="629664" cy="14528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8D41E69-50A7-AEB9-25F2-B0648DC921D0}"/>
              </a:ext>
            </a:extLst>
          </p:cNvPr>
          <p:cNvGrpSpPr/>
          <p:nvPr/>
        </p:nvGrpSpPr>
        <p:grpSpPr>
          <a:xfrm>
            <a:off x="2662937" y="4333798"/>
            <a:ext cx="1593942" cy="1875646"/>
            <a:chOff x="7078131" y="4553662"/>
            <a:chExt cx="1593942" cy="1875646"/>
          </a:xfrm>
        </p:grpSpPr>
        <p:sp>
          <p:nvSpPr>
            <p:cNvPr id="52" name="Arrow: Curved Up 51">
              <a:extLst>
                <a:ext uri="{FF2B5EF4-FFF2-40B4-BE49-F238E27FC236}">
                  <a16:creationId xmlns:a16="http://schemas.microsoft.com/office/drawing/2014/main" id="{9645FC96-5208-64EB-155A-1F8961864027}"/>
                </a:ext>
              </a:extLst>
            </p:cNvPr>
            <p:cNvSpPr/>
            <p:nvPr/>
          </p:nvSpPr>
          <p:spPr>
            <a:xfrm rot="16200000">
              <a:off x="7427668" y="5105401"/>
              <a:ext cx="1796143" cy="692666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Arrow: Curved Up 52">
              <a:extLst>
                <a:ext uri="{FF2B5EF4-FFF2-40B4-BE49-F238E27FC236}">
                  <a16:creationId xmlns:a16="http://schemas.microsoft.com/office/drawing/2014/main" id="{8D30B24B-EDD7-5274-6262-9E034F94F191}"/>
                </a:ext>
              </a:extLst>
            </p:cNvPr>
            <p:cNvSpPr/>
            <p:nvPr/>
          </p:nvSpPr>
          <p:spPr>
            <a:xfrm rot="5400000">
              <a:off x="6526392" y="5184904"/>
              <a:ext cx="1796143" cy="692666"/>
            </a:xfrm>
            <a:prstGeom prst="curved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4" name="Arrow: Down 53">
            <a:extLst>
              <a:ext uri="{FF2B5EF4-FFF2-40B4-BE49-F238E27FC236}">
                <a16:creationId xmlns:a16="http://schemas.microsoft.com/office/drawing/2014/main" id="{0BB85964-818F-EC6E-B7E0-006C57B436FE}"/>
              </a:ext>
            </a:extLst>
          </p:cNvPr>
          <p:cNvSpPr/>
          <p:nvPr/>
        </p:nvSpPr>
        <p:spPr>
          <a:xfrm rot="5400000">
            <a:off x="1678564" y="4798245"/>
            <a:ext cx="629664" cy="9688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EBAC461-7C13-DE5E-28CC-4F4A3B3D6980}"/>
              </a:ext>
            </a:extLst>
          </p:cNvPr>
          <p:cNvSpPr txBox="1"/>
          <p:nvPr/>
        </p:nvSpPr>
        <p:spPr>
          <a:xfrm>
            <a:off x="10568520" y="4887230"/>
            <a:ext cx="968829" cy="37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Pellet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1BD5C0-874E-E964-71F8-83BC46419A16}"/>
              </a:ext>
            </a:extLst>
          </p:cNvPr>
          <p:cNvSpPr txBox="1"/>
          <p:nvPr/>
        </p:nvSpPr>
        <p:spPr>
          <a:xfrm>
            <a:off x="3062782" y="5119558"/>
            <a:ext cx="968829" cy="37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Pellet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14B97C-9303-31CD-7CC2-78D54AC4415C}"/>
              </a:ext>
            </a:extLst>
          </p:cNvPr>
          <p:cNvSpPr txBox="1"/>
          <p:nvPr/>
        </p:nvSpPr>
        <p:spPr>
          <a:xfrm>
            <a:off x="7232138" y="4748152"/>
            <a:ext cx="9688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80% EtOH</a:t>
            </a:r>
          </a:p>
          <a:p>
            <a:pPr algn="ctr"/>
            <a:r>
              <a:rPr lang="en-US" sz="1050" b="1" dirty="0"/>
              <a:t>(250 </a:t>
            </a:r>
            <a:r>
              <a:rPr lang="en-US" sz="1050" b="1" dirty="0" err="1"/>
              <a:t>uL</a:t>
            </a:r>
            <a:r>
              <a:rPr lang="en-US" sz="1050" b="1" dirty="0"/>
              <a:t>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6407CE-AAF6-E4FE-4D0B-D39CD10EE4ED}"/>
              </a:ext>
            </a:extLst>
          </p:cNvPr>
          <p:cNvSpPr txBox="1"/>
          <p:nvPr/>
        </p:nvSpPr>
        <p:spPr>
          <a:xfrm>
            <a:off x="5962769" y="4749792"/>
            <a:ext cx="9688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95% EtOH</a:t>
            </a:r>
          </a:p>
          <a:p>
            <a:pPr algn="ctr"/>
            <a:r>
              <a:rPr lang="en-US" sz="1050" b="1" dirty="0"/>
              <a:t>(250 </a:t>
            </a:r>
            <a:r>
              <a:rPr lang="en-US" sz="1050" b="1" dirty="0" err="1"/>
              <a:t>uL</a:t>
            </a:r>
            <a:r>
              <a:rPr lang="en-US" sz="1050" b="1" dirty="0"/>
              <a:t>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E4FB38-A92B-FC84-156F-7866F5FAEBAC}"/>
              </a:ext>
            </a:extLst>
          </p:cNvPr>
          <p:cNvSpPr txBox="1"/>
          <p:nvPr/>
        </p:nvSpPr>
        <p:spPr>
          <a:xfrm>
            <a:off x="2047714" y="2187788"/>
            <a:ext cx="59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809484-8B67-DD93-8ED0-EF98A80D131E}"/>
              </a:ext>
            </a:extLst>
          </p:cNvPr>
          <p:cNvSpPr txBox="1"/>
          <p:nvPr/>
        </p:nvSpPr>
        <p:spPr>
          <a:xfrm>
            <a:off x="6182290" y="2249712"/>
            <a:ext cx="59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4C7945-996D-F670-D065-76664F21D83C}"/>
              </a:ext>
            </a:extLst>
          </p:cNvPr>
          <p:cNvSpPr txBox="1"/>
          <p:nvPr/>
        </p:nvSpPr>
        <p:spPr>
          <a:xfrm>
            <a:off x="8568700" y="2175805"/>
            <a:ext cx="3808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3.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(Repeat this step 2 more times with 80 and 95% EtOH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4DF847-5B59-433A-C72E-B886F8DB841B}"/>
              </a:ext>
            </a:extLst>
          </p:cNvPr>
          <p:cNvSpPr txBox="1"/>
          <p:nvPr/>
        </p:nvSpPr>
        <p:spPr>
          <a:xfrm>
            <a:off x="7512455" y="6125006"/>
            <a:ext cx="59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181984-68D8-F0A8-9FED-124C2B2D9E0D}"/>
              </a:ext>
            </a:extLst>
          </p:cNvPr>
          <p:cNvSpPr txBox="1"/>
          <p:nvPr/>
        </p:nvSpPr>
        <p:spPr>
          <a:xfrm>
            <a:off x="6225884" y="6141200"/>
            <a:ext cx="59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</a:t>
            </a: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07B8768A-81E7-26CB-421B-EE084CA9B8D6}"/>
              </a:ext>
            </a:extLst>
          </p:cNvPr>
          <p:cNvSpPr/>
          <p:nvPr/>
        </p:nvSpPr>
        <p:spPr>
          <a:xfrm rot="5400000">
            <a:off x="6888217" y="5103004"/>
            <a:ext cx="185377" cy="3196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328167E-E588-E714-439C-F27BEE30810E}"/>
              </a:ext>
            </a:extLst>
          </p:cNvPr>
          <p:cNvSpPr txBox="1"/>
          <p:nvPr/>
        </p:nvSpPr>
        <p:spPr>
          <a:xfrm>
            <a:off x="1858322" y="4637314"/>
            <a:ext cx="44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636941-9E8D-304E-E8EE-7BEF3FD05C11}"/>
              </a:ext>
            </a:extLst>
          </p:cNvPr>
          <p:cNvSpPr txBox="1"/>
          <p:nvPr/>
        </p:nvSpPr>
        <p:spPr>
          <a:xfrm>
            <a:off x="4952128" y="4554434"/>
            <a:ext cx="595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487F1A6-D59C-E46C-5A2D-48673C32360D}"/>
              </a:ext>
            </a:extLst>
          </p:cNvPr>
          <p:cNvGrpSpPr/>
          <p:nvPr/>
        </p:nvGrpSpPr>
        <p:grpSpPr>
          <a:xfrm>
            <a:off x="312808" y="4404803"/>
            <a:ext cx="1030219" cy="1950485"/>
            <a:chOff x="972185" y="5060316"/>
            <a:chExt cx="422910" cy="1431924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A7422230-B738-B5F5-E744-A5E201A3BA7C}"/>
                </a:ext>
              </a:extLst>
            </p:cNvPr>
            <p:cNvSpPr/>
            <p:nvPr/>
          </p:nvSpPr>
          <p:spPr>
            <a:xfrm>
              <a:off x="1022985" y="6046155"/>
              <a:ext cx="321310" cy="44608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BC5B4412-CE86-7BEE-1330-267BE31E84E7}"/>
                </a:ext>
              </a:extLst>
            </p:cNvPr>
            <p:cNvSpPr/>
            <p:nvPr/>
          </p:nvSpPr>
          <p:spPr>
            <a:xfrm>
              <a:off x="1016000" y="5191760"/>
              <a:ext cx="335280" cy="1300480"/>
            </a:xfrm>
            <a:prstGeom prst="roundRect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3D1764AB-806F-7229-F347-FDDBAA641FD1}"/>
                </a:ext>
              </a:extLst>
            </p:cNvPr>
            <p:cNvSpPr/>
            <p:nvPr/>
          </p:nvSpPr>
          <p:spPr>
            <a:xfrm>
              <a:off x="972185" y="5088255"/>
              <a:ext cx="422910" cy="1968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38A6B62-4F93-636E-49BA-8D53469F9032}"/>
                </a:ext>
              </a:extLst>
            </p:cNvPr>
            <p:cNvSpPr/>
            <p:nvPr/>
          </p:nvSpPr>
          <p:spPr>
            <a:xfrm>
              <a:off x="972185" y="5060316"/>
              <a:ext cx="422910" cy="850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AB91F33-DF4F-3269-2AAB-6A5936E38485}"/>
              </a:ext>
            </a:extLst>
          </p:cNvPr>
          <p:cNvSpPr txBox="1"/>
          <p:nvPr/>
        </p:nvSpPr>
        <p:spPr>
          <a:xfrm>
            <a:off x="389051" y="4956486"/>
            <a:ext cx="96882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PBS</a:t>
            </a:r>
          </a:p>
          <a:p>
            <a:pPr algn="ctr"/>
            <a:r>
              <a:rPr lang="en-US" sz="1050" b="1" dirty="0"/>
              <a:t>(221 </a:t>
            </a:r>
            <a:r>
              <a:rPr lang="en-US" sz="1050" b="1" dirty="0" err="1"/>
              <a:t>uL</a:t>
            </a:r>
            <a:r>
              <a:rPr lang="en-US" sz="1050" b="1" dirty="0"/>
              <a:t>)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109F882-246F-4F36-DE28-A2007C4C365E}"/>
              </a:ext>
            </a:extLst>
          </p:cNvPr>
          <p:cNvSpPr/>
          <p:nvPr/>
        </p:nvSpPr>
        <p:spPr>
          <a:xfrm>
            <a:off x="5836873" y="1478280"/>
            <a:ext cx="6187487" cy="4968313"/>
          </a:xfrm>
          <a:custGeom>
            <a:avLst/>
            <a:gdLst>
              <a:gd name="connsiteX0" fmla="*/ 121967 w 6187487"/>
              <a:gd name="connsiteY0" fmla="*/ 2499360 h 4968313"/>
              <a:gd name="connsiteX1" fmla="*/ 121967 w 6187487"/>
              <a:gd name="connsiteY1" fmla="*/ 2499360 h 4968313"/>
              <a:gd name="connsiteX2" fmla="*/ 960167 w 6187487"/>
              <a:gd name="connsiteY2" fmla="*/ 2514600 h 4968313"/>
              <a:gd name="connsiteX3" fmla="*/ 1005887 w 6187487"/>
              <a:gd name="connsiteY3" fmla="*/ 2529840 h 4968313"/>
              <a:gd name="connsiteX4" fmla="*/ 1539287 w 6187487"/>
              <a:gd name="connsiteY4" fmla="*/ 2499360 h 4968313"/>
              <a:gd name="connsiteX5" fmla="*/ 1600247 w 6187487"/>
              <a:gd name="connsiteY5" fmla="*/ 2484120 h 4968313"/>
              <a:gd name="connsiteX6" fmla="*/ 1661207 w 6187487"/>
              <a:gd name="connsiteY6" fmla="*/ 1691640 h 4968313"/>
              <a:gd name="connsiteX7" fmla="*/ 1676447 w 6187487"/>
              <a:gd name="connsiteY7" fmla="*/ 1234440 h 4968313"/>
              <a:gd name="connsiteX8" fmla="*/ 1630727 w 6187487"/>
              <a:gd name="connsiteY8" fmla="*/ 701040 h 4968313"/>
              <a:gd name="connsiteX9" fmla="*/ 1645967 w 6187487"/>
              <a:gd name="connsiteY9" fmla="*/ 91440 h 4968313"/>
              <a:gd name="connsiteX10" fmla="*/ 1691687 w 6187487"/>
              <a:gd name="connsiteY10" fmla="*/ 15240 h 4968313"/>
              <a:gd name="connsiteX11" fmla="*/ 1874567 w 6187487"/>
              <a:gd name="connsiteY11" fmla="*/ 0 h 4968313"/>
              <a:gd name="connsiteX12" fmla="*/ 2849927 w 6187487"/>
              <a:gd name="connsiteY12" fmla="*/ 30480 h 4968313"/>
              <a:gd name="connsiteX13" fmla="*/ 3444287 w 6187487"/>
              <a:gd name="connsiteY13" fmla="*/ 167640 h 4968313"/>
              <a:gd name="connsiteX14" fmla="*/ 4069127 w 6187487"/>
              <a:gd name="connsiteY14" fmla="*/ 289560 h 4968313"/>
              <a:gd name="connsiteX15" fmla="*/ 4267247 w 6187487"/>
              <a:gd name="connsiteY15" fmla="*/ 335280 h 4968313"/>
              <a:gd name="connsiteX16" fmla="*/ 4526327 w 6187487"/>
              <a:gd name="connsiteY16" fmla="*/ 350520 h 4968313"/>
              <a:gd name="connsiteX17" fmla="*/ 5120687 w 6187487"/>
              <a:gd name="connsiteY17" fmla="*/ 426720 h 4968313"/>
              <a:gd name="connsiteX18" fmla="*/ 5684567 w 6187487"/>
              <a:gd name="connsiteY18" fmla="*/ 457200 h 4968313"/>
              <a:gd name="connsiteX19" fmla="*/ 5882687 w 6187487"/>
              <a:gd name="connsiteY19" fmla="*/ 487680 h 4968313"/>
              <a:gd name="connsiteX20" fmla="*/ 5989367 w 6187487"/>
              <a:gd name="connsiteY20" fmla="*/ 548640 h 4968313"/>
              <a:gd name="connsiteX21" fmla="*/ 6050327 w 6187487"/>
              <a:gd name="connsiteY21" fmla="*/ 579120 h 4968313"/>
              <a:gd name="connsiteX22" fmla="*/ 6157007 w 6187487"/>
              <a:gd name="connsiteY22" fmla="*/ 594360 h 4968313"/>
              <a:gd name="connsiteX23" fmla="*/ 6157007 w 6187487"/>
              <a:gd name="connsiteY23" fmla="*/ 1737360 h 4968313"/>
              <a:gd name="connsiteX24" fmla="*/ 6172247 w 6187487"/>
              <a:gd name="connsiteY24" fmla="*/ 1889760 h 4968313"/>
              <a:gd name="connsiteX25" fmla="*/ 6187487 w 6187487"/>
              <a:gd name="connsiteY25" fmla="*/ 2164080 h 4968313"/>
              <a:gd name="connsiteX26" fmla="*/ 6172247 w 6187487"/>
              <a:gd name="connsiteY26" fmla="*/ 2773680 h 4968313"/>
              <a:gd name="connsiteX27" fmla="*/ 6141767 w 6187487"/>
              <a:gd name="connsiteY27" fmla="*/ 3307080 h 4968313"/>
              <a:gd name="connsiteX28" fmla="*/ 6111287 w 6187487"/>
              <a:gd name="connsiteY28" fmla="*/ 4419600 h 4968313"/>
              <a:gd name="connsiteX29" fmla="*/ 6035087 w 6187487"/>
              <a:gd name="connsiteY29" fmla="*/ 4892040 h 4968313"/>
              <a:gd name="connsiteX30" fmla="*/ 5699807 w 6187487"/>
              <a:gd name="connsiteY30" fmla="*/ 4907280 h 4968313"/>
              <a:gd name="connsiteX31" fmla="*/ 3962447 w 6187487"/>
              <a:gd name="connsiteY31" fmla="*/ 4922520 h 4968313"/>
              <a:gd name="connsiteX32" fmla="*/ 3596687 w 6187487"/>
              <a:gd name="connsiteY32" fmla="*/ 4937760 h 4968313"/>
              <a:gd name="connsiteX33" fmla="*/ 3078527 w 6187487"/>
              <a:gd name="connsiteY33" fmla="*/ 4968240 h 4968313"/>
              <a:gd name="connsiteX34" fmla="*/ 1889807 w 6187487"/>
              <a:gd name="connsiteY34" fmla="*/ 4922520 h 4968313"/>
              <a:gd name="connsiteX35" fmla="*/ 579167 w 6187487"/>
              <a:gd name="connsiteY35" fmla="*/ 4892040 h 4968313"/>
              <a:gd name="connsiteX36" fmla="*/ 61007 w 6187487"/>
              <a:gd name="connsiteY36" fmla="*/ 4876800 h 4968313"/>
              <a:gd name="connsiteX37" fmla="*/ 15287 w 6187487"/>
              <a:gd name="connsiteY37" fmla="*/ 4861560 h 4968313"/>
              <a:gd name="connsiteX38" fmla="*/ 15287 w 6187487"/>
              <a:gd name="connsiteY38" fmla="*/ 4328160 h 4968313"/>
              <a:gd name="connsiteX39" fmla="*/ 47 w 6187487"/>
              <a:gd name="connsiteY39" fmla="*/ 2682240 h 4968313"/>
              <a:gd name="connsiteX40" fmla="*/ 30527 w 6187487"/>
              <a:gd name="connsiteY40" fmla="*/ 2438400 h 4968313"/>
              <a:gd name="connsiteX41" fmla="*/ 137207 w 6187487"/>
              <a:gd name="connsiteY41" fmla="*/ 2468880 h 4968313"/>
              <a:gd name="connsiteX42" fmla="*/ 213407 w 6187487"/>
              <a:gd name="connsiteY42" fmla="*/ 2484120 h 4968313"/>
              <a:gd name="connsiteX43" fmla="*/ 259127 w 6187487"/>
              <a:gd name="connsiteY43" fmla="*/ 2514600 h 4968313"/>
              <a:gd name="connsiteX44" fmla="*/ 121967 w 6187487"/>
              <a:gd name="connsiteY44" fmla="*/ 2499360 h 4968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87487" h="4968313">
                <a:moveTo>
                  <a:pt x="121967" y="2499360"/>
                </a:moveTo>
                <a:lnTo>
                  <a:pt x="121967" y="2499360"/>
                </a:lnTo>
                <a:lnTo>
                  <a:pt x="960167" y="2514600"/>
                </a:lnTo>
                <a:cubicBezTo>
                  <a:pt x="976222" y="2515154"/>
                  <a:pt x="989823" y="2529840"/>
                  <a:pt x="1005887" y="2529840"/>
                </a:cubicBezTo>
                <a:cubicBezTo>
                  <a:pt x="1170115" y="2529840"/>
                  <a:pt x="1370065" y="2512377"/>
                  <a:pt x="1539287" y="2499360"/>
                </a:cubicBezTo>
                <a:cubicBezTo>
                  <a:pt x="1559607" y="2494280"/>
                  <a:pt x="1580108" y="2489874"/>
                  <a:pt x="1600247" y="2484120"/>
                </a:cubicBezTo>
                <a:cubicBezTo>
                  <a:pt x="1891706" y="2400846"/>
                  <a:pt x="1647160" y="2260561"/>
                  <a:pt x="1661207" y="1691640"/>
                </a:cubicBezTo>
                <a:cubicBezTo>
                  <a:pt x="1664971" y="1539202"/>
                  <a:pt x="1671367" y="1386840"/>
                  <a:pt x="1676447" y="1234440"/>
                </a:cubicBezTo>
                <a:cubicBezTo>
                  <a:pt x="1667825" y="1148222"/>
                  <a:pt x="1630727" y="811200"/>
                  <a:pt x="1630727" y="701040"/>
                </a:cubicBezTo>
                <a:cubicBezTo>
                  <a:pt x="1630727" y="497777"/>
                  <a:pt x="1627970" y="293905"/>
                  <a:pt x="1645967" y="91440"/>
                </a:cubicBezTo>
                <a:cubicBezTo>
                  <a:pt x="1648590" y="61935"/>
                  <a:pt x="1664184" y="26241"/>
                  <a:pt x="1691687" y="15240"/>
                </a:cubicBezTo>
                <a:cubicBezTo>
                  <a:pt x="1748483" y="-7478"/>
                  <a:pt x="1813607" y="5080"/>
                  <a:pt x="1874567" y="0"/>
                </a:cubicBezTo>
                <a:cubicBezTo>
                  <a:pt x="2199687" y="10160"/>
                  <a:pt x="2525495" y="7027"/>
                  <a:pt x="2849927" y="30480"/>
                </a:cubicBezTo>
                <a:cubicBezTo>
                  <a:pt x="2955929" y="38143"/>
                  <a:pt x="3347499" y="147013"/>
                  <a:pt x="3444287" y="167640"/>
                </a:cubicBezTo>
                <a:cubicBezTo>
                  <a:pt x="3651834" y="211871"/>
                  <a:pt x="3862354" y="241843"/>
                  <a:pt x="4069127" y="289560"/>
                </a:cubicBezTo>
                <a:cubicBezTo>
                  <a:pt x="4135167" y="304800"/>
                  <a:pt x="4200066" y="326323"/>
                  <a:pt x="4267247" y="335280"/>
                </a:cubicBezTo>
                <a:cubicBezTo>
                  <a:pt x="4352997" y="346713"/>
                  <a:pt x="4439967" y="345440"/>
                  <a:pt x="4526327" y="350520"/>
                </a:cubicBezTo>
                <a:cubicBezTo>
                  <a:pt x="4724447" y="375920"/>
                  <a:pt x="4921237" y="415939"/>
                  <a:pt x="5120687" y="426720"/>
                </a:cubicBezTo>
                <a:lnTo>
                  <a:pt x="5684567" y="457200"/>
                </a:lnTo>
                <a:cubicBezTo>
                  <a:pt x="5695517" y="458569"/>
                  <a:pt x="5852766" y="475213"/>
                  <a:pt x="5882687" y="487680"/>
                </a:cubicBezTo>
                <a:cubicBezTo>
                  <a:pt x="5920493" y="503432"/>
                  <a:pt x="5953412" y="529028"/>
                  <a:pt x="5989367" y="548640"/>
                </a:cubicBezTo>
                <a:cubicBezTo>
                  <a:pt x="6009311" y="559519"/>
                  <a:pt x="6028409" y="573142"/>
                  <a:pt x="6050327" y="579120"/>
                </a:cubicBezTo>
                <a:cubicBezTo>
                  <a:pt x="6084982" y="588571"/>
                  <a:pt x="6121447" y="589280"/>
                  <a:pt x="6157007" y="594360"/>
                </a:cubicBezTo>
                <a:cubicBezTo>
                  <a:pt x="6135544" y="1152398"/>
                  <a:pt x="6132768" y="1022306"/>
                  <a:pt x="6157007" y="1737360"/>
                </a:cubicBezTo>
                <a:cubicBezTo>
                  <a:pt x="6158737" y="1788384"/>
                  <a:pt x="6168610" y="1838836"/>
                  <a:pt x="6172247" y="1889760"/>
                </a:cubicBezTo>
                <a:cubicBezTo>
                  <a:pt x="6178772" y="1981108"/>
                  <a:pt x="6182407" y="2072640"/>
                  <a:pt x="6187487" y="2164080"/>
                </a:cubicBezTo>
                <a:cubicBezTo>
                  <a:pt x="6182407" y="2367280"/>
                  <a:pt x="6179019" y="2570529"/>
                  <a:pt x="6172247" y="2773680"/>
                </a:cubicBezTo>
                <a:cubicBezTo>
                  <a:pt x="6165896" y="2964217"/>
                  <a:pt x="6154238" y="3120020"/>
                  <a:pt x="6141767" y="3307080"/>
                </a:cubicBezTo>
                <a:cubicBezTo>
                  <a:pt x="6130282" y="3984698"/>
                  <a:pt x="6146704" y="3976892"/>
                  <a:pt x="6111287" y="4419600"/>
                </a:cubicBezTo>
                <a:cubicBezTo>
                  <a:pt x="6103798" y="4513208"/>
                  <a:pt x="6075416" y="4859467"/>
                  <a:pt x="6035087" y="4892040"/>
                </a:cubicBezTo>
                <a:cubicBezTo>
                  <a:pt x="5948055" y="4962335"/>
                  <a:pt x="5811670" y="4905635"/>
                  <a:pt x="5699807" y="4907280"/>
                </a:cubicBezTo>
                <a:lnTo>
                  <a:pt x="3962447" y="4922520"/>
                </a:lnTo>
                <a:lnTo>
                  <a:pt x="3596687" y="4937760"/>
                </a:lnTo>
                <a:cubicBezTo>
                  <a:pt x="3423899" y="4946697"/>
                  <a:pt x="3251539" y="4969785"/>
                  <a:pt x="3078527" y="4968240"/>
                </a:cubicBezTo>
                <a:cubicBezTo>
                  <a:pt x="2682010" y="4964700"/>
                  <a:pt x="2286073" y="4937062"/>
                  <a:pt x="1889807" y="4922520"/>
                </a:cubicBezTo>
                <a:cubicBezTo>
                  <a:pt x="1203338" y="4897328"/>
                  <a:pt x="1459138" y="4911815"/>
                  <a:pt x="579167" y="4892040"/>
                </a:cubicBezTo>
                <a:lnTo>
                  <a:pt x="61007" y="4876800"/>
                </a:lnTo>
                <a:cubicBezTo>
                  <a:pt x="45767" y="4871720"/>
                  <a:pt x="20367" y="4876800"/>
                  <a:pt x="15287" y="4861560"/>
                </a:cubicBezTo>
                <a:cubicBezTo>
                  <a:pt x="-18790" y="4759330"/>
                  <a:pt x="14650" y="4343447"/>
                  <a:pt x="15287" y="4328160"/>
                </a:cubicBezTo>
                <a:cubicBezTo>
                  <a:pt x="10207" y="3779520"/>
                  <a:pt x="47" y="3230904"/>
                  <a:pt x="47" y="2682240"/>
                </a:cubicBezTo>
                <a:cubicBezTo>
                  <a:pt x="47" y="2576729"/>
                  <a:pt x="12401" y="2529030"/>
                  <a:pt x="30527" y="2438400"/>
                </a:cubicBezTo>
                <a:cubicBezTo>
                  <a:pt x="66087" y="2448560"/>
                  <a:pt x="101328" y="2459910"/>
                  <a:pt x="137207" y="2468880"/>
                </a:cubicBezTo>
                <a:cubicBezTo>
                  <a:pt x="162337" y="2475162"/>
                  <a:pt x="189153" y="2475025"/>
                  <a:pt x="213407" y="2484120"/>
                </a:cubicBezTo>
                <a:cubicBezTo>
                  <a:pt x="230557" y="2490551"/>
                  <a:pt x="259127" y="2514600"/>
                  <a:pt x="259127" y="2514600"/>
                </a:cubicBezTo>
                <a:lnTo>
                  <a:pt x="121967" y="249936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3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476</Words>
  <Application>Microsoft Office PowerPoint</Application>
  <PresentationFormat>Widescreen</PresentationFormat>
  <Paragraphs>123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Bradley Hand ITC</vt:lpstr>
      <vt:lpstr>Neue Haas Grotesk Text Pro</vt:lpstr>
      <vt:lpstr>VanillaVTI</vt:lpstr>
      <vt:lpstr>A novel way to identify translationally active bacteria</vt:lpstr>
      <vt:lpstr>First some background</vt:lpstr>
      <vt:lpstr>Let’s hijack this system!</vt:lpstr>
      <vt:lpstr>Proteinaceous Trojan Horse</vt:lpstr>
      <vt:lpstr>Hopefully, it “clicks”</vt:lpstr>
      <vt:lpstr>What can we do with this?!</vt:lpstr>
      <vt:lpstr>Met Analog incubation</vt:lpstr>
      <vt:lpstr>T 0.5  Samples for in house analysis</vt:lpstr>
      <vt:lpstr>Prepping samples for click chemistry (Just one replicate shown, Preliminary method)</vt:lpstr>
      <vt:lpstr>Click Chemistry (in solution) Preliminary method</vt:lpstr>
      <vt:lpstr>End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OLoughlin</dc:creator>
  <cp:lastModifiedBy>Connor OLoughlin</cp:lastModifiedBy>
  <cp:revision>1</cp:revision>
  <dcterms:created xsi:type="dcterms:W3CDTF">2025-06-30T16:08:41Z</dcterms:created>
  <dcterms:modified xsi:type="dcterms:W3CDTF">2025-06-30T17:57:08Z</dcterms:modified>
</cp:coreProperties>
</file>