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handoutMasterIdLst>
    <p:handoutMasterId r:id="rId138"/>
  </p:handoutMasterIdLst>
  <p:sldIdLst>
    <p:sldId id="497" r:id="rId2"/>
    <p:sldId id="601" r:id="rId3"/>
    <p:sldId id="515" r:id="rId4"/>
    <p:sldId id="799" r:id="rId5"/>
    <p:sldId id="510" r:id="rId6"/>
    <p:sldId id="801" r:id="rId7"/>
    <p:sldId id="802" r:id="rId8"/>
    <p:sldId id="803" r:id="rId9"/>
    <p:sldId id="804" r:id="rId10"/>
    <p:sldId id="805" r:id="rId11"/>
    <p:sldId id="806" r:id="rId12"/>
    <p:sldId id="694" r:id="rId13"/>
    <p:sldId id="605" r:id="rId14"/>
    <p:sldId id="665" r:id="rId15"/>
    <p:sldId id="807" r:id="rId16"/>
    <p:sldId id="808" r:id="rId17"/>
    <p:sldId id="809" r:id="rId18"/>
    <p:sldId id="810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823" r:id="rId31"/>
    <p:sldId id="822" r:id="rId32"/>
    <p:sldId id="824" r:id="rId33"/>
    <p:sldId id="825" r:id="rId34"/>
    <p:sldId id="826" r:id="rId35"/>
    <p:sldId id="827" r:id="rId36"/>
    <p:sldId id="828" r:id="rId37"/>
    <p:sldId id="829" r:id="rId38"/>
    <p:sldId id="830" r:id="rId39"/>
    <p:sldId id="831" r:id="rId40"/>
    <p:sldId id="832" r:id="rId41"/>
    <p:sldId id="833" r:id="rId42"/>
    <p:sldId id="834" r:id="rId43"/>
    <p:sldId id="835" r:id="rId44"/>
    <p:sldId id="836" r:id="rId45"/>
    <p:sldId id="837" r:id="rId46"/>
    <p:sldId id="838" r:id="rId47"/>
    <p:sldId id="839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847" r:id="rId56"/>
    <p:sldId id="848" r:id="rId57"/>
    <p:sldId id="849" r:id="rId58"/>
    <p:sldId id="850" r:id="rId59"/>
    <p:sldId id="851" r:id="rId60"/>
    <p:sldId id="852" r:id="rId61"/>
    <p:sldId id="853" r:id="rId62"/>
    <p:sldId id="854" r:id="rId63"/>
    <p:sldId id="855" r:id="rId64"/>
    <p:sldId id="856" r:id="rId65"/>
    <p:sldId id="860" r:id="rId66"/>
    <p:sldId id="857" r:id="rId67"/>
    <p:sldId id="859" r:id="rId68"/>
    <p:sldId id="861" r:id="rId69"/>
    <p:sldId id="858" r:id="rId70"/>
    <p:sldId id="862" r:id="rId71"/>
    <p:sldId id="864" r:id="rId72"/>
    <p:sldId id="865" r:id="rId73"/>
    <p:sldId id="866" r:id="rId74"/>
    <p:sldId id="863" r:id="rId75"/>
    <p:sldId id="867" r:id="rId76"/>
    <p:sldId id="868" r:id="rId77"/>
    <p:sldId id="869" r:id="rId78"/>
    <p:sldId id="872" r:id="rId79"/>
    <p:sldId id="871" r:id="rId80"/>
    <p:sldId id="870" r:id="rId81"/>
    <p:sldId id="874" r:id="rId82"/>
    <p:sldId id="873" r:id="rId83"/>
    <p:sldId id="875" r:id="rId84"/>
    <p:sldId id="876" r:id="rId85"/>
    <p:sldId id="877" r:id="rId86"/>
    <p:sldId id="878" r:id="rId87"/>
    <p:sldId id="879" r:id="rId88"/>
    <p:sldId id="880" r:id="rId89"/>
    <p:sldId id="881" r:id="rId90"/>
    <p:sldId id="883" r:id="rId91"/>
    <p:sldId id="882" r:id="rId92"/>
    <p:sldId id="884" r:id="rId93"/>
    <p:sldId id="885" r:id="rId94"/>
    <p:sldId id="886" r:id="rId95"/>
    <p:sldId id="887" r:id="rId96"/>
    <p:sldId id="888" r:id="rId97"/>
    <p:sldId id="889" r:id="rId98"/>
    <p:sldId id="890" r:id="rId99"/>
    <p:sldId id="891" r:id="rId100"/>
    <p:sldId id="892" r:id="rId101"/>
    <p:sldId id="893" r:id="rId102"/>
    <p:sldId id="894" r:id="rId103"/>
    <p:sldId id="895" r:id="rId104"/>
    <p:sldId id="896" r:id="rId105"/>
    <p:sldId id="898" r:id="rId106"/>
    <p:sldId id="897" r:id="rId107"/>
    <p:sldId id="899" r:id="rId108"/>
    <p:sldId id="900" r:id="rId109"/>
    <p:sldId id="901" r:id="rId110"/>
    <p:sldId id="902" r:id="rId111"/>
    <p:sldId id="903" r:id="rId112"/>
    <p:sldId id="904" r:id="rId113"/>
    <p:sldId id="905" r:id="rId114"/>
    <p:sldId id="906" r:id="rId115"/>
    <p:sldId id="907" r:id="rId116"/>
    <p:sldId id="908" r:id="rId117"/>
    <p:sldId id="910" r:id="rId118"/>
    <p:sldId id="909" r:id="rId119"/>
    <p:sldId id="911" r:id="rId120"/>
    <p:sldId id="912" r:id="rId121"/>
    <p:sldId id="913" r:id="rId122"/>
    <p:sldId id="914" r:id="rId123"/>
    <p:sldId id="915" r:id="rId124"/>
    <p:sldId id="916" r:id="rId125"/>
    <p:sldId id="917" r:id="rId126"/>
    <p:sldId id="918" r:id="rId127"/>
    <p:sldId id="919" r:id="rId128"/>
    <p:sldId id="921" r:id="rId129"/>
    <p:sldId id="920" r:id="rId130"/>
    <p:sldId id="922" r:id="rId131"/>
    <p:sldId id="923" r:id="rId132"/>
    <p:sldId id="924" r:id="rId133"/>
    <p:sldId id="925" r:id="rId134"/>
    <p:sldId id="926" r:id="rId135"/>
    <p:sldId id="670" r:id="rId136"/>
  </p:sldIdLst>
  <p:sldSz cx="9144000" cy="5143500" type="screen16x9"/>
  <p:notesSz cx="6858000" cy="9144000"/>
  <p:custDataLst>
    <p:tags r:id="rId1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3992DB"/>
    <a:srgbClr val="F79600"/>
    <a:srgbClr val="005DA2"/>
    <a:srgbClr val="66FF99"/>
    <a:srgbClr val="F6F6F6"/>
    <a:srgbClr val="9900CC"/>
    <a:srgbClr val="FF669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062" autoAdjust="0"/>
  </p:normalViewPr>
  <p:slideViewPr>
    <p:cSldViewPr>
      <p:cViewPr varScale="1">
        <p:scale>
          <a:sx n="50" d="100"/>
          <a:sy n="50" d="100"/>
        </p:scale>
        <p:origin x="876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2022-03-31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6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662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94135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595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7066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531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7809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8997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4427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9332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96682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6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77534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32051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605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39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59218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34134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3107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73907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4121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0987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324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558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27412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2615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88054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413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54253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2173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87423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0653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26630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5470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57005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118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480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9670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16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2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57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45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6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70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5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56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89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22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56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79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4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861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25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7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83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17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979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33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01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48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353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8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31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3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8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44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7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8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2309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62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53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95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08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572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6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31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23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29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750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619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49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252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65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81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340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6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0696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91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87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812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27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330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204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522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644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4812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107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708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7170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99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59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035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342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536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614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288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4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016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8679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718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434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44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954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016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363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873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800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43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5636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437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80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9744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762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557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702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2658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71379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491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29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Python Web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开发 之 学生管理系统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V5.0</a:t>
            </a:r>
          </a:p>
          <a:p>
            <a:pPr>
              <a:lnSpc>
                <a:spcPts val="3000"/>
              </a:lnSpc>
            </a:pP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Vue3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ElementPlus 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 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03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需要的基础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491880" y="1593243"/>
            <a:ext cx="5040560" cy="97850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各种语句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D4D5AD5D-1B88-4648-949E-EA0E45C6BB9E}"/>
              </a:ext>
            </a:extLst>
          </p:cNvPr>
          <p:cNvSpPr/>
          <p:nvPr/>
        </p:nvSpPr>
        <p:spPr bwMode="auto">
          <a:xfrm>
            <a:off x="3491880" y="2975682"/>
            <a:ext cx="5040560" cy="1044116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结构和基本应用，包括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Plus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761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实现查询和显示全部的功能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429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707654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学号、姓名、手机、邮箱、地址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277DAD1A-91D1-44B2-989C-16E10B759E2A}"/>
              </a:ext>
            </a:extLst>
          </p:cNvPr>
          <p:cNvSpPr/>
          <p:nvPr/>
        </p:nvSpPr>
        <p:spPr bwMode="auto">
          <a:xfrm>
            <a:off x="3635896" y="2361088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院系下拉框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院系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2A1803D2-68AD-4F0E-A291-11A07E1FA6FE}"/>
              </a:ext>
            </a:extLst>
          </p:cNvPr>
          <p:cNvSpPr/>
          <p:nvPr/>
        </p:nvSpPr>
        <p:spPr bwMode="auto">
          <a:xfrm>
            <a:off x="3635896" y="3006422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专业下拉框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专业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28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7" grpId="0" animBg="1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配置全局对象 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99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707654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Vue.prototype.$api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api 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挂载全局对象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AAEFD579-A806-4EE1-AA4F-08BB259693C8}"/>
              </a:ext>
            </a:extLst>
          </p:cNvPr>
          <p:cNvSpPr/>
          <p:nvPr/>
        </p:nvSpPr>
        <p:spPr bwMode="auto">
          <a:xfrm>
            <a:off x="3635896" y="1328176"/>
            <a:ext cx="1296144" cy="379478"/>
          </a:xfrm>
          <a:prstGeom prst="roundRect">
            <a:avLst>
              <a:gd name="adj" fmla="val 9314"/>
            </a:avLst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87D6FBEC-D055-4C7D-809B-865D64FE54CD}"/>
              </a:ext>
            </a:extLst>
          </p:cNvPr>
          <p:cNvSpPr/>
          <p:nvPr/>
        </p:nvSpPr>
        <p:spPr bwMode="auto">
          <a:xfrm>
            <a:off x="3662103" y="2992207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app.config.globalProperties.api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api</a:t>
            </a: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4D3F2D3C-C20A-4910-B704-B5ABB81BE49C}"/>
              </a:ext>
            </a:extLst>
          </p:cNvPr>
          <p:cNvSpPr/>
          <p:nvPr/>
        </p:nvSpPr>
        <p:spPr bwMode="auto">
          <a:xfrm>
            <a:off x="3662103" y="2612729"/>
            <a:ext cx="1296144" cy="379478"/>
          </a:xfrm>
          <a:prstGeom prst="roundRect">
            <a:avLst>
              <a:gd name="adj" fmla="val 9314"/>
            </a:avLst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928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10" grpId="0" animBg="1"/>
      <p:bldP spid="11" grpId="0" animBg="1"/>
      <p:bldP spid="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模块化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45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DB5671-AC84-47D4-8706-E2FB5EA5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5646"/>
            <a:ext cx="8141152" cy="23762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EC9462-503C-4AB7-B4BD-10D78F383278}"/>
              </a:ext>
            </a:extLst>
          </p:cNvPr>
          <p:cNvSpPr/>
          <p:nvPr/>
        </p:nvSpPr>
        <p:spPr>
          <a:xfrm>
            <a:off x="5076056" y="2537919"/>
            <a:ext cx="136815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192.168.182.140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36262-FF4D-4A68-A610-41A3FB704C20}"/>
              </a:ext>
            </a:extLst>
          </p:cNvPr>
          <p:cNvSpPr/>
          <p:nvPr/>
        </p:nvSpPr>
        <p:spPr>
          <a:xfrm>
            <a:off x="3635896" y="1707654"/>
            <a:ext cx="144016" cy="28803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CB366E-343D-45AC-9AC5-F03035C50C83}"/>
              </a:ext>
            </a:extLst>
          </p:cNvPr>
          <p:cNvSpPr/>
          <p:nvPr/>
        </p:nvSpPr>
        <p:spPr>
          <a:xfrm>
            <a:off x="0" y="2861918"/>
            <a:ext cx="9144000" cy="1510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522821-5C5B-4B1B-894D-B2C22D1A881C}"/>
              </a:ext>
            </a:extLst>
          </p:cNvPr>
          <p:cNvSpPr/>
          <p:nvPr/>
        </p:nvSpPr>
        <p:spPr>
          <a:xfrm>
            <a:off x="3635896" y="2051737"/>
            <a:ext cx="144016" cy="288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A85D2DD8-E42B-4829-85EA-CCE05D2DDCF8}"/>
              </a:ext>
            </a:extLst>
          </p:cNvPr>
          <p:cNvSpPr/>
          <p:nvPr/>
        </p:nvSpPr>
        <p:spPr>
          <a:xfrm>
            <a:off x="4283968" y="896478"/>
            <a:ext cx="1368152" cy="288032"/>
          </a:xfrm>
          <a:prstGeom prst="borderCallout2">
            <a:avLst>
              <a:gd name="adj1" fmla="val 21067"/>
              <a:gd name="adj2" fmla="val -1712"/>
              <a:gd name="adj3" fmla="val 18750"/>
              <a:gd name="adj4" fmla="val -16667"/>
              <a:gd name="adj5" fmla="val 293246"/>
              <a:gd name="adj6" fmla="val -37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请求拦截器</a:t>
            </a: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75599CF5-3FFA-40A8-8744-BCFE0EFBD146}"/>
              </a:ext>
            </a:extLst>
          </p:cNvPr>
          <p:cNvSpPr/>
          <p:nvPr/>
        </p:nvSpPr>
        <p:spPr>
          <a:xfrm>
            <a:off x="4391980" y="2891334"/>
            <a:ext cx="1368152" cy="231619"/>
          </a:xfrm>
          <a:prstGeom prst="borderCallout2">
            <a:avLst>
              <a:gd name="adj1" fmla="val 21067"/>
              <a:gd name="adj2" fmla="val -1712"/>
              <a:gd name="adj3" fmla="val 18750"/>
              <a:gd name="adj4" fmla="val -16667"/>
              <a:gd name="adj5" fmla="val -230840"/>
              <a:gd name="adj6" fmla="val -47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响应拦截器</a:t>
            </a:r>
          </a:p>
        </p:txBody>
      </p:sp>
    </p:spTree>
    <p:extLst>
      <p:ext uri="{BB962C8B-B14F-4D97-AF65-F5344CB8AC3E}">
        <p14:creationId xmlns:p14="http://schemas.microsoft.com/office/powerpoint/2010/main" val="83354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2425408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所有的拦截器都是全局响应！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2263873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1707654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请求拦截器： 自动添加身份验证的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拦截器应用举例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21D9A685-3105-4012-9029-56CA972FD399}"/>
              </a:ext>
            </a:extLst>
          </p:cNvPr>
          <p:cNvSpPr/>
          <p:nvPr/>
        </p:nvSpPr>
        <p:spPr bwMode="auto">
          <a:xfrm>
            <a:off x="3563888" y="2547899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响应拦截器： 自动提示所有的请求报错信息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293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完成学生信息的弹出层 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63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优化弹出层的展示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90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当前的项目最大有点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779663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项目中设计常见的功能，非常实用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66FA5ED2-D227-40F7-B922-166AACAA9CB0}"/>
              </a:ext>
            </a:extLst>
          </p:cNvPr>
          <p:cNvSpPr/>
          <p:nvPr/>
        </p:nvSpPr>
        <p:spPr bwMode="auto">
          <a:xfrm>
            <a:off x="3275856" y="2545596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本项目既涉及前端，也涉及后端。 比较全面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B39F0FC8-1B49-4C7E-B049-05320FF9FD43}"/>
              </a:ext>
            </a:extLst>
          </p:cNvPr>
          <p:cNvSpPr/>
          <p:nvPr/>
        </p:nvSpPr>
        <p:spPr bwMode="auto">
          <a:xfrm>
            <a:off x="3275856" y="3316094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本项目几乎从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开始，对于初学者来说适合入门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14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三种状态加载弹出层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69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7F5594-C840-4AB9-89C0-E6272BAE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275606"/>
            <a:ext cx="4392488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35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195020-AD82-4018-9F11-7BAB5AA6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131590"/>
            <a:ext cx="4082593" cy="314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93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752EF9-ED56-4914-ADF0-EEC9909D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987574"/>
            <a:ext cx="47705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9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三种状态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B6820043-28E1-4348-B58F-930CAA88B072}"/>
              </a:ext>
            </a:extLst>
          </p:cNvPr>
          <p:cNvSpPr/>
          <p:nvPr/>
        </p:nvSpPr>
        <p:spPr bwMode="auto">
          <a:xfrm>
            <a:off x="3491880" y="2299225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查看明细：所有表单加载当前行的数据，所有数据不能修改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91880" y="1707654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添加：所有表单的条目为空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5F7E971E-35C9-49BC-A92A-9F2C92827973}"/>
              </a:ext>
            </a:extLst>
          </p:cNvPr>
          <p:cNvSpPr/>
          <p:nvPr/>
        </p:nvSpPr>
        <p:spPr bwMode="auto">
          <a:xfrm>
            <a:off x="3491880" y="2890796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修改：所有表单加载当前行的数据，学号不能修改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8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填充数据到弹出层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77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使用级联选择器展示专业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29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表单提交前的校验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98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707904" y="987574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95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698C630-833A-4AC4-98F2-D6CB330A25FC}"/>
              </a:ext>
            </a:extLst>
          </p:cNvPr>
          <p:cNvSpPr/>
          <p:nvPr/>
        </p:nvSpPr>
        <p:spPr bwMode="auto">
          <a:xfrm>
            <a:off x="3707904" y="1555750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2-5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个汉字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96952D67-DF0D-456B-8AF8-F99A1684ADC9}"/>
              </a:ext>
            </a:extLst>
          </p:cNvPr>
          <p:cNvSpPr/>
          <p:nvPr/>
        </p:nvSpPr>
        <p:spPr bwMode="auto">
          <a:xfrm>
            <a:off x="3707904" y="2126039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不能为空，只能填写男或者女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304846EE-EA6D-42B2-8CD9-087471E814BD}"/>
              </a:ext>
            </a:extLst>
          </p:cNvPr>
          <p:cNvSpPr/>
          <p:nvPr/>
        </p:nvSpPr>
        <p:spPr bwMode="auto">
          <a:xfrm>
            <a:off x="3707904" y="2696328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也不能为空，比如符合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-mm-dd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10CD673B-E0AD-4430-AC63-3BBB55C61434}"/>
              </a:ext>
            </a:extLst>
          </p:cNvPr>
          <p:cNvSpPr/>
          <p:nvPr/>
        </p:nvSpPr>
        <p:spPr bwMode="auto">
          <a:xfrm>
            <a:off x="3692554" y="3204047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[1][3456789]\d{9}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B5765249-7531-4633-956A-62D9D75B1730}"/>
              </a:ext>
            </a:extLst>
          </p:cNvPr>
          <p:cNvSpPr/>
          <p:nvPr/>
        </p:nvSpPr>
        <p:spPr bwMode="auto">
          <a:xfrm>
            <a:off x="3692553" y="3720258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符合邮箱地址的要求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605A6FF6-AA62-44FE-B104-55A892D67D5C}"/>
              </a:ext>
            </a:extLst>
          </p:cNvPr>
          <p:cNvSpPr/>
          <p:nvPr/>
        </p:nvSpPr>
        <p:spPr bwMode="auto">
          <a:xfrm>
            <a:off x="3692552" y="4222677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家庭住址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142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校验学号是否已存在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746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4376" y="1479105"/>
            <a:ext cx="5215247" cy="561682"/>
          </a:xfrm>
          <a:prstGeom prst="rect">
            <a:avLst/>
          </a:prstGeom>
          <a:solidFill>
            <a:srgbClr val="0070C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更多精彩分享，敬请关注！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141932" y="3784162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53596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27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完成学生的添加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65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完成学生的修改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41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完成学生的删除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56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上传图片的过程介绍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59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752EF9-ED56-4914-ADF0-EEC9909D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987574"/>
            <a:ext cx="47705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如何存储照片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把照片存储在后端文件夹中，把路径存储在数据库中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06940" y="1563638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把照片序列化成文本，把文本存储在数据库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F54DA8B4-687E-434F-AB8E-EF5BF2D3F831}"/>
              </a:ext>
            </a:extLst>
          </p:cNvPr>
          <p:cNvSpPr/>
          <p:nvPr/>
        </p:nvSpPr>
        <p:spPr bwMode="auto">
          <a:xfrm>
            <a:off x="3779912" y="1994810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针对较小的图片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9B3CA64D-CED8-4966-B65B-9063CD1B26D7}"/>
              </a:ext>
            </a:extLst>
          </p:cNvPr>
          <p:cNvSpPr/>
          <p:nvPr/>
        </p:nvSpPr>
        <p:spPr bwMode="auto">
          <a:xfrm>
            <a:off x="3779912" y="3215016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比较通用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154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0007E6-DA43-4F28-A2B2-CACDB44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8" y="2211710"/>
            <a:ext cx="6753376" cy="9765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DF41F69-60F3-4955-A474-DE5DCF9DE9B6}"/>
              </a:ext>
            </a:extLst>
          </p:cNvPr>
          <p:cNvCxnSpPr>
            <a:cxnSpLocks/>
          </p:cNvCxnSpPr>
          <p:nvPr/>
        </p:nvCxnSpPr>
        <p:spPr>
          <a:xfrm>
            <a:off x="3923928" y="228371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B7ACCC-AE77-4261-96FE-5050D794490B}"/>
              </a:ext>
            </a:extLst>
          </p:cNvPr>
          <p:cNvSpPr/>
          <p:nvPr/>
        </p:nvSpPr>
        <p:spPr>
          <a:xfrm>
            <a:off x="3743908" y="1995686"/>
            <a:ext cx="1656184" cy="17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1. </a:t>
            </a:r>
            <a:r>
              <a:rPr lang="zh-CN" altLang="en-US" sz="1100" dirty="0"/>
              <a:t>选择照片上传到后端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59CABAB-A0CD-4781-A69E-29381C7F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81287"/>
            <a:ext cx="441613" cy="4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99F946-39D4-44A2-88F0-31389D08F4C9}"/>
              </a:ext>
            </a:extLst>
          </p:cNvPr>
          <p:cNvCxnSpPr>
            <a:cxnSpLocks/>
          </p:cNvCxnSpPr>
          <p:nvPr/>
        </p:nvCxnSpPr>
        <p:spPr>
          <a:xfrm flipV="1">
            <a:off x="5760132" y="1623644"/>
            <a:ext cx="1764196" cy="65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CF0690B-CE3E-40DC-8EDE-E2DD178F481D}"/>
              </a:ext>
            </a:extLst>
          </p:cNvPr>
          <p:cNvSpPr/>
          <p:nvPr/>
        </p:nvSpPr>
        <p:spPr>
          <a:xfrm rot="20425476">
            <a:off x="5598536" y="1576587"/>
            <a:ext cx="1728192" cy="35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2.  </a:t>
            </a:r>
            <a:r>
              <a:rPr lang="zh-CN" altLang="en-US" sz="1100" dirty="0"/>
              <a:t>生成唯一名字存在后端服务器文件夹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FC3B8C-8814-4C77-98AF-B7FF3DF63440}"/>
              </a:ext>
            </a:extLst>
          </p:cNvPr>
          <p:cNvCxnSpPr>
            <a:cxnSpLocks/>
          </p:cNvCxnSpPr>
          <p:nvPr/>
        </p:nvCxnSpPr>
        <p:spPr>
          <a:xfrm>
            <a:off x="5725933" y="2567691"/>
            <a:ext cx="133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DA2B4C9-0338-4F6D-A89C-0BBE9CC087D2}"/>
              </a:ext>
            </a:extLst>
          </p:cNvPr>
          <p:cNvSpPr/>
          <p:nvPr/>
        </p:nvSpPr>
        <p:spPr>
          <a:xfrm>
            <a:off x="5730164" y="2296433"/>
            <a:ext cx="1281393" cy="2255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3.</a:t>
            </a:r>
            <a:r>
              <a:rPr lang="zh-CN" altLang="en-US" sz="1100" dirty="0"/>
              <a:t>名字存储在</a:t>
            </a:r>
            <a:r>
              <a:rPr lang="en-US" altLang="zh-CN" sz="1100" dirty="0"/>
              <a:t>DB</a:t>
            </a:r>
            <a:endParaRPr lang="zh-CN" altLang="en-US" sz="11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4EA789-D1FF-48B5-97C7-D8838BC48E23}"/>
              </a:ext>
            </a:extLst>
          </p:cNvPr>
          <p:cNvCxnSpPr/>
          <p:nvPr/>
        </p:nvCxnSpPr>
        <p:spPr>
          <a:xfrm flipH="1">
            <a:off x="3815916" y="2567691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E3FE9BF-1148-42BB-8C42-AA5F35317C4E}"/>
              </a:ext>
            </a:extLst>
          </p:cNvPr>
          <p:cNvSpPr/>
          <p:nvPr/>
        </p:nvSpPr>
        <p:spPr>
          <a:xfrm>
            <a:off x="3995936" y="2627657"/>
            <a:ext cx="1090747" cy="317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4.</a:t>
            </a:r>
            <a:r>
              <a:rPr lang="zh-CN" altLang="en-US" sz="1100" dirty="0"/>
              <a:t>返回照片名给前端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13511F-60BC-449D-89CE-32BE3136E388}"/>
              </a:ext>
            </a:extLst>
          </p:cNvPr>
          <p:cNvSpPr/>
          <p:nvPr/>
        </p:nvSpPr>
        <p:spPr>
          <a:xfrm>
            <a:off x="3527884" y="3325893"/>
            <a:ext cx="4392488" cy="226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5.</a:t>
            </a:r>
            <a:r>
              <a:rPr lang="zh-CN" altLang="en-US" sz="1100" dirty="0"/>
              <a:t>根据返回的照片名字，组合成照片的</a:t>
            </a:r>
            <a:r>
              <a:rPr lang="en-US" altLang="zh-CN" sz="1100" dirty="0"/>
              <a:t>URL</a:t>
            </a:r>
            <a:r>
              <a:rPr lang="zh-CN" altLang="en-US" sz="1100" dirty="0"/>
              <a:t>，绑定到</a:t>
            </a:r>
            <a:r>
              <a:rPr lang="en-US" altLang="zh-CN" sz="1100" dirty="0"/>
              <a:t>img</a:t>
            </a:r>
            <a:r>
              <a:rPr lang="zh-CN" altLang="en-US" sz="1100" dirty="0"/>
              <a:t>的</a:t>
            </a:r>
            <a:r>
              <a:rPr lang="en-US" altLang="zh-CN" sz="1100" dirty="0"/>
              <a:t>SRC</a:t>
            </a:r>
            <a:r>
              <a:rPr lang="zh-CN" altLang="en-US" sz="1100" dirty="0"/>
              <a:t>属性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9CA656-5243-4E54-85EB-2876A007DEFA}"/>
              </a:ext>
            </a:extLst>
          </p:cNvPr>
          <p:cNvCxnSpPr>
            <a:cxnSpLocks/>
          </p:cNvCxnSpPr>
          <p:nvPr/>
        </p:nvCxnSpPr>
        <p:spPr>
          <a:xfrm flipV="1">
            <a:off x="1606158" y="2567691"/>
            <a:ext cx="1696012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B75FAFE-7AB9-4E06-8434-48C577D59772}"/>
              </a:ext>
            </a:extLst>
          </p:cNvPr>
          <p:cNvSpPr/>
          <p:nvPr/>
        </p:nvSpPr>
        <p:spPr>
          <a:xfrm>
            <a:off x="7965940" y="1398109"/>
            <a:ext cx="602503" cy="225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media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65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如何保证上传照片不重名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uuid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模块生成不相同的名字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06940" y="1563638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以当前的日期时间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随机数命名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F54DA8B4-687E-434F-AB8E-EF5BF2D3F831}"/>
              </a:ext>
            </a:extLst>
          </p:cNvPr>
          <p:cNvSpPr/>
          <p:nvPr/>
        </p:nvSpPr>
        <p:spPr bwMode="auto">
          <a:xfrm>
            <a:off x="3779912" y="1994810"/>
            <a:ext cx="4392488" cy="576940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比如：上传的时候是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2020-10-10 20:30:10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20201010203020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7751</a:t>
            </a:r>
          </a:p>
        </p:txBody>
      </p:sp>
    </p:spTree>
    <p:extLst>
      <p:ext uri="{BB962C8B-B14F-4D97-AF65-F5344CB8AC3E}">
        <p14:creationId xmlns:p14="http://schemas.microsoft.com/office/powerpoint/2010/main" val="2883267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完成图片上传后台代码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92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大致步骤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B6820043-28E1-4348-B58F-930CAA88B072}"/>
              </a:ext>
            </a:extLst>
          </p:cNvPr>
          <p:cNvSpPr/>
          <p:nvPr/>
        </p:nvSpPr>
        <p:spPr bwMode="auto">
          <a:xfrm>
            <a:off x="3419872" y="1355502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Settings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19872" y="81445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F54DA8B4-687E-434F-AB8E-EF5BF2D3F831}"/>
              </a:ext>
            </a:extLst>
          </p:cNvPr>
          <p:cNvSpPr/>
          <p:nvPr/>
        </p:nvSpPr>
        <p:spPr bwMode="auto">
          <a:xfrm>
            <a:off x="3788296" y="1865261"/>
            <a:ext cx="4392488" cy="490465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MEDIA_ROOT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(BASE_DIR, 'media/')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MEDIA_URL = '/media/'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9B3CA64D-CED8-4966-B65B-9063CD1B26D7}"/>
              </a:ext>
            </a:extLst>
          </p:cNvPr>
          <p:cNvSpPr/>
          <p:nvPr/>
        </p:nvSpPr>
        <p:spPr bwMode="auto">
          <a:xfrm>
            <a:off x="3815471" y="2950071"/>
            <a:ext cx="4392488" cy="954721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django.conf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settings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django.conf.urls.static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static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添加这行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urlpatterns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static(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settings.MEDIA_URL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document_root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settings.MEDIA_ROOT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E969B8E6-4CBB-425E-BFF1-3EFB9CECA290}"/>
              </a:ext>
            </a:extLst>
          </p:cNvPr>
          <p:cNvSpPr/>
          <p:nvPr/>
        </p:nvSpPr>
        <p:spPr bwMode="auto">
          <a:xfrm>
            <a:off x="3419872" y="2480715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9583DB9C-E17F-493B-AE8F-DA8B9F36B563}"/>
              </a:ext>
            </a:extLst>
          </p:cNvPr>
          <p:cNvSpPr/>
          <p:nvPr/>
        </p:nvSpPr>
        <p:spPr bwMode="auto">
          <a:xfrm>
            <a:off x="3419872" y="422793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完成接口函数代码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004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创建后端项目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59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把上传图片功能添加到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64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完成图片前台应用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01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Vite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+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ElementPlus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学生信息管理系统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V5.0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386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19872" y="699542"/>
            <a:ext cx="4104456" cy="4176464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Serialzer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Viewset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DefaultRouter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cors</a:t>
            </a:r>
            <a:r>
              <a:rPr lang="en-US" altLang="zh-CN" dirty="0"/>
              <a:t>-header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2653682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8E3D5CDC-4B44-41E8-8391-C73B9866701C}"/>
              </a:ext>
            </a:extLst>
          </p:cNvPr>
          <p:cNvSpPr/>
          <p:nvPr/>
        </p:nvSpPr>
        <p:spPr bwMode="auto">
          <a:xfrm>
            <a:off x="3419872" y="699542"/>
            <a:ext cx="4104456" cy="4176464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Vite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Main.ts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App.vue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Vuex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Vue-router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elementPlus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Axios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Cascader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El-upload</a:t>
            </a:r>
          </a:p>
        </p:txBody>
      </p:sp>
    </p:spTree>
    <p:extLst>
      <p:ext uri="{BB962C8B-B14F-4D97-AF65-F5344CB8AC3E}">
        <p14:creationId xmlns:p14="http://schemas.microsoft.com/office/powerpoint/2010/main" val="1207424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4376" y="1479105"/>
            <a:ext cx="5215247" cy="561682"/>
          </a:xfrm>
          <a:prstGeom prst="rect">
            <a:avLst/>
          </a:prstGeom>
          <a:solidFill>
            <a:srgbClr val="0070C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更多精彩分享，敬请关注！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141932" y="3784162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53596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71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4283968" y="1275606"/>
            <a:ext cx="194421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创建项目和初始化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D4D5AD5D-1B88-4648-949E-EA0E45C6BB9E}"/>
              </a:ext>
            </a:extLst>
          </p:cNvPr>
          <p:cNvSpPr/>
          <p:nvPr/>
        </p:nvSpPr>
        <p:spPr bwMode="auto">
          <a:xfrm>
            <a:off x="4283968" y="2031690"/>
            <a:ext cx="1944216" cy="504056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94954455-BADA-4025-9027-3B677CF32E41}"/>
              </a:ext>
            </a:extLst>
          </p:cNvPr>
          <p:cNvSpPr/>
          <p:nvPr/>
        </p:nvSpPr>
        <p:spPr bwMode="auto">
          <a:xfrm>
            <a:off x="4283968" y="2787774"/>
            <a:ext cx="1944216" cy="432048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A7636B61-1AAC-4660-821D-9BD871807703}"/>
              </a:ext>
            </a:extLst>
          </p:cNvPr>
          <p:cNvSpPr/>
          <p:nvPr/>
        </p:nvSpPr>
        <p:spPr bwMode="auto">
          <a:xfrm>
            <a:off x="4283968" y="3471850"/>
            <a:ext cx="1944216" cy="432048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同步到数据库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884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后端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75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通信协议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2435622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和用户通信协议，推荐使用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08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2435622"/>
            <a:ext cx="4680520" cy="100022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有两种可选的方式：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https://api.abc.com/ </a:t>
            </a:r>
          </a:p>
          <a:p>
            <a:pPr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601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2435622"/>
            <a:ext cx="4680520" cy="100022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https://abc.com/api/v1/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13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2435622"/>
            <a:ext cx="4680520" cy="143227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将网络上的所有东西都看成是资源，均使用名词的复数形式表示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https://abc.com/api/v1/accounts/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https://abc.com/api/v2/roles/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学生信息管理系统系列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84F444F6-AA27-44E4-A317-52ECF722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3">
            <a:extLst>
              <a:ext uri="{FF2B5EF4-FFF2-40B4-BE49-F238E27FC236}">
                <a16:creationId xmlns:a16="http://schemas.microsoft.com/office/drawing/2014/main" id="{ED31C0CE-C6A5-414C-AB77-33CF68E303D1}"/>
              </a:ext>
            </a:extLst>
          </p:cNvPr>
          <p:cNvSpPr/>
          <p:nvPr/>
        </p:nvSpPr>
        <p:spPr bwMode="auto">
          <a:xfrm>
            <a:off x="3688092" y="987574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前后端不分离、基于原生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BA7B107E-4282-4AFA-8030-A561366ACDF4}"/>
              </a:ext>
            </a:extLst>
          </p:cNvPr>
          <p:cNvSpPr/>
          <p:nvPr/>
        </p:nvSpPr>
        <p:spPr bwMode="auto">
          <a:xfrm>
            <a:off x="3688092" y="1648000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前后端不分离、基于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10884416-653D-42E5-87AD-0162D4D2638A}"/>
              </a:ext>
            </a:extLst>
          </p:cNvPr>
          <p:cNvSpPr/>
          <p:nvPr/>
        </p:nvSpPr>
        <p:spPr bwMode="auto">
          <a:xfrm>
            <a:off x="3688092" y="2308426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前后端不分离、基于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6C22D4A5-61FA-46F8-AA90-BB6FFD9BBC07}"/>
              </a:ext>
            </a:extLst>
          </p:cNvPr>
          <p:cNvSpPr/>
          <p:nvPr/>
        </p:nvSpPr>
        <p:spPr bwMode="auto">
          <a:xfrm>
            <a:off x="3688092" y="2968852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28600" indent="-228600" fontAlgn="base">
              <a:buAutoNum type="arabicPeriod" startAt="4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前后端分离，前端：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- element                                                                      		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363B05F-E951-47A6-8CC9-6B32B70E9353}"/>
              </a:ext>
            </a:extLst>
          </p:cNvPr>
          <p:cNvSpPr/>
          <p:nvPr/>
        </p:nvSpPr>
        <p:spPr bwMode="auto">
          <a:xfrm>
            <a:off x="3688092" y="3629276"/>
            <a:ext cx="4772340" cy="590769"/>
          </a:xfrm>
          <a:prstGeom prst="roundRect">
            <a:avLst>
              <a:gd name="adj" fmla="val 9314"/>
            </a:avLst>
          </a:prstGeom>
          <a:solidFill>
            <a:srgbClr val="3992DB"/>
          </a:solidFill>
          <a:ln>
            <a:solidFill>
              <a:srgbClr val="3992DB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 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 Plus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        </a:t>
            </a:r>
          </a:p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,  REST Framework</a:t>
            </a: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41E66236-E620-44AA-82B6-989DF9544515}"/>
              </a:ext>
            </a:extLst>
          </p:cNvPr>
          <p:cNvSpPr/>
          <p:nvPr/>
        </p:nvSpPr>
        <p:spPr bwMode="auto">
          <a:xfrm>
            <a:off x="3688092" y="4376413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366908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1923678"/>
            <a:ext cx="5472608" cy="158417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从服务器取出资源（一项或多项）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在服务器新建一个资源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在服务器更新资源（客户端提供改变后的完整资源）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在服务器更新资源（客户端提供改变的属性）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从服务器删除资源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60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过滤，搜索，排序，分页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43974" y="915566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https://abc.com/api/v2/students/?sno=95001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https://abc.com/api/v2/students/?name=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&amp;mobile=1234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8ED8320-918B-4DB6-ABF1-EE4AB6035B44}"/>
              </a:ext>
            </a:extLst>
          </p:cNvPr>
          <p:cNvSpPr/>
          <p:nvPr/>
        </p:nvSpPr>
        <p:spPr bwMode="auto">
          <a:xfrm>
            <a:off x="3236269" y="1895562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https://abc.com/api/v2/students/?search=1234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87FA5A0B-B827-4AA6-ACB3-B7D08E4E38D5}"/>
              </a:ext>
            </a:extLst>
          </p:cNvPr>
          <p:cNvSpPr/>
          <p:nvPr/>
        </p:nvSpPr>
        <p:spPr bwMode="auto">
          <a:xfrm>
            <a:off x="3236269" y="2875558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http://abc.com/api/v2/students/?ordering=age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http://abc.com/api/v2/students/?ordering=-age, number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391232B0-498C-4B24-987C-FCA0FD54D949}"/>
              </a:ext>
            </a:extLst>
          </p:cNvPr>
          <p:cNvSpPr/>
          <p:nvPr/>
        </p:nvSpPr>
        <p:spPr bwMode="auto">
          <a:xfrm>
            <a:off x="3236538" y="3855554"/>
            <a:ext cx="5472608" cy="948444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 127.0.0.1:8000/user/accounts/?page=4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页数据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127.0.0.1:8000/user/accounts/?page=4&amp;size=15  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获取第四页的数据，每页数量为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06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059832" y="1382224"/>
            <a:ext cx="5734038" cy="2952328"/>
          </a:xfrm>
          <a:prstGeom prst="roundRect">
            <a:avLst>
              <a:gd name="adj" fmla="val 2197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 OK - [GET]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：服务器成功返回用户请求的数据，该操作是幂等的（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Idempotent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 CREATED - [POST/PUT/PATCH]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：用户新建或修改数据成功。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Accepted - [*]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：表示一个请求已经进入后台排队（异步任务）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CONTENT - [DELETE]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：用户删除数据成功。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INVALID REQUEST - [POST/PUT/PATCH]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：用户发出的请求有错误，服务器没有进行新建或修改数据的操作，该操作是幂等的。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Unauthorized - [*]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：表示用户没有权限（令牌、用户名、密码错误）。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403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Forbidden - [*]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表示用户得到授权（与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错误相对），但是访问是被禁止的。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FOUND - [*]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：用户发出的请求针对的是不存在的记录，服务器没有进行操作，该操作是幂等的。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Acceptable - [GET]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：用户请求的格式不可得（比如用户请求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格式，但是只有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格式）。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Gone -[GET]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：用户请求的资源被永久删除，且不会再得到的。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Unprocesable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entity - [POST/PUT/PATCH]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当创建一个对象时，发生一个验证错误。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INTERNAL SERVER ERROR - [*]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：服务器发生错误，用户将无法判断发出的请求是否成功。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72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1923678"/>
            <a:ext cx="5472608" cy="158417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时需要返回错误信息提示，默认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为返回的字典中的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，当然也可以自己定义。例如：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error: 'Invalid API key’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06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6004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返回结果的规范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47864" y="1923678"/>
            <a:ext cx="5472608" cy="187220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针对不同的操作返回不同的结果。这些结果应该符合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GET/collection: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返回资源对象的列表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GET/collection/resource: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返回单个资源对象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POST/collection: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返回新生成的资源对象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PUT/collection/resource: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返回更新后的完整的资源对象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PATCH/collection/resource: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返回更新后的完整资源对象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DELETE/collection/resource: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删除后返回一个空文档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73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的安装和快速实现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523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546404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安装和注册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DRF(Django REST framework)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635896" y="2258596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9290753E-7FF5-4ECA-A655-F8B829EF2C52}"/>
              </a:ext>
            </a:extLst>
          </p:cNvPr>
          <p:cNvSpPr/>
          <p:nvPr/>
        </p:nvSpPr>
        <p:spPr bwMode="auto">
          <a:xfrm>
            <a:off x="3635896" y="2859782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149E5E70-2182-415F-A3A8-059C43647465}"/>
              </a:ext>
            </a:extLst>
          </p:cNvPr>
          <p:cNvSpPr/>
          <p:nvPr/>
        </p:nvSpPr>
        <p:spPr bwMode="auto">
          <a:xfrm>
            <a:off x="3635896" y="3460968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70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增删改的接口测试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36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后端接口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131590"/>
            <a:ext cx="4680520" cy="3528392"/>
          </a:xfrm>
          <a:prstGeom prst="roundRect">
            <a:avLst>
              <a:gd name="adj" fmla="val 592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获取所有学生信息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GET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添加学生信息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POST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获取某一个学生信息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GET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http://127.0.0.1:8000/api/v1/students/950001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更新一个学生信息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-- PUT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http://127.0.0.1:8000/api/v1/students/950001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更新一个学生信息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-- PATCH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http://127.0.0.1:8000/api/v1/students/950001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删除一个学生信息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DELETE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http://127.0.0.1:8000/api/v1/students/950001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83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中实现筛选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962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基本功能展示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3651870"/>
            <a:ext cx="936104" cy="319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66B2AC-8DB9-4D47-867F-292612BE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72" y="699542"/>
            <a:ext cx="8676456" cy="45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93271" y="2255602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https://abc.com/api/v2/students/?sno=95001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https://abc.com/api/v2/students/?name=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&amp;mobile=1234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5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的筛选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657410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django-filter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635896" y="2258596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installed_apps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9290753E-7FF5-4ECA-A655-F8B829EF2C52}"/>
              </a:ext>
            </a:extLst>
          </p:cNvPr>
          <p:cNvSpPr/>
          <p:nvPr/>
        </p:nvSpPr>
        <p:spPr bwMode="auto">
          <a:xfrm>
            <a:off x="3635896" y="2859782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的筛选类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149E5E70-2182-415F-A3A8-059C43647465}"/>
              </a:ext>
            </a:extLst>
          </p:cNvPr>
          <p:cNvSpPr/>
          <p:nvPr/>
        </p:nvSpPr>
        <p:spPr bwMode="auto">
          <a:xfrm>
            <a:off x="3635896" y="3460968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中添加筛选类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09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中筛选的优化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05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中的搜索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394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的筛选和查找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2139702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【filter】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一个值只能对应一个字段，需要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-filter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563888" y="2740888"/>
            <a:ext cx="468052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【search】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：一个值能对应多个字段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DRF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999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筛选和查找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8ED8320-918B-4DB6-ABF1-EE4AB6035B44}"/>
              </a:ext>
            </a:extLst>
          </p:cNvPr>
          <p:cNvSpPr/>
          <p:nvPr/>
        </p:nvSpPr>
        <p:spPr bwMode="auto">
          <a:xfrm>
            <a:off x="3232036" y="2355726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https://abc.com/api/v2/students/?search=1234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111D3591-E5DA-4692-AC50-8A9A0EBFD53A}"/>
              </a:ext>
            </a:extLst>
          </p:cNvPr>
          <p:cNvSpPr/>
          <p:nvPr/>
        </p:nvSpPr>
        <p:spPr bwMode="auto">
          <a:xfrm>
            <a:off x="3232036" y="1275606"/>
            <a:ext cx="5472608" cy="864096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https://abc.com/api/v2/students/?sno=95001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https://abc.com/api/v2/students/?name=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&amp;mobile=1234</a:t>
            </a:r>
          </a:p>
        </p:txBody>
      </p:sp>
    </p:spTree>
    <p:extLst>
      <p:ext uri="{BB962C8B-B14F-4D97-AF65-F5344CB8AC3E}">
        <p14:creationId xmlns:p14="http://schemas.microsoft.com/office/powerpoint/2010/main" val="34689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中的分页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788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391232B0-498C-4B24-987C-FCA0FD54D949}"/>
              </a:ext>
            </a:extLst>
          </p:cNvPr>
          <p:cNvSpPr/>
          <p:nvPr/>
        </p:nvSpPr>
        <p:spPr bwMode="auto">
          <a:xfrm>
            <a:off x="3191054" y="2213428"/>
            <a:ext cx="5472608" cy="948444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 127.0.0.1:8000/user/accounts/?page=4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页数据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127.0.0.1:8000/user/accounts/?page=4&amp;size=15  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获取第四页的数据，每页数量为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207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的分页的全局设置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391232B0-498C-4B24-987C-FCA0FD54D949}"/>
              </a:ext>
            </a:extLst>
          </p:cNvPr>
          <p:cNvSpPr/>
          <p:nvPr/>
        </p:nvSpPr>
        <p:spPr bwMode="auto">
          <a:xfrm>
            <a:off x="3158443" y="1708513"/>
            <a:ext cx="5472608" cy="1958274"/>
          </a:xfrm>
          <a:prstGeom prst="roundRect">
            <a:avLst>
              <a:gd name="adj" fmla="val 5943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REST_FRAMEWORK =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'DEFAULT_PAGINATION_CLASS’: 	'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rest_framework.pagination.PageNumberPagination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'PAGE_SIZE': 100 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每页数目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389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自动化生成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79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651870"/>
            <a:ext cx="936104" cy="3194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87F70B-0557-4139-AF8B-6238DC4B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771550"/>
            <a:ext cx="8100392" cy="409019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1445E9-B4AD-4EE2-8F0F-60432B0F0DB4}"/>
              </a:ext>
            </a:extLst>
          </p:cNvPr>
          <p:cNvSpPr/>
          <p:nvPr/>
        </p:nvSpPr>
        <p:spPr>
          <a:xfrm>
            <a:off x="7452320" y="843558"/>
            <a:ext cx="936104" cy="288032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参考页面</a:t>
            </a:r>
          </a:p>
        </p:txBody>
      </p:sp>
    </p:spTree>
    <p:extLst>
      <p:ext uri="{BB962C8B-B14F-4D97-AF65-F5344CB8AC3E}">
        <p14:creationId xmlns:p14="http://schemas.microsoft.com/office/powerpoint/2010/main" val="1114539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常见的生成文档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2139702"/>
            <a:ext cx="3168352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CoreAPI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563888" y="2740888"/>
            <a:ext cx="3168352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891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fontAlgn="base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103474"/>
            <a:ext cx="4392488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安装并注册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  -- pip install </a:t>
            </a:r>
            <a:r>
              <a:rPr lang="en-US" altLang="zh-CN" sz="1200" dirty="0" err="1"/>
              <a:t>drf-yasg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635896" y="1779662"/>
            <a:ext cx="4392488" cy="2808312"/>
          </a:xfrm>
          <a:prstGeom prst="roundRect">
            <a:avLst>
              <a:gd name="adj" fmla="val 2712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drf_yasg.views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get_schema_view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drf_yasg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openapi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schema_view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get_schema_view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openapi.Info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title="API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接口文档平台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   #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必传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default_version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='v1',   #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必传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description="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这是一个接口文档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terms_of_service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contact=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openapi.Contact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(email="651205558@qq.com"),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license=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openapi.License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(name="BSD License"),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),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public=True,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permission_classes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permissions.AllowAny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,),   #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权限类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path('docs/',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schema_view.with_ui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('swagger',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cache_timeout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=0), name='schema-swagger-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</a:t>
            </a:r>
          </a:p>
        </p:txBody>
      </p:sp>
    </p:spTree>
    <p:extLst>
      <p:ext uri="{BB962C8B-B14F-4D97-AF65-F5344CB8AC3E}">
        <p14:creationId xmlns:p14="http://schemas.microsoft.com/office/powerpoint/2010/main" val="3692879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fontAlgn="base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中注释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635896" y="1563638"/>
            <a:ext cx="4392488" cy="2808312"/>
          </a:xfrm>
          <a:prstGeom prst="roundRect">
            <a:avLst>
              <a:gd name="adj" fmla="val 2712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AccountViewSet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ModelViewSet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"""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创建登录账号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retrieve: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获取登录账号详情数据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完整更新登录账号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partial_update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部分更新登录账号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destroy: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删除登录账号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list:</a:t>
            </a:r>
          </a:p>
          <a:p>
            <a:pPr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获取所有登录账号信息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2951648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使用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97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需要准备的工具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2139702"/>
            <a:ext cx="3816424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(https://code.visualstudio.com/Download)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BE3ADE0D-D9FA-4A9F-AB33-3B8442DA33C4}"/>
              </a:ext>
            </a:extLst>
          </p:cNvPr>
          <p:cNvSpPr/>
          <p:nvPr/>
        </p:nvSpPr>
        <p:spPr bwMode="auto">
          <a:xfrm>
            <a:off x="3563888" y="2740888"/>
            <a:ext cx="3816424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npm</a:t>
            </a:r>
          </a:p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http://nodejs.cn/download/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483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014427" y="1671650"/>
            <a:ext cx="4392488" cy="180020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 Language Pack 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中文语言包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CSS Support -- HTML CSS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支持包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in Brower 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自动打开浏览器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Live Server -- vs code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中自带的小型的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 Rename Tag 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的时候，自动补充标签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Vetur -- 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Language Features (Volar) 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 Snippets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0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014426" y="1933792"/>
            <a:ext cx="5616625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Package Manager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包管理和分发工具，已经成为了非官方的发布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模块（包）的标准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568E1B7-9D4B-474E-BCC8-1BAA97E4C07A}"/>
              </a:ext>
            </a:extLst>
          </p:cNvPr>
          <p:cNvSpPr/>
          <p:nvPr/>
        </p:nvSpPr>
        <p:spPr bwMode="auto">
          <a:xfrm>
            <a:off x="3032547" y="2679762"/>
            <a:ext cx="5598504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编写，是目前最流行的前端的包管理工具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11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常见命令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1A1F4C-A00F-4DA7-BFAF-2EC351247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43558"/>
            <a:ext cx="4587479" cy="12241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B54479-0EFB-4592-B3EA-0372696F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2070810"/>
            <a:ext cx="4641261" cy="24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常见命令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933248-521E-457C-9535-35C1AD474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5393777" cy="29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75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2417620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13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实验拓扑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9C6638-F153-443B-AB12-92348AA2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347614"/>
            <a:ext cx="5908287" cy="168028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440B5A-2B51-46DD-ABFC-F019D4F2AF8C}"/>
              </a:ext>
            </a:extLst>
          </p:cNvPr>
          <p:cNvSpPr/>
          <p:nvPr/>
        </p:nvSpPr>
        <p:spPr>
          <a:xfrm>
            <a:off x="3131840" y="3147814"/>
            <a:ext cx="1440160" cy="1368152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ElementPlus 2.1.4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code 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7FE0C01-AB5F-4393-93E1-BEFA245BFA95}"/>
              </a:ext>
            </a:extLst>
          </p:cNvPr>
          <p:cNvSpPr/>
          <p:nvPr/>
        </p:nvSpPr>
        <p:spPr>
          <a:xfrm>
            <a:off x="5436096" y="3147814"/>
            <a:ext cx="1440160" cy="1368152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3.7.3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3.2.12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DRF 3.13.1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 2019.1.2 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B3C3EC-E872-43D2-9EB7-966079D78C2B}"/>
              </a:ext>
            </a:extLst>
          </p:cNvPr>
          <p:cNvSpPr/>
          <p:nvPr/>
        </p:nvSpPr>
        <p:spPr>
          <a:xfrm>
            <a:off x="7599967" y="3161541"/>
            <a:ext cx="1440160" cy="1368152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 7.6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5.7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Navicat 15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371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的项目目录结构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018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4393E5-6BBC-4903-9475-9AA812CE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26" y="841327"/>
            <a:ext cx="1538548" cy="41137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FE8B1F-1431-42A8-8D17-F0F67A6C3FD0}"/>
              </a:ext>
            </a:extLst>
          </p:cNvPr>
          <p:cNvSpPr/>
          <p:nvPr/>
        </p:nvSpPr>
        <p:spPr>
          <a:xfrm>
            <a:off x="4755522" y="987574"/>
            <a:ext cx="3488885" cy="216024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Vs code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在本项目的配置文件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8143F-09F4-41DB-ACCD-3529E0E7172E}"/>
              </a:ext>
            </a:extLst>
          </p:cNvPr>
          <p:cNvSpPr/>
          <p:nvPr/>
        </p:nvSpPr>
        <p:spPr>
          <a:xfrm>
            <a:off x="4820524" y="1255544"/>
            <a:ext cx="3423883" cy="216024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-npm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下载的包的源文件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6746AC-7A0B-4A8D-A284-F583A9DD9263}"/>
              </a:ext>
            </a:extLst>
          </p:cNvPr>
          <p:cNvSpPr/>
          <p:nvPr/>
        </p:nvSpPr>
        <p:spPr>
          <a:xfrm>
            <a:off x="4793017" y="1523514"/>
            <a:ext cx="3739423" cy="312150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放引入别人的文件，基本不会动的文件</a:t>
            </a:r>
            <a:r>
              <a:rPr lang="en-US" altLang="zh-CN" sz="1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比如图片， 通过绝对路径访问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A162B5-22CE-4038-ACED-CF3E55C53522}"/>
              </a:ext>
            </a:extLst>
          </p:cNvPr>
          <p:cNvSpPr/>
          <p:nvPr/>
        </p:nvSpPr>
        <p:spPr>
          <a:xfrm>
            <a:off x="4572000" y="2005901"/>
            <a:ext cx="3739423" cy="312149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放自己写的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文件，后期可能会改的文件，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通过相对路径访问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F374EF-2421-4166-B237-81B294A17D12}"/>
              </a:ext>
            </a:extLst>
          </p:cNvPr>
          <p:cNvSpPr/>
          <p:nvPr/>
        </p:nvSpPr>
        <p:spPr>
          <a:xfrm>
            <a:off x="4788024" y="2392164"/>
            <a:ext cx="3739423" cy="216024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A5DD2-5CB2-4506-8698-AFDE57A25917}"/>
              </a:ext>
            </a:extLst>
          </p:cNvPr>
          <p:cNvSpPr/>
          <p:nvPr/>
        </p:nvSpPr>
        <p:spPr>
          <a:xfrm>
            <a:off x="4788024" y="2766540"/>
            <a:ext cx="3581651" cy="216024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 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是主组件，是页面入口文件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450CA3-1F4F-4788-8855-3556A6BF8DB9}"/>
              </a:ext>
            </a:extLst>
          </p:cNvPr>
          <p:cNvSpPr/>
          <p:nvPr/>
        </p:nvSpPr>
        <p:spPr>
          <a:xfrm>
            <a:off x="5020705" y="3106031"/>
            <a:ext cx="3739423" cy="1553951"/>
          </a:xfrm>
          <a:prstGeom prst="rect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env.d.ts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环境变量配置文件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main.ts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项目自动执行的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1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忽略不想上传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1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endParaRPr lang="en-US" altLang="zh-CN" sz="11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首页的入口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记录当前项目所依赖模块的版本信息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package-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lock.json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目录下所有模块的具体来源和版本号以及其他的信息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tsconfig.json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脚本语言的配置文件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Vite.config.ts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3191112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Package.json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6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707654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run dev 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5856" y="2499742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run build 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打包项目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82469B28-ABCE-4ACF-A11A-8C558003C29B}"/>
              </a:ext>
            </a:extLst>
          </p:cNvPr>
          <p:cNvSpPr/>
          <p:nvPr/>
        </p:nvSpPr>
        <p:spPr bwMode="auto">
          <a:xfrm>
            <a:off x="3275856" y="3303025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run preview 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预览发布环境效果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317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671650"/>
            <a:ext cx="4464496" cy="104411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表示生产环境下的依赖管理，也就是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生产环境的依赖包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 --save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管理的依赖包在项目上线后依然有效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5856" y="2967794"/>
            <a:ext cx="4464496" cy="97210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表示开发环境下的依赖管理，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开发环境的依赖包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--save-dev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管理的依赖包仅仅在开发阶段有效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8377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页面如何加载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23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三个重要的文件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707654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5856" y="2499742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自动运行的脚本文件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82469B28-ABCE-4ACF-A11A-8C558003C29B}"/>
              </a:ext>
            </a:extLst>
          </p:cNvPr>
          <p:cNvSpPr/>
          <p:nvPr/>
        </p:nvSpPr>
        <p:spPr bwMode="auto">
          <a:xfrm>
            <a:off x="3275856" y="3303025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app.vue ---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主组件，是页面入口文件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8557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13">
            <a:extLst>
              <a:ext uri="{FF2B5EF4-FFF2-40B4-BE49-F238E27FC236}">
                <a16:creationId xmlns:a16="http://schemas.microsoft.com/office/drawing/2014/main" id="{19DBDDF4-201A-4068-9F43-8F587D2FED34}"/>
              </a:ext>
            </a:extLst>
          </p:cNvPr>
          <p:cNvSpPr/>
          <p:nvPr/>
        </p:nvSpPr>
        <p:spPr bwMode="auto">
          <a:xfrm>
            <a:off x="3014427" y="4293567"/>
            <a:ext cx="5535759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文件就是一个组件，可以被其他的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FAA6E-379B-4E74-A764-BA488C0F6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844205"/>
            <a:ext cx="4038247" cy="3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84146" y="1085472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语法大大简化了脚本的代码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076C62-6BB9-4BC6-B4F8-999A46F7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67" y="1779662"/>
            <a:ext cx="4583092" cy="25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1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D59683-3F09-4E25-89E0-D0A173F5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145" y="2052868"/>
            <a:ext cx="5133671" cy="1382978"/>
          </a:xfrm>
          <a:prstGeom prst="rect">
            <a:avLst/>
          </a:prstGeom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5C7DBF9A-18E0-4771-8466-FBB7D6685B36}"/>
              </a:ext>
            </a:extLst>
          </p:cNvPr>
          <p:cNvSpPr/>
          <p:nvPr/>
        </p:nvSpPr>
        <p:spPr bwMode="auto">
          <a:xfrm>
            <a:off x="3384146" y="1085472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定义组件的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1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页面请求的过程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DB5671-AC84-47D4-8706-E2FB5EA5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5646"/>
            <a:ext cx="8141152" cy="237626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F30904-C4BA-4995-AE02-46E50031928D}"/>
              </a:ext>
            </a:extLst>
          </p:cNvPr>
          <p:cNvSpPr/>
          <p:nvPr/>
        </p:nvSpPr>
        <p:spPr>
          <a:xfrm>
            <a:off x="2771800" y="2931790"/>
            <a:ext cx="2016224" cy="1080120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ElementPlus 2.1.4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code 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FE6AC3-2E41-474A-9DE9-957D0DE14D46}"/>
              </a:ext>
            </a:extLst>
          </p:cNvPr>
          <p:cNvSpPr/>
          <p:nvPr/>
        </p:nvSpPr>
        <p:spPr>
          <a:xfrm>
            <a:off x="5077871" y="2931790"/>
            <a:ext cx="1872208" cy="1080120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3.7.3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3.2.12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DRF 3.13.1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 2019.1.2 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CE3B91-5B32-405F-96DD-44E903905DE5}"/>
              </a:ext>
            </a:extLst>
          </p:cNvPr>
          <p:cNvSpPr/>
          <p:nvPr/>
        </p:nvSpPr>
        <p:spPr>
          <a:xfrm>
            <a:off x="7236296" y="2931791"/>
            <a:ext cx="1508537" cy="1080119"/>
          </a:xfrm>
          <a:prstGeom prst="roundRect">
            <a:avLst>
              <a:gd name="adj" fmla="val 5938"/>
            </a:avLst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 7.6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5.7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Navicat 15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EC9462-503C-4AB7-B4BD-10D78F383278}"/>
              </a:ext>
            </a:extLst>
          </p:cNvPr>
          <p:cNvSpPr/>
          <p:nvPr/>
        </p:nvSpPr>
        <p:spPr>
          <a:xfrm>
            <a:off x="5076056" y="2537919"/>
            <a:ext cx="136815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192.168.182.140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82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5C7DBF9A-18E0-4771-8466-FBB7D6685B36}"/>
              </a:ext>
            </a:extLst>
          </p:cNvPr>
          <p:cNvSpPr/>
          <p:nvPr/>
        </p:nvSpPr>
        <p:spPr bwMode="auto">
          <a:xfrm>
            <a:off x="3384146" y="1085472"/>
            <a:ext cx="4464496" cy="540060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定义响应变量、函数、监听、计算属性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73399B-515C-4AF0-A045-D3766C405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915594"/>
            <a:ext cx="4591295" cy="16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47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8481C2-04BF-4BB1-AA66-E89DA07E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006824"/>
            <a:ext cx="5107682" cy="33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0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Plus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42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Plus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815666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element-plus --save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5856" y="2499742"/>
            <a:ext cx="4464496" cy="115212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main.ts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/>
              <a:t>import </a:t>
            </a:r>
            <a:r>
              <a:rPr lang="en-US" altLang="zh-CN" sz="1200" dirty="0" err="1"/>
              <a:t>ElementPlus</a:t>
            </a:r>
            <a:r>
              <a:rPr lang="en-US" altLang="zh-CN" sz="1200" dirty="0"/>
              <a:t> from 'element-</a:t>
            </a:r>
            <a:r>
              <a:rPr lang="en-US" altLang="zh-CN" sz="1200" dirty="0" err="1"/>
              <a:t>plus’</a:t>
            </a:r>
            <a:r>
              <a:rPr lang="en-US" altLang="zh-CN" sz="1200" dirty="0"/>
              <a:t> </a:t>
            </a:r>
          </a:p>
          <a:p>
            <a:pPr fontAlgn="base"/>
            <a:r>
              <a:rPr lang="en-US" altLang="zh-CN" sz="1200" dirty="0"/>
              <a:t>import 'element-plus/</a:t>
            </a:r>
            <a:r>
              <a:rPr lang="en-US" altLang="zh-CN" sz="1200" dirty="0" err="1"/>
              <a:t>dist</a:t>
            </a:r>
            <a:r>
              <a:rPr lang="en-US" altLang="zh-CN" sz="1200" dirty="0"/>
              <a:t>/index.css' createApp(</a:t>
            </a:r>
            <a:r>
              <a:rPr lang="en-US" altLang="zh-CN" sz="1200" dirty="0" err="1"/>
              <a:t>Appuse</a:t>
            </a:r>
            <a:r>
              <a:rPr lang="en-US" altLang="zh-CN" sz="1200" dirty="0"/>
              <a:t>(router).use(</a:t>
            </a:r>
            <a:r>
              <a:rPr lang="en-US" altLang="zh-CN" sz="1200" dirty="0" err="1"/>
              <a:t>ElementPlus</a:t>
            </a:r>
            <a:r>
              <a:rPr lang="en-US" altLang="zh-CN" sz="1200" dirty="0"/>
              <a:t>).mount('#app')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628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vue-router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6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383635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vue-router@4 --save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5856" y="2499742"/>
            <a:ext cx="4464496" cy="115212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main.ts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/>
              <a:t>import router from './router' createApp(App).use(router).mount('#app')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F829830-C9F3-4AE5-A561-62BA29DE67EC}"/>
              </a:ext>
            </a:extLst>
          </p:cNvPr>
          <p:cNvSpPr/>
          <p:nvPr/>
        </p:nvSpPr>
        <p:spPr bwMode="auto">
          <a:xfrm>
            <a:off x="3275856" y="1939478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第二步：新建路由匹配文件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3033243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新建路由文件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A5ADC5-2909-4D8F-A098-0C4421D7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32" y="1068602"/>
            <a:ext cx="5647619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8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11860" y="1134727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createWebHistory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路由模式路径不带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228BDD-C372-448D-BF86-2E5EACE02E0D}"/>
              </a:ext>
            </a:extLst>
          </p:cNvPr>
          <p:cNvSpPr txBox="1">
            <a:spLocks/>
          </p:cNvSpPr>
          <p:nvPr/>
        </p:nvSpPr>
        <p:spPr>
          <a:xfrm>
            <a:off x="899592" y="195485"/>
            <a:ext cx="48245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createWebHistory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createWebHashHistory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2D42858-241C-475F-972F-A68A3D285170}"/>
              </a:ext>
            </a:extLst>
          </p:cNvPr>
          <p:cNvSpPr/>
          <p:nvPr/>
        </p:nvSpPr>
        <p:spPr bwMode="auto">
          <a:xfrm>
            <a:off x="3311860" y="2922247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createWebHashHistory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路由模式路径带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AD44F-9E31-4CD0-88D2-606AD3B7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41" y="3430312"/>
            <a:ext cx="3792920" cy="12923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13E899-E0B5-4556-A889-55D887E4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860" y="1668360"/>
            <a:ext cx="3708412" cy="105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9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vue-router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853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65454D-DB0B-43CF-BB3D-AB9E6D59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1733"/>
            <a:ext cx="9144000" cy="33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47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案例中的产品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13">
            <a:extLst>
              <a:ext uri="{FF2B5EF4-FFF2-40B4-BE49-F238E27FC236}">
                <a16:creationId xmlns:a16="http://schemas.microsoft.com/office/drawing/2014/main" id="{E9B0B1DB-3545-4ADD-BF39-291D67940C48}"/>
              </a:ext>
            </a:extLst>
          </p:cNvPr>
          <p:cNvSpPr/>
          <p:nvPr/>
        </p:nvSpPr>
        <p:spPr bwMode="auto">
          <a:xfrm>
            <a:off x="3141534" y="1717702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D04407BE-CE46-4E24-825B-0100C4D4A8E7}"/>
              </a:ext>
            </a:extLst>
          </p:cNvPr>
          <p:cNvSpPr/>
          <p:nvPr/>
        </p:nvSpPr>
        <p:spPr bwMode="auto">
          <a:xfrm>
            <a:off x="4869050" y="1717346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目前最流行的三大前端框架之一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Angluar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2C793A26-167B-4523-92D8-D283E256BB9F}"/>
              </a:ext>
            </a:extLst>
          </p:cNvPr>
          <p:cNvSpPr/>
          <p:nvPr/>
        </p:nvSpPr>
        <p:spPr bwMode="auto">
          <a:xfrm>
            <a:off x="3154676" y="2396754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ElementPlus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CE8340CA-F58D-4E49-A075-DD8BBF2A7837}"/>
              </a:ext>
            </a:extLst>
          </p:cNvPr>
          <p:cNvSpPr/>
          <p:nvPr/>
        </p:nvSpPr>
        <p:spPr bwMode="auto">
          <a:xfrm>
            <a:off x="4882868" y="2396754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一套为开发者、设计师和产品经理准备的基于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3.0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的桌面端组件库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FBF36E9-DDC0-41B5-B7D2-03D87E374B01}"/>
              </a:ext>
            </a:extLst>
          </p:cNvPr>
          <p:cNvSpPr/>
          <p:nvPr/>
        </p:nvSpPr>
        <p:spPr bwMode="auto">
          <a:xfrm>
            <a:off x="3154676" y="3075806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F7AADB10-D616-432B-A414-6753EEACADFD}"/>
              </a:ext>
            </a:extLst>
          </p:cNvPr>
          <p:cNvSpPr/>
          <p:nvPr/>
        </p:nvSpPr>
        <p:spPr bwMode="auto">
          <a:xfrm>
            <a:off x="4882868" y="3075806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中，快速构建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项目使用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（脚手架）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中，快速构建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项目推荐使用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22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准备后台管理系统主页面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6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添加侧边栏的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944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动态生成侧边栏菜单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35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为菜单加上图标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992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7D970-BEB3-4AD6-A2FB-94CF69FD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6660232" cy="33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2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635646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@element-plus/icons-vue  --save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8028" y="2355726"/>
            <a:ext cx="4464496" cy="1152128"/>
          </a:xfrm>
          <a:prstGeom prst="roundRect">
            <a:avLst>
              <a:gd name="adj" fmla="val 5838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第二步：使用图标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sz="1200" dirty="0"/>
          </a:p>
          <a:p>
            <a:pPr fontAlgn="base"/>
            <a:r>
              <a:rPr lang="en-US" altLang="zh-CN" sz="1200" dirty="0"/>
              <a:t>impot { Edit } from '@element-plus/icons'</a:t>
            </a:r>
          </a:p>
          <a:p>
            <a:pPr fontAlgn="base"/>
            <a:r>
              <a:rPr lang="en-US" altLang="zh-CN" sz="1200" dirty="0"/>
              <a:t>&lt;</a:t>
            </a:r>
            <a:r>
              <a:rPr lang="en-US" altLang="zh-CN" sz="1200" dirty="0" err="1"/>
              <a:t>el</a:t>
            </a:r>
            <a:r>
              <a:rPr lang="en-US" altLang="zh-CN" sz="1200" dirty="0"/>
              <a:t>-icon&gt; &lt;edit/&gt; &lt;/</a:t>
            </a:r>
            <a:r>
              <a:rPr lang="en-US" altLang="zh-CN" sz="1200" dirty="0" err="1"/>
              <a:t>el</a:t>
            </a:r>
            <a:r>
              <a:rPr lang="en-US" altLang="zh-CN" sz="1200" dirty="0"/>
              <a:t>-icon&gt;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1610744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309609" y="1491630"/>
            <a:ext cx="4608512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* as Icons from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@element-plus/icons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309609" y="2211710"/>
            <a:ext cx="4678348" cy="1872208"/>
          </a:xfrm>
          <a:prstGeom prst="roundRect">
            <a:avLst>
              <a:gd name="adj" fmla="val 5838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app = createApp(App)</a:t>
            </a:r>
          </a:p>
          <a:p>
            <a:pPr fontAlgn="base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(store).use(router).use(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ElementPlus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{locale}).mount('#app')</a:t>
            </a:r>
          </a:p>
          <a:p>
            <a:pPr fontAlgn="base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组件，并添加到全局组件</a:t>
            </a:r>
          </a:p>
          <a:p>
            <a:pPr fontAlgn="base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Object.keys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(Icons).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((key) =&gt;{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app.component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(key, Icons[key as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keyof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Icons])</a:t>
            </a:r>
          </a:p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全局注册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81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Header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区域基本布局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38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7D970-BEB3-4AD6-A2FB-94CF69FD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6660232" cy="33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89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275856" y="1635646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Collapse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折叠图标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0D22607-623F-4CCD-81D5-8AC71ED4B2C4}"/>
              </a:ext>
            </a:extLst>
          </p:cNvPr>
          <p:cNvSpPr/>
          <p:nvPr/>
        </p:nvSpPr>
        <p:spPr bwMode="auto">
          <a:xfrm>
            <a:off x="3278028" y="2355726"/>
            <a:ext cx="4464496" cy="432048"/>
          </a:xfrm>
          <a:prstGeom prst="roundRect">
            <a:avLst>
              <a:gd name="adj" fmla="val 5838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BredCum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面包屑导航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区域三部分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47848F-4C36-4C2E-998F-36E8570FA058}"/>
              </a:ext>
            </a:extLst>
          </p:cNvPr>
          <p:cNvSpPr/>
          <p:nvPr/>
        </p:nvSpPr>
        <p:spPr bwMode="auto">
          <a:xfrm>
            <a:off x="3278567" y="3075806"/>
            <a:ext cx="4464496" cy="432048"/>
          </a:xfrm>
          <a:prstGeom prst="roundRect">
            <a:avLst>
              <a:gd name="adj" fmla="val 5838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UserInfo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059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 Script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TS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491880" y="987574"/>
            <a:ext cx="5040560" cy="172819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 – TypeScript 【</a:t>
            </a:r>
            <a:r>
              <a:rPr lang="zh-CN" altLang="en-US" sz="1200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微软开发的一个编程语言</a:t>
            </a:r>
            <a:r>
              <a:rPr lang="en-US" altLang="zh-CN" sz="1200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的一个超集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开始，前端三大主流框架已经全部支持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，跟着大部队走肯定没问题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是一种弱类型的语言，在用来做大型的项目的时候，经常因为数据类型的问题会出一些意料之外的错误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写的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F1136570-B80D-4353-A57D-11A75B2C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50" y="2931790"/>
            <a:ext cx="1644701" cy="16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86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侧边栏收缩的思路分析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908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491880" y="2687650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控制菜单收缩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  Menu.vue --- 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-menu&gt;&lt;/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-menu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214B6D50-7A77-4675-AD9D-EADA6B6EB2CB}"/>
              </a:ext>
            </a:extLst>
          </p:cNvPr>
          <p:cNvSpPr/>
          <p:nvPr/>
        </p:nvSpPr>
        <p:spPr bwMode="auto">
          <a:xfrm>
            <a:off x="3491880" y="1563638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操作菜单收缩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Collapse.vue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261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419872" y="1563638"/>
            <a:ext cx="4464496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如何跨组件之间的传值呢？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组件传值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D8D13330-1BD0-4603-8B35-BE04E9FF06C3}"/>
              </a:ext>
            </a:extLst>
          </p:cNvPr>
          <p:cNvSpPr/>
          <p:nvPr/>
        </p:nvSpPr>
        <p:spPr bwMode="auto">
          <a:xfrm>
            <a:off x="3897327" y="2111618"/>
            <a:ext cx="39870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父子组件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直接传值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0D9D46BB-5AEA-469A-A8FD-A481986F0640}"/>
              </a:ext>
            </a:extLst>
          </p:cNvPr>
          <p:cNvSpPr/>
          <p:nvPr/>
        </p:nvSpPr>
        <p:spPr bwMode="auto">
          <a:xfrm>
            <a:off x="3897327" y="2687650"/>
            <a:ext cx="39870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兄弟组件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85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491880" y="2355726"/>
            <a:ext cx="4464496" cy="86409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框架的一个状态管理库。可以管理复杂应用的数据状态，比如兄弟组件的通信、多层嵌套的组件的传值等等。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514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对象创建、注册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210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1635646"/>
            <a:ext cx="4464496" cy="86409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框架的一个状态管理库。可以管理复杂应用的数据状态，比如兄弟组件的通信、多层嵌套的组件的传值等等。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C1E47AA9-166B-4FF3-B9A7-40A3BEF2FC77}"/>
              </a:ext>
            </a:extLst>
          </p:cNvPr>
          <p:cNvSpPr/>
          <p:nvPr/>
        </p:nvSpPr>
        <p:spPr bwMode="auto">
          <a:xfrm>
            <a:off x="3563888" y="2696329"/>
            <a:ext cx="4464496" cy="86409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有这么几个核心概念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——State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210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563888" y="1446385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store---store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的核心对象，它记录了整个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应用的数据状态以及操作数据的方式。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277DAD1A-91D1-44B2-989C-16E10B759E2A}"/>
              </a:ext>
            </a:extLst>
          </p:cNvPr>
          <p:cNvSpPr/>
          <p:nvPr/>
        </p:nvSpPr>
        <p:spPr bwMode="auto">
          <a:xfrm>
            <a:off x="3563888" y="2099819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操作的数据状态对象。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2A1803D2-68AD-4F0E-A291-11A07E1FA6FE}"/>
              </a:ext>
            </a:extLst>
          </p:cNvPr>
          <p:cNvSpPr/>
          <p:nvPr/>
        </p:nvSpPr>
        <p:spPr bwMode="auto">
          <a:xfrm>
            <a:off x="3563888" y="2745153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mutation---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提供了一种简单易用的同步的方式改变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F0F5AF76-E91D-4FF7-8138-EA6675A70B8D}"/>
              </a:ext>
            </a:extLst>
          </p:cNvPr>
          <p:cNvSpPr/>
          <p:nvPr/>
        </p:nvSpPr>
        <p:spPr bwMode="auto">
          <a:xfrm>
            <a:off x="3563888" y="3415418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02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7" grpId="0" animBg="1"/>
      <p:bldP spid="9" grpId="0" animBg="1"/>
      <p:bldP spid="1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完成侧边栏收缩的功能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97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实现侧边栏导航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90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自动生成面包屑导航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02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案例中的产品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131840" y="1707654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D4D5AD5D-1B88-4648-949E-EA0E45C6BB9E}"/>
              </a:ext>
            </a:extLst>
          </p:cNvPr>
          <p:cNvSpPr/>
          <p:nvPr/>
        </p:nvSpPr>
        <p:spPr bwMode="auto">
          <a:xfrm>
            <a:off x="4860032" y="1707654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中最流行的企业级的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E9B0B1DB-3545-4ADD-BF39-291D67940C48}"/>
              </a:ext>
            </a:extLst>
          </p:cNvPr>
          <p:cNvSpPr/>
          <p:nvPr/>
        </p:nvSpPr>
        <p:spPr bwMode="auto">
          <a:xfrm>
            <a:off x="3141534" y="2377317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DRF 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D04407BE-CE46-4E24-825B-0100C4D4A8E7}"/>
              </a:ext>
            </a:extLst>
          </p:cNvPr>
          <p:cNvSpPr/>
          <p:nvPr/>
        </p:nvSpPr>
        <p:spPr bwMode="auto">
          <a:xfrm>
            <a:off x="4869050" y="2376961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REST framework </a:t>
            </a:r>
          </a:p>
          <a:p>
            <a:pPr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标准的遵循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风格的后台接口的包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2C793A26-167B-4523-92D8-D283E256BB9F}"/>
              </a:ext>
            </a:extLst>
          </p:cNvPr>
          <p:cNvSpPr/>
          <p:nvPr/>
        </p:nvSpPr>
        <p:spPr bwMode="auto">
          <a:xfrm>
            <a:off x="3154676" y="3056369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自动化生成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CE8340CA-F58D-4E49-A075-DD8BBF2A7837}"/>
              </a:ext>
            </a:extLst>
          </p:cNvPr>
          <p:cNvSpPr/>
          <p:nvPr/>
        </p:nvSpPr>
        <p:spPr bwMode="auto">
          <a:xfrm>
            <a:off x="4882868" y="3056369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是目前比较流行的自动化生成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779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学生信息页面布局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67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7D970-BEB3-4AD6-A2FB-94CF69FD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6660232" cy="33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56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配置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Plus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44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跨域获取所有学生信息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661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优化学生信息的展示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595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3F5908A4-5613-439A-A65F-AD7D7D37106D}"/>
              </a:ext>
            </a:extLst>
          </p:cNvPr>
          <p:cNvSpPr/>
          <p:nvPr/>
        </p:nvSpPr>
        <p:spPr bwMode="auto">
          <a:xfrm>
            <a:off x="3635896" y="1707654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5BC05A-50C7-4D5E-A255-8D014618251D}"/>
              </a:ext>
            </a:extLst>
          </p:cNvPr>
          <p:cNvSpPr txBox="1">
            <a:spLocks/>
          </p:cNvSpPr>
          <p:nvPr/>
        </p:nvSpPr>
        <p:spPr>
          <a:xfrm>
            <a:off x="828725" y="195486"/>
            <a:ext cx="39604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277DAD1A-91D1-44B2-989C-16E10B759E2A}"/>
              </a:ext>
            </a:extLst>
          </p:cNvPr>
          <p:cNvSpPr/>
          <p:nvPr/>
        </p:nvSpPr>
        <p:spPr bwMode="auto">
          <a:xfrm>
            <a:off x="3635896" y="2361088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院系信息和专业信息的展示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2A1803D2-68AD-4F0E-A291-11A07E1FA6FE}"/>
              </a:ext>
            </a:extLst>
          </p:cNvPr>
          <p:cNvSpPr/>
          <p:nvPr/>
        </p:nvSpPr>
        <p:spPr bwMode="auto">
          <a:xfrm>
            <a:off x="3635896" y="3006422"/>
            <a:ext cx="4464496" cy="52448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表格过长数据的处理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611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8" grpId="0"/>
      <p:bldP spid="7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模块化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106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模块化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108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实现院系和专业填充到下拉框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27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771954"/>
            <a:ext cx="6327622" cy="173188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Vue3 + ElementPlus + Django REST framework </a:t>
            </a: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                                            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模块化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7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101685</TotalTime>
  <Words>16767</Words>
  <Application>Microsoft Office PowerPoint</Application>
  <PresentationFormat>全屏显示(16:9)</PresentationFormat>
  <Paragraphs>1291</Paragraphs>
  <Slides>135</Slides>
  <Notes>135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2" baseType="lpstr">
      <vt:lpstr>华文中宋</vt:lpstr>
      <vt:lpstr>微软雅黑</vt:lpstr>
      <vt:lpstr>微软雅黑 Light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王 进</cp:lastModifiedBy>
  <cp:revision>748</cp:revision>
  <dcterms:created xsi:type="dcterms:W3CDTF">2015-12-11T17:46:17Z</dcterms:created>
  <dcterms:modified xsi:type="dcterms:W3CDTF">2022-04-01T12:31:43Z</dcterms:modified>
</cp:coreProperties>
</file>