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17EF-1934-4373-802B-CCC67B6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228ED-446B-4F40-80B6-7EB6195CD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DD341-C002-47DE-9D6F-6D0A021E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21EB-6393-4CBC-8AFC-B1F7A28C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F5085-B623-4D3B-8509-95077BAB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6D5B-C34D-46B6-A22C-5C2608F1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2BF70-D15F-409D-B949-CAB27CC0C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A96E4-7B0F-40F8-B7AA-A91AAF7A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21071-087E-4506-B38E-43137B8F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40B3-9A90-43B4-8670-410E4568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44E258-E470-43AD-9693-3B574FBC6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FABB6-EABA-4C3E-A6E8-A167EF0A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D4DC-002E-4884-8DC0-EDDDF106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58C04-7F13-406C-963A-117F361C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C3152-581E-42B5-BDAD-CF9506B0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1CD57-6EE6-4603-BD26-95B01091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394C8-300E-41BE-A467-F08BB9A6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93634-6795-45ED-89AC-9BEC8E0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CDDF0-953E-48AD-AB62-15961C9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E7A4F-E79E-4446-AA8C-77DBA265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C512-AC44-4E5B-9932-AE5EF56B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33D13-5D08-485D-B295-31039854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3CB49-BE5F-4CFD-8D26-A431142D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DF249-7F18-4A39-A3B0-565295D5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93E24-05DC-42BD-920E-F0C2DD01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6281-1B3D-4435-AA74-9562FBA6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E8169-7FF8-4067-AD59-92E9A659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CA79F-7126-420E-A2D0-80755416D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069E1-13F3-4251-A8DA-51A51217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16306-1C31-4CCE-AD63-5EC00E82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68AF1-89DA-4716-8B8F-D2546417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71B57-A6C3-4E77-8B1C-631B6020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696C6-2A45-457F-B51B-7ABF85F1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59D94-83FF-48E5-AE81-860486E3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D206F-8C91-4BB3-B31E-F8573B1CF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AAC826-9980-4FD8-B955-FC490F710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0C971A-726D-4947-A9E4-E994BB22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3BFD26-A210-4C12-9521-8B4C32FC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8E25BD-528E-47F3-B2E7-B79FE108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75D4-A56B-4F82-8B09-925E2435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1E0B44-8599-4BA2-A366-7E57F4D5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FA124-8563-4B7A-A481-E4D64BAD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13816-707E-44BF-ACCA-845548E1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86E70-513D-4FB3-9F7D-F1CC969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5B122D-5734-4142-9F26-0BDE9540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0B4DF-008C-4749-9B35-9E3F3A65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BDD0B-B410-4621-9E42-F9F503C5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9A410-CF15-484D-A0D9-1F71CD8A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91B66-6B04-45F9-B2D7-864F4769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E914D-6E27-424F-9F5A-A08945E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2D908-3EA0-4FCB-AEFF-8BFBFCEE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709A4-3500-43A3-A63B-68905514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C6DB9-1E62-498E-AEAB-565F749F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083FC0-1649-4A7F-BA48-6F5DF7919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EF5B7-B9B9-4BF6-A417-05CDF30C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67CA9-10B2-4B10-A17E-92BE1678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C4FF6-509A-4B12-ACEB-C3887C96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A7DBB-4769-4546-8072-493F5521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FBBC0C-305F-4BE5-ACD9-20DEA31B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FC3EC-8ED8-41DE-9188-4221EE2F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F8EF5-D0F2-4308-9179-B937A42A8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65D2-DE99-46C3-B778-680EE9CC58F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E0D66-F21C-4CA4-A443-54A8FADC6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6BEC7-B103-4EA2-A181-D09B42B7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1789-3C60-488B-8455-B225359A9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.com/HTTP/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5BD4F-E676-45E2-A859-7B958FED4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1.</a:t>
            </a:r>
            <a:br>
              <a:rPr lang="en-US" altLang="ko-KR" dirty="0"/>
            </a:br>
            <a:r>
              <a:rPr lang="ko-KR" altLang="en-US" dirty="0"/>
              <a:t>웹 프로그래밍의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42344-0D1D-4E58-B89C-AD54B5B74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201810827 </a:t>
            </a:r>
            <a:r>
              <a:rPr lang="ko-KR" altLang="en-US" dirty="0"/>
              <a:t>황금미</a:t>
            </a:r>
          </a:p>
        </p:txBody>
      </p:sp>
    </p:spTree>
    <p:extLst>
      <p:ext uri="{BB962C8B-B14F-4D97-AF65-F5344CB8AC3E}">
        <p14:creationId xmlns:p14="http://schemas.microsoft.com/office/powerpoint/2010/main" val="33802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DA9B-8681-4D4C-AE2C-74E8403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913AE-F763-4657-94CF-A176A92E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ko-KR" altLang="en-US" dirty="0"/>
              <a:t>웹 프로그래밍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sz="2400" dirty="0"/>
              <a:t>HTTP(s)</a:t>
            </a:r>
            <a:r>
              <a:rPr lang="ko-KR" altLang="en-US" sz="2400" dirty="0"/>
              <a:t> 프로토콜로 통신하는 웹 클라이언트나 웹 서버를 개발하는 것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BE69F6-7343-4A4E-A044-79218A878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4" t="6059" r="37178" b="6105"/>
          <a:stretch/>
        </p:blipFill>
        <p:spPr>
          <a:xfrm rot="16200000">
            <a:off x="4446518" y="746751"/>
            <a:ext cx="3298964" cy="8107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51B5A-4F90-42AC-8356-DAA39B703E2A}"/>
              </a:ext>
            </a:extLst>
          </p:cNvPr>
          <p:cNvSpPr txBox="1"/>
          <p:nvPr/>
        </p:nvSpPr>
        <p:spPr>
          <a:xfrm>
            <a:off x="2906598" y="3429000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웹 브라우저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15663-4258-4F71-B518-F271CB8D0660}"/>
              </a:ext>
            </a:extLst>
          </p:cNvPr>
          <p:cNvSpPr txBox="1"/>
          <p:nvPr/>
        </p:nvSpPr>
        <p:spPr>
          <a:xfrm>
            <a:off x="7725266" y="3429000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</a:rPr>
              <a:t>네이버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24DCAAC-0282-447D-A3C9-D71FA44B0DEC}"/>
              </a:ext>
            </a:extLst>
          </p:cNvPr>
          <p:cNvCxnSpPr/>
          <p:nvPr/>
        </p:nvCxnSpPr>
        <p:spPr>
          <a:xfrm flipH="1">
            <a:off x="1687398" y="4477732"/>
            <a:ext cx="1219200" cy="0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AA26A0-7590-4534-828D-B0A0E356F2C7}"/>
              </a:ext>
            </a:extLst>
          </p:cNvPr>
          <p:cNvSpPr txBox="1"/>
          <p:nvPr/>
        </p:nvSpPr>
        <p:spPr>
          <a:xfrm>
            <a:off x="102587" y="3876586"/>
            <a:ext cx="267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</a:t>
            </a:r>
            <a:endParaRPr lang="en-US" altLang="ko-KR" dirty="0"/>
          </a:p>
          <a:p>
            <a:r>
              <a:rPr lang="ko-KR" altLang="en-US" dirty="0"/>
              <a:t>리눅스 </a:t>
            </a:r>
            <a:r>
              <a:rPr lang="en-US" altLang="ko-KR" dirty="0"/>
              <a:t>curl</a:t>
            </a:r>
          </a:p>
          <a:p>
            <a:r>
              <a:rPr lang="en-US" altLang="ko-KR" dirty="0"/>
              <a:t>Telnet</a:t>
            </a:r>
          </a:p>
          <a:p>
            <a:r>
              <a:rPr lang="ko-KR" altLang="en-US" dirty="0"/>
              <a:t>직접 제작한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95711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C2BBB-0B5F-4412-9843-231C5F0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브라우저를 사용한 서버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F343F-4B8E-4B43-9E9D-077CC3D8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URL(</a:t>
            </a:r>
            <a:r>
              <a:rPr lang="en-US" altLang="ko-KR" dirty="0">
                <a:hlinkClick r:id="rId2"/>
              </a:rPr>
              <a:t>www.naver.com</a:t>
            </a:r>
            <a:r>
              <a:rPr lang="en-US" altLang="ko-KR" dirty="0"/>
              <a:t>)</a:t>
            </a:r>
            <a:r>
              <a:rPr lang="ko-KR" altLang="en-US" dirty="0"/>
              <a:t>을 해석하여 웹 서버에게 </a:t>
            </a:r>
            <a:r>
              <a:rPr lang="en-US" altLang="ko-KR" dirty="0"/>
              <a:t>HTTP </a:t>
            </a:r>
            <a:r>
              <a:rPr lang="ko-KR" altLang="en-US" dirty="0"/>
              <a:t>요청을 보내는 웹 클라이언트의 역할을 수행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요청 받은 서버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www.naver.com</a:t>
            </a:r>
            <a:r>
              <a:rPr lang="en-US" altLang="ko-KR" dirty="0"/>
              <a:t>)</a:t>
            </a:r>
            <a:r>
              <a:rPr lang="ko-KR" altLang="en-US" dirty="0"/>
              <a:t>은 결과를 웹 브라우저로 전송해줌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웹 브라우저가 전송 받은 결과를 </a:t>
            </a:r>
            <a:r>
              <a:rPr lang="en-US" altLang="ko-KR" dirty="0"/>
              <a:t>HTML </a:t>
            </a:r>
            <a:r>
              <a:rPr lang="ko-KR" altLang="en-US" dirty="0"/>
              <a:t>텍스트로 해석하여 화면에 보여줌</a:t>
            </a:r>
          </a:p>
        </p:txBody>
      </p:sp>
    </p:spTree>
    <p:extLst>
      <p:ext uri="{BB962C8B-B14F-4D97-AF65-F5344CB8AC3E}">
        <p14:creationId xmlns:p14="http://schemas.microsoft.com/office/powerpoint/2010/main" val="31432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B9D9-99B1-452D-8C9F-5F0AB438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18"/>
            <a:ext cx="10515600" cy="1325563"/>
          </a:xfrm>
        </p:spPr>
        <p:txBody>
          <a:bodyPr/>
          <a:lstStyle/>
          <a:p>
            <a:r>
              <a:rPr lang="ko-KR" altLang="en-US" dirty="0"/>
              <a:t>웹 프로그래밍 구조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56E64-BCCA-4964-83C1-D3D2214F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535"/>
            <a:ext cx="10515600" cy="4351338"/>
          </a:xfrm>
        </p:spPr>
        <p:txBody>
          <a:bodyPr/>
          <a:lstStyle/>
          <a:p>
            <a:r>
              <a:rPr lang="ko-KR" altLang="en-US" dirty="0"/>
              <a:t>웹은 클라이언트와 서버의 </a:t>
            </a:r>
            <a:r>
              <a:rPr lang="en-US" altLang="ko-KR" dirty="0">
                <a:solidFill>
                  <a:srgbClr val="FF0000"/>
                </a:solidFill>
              </a:rPr>
              <a:t>http </a:t>
            </a:r>
            <a:r>
              <a:rPr lang="ko-KR" altLang="en-US" dirty="0">
                <a:solidFill>
                  <a:srgbClr val="FF0000"/>
                </a:solidFill>
              </a:rPr>
              <a:t>프로토콜</a:t>
            </a:r>
            <a:r>
              <a:rPr lang="ko-KR" altLang="en-US" dirty="0"/>
              <a:t>을 이용한 통신</a:t>
            </a:r>
            <a:endParaRPr lang="en-US" altLang="ko-KR" dirty="0"/>
          </a:p>
          <a:p>
            <a:r>
              <a:rPr lang="ko-KR" altLang="en-US" dirty="0"/>
              <a:t>웹 클라이언트의 형태는 웹 브라우저이든 다른 것이든 동일한 요청에 대해 동일한 응답을 생성</a:t>
            </a:r>
            <a:endParaRPr lang="en-US" altLang="ko-KR" dirty="0"/>
          </a:p>
          <a:p>
            <a:r>
              <a:rPr lang="ko-KR" altLang="en-US" dirty="0"/>
              <a:t>반드시 웹 브라우저가 아니더라도 웹 클라이언트의 요청을 보낼 수 있음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86071D-3DFF-4E75-AE5E-C446F6CE6EF7}"/>
              </a:ext>
            </a:extLst>
          </p:cNvPr>
          <p:cNvGrpSpPr/>
          <p:nvPr/>
        </p:nvGrpSpPr>
        <p:grpSpPr>
          <a:xfrm>
            <a:off x="838200" y="3964359"/>
            <a:ext cx="10515600" cy="2528515"/>
            <a:chOff x="838200" y="1629831"/>
            <a:chExt cx="10515600" cy="48630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F7913C-1319-45F0-B9CC-9A58E4F9024E}"/>
                </a:ext>
              </a:extLst>
            </p:cNvPr>
            <p:cNvSpPr/>
            <p:nvPr/>
          </p:nvSpPr>
          <p:spPr>
            <a:xfrm>
              <a:off x="838200" y="1825625"/>
              <a:ext cx="2809672" cy="1423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 클라이언트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D37DF0-BBE8-437C-A01A-169BA9692C05}"/>
                </a:ext>
              </a:extLst>
            </p:cNvPr>
            <p:cNvSpPr/>
            <p:nvPr/>
          </p:nvSpPr>
          <p:spPr>
            <a:xfrm>
              <a:off x="8544128" y="3429000"/>
              <a:ext cx="2809672" cy="1423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 서버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7C493E-B5BC-4138-AC27-E656BF53CCD8}"/>
                </a:ext>
              </a:extLst>
            </p:cNvPr>
            <p:cNvSpPr/>
            <p:nvPr/>
          </p:nvSpPr>
          <p:spPr>
            <a:xfrm>
              <a:off x="838200" y="5069462"/>
              <a:ext cx="2809672" cy="1423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웹 클라이언트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622827F-0185-44E3-A323-A3845F987FB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647872" y="2537332"/>
              <a:ext cx="4896256" cy="160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1A6B65-C938-44C6-B0E6-91B849395E6C}"/>
                </a:ext>
              </a:extLst>
            </p:cNvPr>
            <p:cNvSpPr txBox="1"/>
            <p:nvPr/>
          </p:nvSpPr>
          <p:spPr>
            <a:xfrm>
              <a:off x="5395607" y="1629831"/>
              <a:ext cx="2986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요청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: HTTP </a:t>
              </a:r>
              <a:r>
                <a:rPr lang="ko-KR" altLang="en-US" dirty="0"/>
                <a:t>연결</a:t>
              </a:r>
              <a:endParaRPr lang="en-US" altLang="ko-KR" dirty="0"/>
            </a:p>
            <a:p>
              <a:r>
                <a:rPr lang="en-US" altLang="ko-KR" dirty="0"/>
                <a:t>+ HTTP </a:t>
              </a:r>
              <a:r>
                <a:rPr lang="ko-KR" altLang="en-US" dirty="0"/>
                <a:t>요청 메시지 전송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D7D626D-7D25-43AC-AED6-7F2AF4B25EB3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H="1">
              <a:off x="3647872" y="4140707"/>
              <a:ext cx="4896256" cy="164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5170C4-7F24-4C9F-B226-59B83C56067A}"/>
                </a:ext>
              </a:extLst>
            </p:cNvPr>
            <p:cNvSpPr txBox="1"/>
            <p:nvPr/>
          </p:nvSpPr>
          <p:spPr>
            <a:xfrm>
              <a:off x="5395607" y="5259905"/>
              <a:ext cx="2986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응답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: HTTP </a:t>
              </a:r>
              <a:r>
                <a:rPr lang="ko-KR" altLang="en-US" dirty="0"/>
                <a:t>응답 메시지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35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3BB7-EA3F-4B6C-A8A4-12AE80F5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처리 방식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82A702-9BF9-4474-9513-E95497CD7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065029"/>
              </p:ext>
            </p:extLst>
          </p:nvPr>
        </p:nvGraphicFramePr>
        <p:xfrm>
          <a:off x="838200" y="1760220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553">
                  <a:extLst>
                    <a:ext uri="{9D8B030D-6E8A-4147-A177-3AD203B41FA5}">
                      <a16:colId xmlns:a16="http://schemas.microsoft.com/office/drawing/2014/main" val="2674661771"/>
                    </a:ext>
                  </a:extLst>
                </a:gridCol>
                <a:gridCol w="5379396">
                  <a:extLst>
                    <a:ext uri="{9D8B030D-6E8A-4147-A177-3AD203B41FA5}">
                      <a16:colId xmlns:a16="http://schemas.microsoft.com/office/drawing/2014/main" val="3899590528"/>
                    </a:ext>
                  </a:extLst>
                </a:gridCol>
                <a:gridCol w="3036648">
                  <a:extLst>
                    <a:ext uri="{9D8B030D-6E8A-4147-A177-3AD203B41FA5}">
                      <a16:colId xmlns:a16="http://schemas.microsoft.com/office/drawing/2014/main" val="93777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CRUD</a:t>
                      </a:r>
                      <a:r>
                        <a:rPr lang="ko-KR" altLang="en-US" dirty="0"/>
                        <a:t>와 </a:t>
                      </a:r>
                      <a:r>
                        <a:rPr lang="ko-KR" altLang="en-US" dirty="0" err="1"/>
                        <a:t>매핑되는</a:t>
                      </a:r>
                      <a:r>
                        <a:rPr lang="ko-KR" altLang="en-US" dirty="0"/>
                        <a:t>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GET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READ(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조회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생성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데이터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CREATE(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생성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9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UPDATE(</a:t>
                      </a:r>
                      <a:r>
                        <a:rPr lang="ko-KR" altLang="en-US" dirty="0"/>
                        <a:t>변경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DELETE(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7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리소스의 헤더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메타데이터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리소스가 </a:t>
                      </a:r>
                      <a:r>
                        <a:rPr lang="ko-KR" altLang="en-US" dirty="0" err="1"/>
                        <a:t>서포트하는</a:t>
                      </a:r>
                      <a:r>
                        <a:rPr lang="ko-KR" altLang="en-US" dirty="0"/>
                        <a:t> 메소드 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2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루프백</a:t>
                      </a:r>
                      <a:r>
                        <a:rPr lang="ko-KR" altLang="en-US" dirty="0"/>
                        <a:t> 시험에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7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프록시 작동의 터널 접속으로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2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3BB7-EA3F-4B6C-A8A4-12AE80F5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처리 방식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82A702-9BF9-4474-9513-E95497CD75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60220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553">
                  <a:extLst>
                    <a:ext uri="{9D8B030D-6E8A-4147-A177-3AD203B41FA5}">
                      <a16:colId xmlns:a16="http://schemas.microsoft.com/office/drawing/2014/main" val="2674661771"/>
                    </a:ext>
                  </a:extLst>
                </a:gridCol>
                <a:gridCol w="5379396">
                  <a:extLst>
                    <a:ext uri="{9D8B030D-6E8A-4147-A177-3AD203B41FA5}">
                      <a16:colId xmlns:a16="http://schemas.microsoft.com/office/drawing/2014/main" val="3899590528"/>
                    </a:ext>
                  </a:extLst>
                </a:gridCol>
                <a:gridCol w="3036648">
                  <a:extLst>
                    <a:ext uri="{9D8B030D-6E8A-4147-A177-3AD203B41FA5}">
                      <a16:colId xmlns:a16="http://schemas.microsoft.com/office/drawing/2014/main" val="93777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CRUD</a:t>
                      </a:r>
                      <a:r>
                        <a:rPr lang="ko-KR" altLang="en-US" dirty="0"/>
                        <a:t>와 </a:t>
                      </a:r>
                      <a:r>
                        <a:rPr lang="ko-KR" altLang="en-US" dirty="0" err="1"/>
                        <a:t>매핑되는</a:t>
                      </a:r>
                      <a:r>
                        <a:rPr lang="ko-KR" altLang="en-US" dirty="0"/>
                        <a:t>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</a:t>
                      </a:r>
                      <a:r>
                        <a:rPr lang="ko-KR" altLang="en-US" dirty="0"/>
                        <a:t>조회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리소스 데이터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CREATE(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9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UPDATE(</a:t>
                      </a:r>
                      <a:r>
                        <a:rPr lang="ko-KR" altLang="en-US" dirty="0"/>
                        <a:t>변경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DELETE(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7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리소스의 헤더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메타데이터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리소스가 </a:t>
                      </a:r>
                      <a:r>
                        <a:rPr lang="ko-KR" altLang="en-US" dirty="0" err="1"/>
                        <a:t>서포트하는</a:t>
                      </a:r>
                      <a:r>
                        <a:rPr lang="ko-KR" altLang="en-US" dirty="0"/>
                        <a:t> 메소드 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2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루프백</a:t>
                      </a:r>
                      <a:r>
                        <a:rPr lang="ko-KR" altLang="en-US" dirty="0"/>
                        <a:t> 시험에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7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프록시 작동의 터널 접속으로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2746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3D004A2-B1D1-4AFE-977B-B0DA2F98194C}"/>
              </a:ext>
            </a:extLst>
          </p:cNvPr>
          <p:cNvSpPr/>
          <p:nvPr/>
        </p:nvSpPr>
        <p:spPr>
          <a:xfrm>
            <a:off x="838200" y="1760219"/>
            <a:ext cx="10515597" cy="4732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08E06-85AA-4E30-BE5C-80B079557E14}"/>
              </a:ext>
            </a:extLst>
          </p:cNvPr>
          <p:cNvSpPr txBox="1"/>
          <p:nvPr/>
        </p:nvSpPr>
        <p:spPr>
          <a:xfrm>
            <a:off x="838197" y="1760220"/>
            <a:ext cx="105155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GET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가장 많이 이용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지정한 </a:t>
            </a:r>
            <a:r>
              <a:rPr lang="en-US" altLang="ko-KR" dirty="0">
                <a:solidFill>
                  <a:schemeClr val="bg1"/>
                </a:solidFill>
              </a:rPr>
              <a:t>URL</a:t>
            </a:r>
            <a:r>
              <a:rPr lang="ko-KR" altLang="en-US" dirty="0">
                <a:solidFill>
                  <a:schemeClr val="bg1"/>
                </a:solidFill>
              </a:rPr>
              <a:t>의 정보를 가져오는 메소드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웹 브라우저를 이용하여 서버로부터 정보를 가져오려고 할 때 이용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https://www.naver.com</a:t>
            </a:r>
            <a:r>
              <a:rPr lang="en-US" altLang="ko-KR" dirty="0">
                <a:solidFill>
                  <a:schemeClr val="bg2"/>
                </a:solidFill>
              </a:rPr>
              <a:t>?</a:t>
            </a:r>
            <a:r>
              <a:rPr lang="ko-KR" altLang="en-US" dirty="0">
                <a:solidFill>
                  <a:schemeClr val="bg2"/>
                </a:solidFill>
              </a:rPr>
              <a:t>이름 </a:t>
            </a:r>
            <a:r>
              <a:rPr lang="en-US" altLang="ko-KR" dirty="0">
                <a:solidFill>
                  <a:schemeClr val="bg2"/>
                </a:solidFill>
              </a:rPr>
              <a:t>= </a:t>
            </a:r>
            <a:r>
              <a:rPr lang="ko-KR" altLang="en-US" dirty="0">
                <a:solidFill>
                  <a:schemeClr val="bg2"/>
                </a:solidFill>
              </a:rPr>
              <a:t>값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POST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리소스의 생성 </a:t>
            </a:r>
            <a:r>
              <a:rPr lang="en-US" altLang="ko-KR" dirty="0">
                <a:solidFill>
                  <a:schemeClr val="bg1"/>
                </a:solidFill>
              </a:rPr>
              <a:t>(EX. </a:t>
            </a:r>
            <a:r>
              <a:rPr lang="ko-KR" altLang="en-US" dirty="0">
                <a:solidFill>
                  <a:schemeClr val="bg1"/>
                </a:solidFill>
              </a:rPr>
              <a:t>블로그에 글 등록</a:t>
            </a:r>
            <a:r>
              <a:rPr lang="en-US" altLang="ko-KR" dirty="0">
                <a:solidFill>
                  <a:schemeClr val="bg1"/>
                </a:solidFill>
              </a:rPr>
              <a:t>) -&gt; URL </a:t>
            </a:r>
            <a:r>
              <a:rPr lang="ko-KR" altLang="en-US" dirty="0">
                <a:solidFill>
                  <a:schemeClr val="bg1"/>
                </a:solidFill>
              </a:rPr>
              <a:t>결정권이 서버에 있을 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어느 프레임을 </a:t>
            </a:r>
            <a:r>
              <a:rPr lang="ko-KR" altLang="en-US" dirty="0" err="1">
                <a:solidFill>
                  <a:schemeClr val="bg1"/>
                </a:solidFill>
              </a:rPr>
              <a:t>따르는지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https://www.naver.com/HTTP/</a:t>
            </a:r>
            <a:r>
              <a:rPr lang="ko-KR" altLang="en-US" dirty="0" err="1">
                <a:solidFill>
                  <a:schemeClr val="bg2"/>
                </a:solidFill>
              </a:rPr>
              <a:t>상태메세지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   </a:t>
            </a:r>
            <a:r>
              <a:rPr lang="ko-KR" altLang="en-US" dirty="0">
                <a:solidFill>
                  <a:schemeClr val="bg2"/>
                </a:solidFill>
              </a:rPr>
              <a:t>이름 </a:t>
            </a:r>
            <a:r>
              <a:rPr lang="en-US" altLang="ko-KR" dirty="0">
                <a:solidFill>
                  <a:schemeClr val="bg2"/>
                </a:solidFill>
              </a:rPr>
              <a:t>= </a:t>
            </a:r>
            <a:r>
              <a:rPr lang="ko-KR" altLang="en-US" dirty="0">
                <a:solidFill>
                  <a:schemeClr val="bg2"/>
                </a:solidFill>
              </a:rPr>
              <a:t>값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PUT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리소스의 변경 </a:t>
            </a:r>
            <a:r>
              <a:rPr lang="en-US" altLang="ko-KR" dirty="0">
                <a:solidFill>
                  <a:schemeClr val="bg1"/>
                </a:solidFill>
              </a:rPr>
              <a:t>(EX. </a:t>
            </a:r>
            <a:r>
              <a:rPr lang="ko-KR" altLang="en-US" dirty="0">
                <a:solidFill>
                  <a:schemeClr val="bg1"/>
                </a:solidFill>
              </a:rPr>
              <a:t>블로그에 업로드한 글 변경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리소스의 생성 </a:t>
            </a:r>
            <a:r>
              <a:rPr lang="en-US" altLang="ko-KR" dirty="0">
                <a:solidFill>
                  <a:schemeClr val="bg1"/>
                </a:solidFill>
              </a:rPr>
              <a:t>-&gt; URL </a:t>
            </a:r>
            <a:r>
              <a:rPr lang="ko-KR" altLang="en-US" dirty="0">
                <a:solidFill>
                  <a:schemeClr val="bg1"/>
                </a:solidFill>
              </a:rPr>
              <a:t>결정권이 클라이언트에게 있을 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DELETE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리소스의 삭제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바디를 반환하지 않고 응답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B3E98-75AD-499D-A095-FC81D324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7700C-8FA4-49D5-8A14-C4AC13B2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34" y="1690688"/>
            <a:ext cx="11013332" cy="471791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URL</a:t>
            </a:r>
          </a:p>
          <a:p>
            <a:pPr marL="0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웹 서버에 존재하는 애플리케이션에 대한 </a:t>
            </a:r>
            <a:r>
              <a:rPr lang="en-US" altLang="ko-KR" dirty="0"/>
              <a:t>API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RPC</a:t>
            </a:r>
            <a:r>
              <a:rPr lang="en-US" altLang="ko-KR" dirty="0"/>
              <a:t> (Remote Procedure Call)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sz="2400" dirty="0"/>
              <a:t>클라이언트가 네트워크 상에서 원격에 있는 서버가 제공하는 </a:t>
            </a:r>
            <a:r>
              <a:rPr lang="en-US" altLang="ko-KR" sz="2400" dirty="0"/>
              <a:t>API </a:t>
            </a:r>
            <a:r>
              <a:rPr lang="ko-KR" altLang="en-US" sz="2400" dirty="0"/>
              <a:t>함수를 호출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URL </a:t>
            </a:r>
            <a:r>
              <a:rPr lang="ko-KR" altLang="en-US" sz="2400" dirty="0"/>
              <a:t>설계와 </a:t>
            </a:r>
            <a:r>
              <a:rPr lang="en-US" altLang="ko-KR" sz="2400" dirty="0"/>
              <a:t>API </a:t>
            </a:r>
            <a:r>
              <a:rPr lang="ko-KR" altLang="en-US" sz="2400" dirty="0"/>
              <a:t>설계를 동일하게 고려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URL </a:t>
            </a:r>
            <a:r>
              <a:rPr lang="ko-KR" altLang="en-US" sz="2400" dirty="0"/>
              <a:t>경로를 대부분 동사로 구성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http://blog.example.com/search?q=test&amp;debug=true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b="1" dirty="0"/>
              <a:t>REST</a:t>
            </a:r>
            <a:r>
              <a:rPr lang="en-US" altLang="ko-KR" dirty="0"/>
              <a:t> (Representational State Transfer)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sz="2400" dirty="0"/>
              <a:t>웹 클라이언트에서 </a:t>
            </a:r>
            <a:r>
              <a:rPr lang="en-US" altLang="ko-KR" sz="2400" dirty="0"/>
              <a:t>URL</a:t>
            </a:r>
            <a:r>
              <a:rPr lang="ko-KR" altLang="en-US" sz="2400" dirty="0"/>
              <a:t>을 전송하는 것이 웹 서버에 있는 리소스 상태에 대한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데이터를 주고받는 것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간단한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구조의 </a:t>
            </a:r>
            <a:r>
              <a:rPr lang="en-US" altLang="ko-KR" dirty="0">
                <a:solidFill>
                  <a:srgbClr val="FF0000"/>
                </a:solidFill>
              </a:rPr>
              <a:t>URL</a:t>
            </a:r>
          </a:p>
          <a:p>
            <a:pPr marL="0" indent="0">
              <a:buNone/>
            </a:pPr>
            <a:r>
              <a:rPr lang="en-US" altLang="ko-KR" dirty="0"/>
              <a:t> http://blog.example.com/search/test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8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4A85-1937-4024-9DD9-A4B18B35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12E67C-9885-457C-A5E1-A31000FC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8" t="25551" r="22514" b="58932"/>
          <a:stretch/>
        </p:blipFill>
        <p:spPr>
          <a:xfrm>
            <a:off x="838200" y="1690688"/>
            <a:ext cx="7325744" cy="1738312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8755A59B-5104-4E2A-AC10-FAECEE58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56633" r="9350" b="20788"/>
          <a:stretch/>
        </p:blipFill>
        <p:spPr>
          <a:xfrm>
            <a:off x="838200" y="4165190"/>
            <a:ext cx="7325744" cy="2004244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2A7FB41-6199-4F46-A70E-337D359B2B7C}"/>
              </a:ext>
            </a:extLst>
          </p:cNvPr>
          <p:cNvSpPr/>
          <p:nvPr/>
        </p:nvSpPr>
        <p:spPr>
          <a:xfrm>
            <a:off x="3706238" y="3511684"/>
            <a:ext cx="875489" cy="653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FA623-08BB-444F-B351-0A892C44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7A161D-F5E5-4841-8AAB-B4DB4E3A8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247985"/>
              </p:ext>
            </p:extLst>
          </p:nvPr>
        </p:nvGraphicFramePr>
        <p:xfrm>
          <a:off x="838200" y="1825625"/>
          <a:ext cx="1051559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901">
                  <a:extLst>
                    <a:ext uri="{9D8B030D-6E8A-4147-A177-3AD203B41FA5}">
                      <a16:colId xmlns:a16="http://schemas.microsoft.com/office/drawing/2014/main" val="3565443042"/>
                    </a:ext>
                  </a:extLst>
                </a:gridCol>
                <a:gridCol w="4577497">
                  <a:extLst>
                    <a:ext uri="{9D8B030D-6E8A-4147-A177-3AD203B41FA5}">
                      <a16:colId xmlns:a16="http://schemas.microsoft.com/office/drawing/2014/main" val="11490276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10030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클라이언트의 정적 페이지 요청 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응답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CSS, JSP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1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애플리케이션 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웹 서버</a:t>
                      </a:r>
                      <a:r>
                        <a:rPr lang="ko-KR" altLang="en-US" dirty="0"/>
                        <a:t>로부터 동적 페이지 요청을 받아서 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웹 서버에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Apache Tomcat, </a:t>
                      </a:r>
                      <a:r>
                        <a:rPr lang="en-US" altLang="ko-KR" dirty="0" err="1"/>
                        <a:t>Jboss</a:t>
                      </a:r>
                      <a:r>
                        <a:rPr lang="en-US" altLang="ko-KR" dirty="0"/>
                        <a:t>, WebLogic, </a:t>
                      </a:r>
                      <a:r>
                        <a:rPr lang="en-US" altLang="ko-KR" dirty="0" err="1"/>
                        <a:t>mod_wsgi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961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DBBAF74-2D0B-4397-8326-7F6EE7F4D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44811" r="3219" b="39656"/>
          <a:stretch/>
        </p:blipFill>
        <p:spPr>
          <a:xfrm>
            <a:off x="838199" y="3611562"/>
            <a:ext cx="10515597" cy="1737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17287-57B8-4156-982E-398C16E98E92}"/>
              </a:ext>
            </a:extLst>
          </p:cNvPr>
          <p:cNvSpPr txBox="1"/>
          <p:nvPr/>
        </p:nvSpPr>
        <p:spPr>
          <a:xfrm>
            <a:off x="716437" y="5542961"/>
            <a:ext cx="679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페이지를 호출할 때는 웹 애플리케이션 서버를 통한</a:t>
            </a:r>
            <a:endParaRPr lang="en-US" altLang="ko-KR" dirty="0"/>
          </a:p>
          <a:p>
            <a:r>
              <a:rPr lang="ko-KR" altLang="en-US" dirty="0"/>
              <a:t>간접 호출을 통하여 효율성 증가시킴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50AF3-CF8D-49C4-830E-FBAD813BCAD9}"/>
              </a:ext>
            </a:extLst>
          </p:cNvPr>
          <p:cNvSpPr txBox="1"/>
          <p:nvPr/>
        </p:nvSpPr>
        <p:spPr>
          <a:xfrm>
            <a:off x="6947555" y="4702457"/>
            <a:ext cx="241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동적 페이지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+ HTTP(s) </a:t>
            </a:r>
            <a:r>
              <a:rPr lang="ko-KR" altLang="en-US" b="1" dirty="0">
                <a:solidFill>
                  <a:srgbClr val="FF0000"/>
                </a:solidFill>
              </a:rPr>
              <a:t>제어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9212D-EFE5-4A6A-9A93-998ECD512959}"/>
              </a:ext>
            </a:extLst>
          </p:cNvPr>
          <p:cNvSpPr txBox="1"/>
          <p:nvPr/>
        </p:nvSpPr>
        <p:spPr>
          <a:xfrm>
            <a:off x="4385036" y="4840956"/>
            <a:ext cx="14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정적 페이지</a:t>
            </a:r>
          </a:p>
        </p:txBody>
      </p:sp>
    </p:spTree>
    <p:extLst>
      <p:ext uri="{BB962C8B-B14F-4D97-AF65-F5344CB8AC3E}">
        <p14:creationId xmlns:p14="http://schemas.microsoft.com/office/powerpoint/2010/main" val="29638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553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CHAPTER 1. 웹 프로그래밍의 이해</vt:lpstr>
      <vt:lpstr>웹 프로그래밍 구조</vt:lpstr>
      <vt:lpstr>웹 브라우저를 사용한 서버 요청</vt:lpstr>
      <vt:lpstr>웹 프로그래밍 구조 정리</vt:lpstr>
      <vt:lpstr>HTTP 처리 방식</vt:lpstr>
      <vt:lpstr>HTTP 처리 방식</vt:lpstr>
      <vt:lpstr>URL 설계</vt:lpstr>
      <vt:lpstr>Django의 URL</vt:lpstr>
      <vt:lpstr>웹 서버의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웹 프로그래밍의 이해</dc:title>
  <dc:creator>H GM</dc:creator>
  <cp:lastModifiedBy>H GM</cp:lastModifiedBy>
  <cp:revision>14</cp:revision>
  <dcterms:created xsi:type="dcterms:W3CDTF">2022-01-03T07:02:51Z</dcterms:created>
  <dcterms:modified xsi:type="dcterms:W3CDTF">2022-01-05T00:36:09Z</dcterms:modified>
</cp:coreProperties>
</file>