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73" r:id="rId3"/>
    <p:sldId id="257" r:id="rId4"/>
    <p:sldId id="258" r:id="rId5"/>
    <p:sldId id="274" r:id="rId6"/>
    <p:sldId id="259" r:id="rId7"/>
    <p:sldId id="260" r:id="rId8"/>
    <p:sldId id="262" r:id="rId9"/>
    <p:sldId id="263" r:id="rId10"/>
    <p:sldId id="264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C23A4-CACF-46ED-8BB1-A4635F57CC0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E6A16-4453-42F0-9D22-A3DB9B530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9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1AD2-29F9-47F2-9D5E-AEB021D9758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698-3713-43D0-8444-B0363E3D93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5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470" y="32951"/>
            <a:ext cx="11063416" cy="92263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0166"/>
            <a:ext cx="10515600" cy="4351338"/>
          </a:xfrm>
        </p:spPr>
        <p:txBody>
          <a:bodyPr>
            <a:normAutofit/>
          </a:bodyPr>
          <a:lstStyle>
            <a:lvl1pPr>
              <a:defRPr sz="1500"/>
            </a:lvl1pPr>
            <a:lvl2pPr marL="742950" indent="-285750">
              <a:buFont typeface="Wingdings" panose="05000000000000000000" pitchFamily="2" charset="2"/>
              <a:buChar char="ü"/>
              <a:defRPr sz="1500"/>
            </a:lvl2pPr>
            <a:lvl3pPr marL="1143000" indent="-228600">
              <a:buFont typeface="맑은 고딕" panose="020B0503020000020004" pitchFamily="50" charset="-127"/>
              <a:buChar char="→"/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1AD2-29F9-47F2-9D5E-AEB021D9758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698-3713-43D0-8444-B0363E3D9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7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1AD2-29F9-47F2-9D5E-AEB021D97587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698-3713-43D0-8444-B0363E3D9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Chapter 01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5934" y="2047557"/>
            <a:ext cx="9144000" cy="479512"/>
          </a:xfrm>
        </p:spPr>
        <p:txBody>
          <a:bodyPr/>
          <a:lstStyle/>
          <a:p>
            <a:r>
              <a:rPr lang="ko-KR" altLang="en-US" err="1" smtClean="0"/>
              <a:t>파이썬</a:t>
            </a:r>
            <a:r>
              <a:rPr lang="ko-KR" altLang="en-US" smtClean="0"/>
              <a:t> </a:t>
            </a:r>
            <a:r>
              <a:rPr lang="ko-KR" altLang="en-US" err="1" smtClean="0"/>
              <a:t>머신러닝</a:t>
            </a:r>
            <a:r>
              <a:rPr lang="ko-KR" altLang="en-US" smtClean="0"/>
              <a:t> </a:t>
            </a:r>
            <a:r>
              <a:rPr lang="ko-KR" altLang="en-US" err="1" smtClean="0"/>
              <a:t>완벽가이드</a:t>
            </a:r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554777" y="3626975"/>
            <a:ext cx="9144000" cy="47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파이썬 기반의 머신러닝과 생태계 이해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3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3-5. ndarray </a:t>
            </a:r>
            <a:r>
              <a:rPr lang="ko-KR" altLang="en-US" smtClean="0"/>
              <a:t>차원과 크기 변경 </a:t>
            </a:r>
            <a:r>
              <a:rPr lang="en-US" altLang="ko-KR" smtClean="0"/>
              <a:t>reshape()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0166"/>
            <a:ext cx="10515600" cy="1757834"/>
          </a:xfrm>
        </p:spPr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reshape()</a:t>
            </a: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reshape(n,m) #n,m </a:t>
            </a:r>
            <a:r>
              <a:rPr lang="ko-KR" altLang="en-US" smtClean="0">
                <a:solidFill>
                  <a:srgbClr val="FF0000"/>
                </a:solidFill>
              </a:rPr>
              <a:t>정수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/>
              <a:t>ex) array1 = np.arrange(10)</a:t>
            </a:r>
          </a:p>
          <a:p>
            <a:pPr marL="457200" lvl="1" indent="0">
              <a:buNone/>
            </a:pPr>
            <a:r>
              <a:rPr lang="en-US" altLang="ko-KR" smtClean="0"/>
              <a:t>         array2 = array1.reshape(2,5)</a:t>
            </a:r>
          </a:p>
          <a:p>
            <a:pPr marL="457200" lvl="1" indent="0">
              <a:buNone/>
            </a:pPr>
            <a:r>
              <a:rPr lang="en-US" altLang="ko-KR" smtClean="0"/>
              <a:t>         print(array2) </a:t>
            </a:r>
            <a:r>
              <a:rPr lang="en-US" altLang="ko-KR" smtClean="0">
                <a:sym typeface="Wingdings" panose="05000000000000000000" pitchFamily="2" charset="2"/>
              </a:rPr>
              <a:t> [[ 0 1 2 3 4</a:t>
            </a:r>
          </a:p>
          <a:p>
            <a:pPr marL="457200" lvl="1" indent="0">
              <a:buNone/>
            </a:pPr>
            <a:r>
              <a:rPr lang="en-US" altLang="ko-KR" smtClean="0">
                <a:sym typeface="Wingdings" panose="05000000000000000000" pitchFamily="2" charset="2"/>
              </a:rPr>
              <a:t>                                5 6 7 8 9 ]]</a:t>
            </a:r>
          </a:p>
          <a:p>
            <a:pPr marL="457200" lvl="1" indent="0">
              <a:buNone/>
            </a:pPr>
            <a:endParaRPr lang="en-US" altLang="ko-KR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048000"/>
            <a:ext cx="10515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→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mtClean="0">
                <a:solidFill>
                  <a:srgbClr val="FF0000"/>
                </a:solidFill>
                <a:sym typeface="Wingdings" panose="05000000000000000000" pitchFamily="2" charset="2"/>
              </a:rPr>
              <a:t>reshpe(-1,n) or reshape(n,-1)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ex) array3 = array1.reshpe(-1,5)</a:t>
            </a:r>
          </a:p>
          <a:p>
            <a:pPr marL="457200" lvl="1" indent="0">
              <a:buNone/>
            </a:pPr>
            <a:r>
              <a:rPr lang="en-US" altLang="ko-KR" smtClean="0">
                <a:sym typeface="Wingdings" panose="05000000000000000000" pitchFamily="2" charset="2"/>
              </a:rPr>
              <a:t>         print(array3.shape)  (2,5)  # </a:t>
            </a:r>
            <a:r>
              <a:rPr lang="ko-KR" altLang="en-US" smtClean="0">
                <a:sym typeface="Wingdings" panose="05000000000000000000" pitchFamily="2" charset="2"/>
              </a:rPr>
              <a:t>고정된 </a:t>
            </a:r>
            <a:r>
              <a:rPr lang="en-US" altLang="ko-KR" smtClean="0">
                <a:sym typeface="Wingdings" panose="05000000000000000000" pitchFamily="2" charset="2"/>
              </a:rPr>
              <a:t>5</a:t>
            </a:r>
            <a:r>
              <a:rPr lang="ko-KR" altLang="en-US" smtClean="0">
                <a:sym typeface="Wingdings" panose="05000000000000000000" pitchFamily="2" charset="2"/>
              </a:rPr>
              <a:t>개 컬럼에 맞춰 로우 개수 자동 변환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4094326"/>
            <a:ext cx="10515600" cy="250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→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tolist()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리스트 자료형으로 변환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시각적 이해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ex1) array4 = np.arrange(8)</a:t>
            </a: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      array4d = array4.reshpe((2,2,2))</a:t>
            </a: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      print(array4d.tolist)  [[[0,1], [2,3]], [[4,5], [6,7]]]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ex2) array5 </a:t>
            </a:r>
            <a:r>
              <a:rPr lang="en-US" altLang="ko-KR">
                <a:sym typeface="Wingdings" panose="05000000000000000000" pitchFamily="2" charset="2"/>
              </a:rPr>
              <a:t>= </a:t>
            </a:r>
            <a:r>
              <a:rPr lang="en-US" altLang="ko-KR" smtClean="0">
                <a:sym typeface="Wingdings" panose="05000000000000000000" pitchFamily="2" charset="2"/>
              </a:rPr>
              <a:t>array4d.reshpe(-1,1)</a:t>
            </a:r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         </a:t>
            </a:r>
            <a:r>
              <a:rPr lang="en-US" altLang="ko-KR" smtClean="0">
                <a:sym typeface="Wingdings" panose="05000000000000000000" pitchFamily="2" charset="2"/>
              </a:rPr>
              <a:t> print(array5.tolist</a:t>
            </a:r>
            <a:r>
              <a:rPr lang="en-US" altLang="ko-KR">
                <a:sym typeface="Wingdings" panose="05000000000000000000" pitchFamily="2" charset="2"/>
              </a:rPr>
              <a:t>)  </a:t>
            </a:r>
            <a:r>
              <a:rPr lang="en-US" altLang="ko-KR" smtClean="0">
                <a:sym typeface="Wingdings" panose="05000000000000000000" pitchFamily="2" charset="2"/>
              </a:rPr>
              <a:t>[[0], [1], [2], … [7]]</a:t>
            </a: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         print(array5.shape)  (8,1)</a:t>
            </a:r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041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3-6. </a:t>
            </a:r>
            <a:r>
              <a:rPr lang="ko-KR" altLang="en-US" smtClean="0"/>
              <a:t>넘파이 </a:t>
            </a:r>
            <a:r>
              <a:rPr lang="en-US" altLang="ko-KR" smtClean="0"/>
              <a:t>ndarray</a:t>
            </a:r>
            <a:r>
              <a:rPr lang="ko-KR" altLang="en-US" smtClean="0"/>
              <a:t>의 데이터 세트 선택하기 </a:t>
            </a:r>
            <a:r>
              <a:rPr lang="en-US" altLang="ko-KR" smtClean="0"/>
              <a:t>– </a:t>
            </a:r>
            <a:r>
              <a:rPr lang="ko-KR" altLang="en-US" smtClean="0"/>
              <a:t>인덱싱</a:t>
            </a:r>
            <a:r>
              <a:rPr lang="en-US" altLang="ko-KR" smtClean="0"/>
              <a:t>(Indexing)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81479"/>
              </p:ext>
            </p:extLst>
          </p:nvPr>
        </p:nvGraphicFramePr>
        <p:xfrm>
          <a:off x="1597575" y="1048242"/>
          <a:ext cx="413974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57">
                  <a:extLst>
                    <a:ext uri="{9D8B030D-6E8A-4147-A177-3AD203B41FA5}">
                      <a16:colId xmlns:a16="http://schemas.microsoft.com/office/drawing/2014/main" val="3977910741"/>
                    </a:ext>
                  </a:extLst>
                </a:gridCol>
                <a:gridCol w="689957">
                  <a:extLst>
                    <a:ext uri="{9D8B030D-6E8A-4147-A177-3AD203B41FA5}">
                      <a16:colId xmlns:a16="http://schemas.microsoft.com/office/drawing/2014/main" val="3140787419"/>
                    </a:ext>
                  </a:extLst>
                </a:gridCol>
                <a:gridCol w="689957">
                  <a:extLst>
                    <a:ext uri="{9D8B030D-6E8A-4147-A177-3AD203B41FA5}">
                      <a16:colId xmlns:a16="http://schemas.microsoft.com/office/drawing/2014/main" val="3463086150"/>
                    </a:ext>
                  </a:extLst>
                </a:gridCol>
                <a:gridCol w="689957">
                  <a:extLst>
                    <a:ext uri="{9D8B030D-6E8A-4147-A177-3AD203B41FA5}">
                      <a16:colId xmlns:a16="http://schemas.microsoft.com/office/drawing/2014/main" val="1366576158"/>
                    </a:ext>
                  </a:extLst>
                </a:gridCol>
                <a:gridCol w="689957">
                  <a:extLst>
                    <a:ext uri="{9D8B030D-6E8A-4147-A177-3AD203B41FA5}">
                      <a16:colId xmlns:a16="http://schemas.microsoft.com/office/drawing/2014/main" val="3265219625"/>
                    </a:ext>
                  </a:extLst>
                </a:gridCol>
                <a:gridCol w="689957">
                  <a:extLst>
                    <a:ext uri="{9D8B030D-6E8A-4147-A177-3AD203B41FA5}">
                      <a16:colId xmlns:a16="http://schemas.microsoft.com/office/drawing/2014/main" val="3842868962"/>
                    </a:ext>
                  </a:extLst>
                </a:gridCol>
              </a:tblGrid>
              <a:tr h="207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Index(</a:t>
                      </a:r>
                      <a:r>
                        <a:rPr lang="ko-KR" altLang="en-US" sz="900" b="0" smtClean="0">
                          <a:solidFill>
                            <a:schemeClr val="bg1"/>
                          </a:solidFill>
                        </a:rPr>
                        <a:t>앞</a:t>
                      </a:r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05743"/>
                  </a:ext>
                </a:extLst>
              </a:tr>
              <a:tr h="2077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bg1"/>
                          </a:solidFill>
                        </a:rPr>
                        <a:t>데이터 값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9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900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79200"/>
                  </a:ext>
                </a:extLst>
              </a:tr>
              <a:tr h="207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Index(</a:t>
                      </a:r>
                      <a:r>
                        <a:rPr lang="ko-KR" altLang="en-US" sz="900" b="0" smtClean="0">
                          <a:solidFill>
                            <a:schemeClr val="bg1"/>
                          </a:solidFill>
                        </a:rPr>
                        <a:t>뒤</a:t>
                      </a:r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ko-KR" altLang="en-US" sz="9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5804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2875"/>
              </p:ext>
            </p:extLst>
          </p:nvPr>
        </p:nvGraphicFramePr>
        <p:xfrm>
          <a:off x="7689155" y="1132870"/>
          <a:ext cx="2293164" cy="123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88">
                  <a:extLst>
                    <a:ext uri="{9D8B030D-6E8A-4147-A177-3AD203B41FA5}">
                      <a16:colId xmlns:a16="http://schemas.microsoft.com/office/drawing/2014/main" val="1144324134"/>
                    </a:ext>
                  </a:extLst>
                </a:gridCol>
                <a:gridCol w="764388">
                  <a:extLst>
                    <a:ext uri="{9D8B030D-6E8A-4147-A177-3AD203B41FA5}">
                      <a16:colId xmlns:a16="http://schemas.microsoft.com/office/drawing/2014/main" val="1248576415"/>
                    </a:ext>
                  </a:extLst>
                </a:gridCol>
                <a:gridCol w="764388">
                  <a:extLst>
                    <a:ext uri="{9D8B030D-6E8A-4147-A177-3AD203B41FA5}">
                      <a16:colId xmlns:a16="http://schemas.microsoft.com/office/drawing/2014/main" val="1451370590"/>
                    </a:ext>
                  </a:extLst>
                </a:gridCol>
              </a:tblGrid>
              <a:tr h="399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Index(0,0)</a:t>
                      </a:r>
                    </a:p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Index(0,1)</a:t>
                      </a:r>
                    </a:p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Index(0,2)</a:t>
                      </a:r>
                    </a:p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8066"/>
                  </a:ext>
                </a:extLst>
              </a:tr>
              <a:tr h="443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Index(1,0)</a:t>
                      </a:r>
                    </a:p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rgbClr val="FF0000"/>
                          </a:solidFill>
                        </a:rPr>
                        <a:t>Index(1,1)5</a:t>
                      </a:r>
                      <a:endParaRPr lang="ko-KR" altLang="en-US" sz="1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Index(1,2)</a:t>
                      </a:r>
                    </a:p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18463"/>
                  </a:ext>
                </a:extLst>
              </a:tr>
              <a:tr h="372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Index(2,0)7</a:t>
                      </a:r>
                      <a:endParaRPr lang="ko-KR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Index(2,1)8</a:t>
                      </a:r>
                      <a:endParaRPr lang="ko-KR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bg1"/>
                          </a:solidFill>
                        </a:rPr>
                        <a:t>Index(2,2)9</a:t>
                      </a:r>
                      <a:endParaRPr lang="ko-KR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377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8837" y="1221218"/>
            <a:ext cx="56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row 0</a:t>
            </a:r>
            <a:endParaRPr lang="ko-KR" alt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7188837" y="1680270"/>
            <a:ext cx="56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row 1</a:t>
            </a:r>
            <a:endParaRPr lang="ko-KR" alt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7188837" y="2102294"/>
            <a:ext cx="56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row 2</a:t>
            </a:r>
            <a:endParaRPr lang="ko-KR" alt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7812292" y="820353"/>
            <a:ext cx="56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col 0</a:t>
            </a:r>
            <a:endParaRPr lang="ko-KR" alt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8553104" y="820353"/>
            <a:ext cx="56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col 1</a:t>
            </a:r>
            <a:endParaRPr lang="ko-KR" altLang="en-US" sz="900"/>
          </a:p>
        </p:txBody>
      </p:sp>
      <p:sp>
        <p:nvSpPr>
          <p:cNvPr id="11" name="TextBox 10"/>
          <p:cNvSpPr txBox="1"/>
          <p:nvPr/>
        </p:nvSpPr>
        <p:spPr>
          <a:xfrm>
            <a:off x="9363136" y="820353"/>
            <a:ext cx="5652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col 2</a:t>
            </a:r>
            <a:endParaRPr lang="ko-KR" alt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0166465" y="1509824"/>
            <a:ext cx="131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array[1,1]=5</a:t>
            </a:r>
          </a:p>
          <a:p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en-US" altLang="ko-KR" sz="1200" smtClean="0"/>
              <a:t>*array[row,col]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5772475" y="1523912"/>
            <a:ext cx="1313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array[2]=3</a:t>
            </a:r>
            <a:r>
              <a:rPr lang="en-US" altLang="ko-KR" sz="1100"/>
              <a:t>, </a:t>
            </a:r>
            <a:r>
              <a:rPr lang="en-US" altLang="ko-KR" sz="1100">
                <a:solidFill>
                  <a:srgbClr val="0070C0"/>
                </a:solidFill>
              </a:rPr>
              <a:t>array[-2]=4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64524" y="726942"/>
            <a:ext cx="2144683" cy="211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4523" y="2459095"/>
            <a:ext cx="1296785" cy="211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4523" y="4298485"/>
            <a:ext cx="2144684" cy="211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64523" y="5519532"/>
            <a:ext cx="2327564" cy="211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28952" y="3787927"/>
            <a:ext cx="7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[[ 2 3 ]</a:t>
            </a:r>
          </a:p>
          <a:p>
            <a:r>
              <a:rPr lang="en-US" altLang="ko-KR" sz="1200" smtClean="0"/>
              <a:t> [ 5 6 ]]</a:t>
            </a:r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2734886" y="5052732"/>
            <a:ext cx="7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[[ 1 2 ]</a:t>
            </a:r>
          </a:p>
          <a:p>
            <a:r>
              <a:rPr lang="en-US" altLang="ko-KR" sz="1200" smtClean="0"/>
              <a:t> [ 4 5 ]]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6309243" y="5052732"/>
            <a:ext cx="101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[[ 1 2 3 ]</a:t>
            </a:r>
          </a:p>
          <a:p>
            <a:r>
              <a:rPr lang="en-US" altLang="ko-KR" sz="1200" smtClean="0"/>
              <a:t> [ 4 5 6 ]]</a:t>
            </a:r>
            <a:endParaRPr lang="ko-KR" altLang="en-US" sz="1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4840" y="724757"/>
            <a:ext cx="10728960" cy="6025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smtClean="0"/>
              <a:t>1. </a:t>
            </a:r>
            <a:r>
              <a:rPr lang="ko-KR" altLang="en-US" sz="1300" smtClean="0"/>
              <a:t>특정 데이터만 추출</a:t>
            </a:r>
            <a:r>
              <a:rPr lang="en-US" altLang="ko-KR" sz="1300" smtClean="0"/>
              <a:t>(</a:t>
            </a:r>
            <a:r>
              <a:rPr lang="ko-KR" altLang="en-US" sz="1300" smtClean="0"/>
              <a:t>단일 값</a:t>
            </a:r>
            <a:r>
              <a:rPr lang="en-US" altLang="ko-KR" sz="1300" smtClean="0"/>
              <a:t>)</a:t>
            </a:r>
            <a:r>
              <a:rPr lang="ko-KR" altLang="en-US" sz="1300" smtClean="0"/>
              <a:t> </a:t>
            </a:r>
            <a:r>
              <a:rPr lang="en-US" altLang="ko-KR" sz="1300" smtClean="0"/>
              <a:t>: </a:t>
            </a:r>
            <a:r>
              <a:rPr lang="ko-KR" altLang="en-US" sz="1300" smtClean="0"/>
              <a:t>인덱스 값에 따라 해당 위치의 데이터 반환</a:t>
            </a:r>
            <a:endParaRPr lang="en-US" altLang="ko-KR" sz="1300" smtClean="0"/>
          </a:p>
          <a:p>
            <a:pPr marL="0" indent="0">
              <a:buNone/>
            </a:pPr>
            <a:r>
              <a:rPr lang="en-US" altLang="ko-KR" sz="1300"/>
              <a:t> </a:t>
            </a:r>
            <a:r>
              <a:rPr lang="en-US" altLang="ko-KR" sz="1300" smtClean="0"/>
              <a:t> </a:t>
            </a:r>
            <a:r>
              <a:rPr lang="en-US" altLang="ko-KR" sz="1300" smtClean="0"/>
              <a:t>1) 1</a:t>
            </a:r>
            <a:r>
              <a:rPr lang="ko-KR" altLang="en-US" sz="1300" smtClean="0"/>
              <a:t>차원</a:t>
            </a:r>
            <a:r>
              <a:rPr lang="en-US" altLang="ko-KR" sz="1300" smtClean="0"/>
              <a:t>:                                                                      2)              2</a:t>
            </a:r>
            <a:r>
              <a:rPr lang="ko-KR" altLang="en-US" sz="1300" smtClean="0"/>
              <a:t>차원</a:t>
            </a:r>
            <a:r>
              <a:rPr lang="en-US" altLang="ko-KR" sz="1300" smtClean="0"/>
              <a:t>: </a:t>
            </a:r>
          </a:p>
          <a:p>
            <a:pPr marL="0" indent="0">
              <a:buNone/>
            </a:pPr>
            <a:endParaRPr lang="en-US" altLang="ko-KR" sz="1300" smtClean="0"/>
          </a:p>
          <a:p>
            <a:pPr marL="0" indent="0">
              <a:buNone/>
            </a:pPr>
            <a:r>
              <a:rPr lang="en-US" altLang="ko-KR" sz="400" smtClean="0"/>
              <a:t>  </a:t>
            </a:r>
          </a:p>
          <a:p>
            <a:pPr marL="0" indent="0">
              <a:buNone/>
            </a:pPr>
            <a:r>
              <a:rPr lang="en-US" altLang="ko-KR" sz="1300" smtClean="0"/>
              <a:t>  </a:t>
            </a:r>
            <a:r>
              <a:rPr lang="en-US" altLang="ko-KR" sz="1300" smtClean="0"/>
              <a:t>2) </a:t>
            </a:r>
            <a:r>
              <a:rPr lang="ko-KR" altLang="en-US" sz="1300" smtClean="0"/>
              <a:t>추출값은 </a:t>
            </a:r>
            <a:r>
              <a:rPr lang="en-US" altLang="ko-KR" sz="1300" smtClean="0"/>
              <a:t>value</a:t>
            </a:r>
            <a:r>
              <a:rPr lang="ko-KR" altLang="en-US" sz="1300" smtClean="0"/>
              <a:t>의 데이터 타입을 따름</a:t>
            </a:r>
            <a:r>
              <a:rPr lang="en-US" altLang="ko-KR" sz="1300" smtClean="0"/>
              <a:t>.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 smtClean="0"/>
              <a:t>2. </a:t>
            </a:r>
            <a:r>
              <a:rPr lang="ko-KR" altLang="en-US" sz="1300" smtClean="0"/>
              <a:t>슬라이싱</a:t>
            </a:r>
            <a:r>
              <a:rPr lang="en-US" altLang="ko-KR" sz="1300" smtClean="0"/>
              <a:t>(slicing) : </a:t>
            </a:r>
            <a:r>
              <a:rPr lang="ko-KR" altLang="en-US" sz="1300" smtClean="0"/>
              <a:t>연속된 인덱스상의 </a:t>
            </a:r>
            <a:r>
              <a:rPr lang="en-US" altLang="ko-KR" sz="1300" smtClean="0"/>
              <a:t>ndarray </a:t>
            </a:r>
            <a:r>
              <a:rPr lang="ko-KR" altLang="en-US" sz="1300" smtClean="0"/>
              <a:t>추출</a:t>
            </a:r>
            <a:endParaRPr lang="en-US" altLang="ko-KR" sz="1300" smtClean="0"/>
          </a:p>
          <a:p>
            <a:pPr marL="0" indent="0">
              <a:buNone/>
            </a:pPr>
            <a:r>
              <a:rPr lang="en-US" altLang="ko-KR" sz="1300"/>
              <a:t> </a:t>
            </a:r>
            <a:r>
              <a:rPr lang="en-US" altLang="ko-KR" sz="1300" smtClean="0"/>
              <a:t>1) </a:t>
            </a:r>
            <a:r>
              <a:rPr lang="ko-KR" altLang="en-US" sz="1300" smtClean="0"/>
              <a:t>추출된 데이터 세트 </a:t>
            </a:r>
            <a:r>
              <a:rPr lang="en-US" altLang="ko-KR" sz="1300" smtClean="0"/>
              <a:t>ndarray </a:t>
            </a:r>
            <a:r>
              <a:rPr lang="ko-KR" altLang="en-US" sz="1300" smtClean="0"/>
              <a:t>타입</a:t>
            </a:r>
            <a:endParaRPr lang="en-US" altLang="ko-KR" sz="1300" smtClean="0"/>
          </a:p>
          <a:p>
            <a:pPr marL="0" indent="0">
              <a:buNone/>
            </a:pPr>
            <a:r>
              <a:rPr lang="en-US" altLang="ko-KR" sz="1300"/>
              <a:t> </a:t>
            </a:r>
            <a:r>
              <a:rPr lang="en-US" altLang="ko-KR" sz="1300" smtClean="0"/>
              <a:t>2) </a:t>
            </a:r>
            <a:r>
              <a:rPr lang="en-US" altLang="ko-KR" sz="1300" smtClean="0"/>
              <a:t>array[n, m] </a:t>
            </a:r>
            <a:r>
              <a:rPr lang="en-US" altLang="ko-KR" sz="1300" smtClean="0">
                <a:sym typeface="Wingdings" panose="05000000000000000000" pitchFamily="2" charset="2"/>
              </a:rPr>
              <a:t> n</a:t>
            </a:r>
            <a:r>
              <a:rPr lang="ko-KR" altLang="en-US" sz="1300" smtClean="0">
                <a:sym typeface="Wingdings" panose="05000000000000000000" pitchFamily="2" charset="2"/>
              </a:rPr>
              <a:t>번 </a:t>
            </a:r>
            <a:r>
              <a:rPr lang="en-US" altLang="ko-KR" sz="1300" smtClean="0">
                <a:sym typeface="Wingdings" panose="05000000000000000000" pitchFamily="2" charset="2"/>
              </a:rPr>
              <a:t>index</a:t>
            </a:r>
            <a:r>
              <a:rPr lang="ko-KR" altLang="en-US" sz="1300" smtClean="0">
                <a:sym typeface="Wingdings" panose="05000000000000000000" pitchFamily="2" charset="2"/>
              </a:rPr>
              <a:t>부터 </a:t>
            </a:r>
            <a:r>
              <a:rPr lang="en-US" altLang="ko-KR" sz="1300" smtClean="0">
                <a:sym typeface="Wingdings" panose="05000000000000000000" pitchFamily="2" charset="2"/>
              </a:rPr>
              <a:t>m-1</a:t>
            </a:r>
            <a:r>
              <a:rPr lang="ko-KR" altLang="en-US" sz="1300" smtClean="0">
                <a:sym typeface="Wingdings" panose="05000000000000000000" pitchFamily="2" charset="2"/>
              </a:rPr>
              <a:t>번 인덱스까지</a:t>
            </a:r>
            <a:r>
              <a:rPr lang="en-US" altLang="ko-KR" sz="1300" smtClean="0"/>
              <a:t> </a:t>
            </a:r>
          </a:p>
          <a:p>
            <a:pPr marL="0" indent="0">
              <a:buNone/>
            </a:pPr>
            <a:r>
              <a:rPr lang="en-US" altLang="ko-KR" sz="1300"/>
              <a:t> </a:t>
            </a:r>
            <a:r>
              <a:rPr lang="en-US" altLang="ko-KR" sz="1300" smtClean="0"/>
              <a:t>3) </a:t>
            </a:r>
            <a:r>
              <a:rPr lang="ko-KR" altLang="en-US" sz="1300" smtClean="0"/>
              <a:t>시작인덱스</a:t>
            </a:r>
            <a:r>
              <a:rPr lang="en-US" altLang="ko-KR" sz="1300" smtClean="0"/>
              <a:t>n </a:t>
            </a:r>
            <a:r>
              <a:rPr lang="ko-KR" altLang="en-US" sz="1300" smtClean="0"/>
              <a:t>생략하면 </a:t>
            </a:r>
            <a:r>
              <a:rPr lang="en-US" altLang="ko-KR" sz="1300" smtClean="0"/>
              <a:t>0</a:t>
            </a:r>
            <a:r>
              <a:rPr lang="ko-KR" altLang="en-US" sz="1300" smtClean="0"/>
              <a:t>번으로 간주함 </a:t>
            </a:r>
            <a:r>
              <a:rPr lang="en-US" altLang="ko-KR" sz="1300" smtClean="0"/>
              <a:t>/ </a:t>
            </a:r>
            <a:r>
              <a:rPr lang="ko-KR" altLang="en-US" sz="1300" smtClean="0"/>
              <a:t>종료인덱스</a:t>
            </a:r>
            <a:r>
              <a:rPr lang="en-US" altLang="ko-KR" sz="1300" smtClean="0"/>
              <a:t>m </a:t>
            </a:r>
            <a:r>
              <a:rPr lang="ko-KR" altLang="en-US" sz="1300" smtClean="0"/>
              <a:t>생략하면 맨 마지막으로 간주함</a:t>
            </a:r>
            <a:endParaRPr lang="en-US" altLang="ko-KR" sz="1300" smtClean="0"/>
          </a:p>
          <a:p>
            <a:pPr marL="0" indent="0">
              <a:buNone/>
            </a:pPr>
            <a:r>
              <a:rPr lang="en-US" altLang="ko-KR" sz="1300"/>
              <a:t> </a:t>
            </a:r>
            <a:r>
              <a:rPr lang="en-US" altLang="ko-KR" sz="1300" smtClean="0"/>
              <a:t>4) 1</a:t>
            </a:r>
            <a:r>
              <a:rPr lang="ko-KR" altLang="en-US" sz="1300" smtClean="0"/>
              <a:t>차원</a:t>
            </a:r>
            <a:r>
              <a:rPr lang="en-US" altLang="ko-KR" sz="1300"/>
              <a:t> </a:t>
            </a:r>
            <a:r>
              <a:rPr lang="en-US" altLang="ko-KR" sz="1300" smtClean="0"/>
              <a:t>ex: array[0:3] = [1 2 3], 2</a:t>
            </a:r>
            <a:r>
              <a:rPr lang="ko-KR" altLang="en-US" sz="1300" smtClean="0"/>
              <a:t>차원 </a:t>
            </a:r>
            <a:r>
              <a:rPr lang="en-US" altLang="ko-KR" sz="1300" smtClean="0"/>
              <a:t>ex: array[0:2, 1:3] =</a:t>
            </a:r>
            <a:endParaRPr lang="en-US" altLang="ko-KR" sz="1300" smtClean="0"/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 smtClean="0"/>
              <a:t>3. </a:t>
            </a:r>
            <a:r>
              <a:rPr lang="ko-KR" altLang="en-US" sz="1300" smtClean="0"/>
              <a:t>팬시 인덱싱</a:t>
            </a:r>
            <a:r>
              <a:rPr lang="en-US" altLang="ko-KR" sz="1300" smtClean="0"/>
              <a:t>(fancy indexing) : </a:t>
            </a:r>
            <a:r>
              <a:rPr lang="ko-KR" altLang="en-US" sz="1300" smtClean="0"/>
              <a:t>일정한 인덱싱 집합을 리스트 </a:t>
            </a:r>
            <a:r>
              <a:rPr lang="en-US" altLang="ko-KR" sz="1300" smtClean="0"/>
              <a:t>or ndarray </a:t>
            </a:r>
            <a:r>
              <a:rPr lang="ko-KR" altLang="en-US" sz="1300" smtClean="0"/>
              <a:t>형태로 지정해 해당 위치 데이터의 </a:t>
            </a:r>
            <a:r>
              <a:rPr lang="en-US" altLang="ko-KR" sz="1300" smtClean="0"/>
              <a:t>ndarray </a:t>
            </a:r>
            <a:r>
              <a:rPr lang="ko-KR" altLang="en-US" sz="1300" smtClean="0"/>
              <a:t>반환</a:t>
            </a:r>
            <a:endParaRPr lang="en-US" altLang="ko-KR" sz="1300" smtClean="0"/>
          </a:p>
          <a:p>
            <a:pPr marL="0" indent="0">
              <a:buNone/>
            </a:pPr>
            <a:r>
              <a:rPr lang="en-US" altLang="ko-KR" sz="1300"/>
              <a:t> </a:t>
            </a:r>
            <a:r>
              <a:rPr lang="en-US" altLang="ko-KR" sz="1300"/>
              <a:t>1) </a:t>
            </a:r>
            <a:r>
              <a:rPr lang="ko-KR" altLang="en-US" sz="1300"/>
              <a:t>추출된 데이터 세트 </a:t>
            </a:r>
            <a:r>
              <a:rPr lang="en-US" altLang="ko-KR" sz="1300"/>
              <a:t>ndarray </a:t>
            </a:r>
            <a:r>
              <a:rPr lang="ko-KR" altLang="en-US" sz="1300"/>
              <a:t>타입</a:t>
            </a:r>
            <a:endParaRPr lang="en-US" altLang="ko-KR" sz="1300" smtClean="0"/>
          </a:p>
          <a:p>
            <a:pPr marL="0" indent="0">
              <a:buNone/>
            </a:pPr>
            <a:r>
              <a:rPr lang="en-US" altLang="ko-KR" sz="1300" smtClean="0"/>
              <a:t> 2) ex1: array[ [0,1], 0:2 ] =                 ex2: array[ [0,1] ] = ( (0,:), (1,:) ) = 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 smtClean="0"/>
              <a:t>4. </a:t>
            </a:r>
            <a:r>
              <a:rPr lang="ko-KR" altLang="en-US" sz="1300" smtClean="0"/>
              <a:t>불린 인덱싱</a:t>
            </a:r>
            <a:r>
              <a:rPr lang="en-US" altLang="ko-KR" sz="1300" smtClean="0"/>
              <a:t>(Boolean indexing) : true/false</a:t>
            </a:r>
            <a:r>
              <a:rPr lang="ko-KR" altLang="en-US" sz="1300" smtClean="0"/>
              <a:t>값 인덱싱 집합 기반으로 </a:t>
            </a:r>
            <a:r>
              <a:rPr lang="en-US" altLang="ko-KR" sz="1300" smtClean="0"/>
              <a:t>true </a:t>
            </a:r>
            <a:r>
              <a:rPr lang="ko-KR" altLang="en-US" sz="1300" smtClean="0"/>
              <a:t>인덱스 위치 데이터의 </a:t>
            </a:r>
            <a:r>
              <a:rPr lang="en-US" altLang="ko-KR" sz="1300" smtClean="0"/>
              <a:t>ndarray </a:t>
            </a:r>
            <a:r>
              <a:rPr lang="ko-KR" altLang="en-US" sz="1300" smtClean="0"/>
              <a:t>반환</a:t>
            </a:r>
            <a:endParaRPr lang="en-US" altLang="ko-KR" sz="1300" smtClean="0"/>
          </a:p>
          <a:p>
            <a:pPr marL="0" indent="0">
              <a:buNone/>
            </a:pPr>
            <a:r>
              <a:rPr lang="en-US" altLang="ko-KR" sz="1300"/>
              <a:t> </a:t>
            </a:r>
            <a:r>
              <a:rPr lang="en-US" altLang="ko-KR" sz="1300"/>
              <a:t>1) </a:t>
            </a:r>
            <a:r>
              <a:rPr lang="ko-KR" altLang="en-US" sz="1300"/>
              <a:t>추출된 데이터 세트 </a:t>
            </a:r>
            <a:r>
              <a:rPr lang="en-US" altLang="ko-KR" sz="1300"/>
              <a:t>ndarray </a:t>
            </a:r>
            <a:r>
              <a:rPr lang="ko-KR" altLang="en-US" sz="1300" smtClean="0"/>
              <a:t>타입</a:t>
            </a:r>
            <a:endParaRPr lang="en-US" altLang="ko-KR" sz="1300" smtClean="0"/>
          </a:p>
          <a:p>
            <a:pPr marL="0" indent="0">
              <a:buNone/>
            </a:pPr>
            <a:r>
              <a:rPr lang="en-US" altLang="ko-KR" sz="1300" smtClean="0"/>
              <a:t> 2) </a:t>
            </a:r>
            <a:r>
              <a:rPr lang="ko-KR" altLang="en-US" sz="1300" smtClean="0"/>
              <a:t>조건 필터링</a:t>
            </a:r>
            <a:r>
              <a:rPr lang="en-US" altLang="ko-KR" sz="1300" smtClean="0"/>
              <a:t>, </a:t>
            </a:r>
            <a:r>
              <a:rPr lang="ko-KR" altLang="en-US" sz="1300" smtClean="0"/>
              <a:t>검색 동시에 가능</a:t>
            </a:r>
            <a:endParaRPr lang="en-US" altLang="ko-KR" sz="1300" smtClean="0"/>
          </a:p>
          <a:p>
            <a:pPr marL="0" indent="0">
              <a:buNone/>
            </a:pPr>
            <a:r>
              <a:rPr lang="en-US" altLang="ko-KR" sz="1300"/>
              <a:t> </a:t>
            </a:r>
            <a:r>
              <a:rPr lang="en-US" altLang="ko-KR" sz="1300" smtClean="0"/>
              <a:t>3) ex: array2 = array[array &gt; 5] </a:t>
            </a:r>
            <a:r>
              <a:rPr lang="en-US" altLang="ko-KR" sz="1300" smtClean="0">
                <a:sym typeface="Wingdings" panose="05000000000000000000" pitchFamily="2" charset="2"/>
              </a:rPr>
              <a:t> </a:t>
            </a:r>
            <a:r>
              <a:rPr lang="en-US" altLang="ko-KR" sz="1300" smtClean="0"/>
              <a:t>array</a:t>
            </a:r>
            <a:r>
              <a:rPr lang="ko-KR" altLang="en-US" sz="1300" smtClean="0"/>
              <a:t>의 데이터 값이 </a:t>
            </a:r>
            <a:r>
              <a:rPr lang="en-US" altLang="ko-KR" sz="1300" smtClean="0"/>
              <a:t>5</a:t>
            </a:r>
            <a:r>
              <a:rPr lang="ko-KR" altLang="en-US" sz="1300" smtClean="0"/>
              <a:t>보다 큰 경우만 출력</a:t>
            </a:r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316400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3-7. </a:t>
            </a:r>
            <a:r>
              <a:rPr lang="ko-KR" altLang="en-US"/>
              <a:t>행렬의 정렬 </a:t>
            </a:r>
            <a:r>
              <a:rPr lang="en-US" altLang="ko-KR"/>
              <a:t>– sort() argsort</a:t>
            </a:r>
            <a:r>
              <a:rPr lang="en-US" altLang="ko-KR" smtClean="0"/>
              <a:t>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3262" y="1190413"/>
            <a:ext cx="10515600" cy="1810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1. sort() : </a:t>
            </a:r>
            <a:r>
              <a:rPr lang="ko-KR" altLang="en-US" smtClean="0"/>
              <a:t>오름차순 정렬</a:t>
            </a:r>
            <a:r>
              <a:rPr lang="en-US" altLang="ko-KR" smtClean="0"/>
              <a:t>, </a:t>
            </a:r>
            <a:r>
              <a:rPr lang="ko-KR" altLang="en-US" smtClean="0"/>
              <a:t>내림차순은 </a:t>
            </a:r>
            <a:r>
              <a:rPr lang="en-US" altLang="ko-KR" smtClean="0"/>
              <a:t>[::-1]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1) </a:t>
            </a:r>
            <a:r>
              <a:rPr lang="ko-KR" altLang="en-US" smtClean="0"/>
              <a:t>넘파이 호출</a:t>
            </a:r>
            <a:r>
              <a:rPr lang="en-US" altLang="ko-KR" smtClean="0"/>
              <a:t>: np.sort(), </a:t>
            </a:r>
            <a:r>
              <a:rPr lang="ko-KR" altLang="en-US" smtClean="0"/>
              <a:t>원 행렬 그대로 유지, 정렬된 행렬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	ex) sort_array = np.sort(array)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원행렬 </a:t>
            </a:r>
            <a:r>
              <a:rPr lang="en-US" altLang="ko-KR" smtClean="0">
                <a:sym typeface="Wingdings" panose="05000000000000000000" pitchFamily="2" charset="2"/>
              </a:rPr>
              <a:t>array </a:t>
            </a:r>
            <a:r>
              <a:rPr lang="ko-KR" altLang="en-US" smtClean="0">
                <a:sym typeface="Wingdings" panose="05000000000000000000" pitchFamily="2" charset="2"/>
              </a:rPr>
              <a:t>그대로</a:t>
            </a:r>
            <a:r>
              <a:rPr lang="en-US" altLang="ko-KR" smtClean="0">
                <a:sym typeface="Wingdings" panose="05000000000000000000" pitchFamily="2" charset="2"/>
              </a:rPr>
              <a:t>, sort_array </a:t>
            </a:r>
            <a:r>
              <a:rPr lang="ko-KR" altLang="en-US" smtClean="0">
                <a:sym typeface="Wingdings" panose="05000000000000000000" pitchFamily="2" charset="2"/>
              </a:rPr>
              <a:t>오름차순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2) </a:t>
            </a:r>
            <a:r>
              <a:rPr lang="ko-KR" altLang="en-US" smtClean="0"/>
              <a:t>행렬 자체 호출</a:t>
            </a:r>
            <a:r>
              <a:rPr lang="en-US" altLang="ko-KR" smtClean="0"/>
              <a:t>: ndarray.sort(), </a:t>
            </a:r>
            <a:r>
              <a:rPr lang="ko-KR" altLang="en-US" smtClean="0"/>
              <a:t>원 행렬 정렬된 형태로 변환</a:t>
            </a:r>
            <a:r>
              <a:rPr lang="en-US" altLang="ko-KR" smtClean="0"/>
              <a:t>, </a:t>
            </a:r>
            <a:r>
              <a:rPr lang="ko-KR" altLang="en-US" smtClean="0"/>
              <a:t>반환값 </a:t>
            </a:r>
            <a:r>
              <a:rPr lang="en-US" altLang="ko-KR" smtClean="0"/>
              <a:t>None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		ex) sort_array = array.sort()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원행렬 </a:t>
            </a:r>
            <a:r>
              <a:rPr lang="en-US" altLang="ko-KR" smtClean="0">
                <a:sym typeface="Wingdings" panose="05000000000000000000" pitchFamily="2" charset="2"/>
              </a:rPr>
              <a:t>array </a:t>
            </a:r>
            <a:r>
              <a:rPr lang="ko-KR" altLang="en-US" smtClean="0">
                <a:sym typeface="Wingdings" panose="05000000000000000000" pitchFamily="2" charset="2"/>
              </a:rPr>
              <a:t>오름차순 변환</a:t>
            </a:r>
            <a:r>
              <a:rPr lang="en-US" altLang="ko-KR" smtClean="0">
                <a:sym typeface="Wingdings" panose="05000000000000000000" pitchFamily="2" charset="2"/>
              </a:rPr>
              <a:t>, sort_array</a:t>
            </a:r>
            <a:r>
              <a:rPr lang="ko-KR" altLang="en-US" smtClean="0">
                <a:sym typeface="Wingdings" panose="05000000000000000000" pitchFamily="2" charset="2"/>
              </a:rPr>
              <a:t>는 </a:t>
            </a:r>
            <a:r>
              <a:rPr lang="en-US" altLang="ko-KR" smtClean="0">
                <a:sym typeface="Wingdings" panose="05000000000000000000" pitchFamily="2" charset="2"/>
              </a:rPr>
              <a:t>None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13262" y="3285219"/>
            <a:ext cx="10515600" cy="245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→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mtClean="0"/>
              <a:t>2. argsort(): </a:t>
            </a:r>
            <a:r>
              <a:rPr lang="ko-KR" altLang="en-US" smtClean="0"/>
              <a:t>정렬 행렬의 원본 행렬 인덱스 </a:t>
            </a:r>
            <a:r>
              <a:rPr lang="en-US" altLang="ko-KR" smtClean="0"/>
              <a:t>ndarray </a:t>
            </a:r>
            <a:r>
              <a:rPr lang="ko-KR" altLang="en-US" smtClean="0"/>
              <a:t>형으로 반환</a:t>
            </a:r>
            <a:endParaRPr lang="en-US" altLang="ko-KR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	</a:t>
            </a:r>
            <a:r>
              <a:rPr lang="en-US" altLang="ko-KR" smtClean="0"/>
              <a:t>1) </a:t>
            </a:r>
            <a:r>
              <a:rPr lang="ko-KR" altLang="en-US" smtClean="0"/>
              <a:t>넘파이에서 실제 값과 그 값이 뜻하는 메타 데이터 별도의 </a:t>
            </a:r>
            <a:r>
              <a:rPr lang="en-US" altLang="ko-KR" smtClean="0"/>
              <a:t>ndarray</a:t>
            </a:r>
            <a:r>
              <a:rPr lang="ko-KR" altLang="en-US" smtClean="0"/>
              <a:t>로 각각 가져야 하는 경우</a:t>
            </a:r>
            <a:endParaRPr lang="en-US" altLang="ko-KR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	</a:t>
            </a:r>
            <a:r>
              <a:rPr lang="en-US" altLang="ko-KR" smtClean="0"/>
              <a:t>	ex) </a:t>
            </a:r>
            <a:r>
              <a:rPr lang="ko-KR" altLang="en-US" smtClean="0"/>
              <a:t>학생별 성적 데이터에서 시험 성적순으로 이름 출력</a:t>
            </a:r>
            <a:endParaRPr lang="en-US" altLang="ko-KR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	</a:t>
            </a:r>
            <a:r>
              <a:rPr lang="en-US" altLang="ko-KR" smtClean="0"/>
              <a:t>	name = np.array( [‘mike’, ‘kate’, ‘sarah’ ]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	</a:t>
            </a:r>
            <a:r>
              <a:rPr lang="en-US" altLang="ko-KR" smtClean="0"/>
              <a:t>	score = np.array( [78, 89, 80]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	</a:t>
            </a:r>
            <a:r>
              <a:rPr lang="en-US" altLang="ko-KR" smtClean="0"/>
              <a:t>	sort_indices = np.argsort(score)   </a:t>
            </a:r>
            <a:r>
              <a:rPr lang="en-US" altLang="ko-KR" i="1" smtClean="0"/>
              <a:t># score</a:t>
            </a:r>
            <a:r>
              <a:rPr lang="ko-KR" altLang="en-US" i="1"/>
              <a:t> </a:t>
            </a:r>
            <a:r>
              <a:rPr lang="ko-KR" altLang="en-US" i="1" smtClean="0"/>
              <a:t>오름차순 정렬 후 인덱스 반환 </a:t>
            </a:r>
            <a:r>
              <a:rPr lang="en-US" altLang="ko-KR" i="1" smtClean="0"/>
              <a:t>-&gt; 78(0), 80(2), 89(1)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	</a:t>
            </a:r>
            <a:r>
              <a:rPr lang="en-US" altLang="ko-KR" smtClean="0"/>
              <a:t>	print(‘</a:t>
            </a:r>
            <a:r>
              <a:rPr lang="ko-KR" altLang="en-US" smtClean="0"/>
              <a:t>성적순 이름</a:t>
            </a:r>
            <a:r>
              <a:rPr lang="en-US" altLang="ko-KR" smtClean="0"/>
              <a:t>:’, name[sort_indices])   </a:t>
            </a:r>
            <a:r>
              <a:rPr lang="en-US" altLang="ko-KR" i="1" smtClean="0"/>
              <a:t>#  name[0 2 1] -&gt; mike, sarah, kate </a:t>
            </a:r>
            <a:r>
              <a:rPr lang="ko-KR" altLang="en-US" i="1" smtClean="0"/>
              <a:t>순으로 출력됨</a:t>
            </a:r>
            <a:endParaRPr lang="ko-KR" altLang="en-US" i="1"/>
          </a:p>
        </p:txBody>
      </p:sp>
      <p:sp>
        <p:nvSpPr>
          <p:cNvPr id="5" name="TextBox 4"/>
          <p:cNvSpPr txBox="1"/>
          <p:nvPr/>
        </p:nvSpPr>
        <p:spPr>
          <a:xfrm>
            <a:off x="7830587" y="1239914"/>
            <a:ext cx="223612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원 행렬 </a:t>
            </a:r>
            <a:r>
              <a:rPr lang="en-US" altLang="ko-KR" sz="1200" smtClean="0"/>
              <a:t>: array</a:t>
            </a:r>
          </a:p>
          <a:p>
            <a:pPr algn="ctr"/>
            <a:r>
              <a:rPr lang="ko-KR" altLang="en-US" sz="1200" smtClean="0"/>
              <a:t>반환 행렬 </a:t>
            </a:r>
            <a:r>
              <a:rPr lang="en-US" altLang="ko-KR" sz="1200" smtClean="0"/>
              <a:t>: sort_array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6876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3-8. </a:t>
            </a:r>
            <a:r>
              <a:rPr lang="ko-KR" altLang="en-US"/>
              <a:t>선형대수 연산 </a:t>
            </a:r>
            <a:r>
              <a:rPr lang="en-US" altLang="ko-KR"/>
              <a:t>– </a:t>
            </a:r>
            <a:r>
              <a:rPr lang="ko-KR" altLang="en-US"/>
              <a:t>내적</a:t>
            </a:r>
            <a:r>
              <a:rPr lang="en-US" altLang="ko-KR"/>
              <a:t>, </a:t>
            </a:r>
            <a:r>
              <a:rPr lang="ko-KR" altLang="en-US" smtClean="0"/>
              <a:t>전치행렬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0166"/>
            <a:ext cx="10515600" cy="23840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내적 </a:t>
            </a:r>
            <a:r>
              <a:rPr lang="en-US" altLang="ko-KR" smtClean="0"/>
              <a:t>: np.dot()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ex: </a:t>
            </a:r>
            <a:r>
              <a:rPr lang="ko-KR" altLang="en-US" smtClean="0"/>
              <a:t>행렬 </a:t>
            </a:r>
            <a:r>
              <a:rPr lang="en-US" altLang="ko-KR" smtClean="0"/>
              <a:t>A,B</a:t>
            </a:r>
            <a:r>
              <a:rPr lang="ko-KR" altLang="en-US" smtClean="0"/>
              <a:t>에 대해 </a:t>
            </a:r>
            <a:r>
              <a:rPr lang="en-US" altLang="ko-KR" smtClean="0">
                <a:sym typeface="Wingdings" panose="05000000000000000000" pitchFamily="2" charset="2"/>
              </a:rPr>
              <a:t> dot_product = np.dot(A,B)</a:t>
            </a:r>
          </a:p>
          <a:p>
            <a:pPr marL="0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mtClean="0">
                <a:sym typeface="Wingdings" panose="05000000000000000000" pitchFamily="2" charset="2"/>
              </a:rPr>
              <a:t>2. </a:t>
            </a:r>
            <a:r>
              <a:rPr lang="ko-KR" altLang="en-US" smtClean="0">
                <a:sym typeface="Wingdings" panose="05000000000000000000" pitchFamily="2" charset="2"/>
              </a:rPr>
              <a:t>전치 행렬 </a:t>
            </a:r>
            <a:r>
              <a:rPr lang="en-US" altLang="ko-KR" smtClean="0">
                <a:sym typeface="Wingdings" panose="05000000000000000000" pitchFamily="2" charset="2"/>
              </a:rPr>
              <a:t>: np.transpose()</a:t>
            </a:r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	</a:t>
            </a:r>
            <a:r>
              <a:rPr lang="en-US" altLang="ko-KR" smtClean="0">
                <a:sym typeface="Wingdings" panose="05000000000000000000" pitchFamily="2" charset="2"/>
              </a:rPr>
              <a:t>ex: </a:t>
            </a:r>
            <a:r>
              <a:rPr lang="ko-KR" altLang="en-US" smtClean="0">
                <a:sym typeface="Wingdings" panose="05000000000000000000" pitchFamily="2" charset="2"/>
              </a:rPr>
              <a:t>행렬 </a:t>
            </a:r>
            <a:r>
              <a:rPr lang="en-US" altLang="ko-KR" smtClean="0">
                <a:sym typeface="Wingdings" panose="05000000000000000000" pitchFamily="2" charset="2"/>
              </a:rPr>
              <a:t>A</a:t>
            </a:r>
            <a:r>
              <a:rPr lang="ko-KR" altLang="en-US" smtClean="0">
                <a:sym typeface="Wingdings" panose="05000000000000000000" pitchFamily="2" charset="2"/>
              </a:rPr>
              <a:t>에 대해 </a:t>
            </a:r>
            <a:r>
              <a:rPr lang="en-US" altLang="ko-KR" smtClean="0">
                <a:sym typeface="Wingdings" panose="05000000000000000000" pitchFamily="2" charset="2"/>
              </a:rPr>
              <a:t> transpose_mat = np.transpose(A)</a:t>
            </a:r>
            <a:endParaRPr lang="en-US" altLang="ko-KR" smtClean="0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4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604" y="2892529"/>
            <a:ext cx="11063416" cy="922638"/>
          </a:xfrm>
        </p:spPr>
        <p:txBody>
          <a:bodyPr/>
          <a:lstStyle/>
          <a:p>
            <a:pPr algn="ctr"/>
            <a:r>
              <a:rPr lang="en-US" altLang="ko-KR" smtClean="0"/>
              <a:t>4. </a:t>
            </a:r>
            <a:r>
              <a:rPr lang="ko-KR" altLang="en-US" smtClean="0"/>
              <a:t>판다스</a:t>
            </a:r>
            <a:r>
              <a:rPr lang="en-US" altLang="ko-KR" smtClean="0"/>
              <a:t>(Pandas)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8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4-1. </a:t>
            </a:r>
            <a:r>
              <a:rPr lang="ko-KR" altLang="en-US"/>
              <a:t>판다스 시작 </a:t>
            </a:r>
            <a:r>
              <a:rPr lang="en-US" altLang="ko-KR"/>
              <a:t>– </a:t>
            </a:r>
            <a:r>
              <a:rPr lang="ko-KR" altLang="en-US"/>
              <a:t>파일을 </a:t>
            </a:r>
            <a:r>
              <a:rPr lang="en-US" altLang="ko-KR"/>
              <a:t>DataFrame</a:t>
            </a:r>
            <a:r>
              <a:rPr lang="ko-KR" altLang="en-US"/>
              <a:t>으로 로딩</a:t>
            </a:r>
            <a:r>
              <a:rPr lang="en-US" altLang="ko-KR"/>
              <a:t>, </a:t>
            </a:r>
            <a:r>
              <a:rPr lang="ko-KR" altLang="en-US"/>
              <a:t>기본 </a:t>
            </a:r>
            <a:r>
              <a:rPr lang="en-US" altLang="ko-KR" smtClean="0"/>
              <a:t>API </a:t>
            </a:r>
            <a:r>
              <a:rPr lang="en-US" altLang="ko-KR" sz="1500" smtClean="0"/>
              <a:t>(</a:t>
            </a:r>
            <a:r>
              <a:rPr lang="en-US" altLang="ko-KR" sz="1500"/>
              <a:t>read_csv(), .head(), .shape, .info(), .describe(), value_counts() </a:t>
            </a:r>
            <a:endParaRPr lang="ko-KR" altLang="en-US" sz="1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0166"/>
            <a:ext cx="10515600" cy="4994256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read_csv() : csv</a:t>
            </a:r>
            <a:r>
              <a:rPr lang="ko-KR" altLang="en-US" smtClean="0"/>
              <a:t>파일 포맷 변환 </a:t>
            </a:r>
            <a:r>
              <a:rPr lang="en-US" altLang="ko-KR" smtClean="0"/>
              <a:t>-&gt; </a:t>
            </a:r>
            <a:r>
              <a:rPr lang="en-US" altLang="ko-KR" smtClean="0"/>
              <a:t>read_csv(‘</a:t>
            </a:r>
            <a:r>
              <a:rPr lang="ko-KR" altLang="en-US" smtClean="0"/>
              <a:t>파일명</a:t>
            </a:r>
            <a:r>
              <a:rPr lang="en-US" altLang="ko-KR" smtClean="0"/>
              <a:t>’, sep=‘\t’) </a:t>
            </a:r>
            <a:r>
              <a:rPr lang="ko-KR" altLang="en-US" smtClean="0"/>
              <a:t>처럼 응용 가능</a:t>
            </a:r>
            <a:endParaRPr lang="en-US" altLang="ko-KR" smtClean="0"/>
          </a:p>
          <a:p>
            <a:pPr lvl="1"/>
            <a:r>
              <a:rPr lang="en-US" altLang="ko-KR" smtClean="0"/>
              <a:t>titanic_df = pd.read_csv(‘</a:t>
            </a:r>
            <a:r>
              <a:rPr lang="ko-KR" altLang="en-US" smtClean="0"/>
              <a:t>파일명</a:t>
            </a:r>
            <a:r>
              <a:rPr lang="en-US" altLang="ko-KR" smtClean="0"/>
              <a:t>’)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.head() : </a:t>
            </a:r>
            <a:r>
              <a:rPr lang="ko-KR" altLang="en-US" smtClean="0"/>
              <a:t>로우 반환</a:t>
            </a:r>
            <a:endParaRPr lang="en-US" altLang="ko-KR" smtClean="0"/>
          </a:p>
          <a:p>
            <a:pPr lvl="1"/>
            <a:r>
              <a:rPr lang="en-US" altLang="ko-KR"/>
              <a:t>titanic_df.head(3) -&gt; df</a:t>
            </a:r>
            <a:r>
              <a:rPr lang="ko-KR" altLang="en-US"/>
              <a:t>의 맨앞 </a:t>
            </a:r>
            <a:r>
              <a:rPr lang="en-US" altLang="ko-KR"/>
              <a:t>3</a:t>
            </a:r>
            <a:r>
              <a:rPr lang="ko-KR" altLang="en-US"/>
              <a:t>개 </a:t>
            </a:r>
            <a:r>
              <a:rPr lang="ko-KR" altLang="en-US"/>
              <a:t>로우 </a:t>
            </a:r>
            <a:r>
              <a:rPr lang="ko-KR" altLang="en-US" smtClean="0"/>
              <a:t>반환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.shape() : df</a:t>
            </a:r>
            <a:r>
              <a:rPr lang="ko-KR" altLang="en-US" smtClean="0"/>
              <a:t>의 행과열 튜플 형태로 반환</a:t>
            </a:r>
            <a:r>
              <a:rPr lang="en-US" altLang="ko-KR" smtClean="0"/>
              <a:t>. </a:t>
            </a:r>
            <a:r>
              <a:rPr lang="en-US" altLang="ko-KR" smtClean="0"/>
              <a:t>df</a:t>
            </a:r>
            <a:r>
              <a:rPr lang="ko-KR" altLang="en-US" smtClean="0"/>
              <a:t>의 행과 열의 크기 알 수 있음</a:t>
            </a:r>
            <a:endParaRPr lang="en-US" altLang="ko-KR" smtClean="0"/>
          </a:p>
          <a:p>
            <a:pPr lvl="1"/>
            <a:r>
              <a:rPr lang="en-US" altLang="ko-KR" smtClean="0"/>
              <a:t>print(titanic_df.shape) # (891,12)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.info() : </a:t>
            </a:r>
            <a:r>
              <a:rPr lang="ko-KR" altLang="en-US" smtClean="0"/>
              <a:t>총 데이터 건수</a:t>
            </a:r>
            <a:r>
              <a:rPr lang="en-US" altLang="ko-KR" smtClean="0"/>
              <a:t>(</a:t>
            </a:r>
            <a:r>
              <a:rPr lang="ko-KR" altLang="en-US" smtClean="0"/>
              <a:t>전체 </a:t>
            </a:r>
            <a:r>
              <a:rPr lang="en-US" altLang="ko-KR" smtClean="0"/>
              <a:t>row, col </a:t>
            </a:r>
            <a:r>
              <a:rPr lang="ko-KR" altLang="en-US" smtClean="0"/>
              <a:t>수</a:t>
            </a:r>
            <a:r>
              <a:rPr lang="en-US" altLang="ko-KR" smtClean="0"/>
              <a:t>), </a:t>
            </a:r>
            <a:r>
              <a:rPr lang="ko-KR" altLang="en-US" smtClean="0"/>
              <a:t>데이터 타입</a:t>
            </a:r>
            <a:r>
              <a:rPr lang="en-US" altLang="ko-KR" smtClean="0"/>
              <a:t>, Null</a:t>
            </a:r>
            <a:r>
              <a:rPr lang="ko-KR" altLang="en-US" smtClean="0"/>
              <a:t>타입 건수</a:t>
            </a:r>
            <a:endParaRPr lang="en-US" altLang="ko-KR" smtClean="0"/>
          </a:p>
          <a:p>
            <a:pPr lvl="1"/>
            <a:r>
              <a:rPr lang="en-US" altLang="ko-KR" smtClean="0"/>
              <a:t>titanic_df.info()  # Pclass</a:t>
            </a:r>
            <a:r>
              <a:rPr lang="ko-KR" altLang="en-US" smtClean="0"/>
              <a:t> </a:t>
            </a:r>
            <a:r>
              <a:rPr lang="en-US" altLang="ko-KR" smtClean="0"/>
              <a:t>891 </a:t>
            </a:r>
            <a:r>
              <a:rPr lang="en-US" altLang="ko-KR" smtClean="0"/>
              <a:t>non_null int64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.describe() : </a:t>
            </a:r>
            <a:r>
              <a:rPr lang="ko-KR" altLang="en-US" smtClean="0"/>
              <a:t>숫자형 칼럼의 분포도 조사</a:t>
            </a:r>
            <a:r>
              <a:rPr lang="en-US" altLang="ko-KR" smtClean="0"/>
              <a:t>. n_percentile</a:t>
            </a:r>
            <a:r>
              <a:rPr lang="ko-KR" altLang="en-US" smtClean="0"/>
              <a:t>분포도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최댓값</a:t>
            </a:r>
            <a:r>
              <a:rPr lang="en-US" altLang="ko-KR" smtClean="0"/>
              <a:t>, </a:t>
            </a:r>
            <a:r>
              <a:rPr lang="ko-KR" altLang="en-US" smtClean="0"/>
              <a:t>최솟값</a:t>
            </a:r>
            <a:r>
              <a:rPr lang="en-US" altLang="ko-KR" smtClean="0"/>
              <a:t>, </a:t>
            </a:r>
            <a:r>
              <a:rPr lang="ko-KR" altLang="en-US" smtClean="0"/>
              <a:t>표준편차</a:t>
            </a:r>
            <a:endParaRPr lang="en-US" altLang="ko-KR" smtClean="0"/>
          </a:p>
          <a:p>
            <a:pPr lvl="1"/>
            <a:r>
              <a:rPr lang="en-US" altLang="ko-KR" smtClean="0"/>
              <a:t>titanic_df.describe()  # count(Not null </a:t>
            </a:r>
            <a:r>
              <a:rPr lang="ko-KR" altLang="en-US" smtClean="0"/>
              <a:t>데이터 건수</a:t>
            </a:r>
            <a:r>
              <a:rPr lang="en-US" altLang="ko-KR" smtClean="0"/>
              <a:t>), mean(</a:t>
            </a:r>
            <a:r>
              <a:rPr lang="ko-KR" altLang="en-US" smtClean="0"/>
              <a:t>평균</a:t>
            </a:r>
            <a:r>
              <a:rPr lang="en-US" altLang="ko-KR" smtClean="0"/>
              <a:t>), std(</a:t>
            </a:r>
            <a:r>
              <a:rPr lang="ko-KR" altLang="en-US" smtClean="0"/>
              <a:t>표준편차</a:t>
            </a:r>
            <a:r>
              <a:rPr lang="en-US" altLang="ko-KR" smtClean="0"/>
              <a:t>), min, max…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value_counts() :  series </a:t>
            </a:r>
            <a:r>
              <a:rPr lang="ko-KR" altLang="en-US" smtClean="0"/>
              <a:t>객체에 호출</a:t>
            </a:r>
            <a:r>
              <a:rPr lang="en-US" altLang="ko-KR" smtClean="0"/>
              <a:t>. </a:t>
            </a:r>
            <a:r>
              <a:rPr lang="ko-KR" altLang="en-US" smtClean="0"/>
              <a:t>해당 칼럼값의 유형과 건수 확인 </a:t>
            </a:r>
            <a:r>
              <a:rPr lang="en-US" altLang="ko-KR" smtClean="0"/>
              <a:t>-&gt; </a:t>
            </a:r>
            <a:r>
              <a:rPr lang="ko-KR" altLang="en-US" smtClean="0"/>
              <a:t>데이터 분포도 확인</a:t>
            </a:r>
            <a:endParaRPr lang="en-US" altLang="ko-KR" smtClean="0"/>
          </a:p>
          <a:p>
            <a:pPr lvl="1"/>
            <a:r>
              <a:rPr lang="en-US" altLang="ko-KR" smtClean="0"/>
              <a:t>value_counts = titanic_df[‘Pcalss’].value_counts()</a:t>
            </a:r>
          </a:p>
          <a:p>
            <a:pPr marL="457200" lvl="1" indent="0">
              <a:buNone/>
            </a:pPr>
            <a:r>
              <a:rPr lang="en-US" altLang="ko-KR" smtClean="0"/>
              <a:t>    print(value_counts)	#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2291" y="5760720"/>
            <a:ext cx="179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3  491</a:t>
            </a:r>
          </a:p>
          <a:p>
            <a:r>
              <a:rPr lang="en-US" altLang="ko-KR" sz="1200" smtClean="0"/>
              <a:t>1  216</a:t>
            </a:r>
          </a:p>
          <a:p>
            <a:r>
              <a:rPr lang="en-US" altLang="ko-KR" sz="1200" smtClean="0"/>
              <a:t>2  184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9779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4-2. DataFrame ↔ </a:t>
            </a:r>
            <a:r>
              <a:rPr lang="ko-KR" altLang="en-US"/>
              <a:t>넘파이</a:t>
            </a:r>
            <a:r>
              <a:rPr lang="en-US" altLang="ko-KR"/>
              <a:t>ndarray, </a:t>
            </a:r>
            <a:r>
              <a:rPr lang="ko-KR" altLang="en-US"/>
              <a:t>리스트</a:t>
            </a:r>
            <a:r>
              <a:rPr lang="en-US" altLang="ko-KR"/>
              <a:t>, </a:t>
            </a:r>
            <a:r>
              <a:rPr lang="ko-KR" altLang="en-US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9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4-3. DataFrame</a:t>
            </a:r>
            <a:r>
              <a:rPr lang="ko-KR" altLang="en-US"/>
              <a:t>의 칼럼 데이터 세트 생성과 수정 </a:t>
            </a:r>
            <a:r>
              <a:rPr lang="en-US" altLang="ko-KR"/>
              <a:t>/ </a:t>
            </a:r>
            <a:r>
              <a:rPr lang="ko-KR" altLang="en-US"/>
              <a:t>데이터 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9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4-4. </a:t>
            </a:r>
            <a:r>
              <a:rPr lang="ko-KR" altLang="en-US"/>
              <a:t>인덱스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8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4-5. </a:t>
            </a:r>
            <a:r>
              <a:rPr lang="ko-KR" altLang="en-US"/>
              <a:t>데이터 셀렉션 및 필터링</a:t>
            </a:r>
            <a:r>
              <a:rPr lang="en-US" altLang="ko-KR"/>
              <a:t>(iloc[], loc[])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7286" y="798022"/>
            <a:ext cx="10515600" cy="316714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hlinkClick r:id="rId2" action="ppaction://hlinksldjump"/>
              </a:rPr>
              <a:t>머신러닝 개념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>
                <a:hlinkClick r:id="rId3" action="ppaction://hlinksldjump"/>
              </a:rPr>
              <a:t>파이썬 머신러닝 생태계를 구성하는 주요 </a:t>
            </a:r>
            <a:r>
              <a:rPr lang="ko-KR" altLang="en-US" smtClean="0">
                <a:hlinkClick r:id="rId3" action="ppaction://hlinksldjump"/>
              </a:rPr>
              <a:t>패키지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>
                <a:hlinkClick r:id="rId4" action="ppaction://hlinksldjump"/>
              </a:rPr>
              <a:t>넘파이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3-1. </a:t>
            </a:r>
            <a:r>
              <a:rPr lang="ko-KR" altLang="en-US">
                <a:hlinkClick r:id="rId5" action="ppaction://hlinksldjump"/>
              </a:rPr>
              <a:t>넘파이</a:t>
            </a:r>
            <a:r>
              <a:rPr lang="en-US" altLang="ko-KR">
                <a:hlinkClick r:id="rId5" action="ppaction://hlinksldjump"/>
              </a:rPr>
              <a:t>(NumPy</a:t>
            </a:r>
            <a:r>
              <a:rPr lang="en-US" altLang="ko-KR" smtClean="0">
                <a:hlinkClick r:id="rId5" action="ppaction://hlinksldjump"/>
              </a:rPr>
              <a:t>)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3-2. </a:t>
            </a:r>
            <a:r>
              <a:rPr lang="ko-KR" altLang="en-US">
                <a:hlinkClick r:id="rId6" action="ppaction://hlinksldjump"/>
              </a:rPr>
              <a:t>넘파이 </a:t>
            </a:r>
            <a:r>
              <a:rPr lang="en-US" altLang="ko-KR">
                <a:hlinkClick r:id="rId6" action="ppaction://hlinksldjump"/>
              </a:rPr>
              <a:t>ndarray </a:t>
            </a:r>
            <a:r>
              <a:rPr lang="ko-KR" altLang="en-US">
                <a:hlinkClick r:id="rId6" action="ppaction://hlinksldjump"/>
              </a:rPr>
              <a:t>개요</a:t>
            </a:r>
            <a:r>
              <a:rPr lang="en-US" altLang="ko-KR">
                <a:hlinkClick r:id="rId6" action="ppaction://hlinksldjump"/>
              </a:rPr>
              <a:t>(</a:t>
            </a:r>
            <a:r>
              <a:rPr lang="en-US" altLang="ko-KR">
                <a:solidFill>
                  <a:srgbClr val="FF0000"/>
                </a:solidFill>
                <a:hlinkClick r:id="rId6" action="ppaction://hlinksldjump"/>
              </a:rPr>
              <a:t>shape</a:t>
            </a:r>
            <a:r>
              <a:rPr lang="en-US" altLang="ko-KR">
                <a:hlinkClick r:id="rId6" action="ppaction://hlinksldjump"/>
              </a:rPr>
              <a:t>)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3-3. </a:t>
            </a:r>
            <a:r>
              <a:rPr lang="en-US" altLang="ko-KR">
                <a:hlinkClick r:id="rId7" action="ppaction://hlinksldjump"/>
              </a:rPr>
              <a:t>ndarray</a:t>
            </a:r>
            <a:r>
              <a:rPr lang="ko-KR" altLang="en-US">
                <a:hlinkClick r:id="rId7" action="ppaction://hlinksldjump"/>
              </a:rPr>
              <a:t>의 데이터 타입</a:t>
            </a:r>
            <a:r>
              <a:rPr lang="en-US" altLang="ko-KR">
                <a:hlinkClick r:id="rId7" action="ppaction://hlinksldjump"/>
              </a:rPr>
              <a:t>(dype, astype)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3-4. </a:t>
            </a:r>
            <a:r>
              <a:rPr lang="en-US" altLang="ko-KR">
                <a:hlinkClick r:id="rId8" action="ppaction://hlinksldjump"/>
              </a:rPr>
              <a:t>ndarray </a:t>
            </a:r>
            <a:r>
              <a:rPr lang="ko-KR" altLang="en-US">
                <a:hlinkClick r:id="rId8" action="ppaction://hlinksldjump"/>
              </a:rPr>
              <a:t>편리하게 생성하기</a:t>
            </a:r>
            <a:r>
              <a:rPr lang="en-US" altLang="ko-KR">
                <a:hlinkClick r:id="rId8" action="ppaction://hlinksldjump"/>
              </a:rPr>
              <a:t>(arange, zeros, ones)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3-5. </a:t>
            </a:r>
            <a:r>
              <a:rPr lang="en-US" altLang="ko-KR">
                <a:hlinkClick r:id="rId9" action="ppaction://hlinksldjump"/>
              </a:rPr>
              <a:t>ndarray </a:t>
            </a:r>
            <a:r>
              <a:rPr lang="ko-KR" altLang="en-US">
                <a:hlinkClick r:id="rId9" action="ppaction://hlinksldjump"/>
              </a:rPr>
              <a:t>차원과 크기 변경 </a:t>
            </a:r>
            <a:r>
              <a:rPr lang="en-US" altLang="ko-KR">
                <a:hlinkClick r:id="rId9" action="ppaction://hlinksldjump"/>
              </a:rPr>
              <a:t>reshape</a:t>
            </a:r>
            <a:r>
              <a:rPr lang="en-US" altLang="ko-KR" smtClean="0">
                <a:hlinkClick r:id="rId9" action="ppaction://hlinksldjump"/>
              </a:rPr>
              <a:t>()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3-6. </a:t>
            </a:r>
            <a:r>
              <a:rPr lang="ko-KR" altLang="en-US">
                <a:hlinkClick r:id="rId10" action="ppaction://hlinksldjump"/>
              </a:rPr>
              <a:t>넘파이 </a:t>
            </a:r>
            <a:r>
              <a:rPr lang="en-US" altLang="ko-KR">
                <a:hlinkClick r:id="rId10" action="ppaction://hlinksldjump"/>
              </a:rPr>
              <a:t>ndarray</a:t>
            </a:r>
            <a:r>
              <a:rPr lang="ko-KR" altLang="en-US">
                <a:hlinkClick r:id="rId10" action="ppaction://hlinksldjump"/>
              </a:rPr>
              <a:t>의 데이터 세트 선택하기 </a:t>
            </a:r>
            <a:r>
              <a:rPr lang="en-US" altLang="ko-KR">
                <a:hlinkClick r:id="rId10" action="ppaction://hlinksldjump"/>
              </a:rPr>
              <a:t>– </a:t>
            </a:r>
            <a:r>
              <a:rPr lang="ko-KR" altLang="en-US">
                <a:hlinkClick r:id="rId10" action="ppaction://hlinksldjump"/>
              </a:rPr>
              <a:t>인덱싱</a:t>
            </a:r>
            <a:r>
              <a:rPr lang="en-US" altLang="ko-KR">
                <a:hlinkClick r:id="rId10" action="ppaction://hlinksldjump"/>
              </a:rPr>
              <a:t>(Indexing</a:t>
            </a:r>
            <a:r>
              <a:rPr lang="en-US" altLang="ko-KR" smtClean="0">
                <a:hlinkClick r:id="rId10" action="ppaction://hlinksldjump"/>
              </a:rPr>
              <a:t>)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3-7. </a:t>
            </a:r>
            <a:r>
              <a:rPr lang="ko-KR" altLang="en-US" smtClean="0">
                <a:hlinkClick r:id="rId11" action="ppaction://hlinksldjump"/>
              </a:rPr>
              <a:t>행렬의 정렬 </a:t>
            </a:r>
            <a:r>
              <a:rPr lang="en-US" altLang="ko-KR" smtClean="0">
                <a:hlinkClick r:id="rId11" action="ppaction://hlinksldjump"/>
              </a:rPr>
              <a:t>– sort() argsort()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3-8. </a:t>
            </a:r>
            <a:r>
              <a:rPr lang="ko-KR" altLang="en-US" smtClean="0">
                <a:hlinkClick r:id="rId12" action="ppaction://hlinksldjump"/>
              </a:rPr>
              <a:t>선형대수 연산 </a:t>
            </a:r>
            <a:r>
              <a:rPr lang="en-US" altLang="ko-KR" smtClean="0">
                <a:hlinkClick r:id="rId12" action="ppaction://hlinksldjump"/>
              </a:rPr>
              <a:t>– </a:t>
            </a:r>
            <a:r>
              <a:rPr lang="ko-KR" altLang="en-US" smtClean="0">
                <a:hlinkClick r:id="rId12" action="ppaction://hlinksldjump"/>
              </a:rPr>
              <a:t>내적</a:t>
            </a:r>
            <a:r>
              <a:rPr lang="en-US" altLang="ko-KR" smtClean="0">
                <a:hlinkClick r:id="rId12" action="ppaction://hlinksldjump"/>
              </a:rPr>
              <a:t>, </a:t>
            </a:r>
            <a:r>
              <a:rPr lang="ko-KR" altLang="en-US" smtClean="0">
                <a:hlinkClick r:id="rId12" action="ppaction://hlinksldjump"/>
              </a:rPr>
              <a:t>전치행렬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7286" y="3882043"/>
            <a:ext cx="10515600" cy="239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→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4"/>
            </a:pPr>
            <a:r>
              <a:rPr lang="ko-KR" altLang="en-US" smtClean="0">
                <a:hlinkClick r:id="rId13" action="ppaction://hlinksldjump"/>
              </a:rPr>
              <a:t>판다스</a:t>
            </a:r>
            <a:endParaRPr lang="en-US" altLang="ko-KR" smtClean="0"/>
          </a:p>
          <a:p>
            <a:pPr marL="514350" lvl="1" indent="0">
              <a:buNone/>
            </a:pPr>
            <a:r>
              <a:rPr lang="en-US" altLang="ko-KR" smtClean="0"/>
              <a:t>4-1. </a:t>
            </a:r>
            <a:r>
              <a:rPr lang="ko-KR" altLang="en-US" smtClean="0"/>
              <a:t>판다스 시작 </a:t>
            </a:r>
            <a:r>
              <a:rPr lang="en-US" altLang="ko-KR" smtClean="0"/>
              <a:t>– </a:t>
            </a:r>
            <a:r>
              <a:rPr lang="ko-KR" altLang="en-US" smtClean="0"/>
              <a:t>파일을 </a:t>
            </a:r>
            <a:r>
              <a:rPr lang="en-US" altLang="ko-KR" smtClean="0"/>
              <a:t>DataFrame</a:t>
            </a:r>
            <a:r>
              <a:rPr lang="ko-KR" altLang="en-US" smtClean="0"/>
              <a:t>으로 로딩</a:t>
            </a:r>
            <a:r>
              <a:rPr lang="en-US" altLang="ko-KR" smtClean="0"/>
              <a:t>, </a:t>
            </a:r>
            <a:r>
              <a:rPr lang="ko-KR" altLang="en-US" smtClean="0"/>
              <a:t>기본 </a:t>
            </a:r>
            <a:r>
              <a:rPr lang="en-US" altLang="ko-KR" smtClean="0"/>
              <a:t>API(read_csv(), .head(), .shape, .info(), .describe(), value_counts() </a:t>
            </a:r>
          </a:p>
          <a:p>
            <a:pPr marL="514350" lvl="1" indent="0">
              <a:buNone/>
            </a:pPr>
            <a:r>
              <a:rPr lang="en-US" altLang="ko-KR" smtClean="0"/>
              <a:t>4-2. DataFrame ↔ </a:t>
            </a:r>
            <a:r>
              <a:rPr lang="ko-KR" altLang="en-US" smtClean="0"/>
              <a:t>넘파이</a:t>
            </a:r>
            <a:r>
              <a:rPr lang="en-US" altLang="ko-KR" smtClean="0"/>
              <a:t>ndarray, </a:t>
            </a:r>
            <a:r>
              <a:rPr lang="ko-KR" altLang="en-US" smtClean="0"/>
              <a:t>리스트</a:t>
            </a:r>
            <a:r>
              <a:rPr lang="en-US" altLang="ko-KR" smtClean="0"/>
              <a:t>, </a:t>
            </a:r>
            <a:r>
              <a:rPr lang="ko-KR" altLang="en-US" smtClean="0"/>
              <a:t>딕셔너리</a:t>
            </a:r>
            <a:endParaRPr lang="en-US" altLang="ko-KR" smtClean="0"/>
          </a:p>
          <a:p>
            <a:pPr marL="514350" lvl="1" indent="0">
              <a:buNone/>
            </a:pPr>
            <a:r>
              <a:rPr lang="en-US" altLang="ko-KR" smtClean="0"/>
              <a:t>4-3. DataFrame</a:t>
            </a:r>
            <a:r>
              <a:rPr lang="ko-KR" altLang="en-US" smtClean="0"/>
              <a:t>의 칼럼 데이터 세트 생성과 수정 </a:t>
            </a:r>
            <a:r>
              <a:rPr lang="en-US" altLang="ko-KR" smtClean="0"/>
              <a:t>/ </a:t>
            </a:r>
            <a:r>
              <a:rPr lang="ko-KR" altLang="en-US" smtClean="0"/>
              <a:t>데이터 삭제</a:t>
            </a:r>
            <a:endParaRPr lang="en-US" altLang="ko-KR" smtClean="0"/>
          </a:p>
          <a:p>
            <a:pPr marL="514350" lvl="1" indent="0">
              <a:buNone/>
            </a:pPr>
            <a:r>
              <a:rPr lang="en-US" altLang="ko-KR" smtClean="0"/>
              <a:t>4-4. </a:t>
            </a:r>
            <a:r>
              <a:rPr lang="ko-KR" altLang="en-US" smtClean="0"/>
              <a:t>인덱스 객체</a:t>
            </a:r>
            <a:endParaRPr lang="en-US" altLang="ko-KR" smtClean="0"/>
          </a:p>
          <a:p>
            <a:pPr marL="514350" lvl="1" indent="0">
              <a:buNone/>
            </a:pPr>
            <a:r>
              <a:rPr lang="en-US" altLang="ko-KR" smtClean="0"/>
              <a:t>4-5. </a:t>
            </a:r>
            <a:r>
              <a:rPr lang="ko-KR" altLang="en-US" smtClean="0"/>
              <a:t>데이터 셀렉션 및 필터링</a:t>
            </a:r>
            <a:r>
              <a:rPr lang="en-US" altLang="ko-KR" smtClean="0"/>
              <a:t>(iloc[], loc[])</a:t>
            </a:r>
          </a:p>
          <a:p>
            <a:pPr marL="514350" lvl="1" indent="0">
              <a:buNone/>
            </a:pPr>
            <a:r>
              <a:rPr lang="en-US" altLang="ko-KR" smtClean="0"/>
              <a:t>4-6. </a:t>
            </a:r>
            <a:r>
              <a:rPr lang="ko-KR" altLang="en-US" smtClean="0"/>
              <a:t>정렬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aggregatio</a:t>
            </a:r>
            <a:r>
              <a:rPr lang="ko-KR" altLang="en-US" smtClean="0"/>
              <a:t>함수</a:t>
            </a:r>
            <a:r>
              <a:rPr lang="en-US" altLang="ko-KR" smtClean="0"/>
              <a:t>, groupBy </a:t>
            </a:r>
            <a:r>
              <a:rPr lang="ko-KR" altLang="en-US" smtClean="0"/>
              <a:t>적용</a:t>
            </a:r>
            <a:endParaRPr lang="en-US" altLang="ko-KR" smtClean="0"/>
          </a:p>
          <a:p>
            <a:pPr marL="514350" lvl="1" indent="0">
              <a:buNone/>
            </a:pPr>
            <a:r>
              <a:rPr lang="en-US" altLang="ko-KR" smtClean="0"/>
              <a:t>4-7. </a:t>
            </a:r>
            <a:r>
              <a:rPr lang="ko-KR" altLang="en-US" smtClean="0"/>
              <a:t>결손 데이터 처리하기</a:t>
            </a:r>
            <a:r>
              <a:rPr lang="en-US" altLang="ko-KR" smtClean="0"/>
              <a:t>(NULL, NaN -&gt; isna(), fillna())</a:t>
            </a:r>
          </a:p>
          <a:p>
            <a:pPr marL="514350" lvl="1" indent="0">
              <a:buNone/>
            </a:pPr>
            <a:r>
              <a:rPr lang="en-US" altLang="ko-KR" smtClean="0"/>
              <a:t>4-8. apply lambda </a:t>
            </a:r>
            <a:r>
              <a:rPr lang="ko-KR" altLang="en-US" smtClean="0"/>
              <a:t>식으로 데이터 가공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1871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4-6. </a:t>
            </a:r>
            <a:r>
              <a:rPr lang="ko-KR" altLang="en-US"/>
              <a:t>정렬</a:t>
            </a:r>
            <a:r>
              <a:rPr lang="en-US" altLang="ko-KR"/>
              <a:t>, aggregatio</a:t>
            </a:r>
            <a:r>
              <a:rPr lang="ko-KR" altLang="en-US"/>
              <a:t>함수</a:t>
            </a:r>
            <a:r>
              <a:rPr lang="en-US" altLang="ko-KR"/>
              <a:t>, groupBy </a:t>
            </a:r>
            <a:r>
              <a:rPr lang="ko-KR" altLang="en-US"/>
              <a:t>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9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4-7. </a:t>
            </a:r>
            <a:r>
              <a:rPr lang="ko-KR" altLang="en-US"/>
              <a:t>결손 데이터 처리하기</a:t>
            </a:r>
            <a:r>
              <a:rPr lang="en-US" altLang="ko-KR"/>
              <a:t>(NULL, NaN -&gt; isna(), fillna())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0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4-8. apply lambda </a:t>
            </a:r>
            <a:r>
              <a:rPr lang="ko-KR" altLang="en-US"/>
              <a:t>식으로 데이터 가공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8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err="1" smtClean="0"/>
              <a:t>머신러닝</a:t>
            </a:r>
            <a:r>
              <a:rPr lang="ko-KR" altLang="en-US" smtClean="0"/>
              <a:t>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800"/>
            <a:ext cx="10515600" cy="3029007"/>
          </a:xfrm>
        </p:spPr>
        <p:txBody>
          <a:bodyPr>
            <a:normAutofit/>
          </a:bodyPr>
          <a:lstStyle/>
          <a:p>
            <a:r>
              <a:rPr lang="ko-KR" altLang="en-US" err="1" smtClean="0"/>
              <a:t>머신러닝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애플리케이션을 수정하지 않고도 </a:t>
            </a:r>
            <a:r>
              <a:rPr lang="ko-KR" altLang="en-US" smtClean="0">
                <a:solidFill>
                  <a:srgbClr val="FF0000"/>
                </a:solidFill>
              </a:rPr>
              <a:t>데이터를 기반</a:t>
            </a:r>
            <a:r>
              <a:rPr lang="ko-KR" altLang="en-US" smtClean="0"/>
              <a:t>으로 </a:t>
            </a:r>
            <a:r>
              <a:rPr lang="ko-KR" altLang="en-US" smtClean="0">
                <a:solidFill>
                  <a:srgbClr val="FF0000"/>
                </a:solidFill>
              </a:rPr>
              <a:t>패턴을 학습</a:t>
            </a:r>
            <a:r>
              <a:rPr lang="ko-KR" altLang="en-US" smtClean="0"/>
              <a:t>하고 </a:t>
            </a:r>
            <a:r>
              <a:rPr lang="ko-KR" altLang="en-US" smtClean="0">
                <a:solidFill>
                  <a:srgbClr val="FF0000"/>
                </a:solidFill>
              </a:rPr>
              <a:t>결과를 예측</a:t>
            </a:r>
            <a:r>
              <a:rPr lang="ko-KR" altLang="en-US" smtClean="0"/>
              <a:t>하는 알고리즘 기법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err="1" smtClean="0"/>
              <a:t>머신러닝의</a:t>
            </a:r>
            <a:r>
              <a:rPr lang="ko-KR" altLang="en-US" smtClean="0"/>
              <a:t> 분류 </a:t>
            </a:r>
            <a:endParaRPr lang="en-US" altLang="ko-KR" smtClean="0"/>
          </a:p>
          <a:p>
            <a:pPr lvl="1"/>
            <a:r>
              <a:rPr lang="ko-KR" altLang="en-US" err="1" smtClean="0"/>
              <a:t>지도학습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분류</a:t>
            </a:r>
            <a:r>
              <a:rPr lang="en-US" altLang="ko-KR" smtClean="0"/>
              <a:t>, </a:t>
            </a:r>
            <a:r>
              <a:rPr lang="ko-KR" altLang="en-US" smtClean="0"/>
              <a:t>회귀</a:t>
            </a:r>
            <a:r>
              <a:rPr lang="en-US" altLang="ko-KR" smtClean="0"/>
              <a:t>, </a:t>
            </a:r>
            <a:r>
              <a:rPr lang="ko-KR" altLang="en-US" err="1" smtClean="0">
                <a:solidFill>
                  <a:srgbClr val="FF0000"/>
                </a:solidFill>
              </a:rPr>
              <a:t>추천시스템</a:t>
            </a:r>
            <a:r>
              <a:rPr lang="en-US" altLang="ko-KR" smtClean="0"/>
              <a:t>, </a:t>
            </a:r>
            <a:r>
              <a:rPr lang="ko-KR" altLang="en-US" smtClean="0"/>
              <a:t>시각</a:t>
            </a:r>
            <a:r>
              <a:rPr lang="en-US" altLang="ko-KR" smtClean="0"/>
              <a:t>/</a:t>
            </a:r>
            <a:r>
              <a:rPr lang="ko-KR" altLang="en-US" smtClean="0"/>
              <a:t>음성 감지</a:t>
            </a:r>
            <a:r>
              <a:rPr lang="en-US" altLang="ko-KR" smtClean="0"/>
              <a:t>/</a:t>
            </a:r>
            <a:r>
              <a:rPr lang="ko-KR" altLang="en-US" smtClean="0"/>
              <a:t>인지</a:t>
            </a:r>
            <a:r>
              <a:rPr lang="en-US" altLang="ko-KR" smtClean="0"/>
              <a:t>, </a:t>
            </a:r>
            <a:r>
              <a:rPr lang="ko-KR" altLang="en-US" err="1" smtClean="0"/>
              <a:t>텍스트분석</a:t>
            </a:r>
            <a:r>
              <a:rPr lang="en-US" altLang="ko-KR" smtClean="0"/>
              <a:t>, NLP</a:t>
            </a:r>
          </a:p>
          <a:p>
            <a:pPr lvl="1"/>
            <a:r>
              <a:rPr lang="ko-KR" altLang="en-US" err="1" smtClean="0"/>
              <a:t>비지도학습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err="1" smtClean="0"/>
              <a:t>클러스터링</a:t>
            </a:r>
            <a:r>
              <a:rPr lang="en-US" altLang="ko-KR" smtClean="0"/>
              <a:t>, </a:t>
            </a:r>
            <a:r>
              <a:rPr lang="ko-KR" altLang="en-US" smtClean="0"/>
              <a:t>차원 축소</a:t>
            </a:r>
            <a:r>
              <a:rPr lang="en-US" altLang="ko-KR" smtClean="0"/>
              <a:t>, </a:t>
            </a:r>
            <a:r>
              <a:rPr lang="ko-KR" altLang="en-US" err="1" smtClean="0"/>
              <a:t>강화학습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err="1" smtClean="0"/>
              <a:t>머신러닝에서</a:t>
            </a:r>
            <a:r>
              <a:rPr lang="ko-KR" altLang="en-US" smtClean="0"/>
              <a:t> 데이터의 중요성</a:t>
            </a:r>
            <a:endParaRPr lang="en-US" altLang="ko-KR" smtClean="0"/>
          </a:p>
          <a:p>
            <a:pPr lvl="1"/>
            <a:r>
              <a:rPr lang="ko-KR" altLang="en-US" err="1" smtClean="0"/>
              <a:t>머신러닝은</a:t>
            </a:r>
            <a:r>
              <a:rPr lang="ko-KR" altLang="en-US" smtClean="0"/>
              <a:t> 데이터에 의존적</a:t>
            </a:r>
            <a:endParaRPr lang="en-US" altLang="ko-KR" smtClean="0"/>
          </a:p>
          <a:p>
            <a:pPr lvl="1"/>
            <a:r>
              <a:rPr lang="ko-KR" altLang="en-US" smtClean="0"/>
              <a:t>좋은 품질의 데이터를 갖추지 못하면 수행 결과도 좋을 수 없음</a:t>
            </a:r>
            <a:r>
              <a:rPr lang="en-US" altLang="ko-KR" smtClean="0"/>
              <a:t>(garbage in, garbage out</a:t>
            </a:r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380807"/>
            <a:ext cx="10515600" cy="60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 smtClean="0"/>
              <a:t>파이썬</a:t>
            </a:r>
            <a:r>
              <a:rPr lang="ko-KR" altLang="en-US" smtClean="0"/>
              <a:t> </a:t>
            </a:r>
            <a:r>
              <a:rPr lang="en-US" altLang="ko-KR" smtClean="0"/>
              <a:t>vs R : </a:t>
            </a:r>
            <a:r>
              <a:rPr lang="ko-KR" altLang="en-US" smtClean="0"/>
              <a:t>개발자라면 </a:t>
            </a:r>
            <a:r>
              <a:rPr lang="ko-KR" altLang="en-US" err="1" smtClean="0"/>
              <a:t>파이썬</a:t>
            </a:r>
            <a:endParaRPr lang="en-US" altLang="ko-KR" smtClean="0"/>
          </a:p>
          <a:p>
            <a:pPr lvl="1"/>
            <a:r>
              <a:rPr lang="ko-KR" altLang="en-US" err="1" smtClean="0"/>
              <a:t>파이썬이</a:t>
            </a:r>
            <a:r>
              <a:rPr lang="ko-KR" altLang="en-US" smtClean="0"/>
              <a:t> 더 주목받고 있고 앞으로 </a:t>
            </a:r>
            <a:r>
              <a:rPr lang="ko-KR" altLang="en-US" err="1" smtClean="0"/>
              <a:t>딥러닝</a:t>
            </a:r>
            <a:r>
              <a:rPr lang="ko-KR" altLang="en-US" smtClean="0"/>
              <a:t> 프레임워크는 </a:t>
            </a:r>
            <a:r>
              <a:rPr lang="ko-KR" altLang="en-US" err="1" smtClean="0"/>
              <a:t>파이썬</a:t>
            </a:r>
            <a:r>
              <a:rPr lang="ko-KR" altLang="en-US" smtClean="0"/>
              <a:t> 중심으로 발전될 가능성이 큼</a:t>
            </a:r>
            <a:endParaRPr lang="en-US" altLang="ko-KR" smtClean="0"/>
          </a:p>
          <a:p>
            <a:pPr marL="457200" lvl="1" indent="0">
              <a:buNone/>
            </a:pPr>
            <a:endParaRPr lang="en-US" altLang="ko-KR" smtClean="0"/>
          </a:p>
          <a:p>
            <a:pPr lvl="1"/>
            <a:endParaRPr lang="en-US" altLang="ko-KR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4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err="1" smtClean="0"/>
              <a:t>파이썬</a:t>
            </a:r>
            <a:r>
              <a:rPr lang="ko-KR" altLang="en-US" smtClean="0"/>
              <a:t> </a:t>
            </a:r>
            <a:r>
              <a:rPr lang="ko-KR" altLang="en-US" err="1" smtClean="0"/>
              <a:t>머신러닝</a:t>
            </a:r>
            <a:r>
              <a:rPr lang="ko-KR" altLang="en-US" smtClean="0"/>
              <a:t> 생태계를 구성하는 주요 패키지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3262" y="1401675"/>
            <a:ext cx="10515600" cy="4351338"/>
          </a:xfrm>
        </p:spPr>
        <p:txBody>
          <a:bodyPr/>
          <a:lstStyle/>
          <a:p>
            <a:r>
              <a:rPr lang="ko-KR" altLang="en-US" err="1" smtClean="0"/>
              <a:t>머신러닝</a:t>
            </a:r>
            <a:r>
              <a:rPr lang="ko-KR" altLang="en-US" smtClean="0"/>
              <a:t> 패키지 </a:t>
            </a:r>
            <a:r>
              <a:rPr lang="en-US" altLang="ko-KR" smtClean="0"/>
              <a:t>: </a:t>
            </a:r>
            <a:r>
              <a:rPr lang="ko-KR" altLang="en-US" err="1" smtClean="0"/>
              <a:t>사이킷런</a:t>
            </a:r>
            <a:r>
              <a:rPr lang="en-US" altLang="ko-KR" smtClean="0"/>
              <a:t>(</a:t>
            </a:r>
            <a:r>
              <a:rPr lang="en-US" altLang="ko-KR" err="1" smtClean="0"/>
              <a:t>Scikit</a:t>
            </a:r>
            <a:r>
              <a:rPr lang="en-US" altLang="ko-KR" smtClean="0"/>
              <a:t>-Learn)</a:t>
            </a:r>
          </a:p>
          <a:p>
            <a:r>
              <a:rPr lang="ko-KR" altLang="en-US" smtClean="0"/>
              <a:t>행렬</a:t>
            </a:r>
            <a:r>
              <a:rPr lang="en-US" altLang="ko-KR" smtClean="0"/>
              <a:t>/</a:t>
            </a:r>
            <a:r>
              <a:rPr lang="ko-KR" altLang="en-US" smtClean="0"/>
              <a:t>선형대수</a:t>
            </a:r>
            <a:r>
              <a:rPr lang="en-US" altLang="ko-KR" smtClean="0"/>
              <a:t>/</a:t>
            </a:r>
            <a:r>
              <a:rPr lang="ko-KR" altLang="en-US" smtClean="0"/>
              <a:t>통계 패키지 </a:t>
            </a:r>
            <a:r>
              <a:rPr lang="en-US" altLang="ko-KR" smtClean="0"/>
              <a:t>: </a:t>
            </a:r>
            <a:r>
              <a:rPr lang="ko-KR" altLang="en-US" err="1" smtClean="0"/>
              <a:t>넘파이</a:t>
            </a:r>
            <a:r>
              <a:rPr lang="en-US" altLang="ko-KR" smtClean="0"/>
              <a:t>(</a:t>
            </a:r>
            <a:r>
              <a:rPr lang="en-US" altLang="ko-KR" err="1" smtClean="0"/>
              <a:t>NumPy</a:t>
            </a:r>
            <a:r>
              <a:rPr lang="en-US" altLang="ko-KR" smtClean="0"/>
              <a:t>), </a:t>
            </a:r>
            <a:r>
              <a:rPr lang="ko-KR" altLang="en-US" err="1" smtClean="0"/>
              <a:t>사이파이</a:t>
            </a:r>
            <a:r>
              <a:rPr lang="en-US" altLang="ko-KR" smtClean="0"/>
              <a:t>(</a:t>
            </a:r>
            <a:r>
              <a:rPr lang="en-US" altLang="ko-KR" err="1" smtClean="0"/>
              <a:t>SciPy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데이터 핸들링 </a:t>
            </a:r>
            <a:r>
              <a:rPr lang="en-US" altLang="ko-KR" smtClean="0"/>
              <a:t>: </a:t>
            </a:r>
            <a:r>
              <a:rPr lang="ko-KR" altLang="en-US" err="1" smtClean="0"/>
              <a:t>판다스</a:t>
            </a:r>
            <a:r>
              <a:rPr lang="ko-KR" altLang="en-US" smtClean="0"/>
              <a:t> </a:t>
            </a:r>
            <a:r>
              <a:rPr lang="en-US" altLang="ko-KR" smtClean="0"/>
              <a:t>-&gt; 2</a:t>
            </a:r>
            <a:r>
              <a:rPr lang="ko-KR" altLang="en-US" smtClean="0"/>
              <a:t>차원 데이터 처리에 특화</a:t>
            </a:r>
            <a:r>
              <a:rPr lang="en-US" altLang="ko-KR" smtClean="0"/>
              <a:t>. </a:t>
            </a:r>
            <a:r>
              <a:rPr lang="ko-KR" altLang="en-US" err="1" smtClean="0"/>
              <a:t>맷플롯립</a:t>
            </a:r>
            <a:r>
              <a:rPr lang="en-US" altLang="ko-KR" smtClean="0"/>
              <a:t>(</a:t>
            </a:r>
            <a:r>
              <a:rPr lang="en-US" altLang="ko-KR" err="1" smtClean="0"/>
              <a:t>Matplotlib</a:t>
            </a:r>
            <a:r>
              <a:rPr lang="en-US" altLang="ko-KR" smtClean="0"/>
              <a:t>)</a:t>
            </a:r>
            <a:r>
              <a:rPr lang="ko-KR" altLang="en-US" smtClean="0"/>
              <a:t>으로 시각화 가능</a:t>
            </a:r>
            <a:endParaRPr lang="en-US" altLang="ko-KR" smtClean="0"/>
          </a:p>
          <a:p>
            <a:r>
              <a:rPr lang="ko-KR" altLang="en-US" smtClean="0"/>
              <a:t>시각화 </a:t>
            </a:r>
            <a:r>
              <a:rPr lang="en-US" altLang="ko-KR" smtClean="0"/>
              <a:t>: </a:t>
            </a:r>
            <a:r>
              <a:rPr lang="ko-KR" altLang="en-US" err="1" smtClean="0"/>
              <a:t>맷플롯립</a:t>
            </a:r>
            <a:r>
              <a:rPr lang="en-US" altLang="ko-KR" smtClean="0"/>
              <a:t>, </a:t>
            </a:r>
            <a:r>
              <a:rPr lang="ko-KR" altLang="en-US" smtClean="0"/>
              <a:t>시본</a:t>
            </a:r>
            <a:r>
              <a:rPr lang="en-US" altLang="ko-KR" smtClean="0"/>
              <a:t>(</a:t>
            </a:r>
            <a:r>
              <a:rPr lang="en-US" altLang="ko-KR" err="1" smtClean="0"/>
              <a:t>Seaborn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그 외 </a:t>
            </a:r>
            <a:r>
              <a:rPr lang="en-US" altLang="ko-KR" smtClean="0"/>
              <a:t>: </a:t>
            </a:r>
            <a:r>
              <a:rPr lang="ko-KR" altLang="en-US" err="1" smtClean="0"/>
              <a:t>서드파티</a:t>
            </a:r>
            <a:r>
              <a:rPr lang="ko-KR" altLang="en-US" smtClean="0"/>
              <a:t> 라이브러리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예제 소스는 주피터 노트북 기반 구동</a:t>
            </a:r>
            <a:r>
              <a:rPr lang="en-US" altLang="ko-KR" smtClean="0"/>
              <a:t>.</a:t>
            </a:r>
          </a:p>
          <a:p>
            <a:r>
              <a:rPr lang="ko-KR" altLang="en-US" err="1" smtClean="0"/>
              <a:t>파이썬</a:t>
            </a:r>
            <a:r>
              <a:rPr lang="ko-KR" altLang="en-US" smtClean="0"/>
              <a:t> </a:t>
            </a:r>
            <a:r>
              <a:rPr lang="ko-KR" altLang="en-US" err="1" smtClean="0"/>
              <a:t>머신러닝을</a:t>
            </a:r>
            <a:r>
              <a:rPr lang="ko-KR" altLang="en-US" smtClean="0"/>
              <a:t> 위한 패키지 설치는 </a:t>
            </a:r>
            <a:r>
              <a:rPr lang="en-US" altLang="ko-KR" smtClean="0"/>
              <a:t>anaconda </a:t>
            </a:r>
            <a:r>
              <a:rPr lang="ko-KR" altLang="en-US" smtClean="0"/>
              <a:t>이용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&lt;anaconda prompt&gt;</a:t>
            </a:r>
          </a:p>
          <a:p>
            <a:pPr lvl="1"/>
            <a:r>
              <a:rPr lang="en-US" altLang="ko-KR" smtClean="0"/>
              <a:t>Python –V : 3.8.8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4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604" y="2892529"/>
            <a:ext cx="11063416" cy="922638"/>
          </a:xfrm>
        </p:spPr>
        <p:txBody>
          <a:bodyPr/>
          <a:lstStyle/>
          <a:p>
            <a:pPr algn="ctr"/>
            <a:r>
              <a:rPr lang="en-US" altLang="ko-KR" smtClean="0"/>
              <a:t>3. </a:t>
            </a:r>
            <a:r>
              <a:rPr lang="ko-KR" altLang="en-US" smtClean="0"/>
              <a:t>넘파이</a:t>
            </a:r>
            <a:r>
              <a:rPr lang="en-US" altLang="ko-KR" smtClean="0"/>
              <a:t>(NumPy)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0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3-1. </a:t>
            </a:r>
            <a:r>
              <a:rPr lang="ko-KR" altLang="en-US" err="1" smtClean="0"/>
              <a:t>넘파이</a:t>
            </a:r>
            <a:r>
              <a:rPr lang="en-US" altLang="ko-KR" smtClean="0"/>
              <a:t>(</a:t>
            </a:r>
            <a:r>
              <a:rPr lang="en-US" altLang="ko-KR" err="1" smtClean="0"/>
              <a:t>NumPy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0166"/>
            <a:ext cx="10515600" cy="2284307"/>
          </a:xfrm>
        </p:spPr>
        <p:txBody>
          <a:bodyPr/>
          <a:lstStyle/>
          <a:p>
            <a:r>
              <a:rPr lang="ko-KR" altLang="en-US" err="1" smtClean="0"/>
              <a:t>넘파이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err="1" smtClean="0"/>
              <a:t>파이썬에서</a:t>
            </a:r>
            <a:r>
              <a:rPr lang="ko-KR" altLang="en-US" smtClean="0"/>
              <a:t> </a:t>
            </a:r>
            <a:r>
              <a:rPr lang="ko-KR" altLang="en-US" smtClean="0">
                <a:solidFill>
                  <a:srgbClr val="FF0000"/>
                </a:solidFill>
              </a:rPr>
              <a:t>선형대수</a:t>
            </a:r>
            <a:r>
              <a:rPr lang="ko-KR" altLang="en-US" smtClean="0"/>
              <a:t> 기반의 프로그램을 쉽게 만들 수 있도록 지원하는 대표적인 패키지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루프 사용하지 않고</a:t>
            </a:r>
            <a:r>
              <a:rPr lang="en-US" altLang="ko-KR" smtClean="0"/>
              <a:t> </a:t>
            </a:r>
            <a:r>
              <a:rPr lang="ko-KR" altLang="en-US" smtClean="0"/>
              <a:t>대량 데이터 배열 연산 가능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빠른 배열 연산 속도</a:t>
            </a:r>
            <a:endParaRPr lang="en-US" altLang="ko-KR" smtClean="0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C/C++ </a:t>
            </a:r>
            <a:r>
              <a:rPr lang="ko-KR" altLang="en-US" smtClean="0">
                <a:sym typeface="Wingdings" panose="05000000000000000000" pitchFamily="2" charset="2"/>
              </a:rPr>
              <a:t>등 </a:t>
            </a:r>
            <a:r>
              <a:rPr lang="ko-KR" altLang="en-US" err="1" smtClean="0">
                <a:sym typeface="Wingdings" panose="05000000000000000000" pitchFamily="2" charset="2"/>
              </a:rPr>
              <a:t>저수준</a:t>
            </a:r>
            <a:r>
              <a:rPr lang="ko-KR" altLang="en-US" smtClean="0">
                <a:sym typeface="Wingdings" panose="05000000000000000000" pitchFamily="2" charset="2"/>
              </a:rPr>
              <a:t> 언어 기반의 호환 </a:t>
            </a:r>
            <a:r>
              <a:rPr lang="en-US" altLang="ko-KR" smtClean="0">
                <a:sym typeface="Wingdings" panose="05000000000000000000" pitchFamily="2" charset="2"/>
              </a:rPr>
              <a:t>API </a:t>
            </a:r>
            <a:r>
              <a:rPr lang="ko-KR" altLang="en-US" smtClean="0">
                <a:sym typeface="Wingdings" panose="05000000000000000000" pitchFamily="2" charset="2"/>
              </a:rPr>
              <a:t>제공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C/C++ </a:t>
            </a:r>
            <a:r>
              <a:rPr lang="ko-KR" altLang="en-US" smtClean="0">
                <a:sym typeface="Wingdings" panose="05000000000000000000" pitchFamily="2" charset="2"/>
              </a:rPr>
              <a:t>기반의 타 프로그램과 데이터 주고받거나 </a:t>
            </a:r>
            <a:r>
              <a:rPr lang="en-US" altLang="ko-KR" smtClean="0">
                <a:sym typeface="Wingdings" panose="05000000000000000000" pitchFamily="2" charset="2"/>
              </a:rPr>
              <a:t>API </a:t>
            </a:r>
            <a:r>
              <a:rPr lang="ko-KR" altLang="en-US" smtClean="0">
                <a:sym typeface="Wingdings" panose="05000000000000000000" pitchFamily="2" charset="2"/>
              </a:rPr>
              <a:t>호출하여 통합 가능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수행 성능이 매우 중요한 부분은 </a:t>
            </a:r>
            <a:r>
              <a:rPr lang="en-US" altLang="ko-KR" smtClean="0">
                <a:sym typeface="Wingdings" panose="05000000000000000000" pitchFamily="2" charset="2"/>
              </a:rPr>
              <a:t>C/C++ </a:t>
            </a:r>
            <a:r>
              <a:rPr lang="ko-KR" altLang="en-US" smtClean="0">
                <a:sym typeface="Wingdings" panose="05000000000000000000" pitchFamily="2" charset="2"/>
              </a:rPr>
              <a:t>기반 코드로 작성하고 </a:t>
            </a:r>
            <a:r>
              <a:rPr lang="ko-KR" altLang="en-US" err="1" smtClean="0">
                <a:sym typeface="Wingdings" panose="05000000000000000000" pitchFamily="2" charset="2"/>
              </a:rPr>
              <a:t>넘파이에서</a:t>
            </a:r>
            <a:r>
              <a:rPr lang="ko-KR" altLang="en-US" smtClean="0">
                <a:sym typeface="Wingdings" panose="05000000000000000000" pitchFamily="2" charset="2"/>
              </a:rPr>
              <a:t> 호출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574474"/>
            <a:ext cx="10515600" cy="43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ym typeface="Wingdings" panose="05000000000000000000" pitchFamily="2" charset="2"/>
              </a:rPr>
              <a:t>많은 </a:t>
            </a:r>
            <a:r>
              <a:rPr lang="ko-KR" altLang="en-US" err="1" smtClean="0">
                <a:sym typeface="Wingdings" panose="05000000000000000000" pitchFamily="2" charset="2"/>
              </a:rPr>
              <a:t>머신러닝</a:t>
            </a:r>
            <a:r>
              <a:rPr lang="ko-KR" altLang="en-US" smtClean="0">
                <a:sym typeface="Wingdings" panose="05000000000000000000" pitchFamily="2" charset="2"/>
              </a:rPr>
              <a:t> 알고리즘 </a:t>
            </a:r>
            <a:r>
              <a:rPr lang="ko-KR" altLang="en-US" err="1" smtClean="0">
                <a:sym typeface="Wingdings" panose="05000000000000000000" pitchFamily="2" charset="2"/>
              </a:rPr>
              <a:t>넘파이</a:t>
            </a:r>
            <a:r>
              <a:rPr lang="ko-KR" altLang="en-US" smtClean="0">
                <a:sym typeface="Wingdings" panose="05000000000000000000" pitchFamily="2" charset="2"/>
              </a:rPr>
              <a:t> 기반 </a:t>
            </a:r>
            <a:r>
              <a:rPr lang="en-US" altLang="ko-KR" smtClean="0">
                <a:sym typeface="Wingdings" panose="05000000000000000000" pitchFamily="2" charset="2"/>
              </a:rPr>
              <a:t>&amp; </a:t>
            </a:r>
            <a:r>
              <a:rPr lang="ko-KR" altLang="en-US" smtClean="0">
                <a:sym typeface="Wingdings" panose="05000000000000000000" pitchFamily="2" charset="2"/>
              </a:rPr>
              <a:t>알고리즘의 입력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출력 데이터 </a:t>
            </a:r>
            <a:r>
              <a:rPr lang="ko-KR" altLang="en-US" err="1" smtClean="0">
                <a:sym typeface="Wingdings" panose="05000000000000000000" pitchFamily="2" charset="2"/>
              </a:rPr>
              <a:t>넘파이</a:t>
            </a:r>
            <a:r>
              <a:rPr lang="ko-KR" altLang="en-US" smtClean="0">
                <a:sym typeface="Wingdings" panose="05000000000000000000" pitchFamily="2" charset="2"/>
              </a:rPr>
              <a:t> 배열 타입</a:t>
            </a:r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428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3-2. </a:t>
            </a:r>
            <a:r>
              <a:rPr lang="ko-KR" altLang="en-US" err="1" smtClean="0"/>
              <a:t>넘파이</a:t>
            </a:r>
            <a:r>
              <a:rPr lang="ko-KR" altLang="en-US" smtClean="0"/>
              <a:t> </a:t>
            </a:r>
            <a:r>
              <a:rPr lang="en-US" altLang="ko-KR" err="1" smtClean="0"/>
              <a:t>ndarray</a:t>
            </a:r>
            <a:r>
              <a:rPr lang="en-US" altLang="ko-KR" smtClean="0"/>
              <a:t> </a:t>
            </a:r>
            <a:r>
              <a:rPr lang="ko-KR" altLang="en-US" smtClean="0"/>
              <a:t>개요</a:t>
            </a:r>
            <a:r>
              <a:rPr lang="en-US" altLang="ko-KR" smtClean="0"/>
              <a:t>(shape)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0166"/>
            <a:ext cx="10515600" cy="755610"/>
          </a:xfrm>
        </p:spPr>
        <p:txBody>
          <a:bodyPr/>
          <a:lstStyle/>
          <a:p>
            <a:r>
              <a:rPr lang="en-US" altLang="ko-KR" err="1" smtClean="0">
                <a:solidFill>
                  <a:srgbClr val="FF0000"/>
                </a:solidFill>
              </a:rPr>
              <a:t>Ndarray</a:t>
            </a:r>
            <a:r>
              <a:rPr lang="en-US" altLang="ko-KR" smtClean="0"/>
              <a:t> : </a:t>
            </a:r>
            <a:r>
              <a:rPr lang="ko-KR" altLang="en-US" err="1" smtClean="0"/>
              <a:t>넘파이의</a:t>
            </a:r>
            <a:r>
              <a:rPr lang="ko-KR" altLang="en-US" smtClean="0"/>
              <a:t> 기반 </a:t>
            </a:r>
            <a:r>
              <a:rPr lang="ko-KR" altLang="en-US" smtClean="0">
                <a:solidFill>
                  <a:srgbClr val="FF0000"/>
                </a:solidFill>
              </a:rPr>
              <a:t>데이터 타입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err="1" smtClean="0"/>
              <a:t>Ndarray</a:t>
            </a:r>
            <a:r>
              <a:rPr lang="en-US" altLang="ko-KR" smtClean="0"/>
              <a:t> </a:t>
            </a:r>
            <a:r>
              <a:rPr lang="ko-KR" altLang="en-US" smtClean="0"/>
              <a:t>이용해 </a:t>
            </a:r>
            <a:r>
              <a:rPr lang="ko-KR" altLang="en-US" err="1" smtClean="0"/>
              <a:t>넘파이에서</a:t>
            </a:r>
            <a:r>
              <a:rPr lang="ko-KR" altLang="en-US" smtClean="0"/>
              <a:t> 다차원 배열 쉽게 생성하고 다양한 연산 수행 가능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2166993"/>
            <a:ext cx="10515600" cy="75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 smtClean="0"/>
              <a:t>넘파이</a:t>
            </a:r>
            <a:r>
              <a:rPr lang="ko-KR" altLang="en-US" smtClean="0"/>
              <a:t> </a:t>
            </a:r>
            <a:r>
              <a:rPr lang="en-US" altLang="ko-KR" smtClean="0"/>
              <a:t>array() </a:t>
            </a:r>
            <a:r>
              <a:rPr lang="ko-KR" altLang="en-US" smtClean="0"/>
              <a:t>함수 </a:t>
            </a:r>
            <a:r>
              <a:rPr lang="en-US" altLang="ko-KR" smtClean="0"/>
              <a:t>: </a:t>
            </a:r>
            <a:r>
              <a:rPr lang="ko-KR" altLang="en-US" smtClean="0"/>
              <a:t>다양한 인자 </a:t>
            </a:r>
            <a:r>
              <a:rPr lang="ko-KR" altLang="en-US" err="1" smtClean="0"/>
              <a:t>입력받아서</a:t>
            </a:r>
            <a:r>
              <a:rPr lang="ko-KR" altLang="en-US" smtClean="0"/>
              <a:t> </a:t>
            </a:r>
            <a:r>
              <a:rPr lang="en-US" altLang="ko-KR" err="1" smtClean="0"/>
              <a:t>ndarray</a:t>
            </a:r>
            <a:r>
              <a:rPr lang="ko-KR" altLang="en-US" smtClean="0"/>
              <a:t>로 변환하는 기능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2910978"/>
            <a:ext cx="10515600" cy="97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Shape</a:t>
            </a:r>
            <a:r>
              <a:rPr lang="en-US" altLang="ko-KR" smtClean="0"/>
              <a:t> </a:t>
            </a:r>
            <a:r>
              <a:rPr lang="ko-KR" altLang="en-US" smtClean="0"/>
              <a:t>변수 </a:t>
            </a:r>
            <a:r>
              <a:rPr lang="en-US" altLang="ko-KR" smtClean="0"/>
              <a:t>: </a:t>
            </a:r>
            <a:r>
              <a:rPr lang="ko-KR" altLang="en-US" smtClean="0"/>
              <a:t>생성된 </a:t>
            </a:r>
            <a:r>
              <a:rPr lang="en-US" altLang="ko-KR" err="1" smtClean="0"/>
              <a:t>ndarray</a:t>
            </a:r>
            <a:r>
              <a:rPr lang="en-US" altLang="ko-KR" smtClean="0"/>
              <a:t> </a:t>
            </a:r>
            <a:r>
              <a:rPr lang="ko-KR" altLang="en-US" smtClean="0"/>
              <a:t>배열의 </a:t>
            </a:r>
            <a:r>
              <a:rPr lang="en-US" altLang="ko-KR" smtClean="0"/>
              <a:t>shape </a:t>
            </a:r>
            <a:r>
              <a:rPr lang="ko-KR" altLang="en-US" smtClean="0"/>
              <a:t>변수는 </a:t>
            </a:r>
            <a:r>
              <a:rPr lang="en-US" altLang="ko-KR" err="1" smtClean="0"/>
              <a:t>ndarray</a:t>
            </a:r>
            <a:r>
              <a:rPr lang="ko-KR" altLang="en-US" smtClean="0"/>
              <a:t>의 크기</a:t>
            </a:r>
            <a:r>
              <a:rPr lang="en-US" altLang="ko-KR" smtClean="0"/>
              <a:t>(</a:t>
            </a:r>
            <a:r>
              <a:rPr lang="ko-KR" altLang="en-US" smtClean="0"/>
              <a:t>행과 열의 수 </a:t>
            </a:r>
            <a:r>
              <a:rPr lang="ko-KR" altLang="en-US" err="1" smtClean="0"/>
              <a:t>튜플</a:t>
            </a:r>
            <a:r>
              <a:rPr lang="ko-KR" altLang="en-US" smtClean="0"/>
              <a:t> 형태 저장</a:t>
            </a:r>
            <a:r>
              <a:rPr lang="en-US" altLang="ko-KR" smtClean="0"/>
              <a:t>)</a:t>
            </a:r>
            <a:r>
              <a:rPr lang="ko-KR" altLang="en-US" smtClean="0"/>
              <a:t>를 가지고 있음</a:t>
            </a:r>
            <a:endParaRPr lang="en-US" altLang="ko-KR" smtClean="0"/>
          </a:p>
          <a:p>
            <a:pPr lvl="1"/>
            <a:r>
              <a:rPr lang="en-US" altLang="ko-KR" err="1" smtClean="0"/>
              <a:t>Ndarray</a:t>
            </a:r>
            <a:r>
              <a:rPr lang="en-US" altLang="ko-KR" smtClean="0"/>
              <a:t> </a:t>
            </a:r>
            <a:r>
              <a:rPr lang="ko-KR" altLang="en-US" smtClean="0"/>
              <a:t>배열의 차원 알 수 있음</a:t>
            </a:r>
            <a:endParaRPr lang="en-US" altLang="ko-KR"/>
          </a:p>
          <a:p>
            <a:pPr lvl="1"/>
            <a:r>
              <a:rPr lang="en-US" altLang="ko-KR" smtClean="0"/>
              <a:t>Ex) array1.shape</a:t>
            </a:r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261698" y="3931918"/>
            <a:ext cx="4535342" cy="26974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mtClean="0"/>
              <a:t>주의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1. array1 = </a:t>
            </a:r>
            <a:r>
              <a:rPr lang="en-US" altLang="ko-KR" err="1" smtClean="0"/>
              <a:t>np.array</a:t>
            </a:r>
            <a:r>
              <a:rPr lang="en-US" altLang="ko-KR" smtClean="0"/>
              <a:t>( [1,2,3] )</a:t>
            </a:r>
          </a:p>
          <a:p>
            <a:pPr marL="0" indent="0">
              <a:buNone/>
            </a:pPr>
            <a:r>
              <a:rPr lang="en-US" altLang="ko-KR" smtClean="0"/>
              <a:t> - array1.shape </a:t>
            </a:r>
            <a:r>
              <a:rPr lang="en-US" altLang="ko-KR" smtClean="0">
                <a:sym typeface="Wingdings" panose="05000000000000000000" pitchFamily="2" charset="2"/>
              </a:rPr>
              <a:t> (3, )</a:t>
            </a:r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- </a:t>
            </a:r>
            <a:r>
              <a:rPr lang="en-US" altLang="ko-KR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차원 배열</a:t>
            </a:r>
            <a:r>
              <a:rPr lang="ko-KR" altLang="en-US" smtClean="0">
                <a:sym typeface="Wingdings" panose="05000000000000000000" pitchFamily="2" charset="2"/>
              </a:rPr>
              <a:t> 형태로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개의 데이터 가지고 있음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2. array2 = </a:t>
            </a:r>
            <a:r>
              <a:rPr lang="en-US" altLang="ko-KR" err="1" smtClean="0"/>
              <a:t>np.array</a:t>
            </a:r>
            <a:r>
              <a:rPr lang="en-US" altLang="ko-KR" smtClean="0"/>
              <a:t>( [ [1,2,3] ] 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- array2.shape </a:t>
            </a:r>
            <a:r>
              <a:rPr lang="en-US" altLang="ko-KR" smtClean="0">
                <a:sym typeface="Wingdings" panose="05000000000000000000" pitchFamily="2" charset="2"/>
              </a:rPr>
              <a:t> (1,3)</a:t>
            </a:r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- </a:t>
            </a:r>
            <a:r>
              <a:rPr lang="ko-KR" altLang="en-US" smtClean="0">
                <a:sym typeface="Wingdings" panose="05000000000000000000" pitchFamily="2" charset="2"/>
              </a:rPr>
              <a:t>로우와 칼럼으로 이뤄진 </a:t>
            </a:r>
            <a:r>
              <a:rPr lang="en-US" altLang="ko-KR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차원 데이터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986098" y="3947157"/>
            <a:ext cx="1456862" cy="8077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mtClean="0"/>
              <a:t>[ ] </a:t>
            </a:r>
            <a:r>
              <a:rPr lang="en-US" altLang="ko-KR" smtClean="0">
                <a:sym typeface="Wingdings" panose="05000000000000000000" pitchFamily="2" charset="2"/>
              </a:rPr>
              <a:t> 1</a:t>
            </a:r>
            <a:r>
              <a:rPr lang="ko-KR" altLang="en-US" smtClean="0">
                <a:sym typeface="Wingdings" panose="05000000000000000000" pitchFamily="2" charset="2"/>
              </a:rPr>
              <a:t>차원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mtClean="0">
                <a:sym typeface="Wingdings" panose="05000000000000000000" pitchFamily="2" charset="2"/>
              </a:rPr>
              <a:t>[[ ]]  2</a:t>
            </a:r>
            <a:r>
              <a:rPr lang="ko-KR" altLang="en-US" smtClean="0">
                <a:sym typeface="Wingdings" panose="05000000000000000000" pitchFamily="2" charset="2"/>
              </a:rPr>
              <a:t>차원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4335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3-3. ndarray</a:t>
            </a:r>
            <a:r>
              <a:rPr lang="ko-KR" altLang="en-US" smtClean="0"/>
              <a:t>의 데이터 타입</a:t>
            </a:r>
            <a:r>
              <a:rPr lang="en-US" altLang="ko-KR" smtClean="0"/>
              <a:t>(dype, astype)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0166"/>
            <a:ext cx="10515600" cy="2138834"/>
          </a:xfrm>
        </p:spPr>
        <p:txBody>
          <a:bodyPr>
            <a:normAutofit/>
          </a:bodyPr>
          <a:lstStyle/>
          <a:p>
            <a:r>
              <a:rPr lang="en-US" altLang="ko-KR" smtClean="0"/>
              <a:t>ndarray </a:t>
            </a:r>
            <a:r>
              <a:rPr lang="ko-KR" altLang="en-US" smtClean="0"/>
              <a:t>데이터 값 </a:t>
            </a:r>
            <a:r>
              <a:rPr lang="en-US" altLang="ko-KR" smtClean="0"/>
              <a:t>: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</a:t>
            </a:r>
            <a:r>
              <a:rPr lang="ko-KR" altLang="en-US" smtClean="0"/>
              <a:t>불 모두 가능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ndarray </a:t>
            </a:r>
            <a:r>
              <a:rPr lang="ko-KR" altLang="en-US" smtClean="0"/>
              <a:t>데이터 타입 </a:t>
            </a:r>
            <a:r>
              <a:rPr lang="en-US" altLang="ko-KR" smtClean="0"/>
              <a:t>: </a:t>
            </a:r>
            <a:r>
              <a:rPr lang="ko-KR" altLang="en-US" smtClean="0"/>
              <a:t>같은 데이터 타입만 가능</a:t>
            </a:r>
            <a:r>
              <a:rPr lang="en-US" altLang="ko-KR" smtClean="0"/>
              <a:t>(</a:t>
            </a:r>
            <a:r>
              <a:rPr lang="ko-KR" altLang="en-US" smtClean="0"/>
              <a:t>한 개 객체에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데이터 타입 확인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00"/>
                </a:solidFill>
              </a:rPr>
              <a:t>dtype </a:t>
            </a:r>
            <a:r>
              <a:rPr lang="en-US" altLang="ko-KR" smtClean="0"/>
              <a:t>-&gt; </a:t>
            </a:r>
            <a:r>
              <a:rPr lang="ko-KR" altLang="en-US" smtClean="0"/>
              <a:t>결과 </a:t>
            </a:r>
            <a:r>
              <a:rPr lang="en-US" altLang="ko-KR" smtClean="0"/>
              <a:t>: int32 </a:t>
            </a:r>
            <a:r>
              <a:rPr lang="ko-KR" altLang="en-US" smtClean="0"/>
              <a:t>등</a:t>
            </a:r>
            <a:endParaRPr lang="en-US" altLang="ko-KR" smtClean="0"/>
          </a:p>
          <a:p>
            <a:pPr lvl="1"/>
            <a:r>
              <a:rPr lang="ko-KR" altLang="en-US" smtClean="0"/>
              <a:t>입력시 여러 데이터 타입 섞여있는 경우 더 큰 데이터 타입으로 변환</a:t>
            </a:r>
            <a:endParaRPr lang="en-US" altLang="ko-KR"/>
          </a:p>
          <a:p>
            <a:pPr lvl="2"/>
            <a:r>
              <a:rPr lang="en-US" altLang="ko-KR"/>
              <a:t> </a:t>
            </a:r>
            <a:r>
              <a:rPr lang="en-US" altLang="ko-KR" smtClean="0"/>
              <a:t>int &amp; string : string</a:t>
            </a:r>
          </a:p>
          <a:p>
            <a:pPr lvl="2"/>
            <a:r>
              <a:rPr lang="en-US" altLang="ko-KR" smtClean="0"/>
              <a:t> Int &amp; float : float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429000"/>
            <a:ext cx="10515600" cy="142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mtClean="0"/>
              <a:t>데이터 타입 변경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00"/>
                </a:solidFill>
              </a:rPr>
              <a:t>astype()</a:t>
            </a:r>
          </a:p>
          <a:p>
            <a:pPr lvl="2"/>
            <a:r>
              <a:rPr lang="en-US" altLang="ko-KR" smtClean="0"/>
              <a:t>float64</a:t>
            </a:r>
            <a:r>
              <a:rPr lang="ko-KR" altLang="en-US" smtClean="0"/>
              <a:t>로 변경 </a:t>
            </a:r>
            <a:r>
              <a:rPr lang="en-US" altLang="ko-KR" smtClean="0"/>
              <a:t>: array.astype(‘float64’)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8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3-4. ndarray </a:t>
            </a:r>
            <a:r>
              <a:rPr lang="ko-KR" altLang="en-US" smtClean="0"/>
              <a:t>편리하게 생성하기</a:t>
            </a:r>
            <a:r>
              <a:rPr lang="en-US" altLang="ko-KR" smtClean="0"/>
              <a:t>(arange, zeros, ones)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0166"/>
            <a:ext cx="10515600" cy="1529234"/>
          </a:xfrm>
        </p:spPr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arange()</a:t>
            </a:r>
          </a:p>
          <a:p>
            <a:pPr lvl="1"/>
            <a:r>
              <a:rPr lang="ko-KR" altLang="en-US" smtClean="0"/>
              <a:t>파이썬 표준함수 </a:t>
            </a:r>
            <a:r>
              <a:rPr lang="en-US" altLang="ko-KR" smtClean="0"/>
              <a:t>range()</a:t>
            </a:r>
            <a:r>
              <a:rPr lang="ko-KR" altLang="en-US" smtClean="0"/>
              <a:t>와 유사한 기능</a:t>
            </a:r>
            <a:endParaRPr lang="en-US" altLang="ko-KR" smtClean="0"/>
          </a:p>
          <a:p>
            <a:pPr lvl="1"/>
            <a:r>
              <a:rPr lang="en-US" altLang="ko-KR" smtClean="0"/>
              <a:t>ex) array = np.arange(10) # np.arange(start=0, stop=10) </a:t>
            </a:r>
            <a:r>
              <a:rPr lang="ko-KR" altLang="en-US" smtClean="0"/>
              <a:t>도 같은 결과</a:t>
            </a:r>
            <a:endParaRPr lang="en-US" altLang="ko-KR" smtClean="0"/>
          </a:p>
          <a:p>
            <a:pPr lvl="2"/>
            <a:r>
              <a:rPr lang="en-US" altLang="ko-KR"/>
              <a:t> </a:t>
            </a:r>
            <a:r>
              <a:rPr lang="en-US" altLang="ko-KR" smtClean="0"/>
              <a:t>print(array) </a:t>
            </a:r>
            <a:r>
              <a:rPr lang="en-US" altLang="ko-KR" smtClean="0">
                <a:sym typeface="Wingdings" panose="05000000000000000000" pitchFamily="2" charset="2"/>
              </a:rPr>
              <a:t> [0,1,2,3,4,5,6,7,8,9]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array.shape  (10, )</a:t>
            </a:r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2819400"/>
            <a:ext cx="10515600" cy="152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→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zeros()</a:t>
            </a:r>
          </a:p>
          <a:p>
            <a:pPr lvl="1"/>
            <a:r>
              <a:rPr lang="ko-KR" altLang="en-US" smtClean="0"/>
              <a:t>튜플 형태의 </a:t>
            </a:r>
            <a:r>
              <a:rPr lang="en-US" altLang="ko-KR" smtClean="0"/>
              <a:t>shape</a:t>
            </a:r>
            <a:r>
              <a:rPr lang="ko-KR" altLang="en-US" smtClean="0"/>
              <a:t>값 입력하면 모든 값 </a:t>
            </a:r>
            <a:r>
              <a:rPr lang="en-US" altLang="ko-KR" smtClean="0"/>
              <a:t>0</a:t>
            </a:r>
            <a:r>
              <a:rPr lang="ko-KR" altLang="en-US" smtClean="0"/>
              <a:t>으로 채운 </a:t>
            </a:r>
            <a:r>
              <a:rPr lang="en-US" altLang="ko-KR" smtClean="0"/>
              <a:t>ndarray </a:t>
            </a:r>
            <a:r>
              <a:rPr lang="ko-KR" altLang="en-US" smtClean="0"/>
              <a:t>반환</a:t>
            </a:r>
            <a:endParaRPr lang="en-US" altLang="ko-KR" smtClean="0"/>
          </a:p>
          <a:p>
            <a:pPr lvl="1"/>
            <a:r>
              <a:rPr lang="en-US" altLang="ko-KR" smtClean="0"/>
              <a:t>ex) array = np.zeros((3,2), dtype=‘int32’)</a:t>
            </a:r>
          </a:p>
          <a:p>
            <a:pPr lvl="2"/>
            <a:r>
              <a:rPr lang="en-US" altLang="ko-KR" smtClean="0"/>
              <a:t>Print(array)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7080" y="3609970"/>
            <a:ext cx="82296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[[ 0 0 ]</a:t>
            </a:r>
          </a:p>
          <a:p>
            <a:pPr algn="ctr"/>
            <a:r>
              <a:rPr lang="en-US" altLang="ko-KR" sz="1400"/>
              <a:t> </a:t>
            </a:r>
            <a:r>
              <a:rPr lang="en-US" altLang="ko-KR" sz="1400" smtClean="0"/>
              <a:t>[ 0 0 ]</a:t>
            </a:r>
          </a:p>
          <a:p>
            <a:pPr algn="ctr"/>
            <a:r>
              <a:rPr lang="en-US" altLang="ko-KR" sz="1400"/>
              <a:t> </a:t>
            </a:r>
            <a:r>
              <a:rPr lang="en-US" altLang="ko-KR" sz="1400" smtClean="0"/>
              <a:t>[ 0 0 ]]</a:t>
            </a:r>
            <a:endParaRPr lang="ko-KR" altLang="en-US" sz="140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4409594"/>
            <a:ext cx="10515600" cy="152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→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FF0000"/>
                </a:solidFill>
              </a:rPr>
              <a:t>Ones()</a:t>
            </a:r>
          </a:p>
          <a:p>
            <a:pPr lvl="1"/>
            <a:r>
              <a:rPr lang="ko-KR" altLang="en-US" smtClean="0"/>
              <a:t>튜플 형태의 </a:t>
            </a:r>
            <a:r>
              <a:rPr lang="en-US" altLang="ko-KR" smtClean="0"/>
              <a:t>shape</a:t>
            </a:r>
            <a:r>
              <a:rPr lang="ko-KR" altLang="en-US" smtClean="0"/>
              <a:t>값 입력하면 모든 값 </a:t>
            </a:r>
            <a:r>
              <a:rPr lang="en-US" altLang="ko-KR" smtClean="0"/>
              <a:t>1</a:t>
            </a:r>
            <a:r>
              <a:rPr lang="ko-KR" altLang="en-US" smtClean="0"/>
              <a:t>로 채운 </a:t>
            </a:r>
            <a:r>
              <a:rPr lang="en-US" altLang="ko-KR" smtClean="0"/>
              <a:t>ndarray </a:t>
            </a:r>
            <a:r>
              <a:rPr lang="ko-KR" altLang="en-US" smtClean="0"/>
              <a:t>반환</a:t>
            </a:r>
            <a:endParaRPr lang="en-US" altLang="ko-KR" smtClean="0"/>
          </a:p>
          <a:p>
            <a:pPr lvl="1"/>
            <a:r>
              <a:rPr lang="en-US" altLang="ko-KR" smtClean="0"/>
              <a:t>dypte </a:t>
            </a:r>
            <a:r>
              <a:rPr lang="ko-KR" altLang="en-US" smtClean="0"/>
              <a:t>정해주지 않으면 </a:t>
            </a:r>
            <a:r>
              <a:rPr lang="en-US" altLang="ko-KR" smtClean="0"/>
              <a:t>default float64</a:t>
            </a:r>
          </a:p>
          <a:p>
            <a:pPr lvl="1"/>
            <a:r>
              <a:rPr lang="en-US" altLang="ko-KR" smtClean="0"/>
              <a:t>ex) array = np.ones((3,2))</a:t>
            </a:r>
          </a:p>
          <a:p>
            <a:pPr lvl="2"/>
            <a:r>
              <a:rPr lang="en-US" altLang="ko-KR" smtClean="0"/>
              <a:t>Print(array)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</a:p>
          <a:p>
            <a:pPr lvl="2"/>
            <a:endParaRPr lang="en-US" altLang="ko-KR">
              <a:sym typeface="Wingdings" panose="05000000000000000000" pitchFamily="2" charset="2"/>
            </a:endParaRPr>
          </a:p>
          <a:p>
            <a:pPr lvl="2"/>
            <a:endParaRPr lang="en-US" altLang="ko-KR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7080" y="5508536"/>
            <a:ext cx="82296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[[ 1. 1. ]</a:t>
            </a:r>
          </a:p>
          <a:p>
            <a:pPr algn="ctr"/>
            <a:r>
              <a:rPr lang="en-US" altLang="ko-KR" sz="1400"/>
              <a:t> </a:t>
            </a:r>
            <a:r>
              <a:rPr lang="en-US" altLang="ko-KR" sz="1400" smtClean="0"/>
              <a:t>[ 1. 1. ]</a:t>
            </a:r>
          </a:p>
          <a:p>
            <a:pPr algn="ctr"/>
            <a:r>
              <a:rPr lang="en-US" altLang="ko-KR" sz="1400"/>
              <a:t> </a:t>
            </a:r>
            <a:r>
              <a:rPr lang="en-US" altLang="ko-KR" sz="1400" smtClean="0"/>
              <a:t>[ 1. 1. ]]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7953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1546</Words>
  <Application>Microsoft Office PowerPoint</Application>
  <PresentationFormat>와이드스크린</PresentationFormat>
  <Paragraphs>247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Chapter 01</vt:lpstr>
      <vt:lpstr>목차</vt:lpstr>
      <vt:lpstr>1. 머신러닝 개념</vt:lpstr>
      <vt:lpstr>2. 파이썬 머신러닝 생태계를 구성하는 주요 패키지</vt:lpstr>
      <vt:lpstr>3. 넘파이(NumPy)</vt:lpstr>
      <vt:lpstr>3-1. 넘파이(NumPy)</vt:lpstr>
      <vt:lpstr>3-2. 넘파이 ndarray 개요(shape)</vt:lpstr>
      <vt:lpstr>3-3. ndarray의 데이터 타입(dype, astype)</vt:lpstr>
      <vt:lpstr>3-4. ndarray 편리하게 생성하기(arange, zeros, ones)</vt:lpstr>
      <vt:lpstr>3-5. ndarray 차원과 크기 변경 reshape()</vt:lpstr>
      <vt:lpstr>3-6. 넘파이 ndarray의 데이터 세트 선택하기 – 인덱싱(Indexing)</vt:lpstr>
      <vt:lpstr>3-7. 행렬의 정렬 – sort() argsort()</vt:lpstr>
      <vt:lpstr>3-8. 선형대수 연산 – 내적, 전치행렬 </vt:lpstr>
      <vt:lpstr>4. 판다스(Pandas)</vt:lpstr>
      <vt:lpstr>4-1. 판다스 시작 – 파일을 DataFrame으로 로딩, 기본 API (read_csv(), .head(), .shape, .info(), .describe(), value_counts() </vt:lpstr>
      <vt:lpstr>4-2. DataFrame ↔ 넘파이ndarray, 리스트, 딕셔너리</vt:lpstr>
      <vt:lpstr>4-3. DataFrame의 칼럼 데이터 세트 생성과 수정 / 데이터 삭제</vt:lpstr>
      <vt:lpstr>4-4. 인덱스 객체</vt:lpstr>
      <vt:lpstr>4-5. 데이터 셀렉션 및 필터링(iloc[], loc[])</vt:lpstr>
      <vt:lpstr>4-6. 정렬, aggregatio함수, groupBy 적용</vt:lpstr>
      <vt:lpstr>4-7. 결손 데이터 처리하기(NULL, NaN -&gt; isna(), fillna())</vt:lpstr>
      <vt:lpstr>4-8. apply lambda 식으로 데이터 가공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</dc:title>
  <dc:creator>USER</dc:creator>
  <cp:lastModifiedBy>USER</cp:lastModifiedBy>
  <cp:revision>104</cp:revision>
  <dcterms:created xsi:type="dcterms:W3CDTF">2021-12-28T15:11:48Z</dcterms:created>
  <dcterms:modified xsi:type="dcterms:W3CDTF">2022-01-04T08:55:31Z</dcterms:modified>
</cp:coreProperties>
</file>