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70"/>
  </p:notesMasterIdLst>
  <p:handoutMasterIdLst>
    <p:handoutMasterId r:id="rId71"/>
  </p:handoutMasterIdLst>
  <p:sldIdLst>
    <p:sldId id="257" r:id="rId2"/>
    <p:sldId id="258" r:id="rId3"/>
    <p:sldId id="307" r:id="rId4"/>
    <p:sldId id="308" r:id="rId5"/>
    <p:sldId id="260" r:id="rId6"/>
    <p:sldId id="261" r:id="rId7"/>
    <p:sldId id="355" r:id="rId8"/>
    <p:sldId id="263" r:id="rId9"/>
    <p:sldId id="309" r:id="rId10"/>
    <p:sldId id="310" r:id="rId11"/>
    <p:sldId id="313" r:id="rId12"/>
    <p:sldId id="312" r:id="rId13"/>
    <p:sldId id="311" r:id="rId14"/>
    <p:sldId id="314" r:id="rId15"/>
    <p:sldId id="315" r:id="rId16"/>
    <p:sldId id="273" r:id="rId17"/>
    <p:sldId id="316" r:id="rId18"/>
    <p:sldId id="274" r:id="rId19"/>
    <p:sldId id="317" r:id="rId20"/>
    <p:sldId id="331" r:id="rId21"/>
    <p:sldId id="318" r:id="rId22"/>
    <p:sldId id="319" r:id="rId23"/>
    <p:sldId id="320" r:id="rId24"/>
    <p:sldId id="321" r:id="rId25"/>
    <p:sldId id="356" r:id="rId26"/>
    <p:sldId id="322" r:id="rId27"/>
    <p:sldId id="323" r:id="rId28"/>
    <p:sldId id="324" r:id="rId29"/>
    <p:sldId id="325" r:id="rId30"/>
    <p:sldId id="326" r:id="rId31"/>
    <p:sldId id="327" r:id="rId32"/>
    <p:sldId id="328" r:id="rId33"/>
    <p:sldId id="329" r:id="rId34"/>
    <p:sldId id="339" r:id="rId35"/>
    <p:sldId id="333" r:id="rId36"/>
    <p:sldId id="357" r:id="rId37"/>
    <p:sldId id="334" r:id="rId38"/>
    <p:sldId id="358" r:id="rId39"/>
    <p:sldId id="335" r:id="rId40"/>
    <p:sldId id="336" r:id="rId41"/>
    <p:sldId id="337" r:id="rId42"/>
    <p:sldId id="338" r:id="rId43"/>
    <p:sldId id="359" r:id="rId44"/>
    <p:sldId id="281" r:id="rId45"/>
    <p:sldId id="360" r:id="rId46"/>
    <p:sldId id="340" r:id="rId47"/>
    <p:sldId id="341" r:id="rId48"/>
    <p:sldId id="342" r:id="rId49"/>
    <p:sldId id="343" r:id="rId50"/>
    <p:sldId id="361" r:id="rId51"/>
    <p:sldId id="362" r:id="rId52"/>
    <p:sldId id="363" r:id="rId53"/>
    <p:sldId id="364" r:id="rId54"/>
    <p:sldId id="365" r:id="rId55"/>
    <p:sldId id="346" r:id="rId56"/>
    <p:sldId id="366" r:id="rId57"/>
    <p:sldId id="347" r:id="rId58"/>
    <p:sldId id="348" r:id="rId59"/>
    <p:sldId id="349" r:id="rId60"/>
    <p:sldId id="350" r:id="rId61"/>
    <p:sldId id="367" r:id="rId62"/>
    <p:sldId id="370" r:id="rId63"/>
    <p:sldId id="368" r:id="rId64"/>
    <p:sldId id="351" r:id="rId65"/>
    <p:sldId id="352" r:id="rId66"/>
    <p:sldId id="353" r:id="rId67"/>
    <p:sldId id="354" r:id="rId68"/>
    <p:sldId id="306" r:id="rId69"/>
  </p:sldIdLst>
  <p:sldSz cx="9144000" cy="6858000" type="screen4x3"/>
  <p:notesSz cx="7077075" cy="93630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93"/>
    <a:srgbClr val="FFFF81"/>
    <a:srgbClr val="FFCC99"/>
    <a:srgbClr val="CFE3F3"/>
    <a:srgbClr val="BDA9E5"/>
    <a:srgbClr val="CCFFFF"/>
    <a:srgbClr val="CCE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65" autoAdjust="0"/>
    <p:restoredTop sz="82896" autoAdjust="0"/>
  </p:normalViewPr>
  <p:slideViewPr>
    <p:cSldViewPr>
      <p:cViewPr varScale="1">
        <p:scale>
          <a:sx n="70" d="100"/>
          <a:sy n="70" d="100"/>
        </p:scale>
        <p:origin x="-1090" y="-82"/>
      </p:cViewPr>
      <p:guideLst>
        <p:guide orient="horz" pos="2160"/>
        <p:guide pos="2880"/>
      </p:guideLst>
    </p:cSldViewPr>
  </p:slideViewPr>
  <p:outlineViewPr>
    <p:cViewPr>
      <p:scale>
        <a:sx n="33" d="100"/>
        <a:sy n="33" d="100"/>
      </p:scale>
      <p:origin x="0" y="-782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3" name="Date Placeholder 2"/>
          <p:cNvSpPr>
            <a:spLocks noGrp="1"/>
          </p:cNvSpPr>
          <p:nvPr>
            <p:ph type="dt" sz="quarter"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fld id="{7209460A-E4EC-4D09-91B8-6F02E2315146}" type="datetime1">
              <a:rPr lang="en-US"/>
              <a:pPr>
                <a:defRPr/>
              </a:pPr>
              <a:t>12/14/2015</a:t>
            </a:fld>
            <a:endParaRPr lang="en-US" dirty="0"/>
          </a:p>
        </p:txBody>
      </p:sp>
      <p:sp>
        <p:nvSpPr>
          <p:cNvPr id="4" name="Footer Placeholder 3"/>
          <p:cNvSpPr>
            <a:spLocks noGrp="1"/>
          </p:cNvSpPr>
          <p:nvPr>
            <p:ph type="ftr" sz="quarter" idx="2"/>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5" name="Slide Number Placeholder 4"/>
          <p:cNvSpPr>
            <a:spLocks noGrp="1"/>
          </p:cNvSpPr>
          <p:nvPr>
            <p:ph type="sldNum" sz="quarter" idx="3"/>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B77C4E44-C3EA-42B4-9CCF-6B26CEF1CA5D}" type="slidenum">
              <a:rPr lang="en-US" altLang="en-US"/>
              <a:pPr>
                <a:defRPr/>
              </a:pPr>
              <a:t>‹#›</a:t>
            </a:fld>
            <a:endParaRPr lang="en-US" altLang="en-US" dirty="0"/>
          </a:p>
        </p:txBody>
      </p:sp>
    </p:spTree>
    <p:extLst>
      <p:ext uri="{BB962C8B-B14F-4D97-AF65-F5344CB8AC3E}">
        <p14:creationId xmlns:p14="http://schemas.microsoft.com/office/powerpoint/2010/main" val="3856949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1" name="Rectangle 3"/>
          <p:cNvSpPr>
            <a:spLocks noGrp="1" noChangeArrowheads="1"/>
          </p:cNvSpPr>
          <p:nvPr>
            <p:ph type="dt"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1198563" y="701675"/>
            <a:ext cx="4679950"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3" name="Rectangle 5"/>
          <p:cNvSpPr>
            <a:spLocks noGrp="1" noChangeArrowheads="1"/>
          </p:cNvSpPr>
          <p:nvPr>
            <p:ph type="body" sz="quarter" idx="3"/>
          </p:nvPr>
        </p:nvSpPr>
        <p:spPr bwMode="auto">
          <a:xfrm>
            <a:off x="708025" y="4448175"/>
            <a:ext cx="5661025" cy="4213225"/>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3414" name="Rectangle 6"/>
          <p:cNvSpPr>
            <a:spLocks noGrp="1" noChangeArrowheads="1"/>
          </p:cNvSpPr>
          <p:nvPr>
            <p:ph type="ftr" sz="quarter" idx="4"/>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5" name="Rectangle 7"/>
          <p:cNvSpPr>
            <a:spLocks noGrp="1" noChangeArrowheads="1"/>
          </p:cNvSpPr>
          <p:nvPr>
            <p:ph type="sldNum" sz="quarter" idx="5"/>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3359A83C-C081-452C-A522-6E76424C1D48}" type="slidenum">
              <a:rPr lang="en-US" altLang="en-US"/>
              <a:pPr>
                <a:defRPr/>
              </a:pPr>
              <a:t>‹#›</a:t>
            </a:fld>
            <a:endParaRPr lang="en-US" altLang="en-US" dirty="0"/>
          </a:p>
        </p:txBody>
      </p:sp>
    </p:spTree>
    <p:extLst>
      <p:ext uri="{BB962C8B-B14F-4D97-AF65-F5344CB8AC3E}">
        <p14:creationId xmlns:p14="http://schemas.microsoft.com/office/powerpoint/2010/main" val="3494715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pitchFamily="-111"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Tree>
    <p:extLst>
      <p:ext uri="{BB962C8B-B14F-4D97-AF65-F5344CB8AC3E}">
        <p14:creationId xmlns:p14="http://schemas.microsoft.com/office/powerpoint/2010/main" val="1527132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an IDS has the following logical components:</a:t>
            </a:r>
          </a:p>
          <a:p>
            <a:pPr marL="171450" indent="-171450">
              <a:buFont typeface="Arial" panose="020B0604020202020204" pitchFamily="34" charset="0"/>
              <a:buChar char="•"/>
            </a:pPr>
            <a:r>
              <a:rPr lang="en-US" b="1" dirty="0" smtClean="0"/>
              <a:t>Traffic collector</a:t>
            </a:r>
            <a:r>
              <a:rPr lang="en-US" dirty="0" smtClean="0"/>
              <a:t> (or sensor) Collects activity/events for the IDS to examine. On a HIDS, this could be log files, audit logs, or traffic coming to or leaving a specific system. On a NIDS, this is typically a mechanism for copying traffic off the network link—basically functioning as a sniffer. This component is often referred to as a sensor.</a:t>
            </a:r>
          </a:p>
          <a:p>
            <a:pPr marL="171450" indent="-171450">
              <a:buFont typeface="Arial" panose="020B0604020202020204" pitchFamily="34" charset="0"/>
              <a:buChar char="•"/>
            </a:pPr>
            <a:r>
              <a:rPr lang="en-US" b="1" dirty="0" smtClean="0"/>
              <a:t>Analysis engine </a:t>
            </a:r>
            <a:r>
              <a:rPr lang="en-US" dirty="0" smtClean="0"/>
              <a:t>Examines the collected network traffic and compares it to known patterns of suspicious or malicious activity stored in the signature database. The analysis engine is the “brains” of the IDS.</a:t>
            </a:r>
          </a:p>
          <a:p>
            <a:pPr marL="171450" indent="-171450">
              <a:buFont typeface="Arial" panose="020B0604020202020204" pitchFamily="34" charset="0"/>
              <a:buChar char="•"/>
            </a:pPr>
            <a:r>
              <a:rPr lang="en-US" b="1" dirty="0" smtClean="0"/>
              <a:t>Signature database </a:t>
            </a:r>
            <a:r>
              <a:rPr lang="en-US" dirty="0" smtClean="0"/>
              <a:t>A collection of patterns and definitions of known suspicious or malicious activity.</a:t>
            </a:r>
          </a:p>
          <a:p>
            <a:pPr marL="171450" indent="-171450">
              <a:buFont typeface="Arial" panose="020B0604020202020204" pitchFamily="34" charset="0"/>
              <a:buChar char="•"/>
            </a:pPr>
            <a:r>
              <a:rPr lang="en-US" b="1" dirty="0" smtClean="0"/>
              <a:t>User interface and reporting</a:t>
            </a:r>
            <a:r>
              <a:rPr lang="en-US" dirty="0" smtClean="0"/>
              <a:t> Interfaces with the human element, providing alerts when appropriate and giving the user a means to interact with and operate the IDS.</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sz="1200" i="0" kern="1200" dirty="0" smtClean="0">
                <a:solidFill>
                  <a:schemeClr val="tx1"/>
                </a:solidFill>
                <a:effectLst/>
                <a:latin typeface="Arial" charset="0"/>
                <a:ea typeface="ヒラギノ角ゴ Pro W3" pitchFamily="-111" charset="-128"/>
                <a:cs typeface="ヒラギノ角ゴ Pro W3" pitchFamily="-111" charset="-128"/>
              </a:rPr>
              <a:t>In addition to the network versus host distinction, some IDS vendors will further categorize an IDS based on how it performs the detection of suspicious or malicious traffic.</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a:t>
            </a:fld>
            <a:endParaRPr lang="en-US" altLang="en-US" dirty="0"/>
          </a:p>
        </p:txBody>
      </p:sp>
    </p:spTree>
    <p:extLst>
      <p:ext uri="{BB962C8B-B14F-4D97-AF65-F5344CB8AC3E}">
        <p14:creationId xmlns:p14="http://schemas.microsoft.com/office/powerpoint/2010/main" val="241125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
            </a:r>
            <a:r>
              <a:rPr lang="en-US" b="1" dirty="0" smtClean="0"/>
              <a:t>anomaly detection model </a:t>
            </a:r>
            <a:r>
              <a:rPr lang="en-US" dirty="0" smtClean="0"/>
              <a:t>is the more complicated of the two. In this model, the IDS must know what “normal” behavior on the host or network being protected really is. Once the “normal” behavior baseline is established, the IDS can then go to work identifying deviations from the norm, which are further scrutinized to determine whether or not that activity is malicious. Building the profile of normal activity is usually done by the IDS, with some input from security administrators, and can take days to months. The IDS must be flexible and capable enough to account for things such as new systems, new users, movement of information resources, and other factors, but be sensitive enough to detect a</a:t>
            </a:r>
            <a:r>
              <a:rPr lang="en-US" baseline="0" dirty="0" smtClean="0"/>
              <a:t> </a:t>
            </a:r>
            <a:r>
              <a:rPr lang="en-US" dirty="0" smtClean="0"/>
              <a:t>single user illegally switching from one account to another at 3 A.M. on a Saturday.</a:t>
            </a:r>
          </a:p>
          <a:p>
            <a:endParaRPr lang="en-US" dirty="0" smtClean="0"/>
          </a:p>
          <a:p>
            <a:r>
              <a:rPr lang="en-US" dirty="0" smtClean="0"/>
              <a:t>Anomaly detection was developed to make the system capable of dealing with variations in traffic and better able to determine which activity patterns were malicious.</a:t>
            </a:r>
          </a:p>
          <a:p>
            <a:endParaRPr lang="en-US" dirty="0" smtClean="0"/>
          </a:p>
          <a:p>
            <a:r>
              <a:rPr lang="en-US" dirty="0" smtClean="0"/>
              <a:t>A perfectly functioning anomaly-based system would be able to ignore patterns from legitimate hosts and users but still identify those patterns as suspicious should they come from a potential attacker. Unfortunately, most anomaly-based systems suffer from extremely high false positives, especially during the “break-in” period while the IDS is learning the network. On the other hand, an anomaly-based system is not restricted to a specific signature set and is far more likely to identify a new exploit or attack tool that would go unnoticed by a traditional IDS.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a:t>
            </a:fld>
            <a:endParaRPr lang="en-US" altLang="en-US" dirty="0"/>
          </a:p>
        </p:txBody>
      </p:sp>
    </p:spTree>
    <p:extLst>
      <p:ext uri="{BB962C8B-B14F-4D97-AF65-F5344CB8AC3E}">
        <p14:creationId xmlns:p14="http://schemas.microsoft.com/office/powerpoint/2010/main" val="150216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1" dirty="0" smtClean="0"/>
              <a:t>misuse detection model </a:t>
            </a:r>
            <a:r>
              <a:rPr lang="en-US" dirty="0" smtClean="0"/>
              <a:t>is a little simpler to implement, and therefore it’s the more popular of the two models. In a misuse detection model, the IDS looks for suspicious activity or activity that violates specific policies and then reacts as it has been programmed to do. This reaction can be an alarm, e-mail, router reconfiguration, or TCP reset message. Technically, misuse detection is the more efficient model, as it takes fewer resources to operate, does not need to learn what “normal” behavior is, and will generate an alarm whenever a pattern is successfully matched.</a:t>
            </a:r>
          </a:p>
          <a:p>
            <a:endParaRPr lang="en-US" dirty="0" smtClean="0"/>
          </a:p>
          <a:p>
            <a:r>
              <a:rPr lang="en-US" dirty="0" smtClean="0"/>
              <a:t>However, the misuse model’s greatest weakness is its reliance on a predefined signature base—any activity, malicious or otherwise, that the misuse-based IDS does not have a signature for will go undetected.</a:t>
            </a:r>
          </a:p>
          <a:p>
            <a:endParaRPr lang="en-US" dirty="0" smtClean="0"/>
          </a:p>
          <a:p>
            <a:r>
              <a:rPr lang="en-US" dirty="0" smtClean="0"/>
              <a:t>Despite that drawback and because it is easier and cheaper to implement, most commercial IDS products are based on the misuse detection model.</a:t>
            </a:r>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a:t>
            </a:fld>
            <a:endParaRPr lang="en-US" altLang="en-US" dirty="0"/>
          </a:p>
        </p:txBody>
      </p:sp>
    </p:spTree>
    <p:extLst>
      <p:ext uri="{BB962C8B-B14F-4D97-AF65-F5344CB8AC3E}">
        <p14:creationId xmlns:p14="http://schemas.microsoft.com/office/powerpoint/2010/main" val="2849985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analysts break IDS models down even further into four categories depending on how the IDS operates and detects malicious traffic (the same models can also be applied to intrusion prevention systems as well—both NIPS and HIPS):</a:t>
            </a:r>
          </a:p>
          <a:p>
            <a:endParaRPr lang="en-US" dirty="0" smtClean="0"/>
          </a:p>
          <a:p>
            <a:pPr marL="171450" indent="-171450">
              <a:buFont typeface="Arial" panose="020B0604020202020204" pitchFamily="34" charset="0"/>
              <a:buChar char="•"/>
            </a:pPr>
            <a:r>
              <a:rPr lang="en-US" b="1" dirty="0" smtClean="0"/>
              <a:t>Behavior-based</a:t>
            </a:r>
            <a:r>
              <a:rPr lang="en-US" dirty="0" smtClean="0"/>
              <a:t> This model relies on a collected set of “normal behavior”: what should happen on the network and is considered “normal” or “acceptable” traffic. Behavior that does not fit into the “normal” activity categories or patterns is considered suspicious or malicious. This model can potentially detect zero-day or unpublished attacks but carries a high false positive rate as any new traffic pattern can be labeled as “suspect.”</a:t>
            </a:r>
          </a:p>
          <a:p>
            <a:pPr marL="171450" indent="-171450">
              <a:buFont typeface="Arial" panose="020B0604020202020204" pitchFamily="34" charset="0"/>
              <a:buChar char="•"/>
            </a:pPr>
            <a:r>
              <a:rPr lang="en-US" b="1" dirty="0" smtClean="0"/>
              <a:t>Signature-based</a:t>
            </a:r>
            <a:r>
              <a:rPr lang="en-US" dirty="0" smtClean="0"/>
              <a:t> This model relies on a predefined set of patterns (called signatures). The IDS has to know what behavior is considered “bad” ahead of time before it can identify and act upon suspicious or malicious traffic.</a:t>
            </a:r>
          </a:p>
          <a:p>
            <a:pPr marL="171450" indent="-171450">
              <a:buFont typeface="Arial" panose="020B0604020202020204" pitchFamily="34" charset="0"/>
              <a:buChar char="•"/>
            </a:pPr>
            <a:r>
              <a:rPr lang="en-US" b="1" dirty="0" smtClean="0"/>
              <a:t>Anomaly-based</a:t>
            </a:r>
            <a:r>
              <a:rPr lang="en-US" dirty="0" smtClean="0"/>
              <a:t> This model is essentially the same as behavior-based. The IDS is first taught what “normal” traffic looks like and then looks for deviations to those “normal” patterns.</a:t>
            </a:r>
          </a:p>
          <a:p>
            <a:pPr marL="171450" indent="-171450">
              <a:buFont typeface="Arial" panose="020B0604020202020204" pitchFamily="34" charset="0"/>
              <a:buChar char="•"/>
            </a:pPr>
            <a:r>
              <a:rPr lang="en-US" b="1" dirty="0" smtClean="0"/>
              <a:t>Heuristic</a:t>
            </a:r>
            <a:r>
              <a:rPr lang="en-US" dirty="0" smtClean="0"/>
              <a:t> This model uses artificial intelligence to detect intrusions and malicious traffic. A heuristic model is typically implemented through algorithms that help an IDS decide if a traffic pattern is malicious or not. For example, a URL containing 10 or more of the same repeating character may be considered “bad” traffic as a single signature. With a heuristic model, the IDS understands that if 10 repeating characters are bad, 11 are still bad, and 20 are even worse. This implementation of fuzzy logic allows this model to fall somewhere between signature-based and behavior-based models.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a:t>
            </a:fld>
            <a:endParaRPr lang="en-US" altLang="en-US" dirty="0"/>
          </a:p>
        </p:txBody>
      </p:sp>
    </p:spTree>
    <p:extLst>
      <p:ext uri="{BB962C8B-B14F-4D97-AF65-F5344CB8AC3E}">
        <p14:creationId xmlns:p14="http://schemas.microsoft.com/office/powerpoint/2010/main" val="648122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EECF299-25F4-411A-8450-D9CC16C90527}" type="slidenum">
              <a:rPr lang="en-US" altLang="en-US" smtClean="0"/>
              <a:pPr eaLnBrk="1" hangingPunct="1"/>
              <a:t>16</a:t>
            </a:fld>
            <a:endParaRPr lang="en-US" altLang="en-US" dirty="0" smtClean="0"/>
          </a:p>
        </p:txBody>
      </p:sp>
    </p:spTree>
    <p:extLst>
      <p:ext uri="{BB962C8B-B14F-4D97-AF65-F5344CB8AC3E}">
        <p14:creationId xmlns:p14="http://schemas.microsoft.com/office/powerpoint/2010/main" val="210776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b="1" dirty="0" smtClean="0"/>
              <a:t>Exam Tip:</a:t>
            </a:r>
            <a:r>
              <a:rPr lang="en-US" dirty="0" smtClean="0"/>
              <a:t> Know the differences between content-based and context-based signatures. Content-based signatures match specific content, such as a certain string or series of characters (matching the string </a:t>
            </a:r>
            <a:r>
              <a:rPr lang="en-US" i="1" dirty="0" smtClean="0"/>
              <a:t>/etc/passwd</a:t>
            </a:r>
            <a:r>
              <a:rPr lang="en-US" dirty="0" smtClean="0"/>
              <a:t> in an FTP session). Context-based signatures match a pattern of activity based on the other activity around it, such as a port scan.</a:t>
            </a:r>
          </a:p>
          <a:p>
            <a:pPr>
              <a:defRPr/>
            </a:pPr>
            <a:endParaRPr lang="en-US" i="1" u="sng" dirty="0" smtClean="0"/>
          </a:p>
          <a:p>
            <a:pPr>
              <a:defRPr/>
            </a:pPr>
            <a:r>
              <a:rPr lang="en-US" sz="1200" b="1" i="0" kern="1200" dirty="0" smtClean="0">
                <a:solidFill>
                  <a:schemeClr val="tx1"/>
                </a:solidFill>
                <a:effectLst/>
                <a:latin typeface="Arial" charset="0"/>
                <a:ea typeface="ヒラギノ角ゴ Pro W3" pitchFamily="-111" charset="-128"/>
                <a:cs typeface="ヒラギノ角ゴ Pro W3" pitchFamily="-111" charset="-128"/>
              </a:rPr>
              <a:t>Content-based signatures </a:t>
            </a:r>
            <a:r>
              <a:rPr lang="en-US" sz="1200" i="0" kern="1200" dirty="0" smtClean="0">
                <a:solidFill>
                  <a:schemeClr val="tx1"/>
                </a:solidFill>
                <a:effectLst/>
                <a:latin typeface="Arial" charset="0"/>
                <a:ea typeface="ヒラギノ角ゴ Pro W3" pitchFamily="-111" charset="-128"/>
                <a:cs typeface="ヒラギノ角ゴ Pro W3" pitchFamily="-111" charset="-128"/>
              </a:rPr>
              <a:t>are generally the simplest. They are designed to examine the content of such things as network packets or log entries. Content-based signatures are typically easy to build and look for simple things, such as a certain string of characters or a certain flag set in a TCP packet.</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Here are some example content-based signatures:</a:t>
            </a:r>
          </a:p>
          <a:p>
            <a:pPr marL="171450" indent="-171450">
              <a:buFont typeface="Arial" panose="020B0604020202020204" pitchFamily="34" charset="0"/>
              <a:buChar char="•"/>
              <a:defRPr/>
            </a:pPr>
            <a:r>
              <a:rPr lang="en-US" sz="1200" i="1" kern="1200" dirty="0" smtClean="0">
                <a:solidFill>
                  <a:schemeClr val="tx1"/>
                </a:solidFill>
                <a:effectLst/>
                <a:latin typeface="Arial" charset="0"/>
                <a:ea typeface="ヒラギノ角ゴ Pro W3" pitchFamily="-111" charset="-128"/>
                <a:cs typeface="ヒラギノ角ゴ Pro W3" pitchFamily="-111" charset="-128"/>
              </a:rPr>
              <a:t>Matching the characters /</a:t>
            </a:r>
            <a:r>
              <a:rPr lang="en-US" sz="1200" i="0" kern="1200" dirty="0" smtClean="0">
                <a:solidFill>
                  <a:schemeClr val="tx1"/>
                </a:solidFill>
                <a:effectLst/>
                <a:latin typeface="Arial" charset="0"/>
                <a:ea typeface="ヒラギノ角ゴ Pro W3" pitchFamily="-111" charset="-128"/>
                <a:cs typeface="ヒラギノ角ゴ Pro W3" pitchFamily="-111" charset="-128"/>
              </a:rPr>
              <a:t>etc/passwd </a:t>
            </a:r>
            <a:r>
              <a:rPr lang="en-US" sz="1200" i="1" kern="1200" dirty="0" smtClean="0">
                <a:solidFill>
                  <a:schemeClr val="tx1"/>
                </a:solidFill>
                <a:effectLst/>
                <a:latin typeface="Arial" charset="0"/>
                <a:ea typeface="ヒラギノ角ゴ Pro W3" pitchFamily="-111" charset="-128"/>
                <a:cs typeface="ヒラギノ角ゴ Pro W3" pitchFamily="-111" charset="-128"/>
              </a:rPr>
              <a:t>in a Telnet session. </a:t>
            </a:r>
            <a:r>
              <a:rPr lang="en-US" sz="1200" i="0" kern="1200" dirty="0" smtClean="0">
                <a:solidFill>
                  <a:schemeClr val="tx1"/>
                </a:solidFill>
                <a:effectLst/>
                <a:latin typeface="Arial" charset="0"/>
                <a:ea typeface="ヒラギノ角ゴ Pro W3" pitchFamily="-111" charset="-128"/>
                <a:cs typeface="ヒラギノ角ゴ Pro W3" pitchFamily="-111" charset="-128"/>
              </a:rPr>
              <a:t>On a UNIX system, the names of valid user accounts (and sometimes the passwords for those user accounts) are stored in a file called </a:t>
            </a:r>
            <a:r>
              <a:rPr lang="en-US" sz="1200" i="1" kern="1200" dirty="0" smtClean="0">
                <a:solidFill>
                  <a:schemeClr val="tx1"/>
                </a:solidFill>
                <a:effectLst/>
                <a:latin typeface="Arial" charset="0"/>
                <a:ea typeface="ヒラギノ角ゴ Pro W3" pitchFamily="-111" charset="-128"/>
                <a:cs typeface="ヒラギノ角ゴ Pro W3" pitchFamily="-111" charset="-128"/>
              </a:rPr>
              <a:t>passwd </a:t>
            </a:r>
            <a:r>
              <a:rPr lang="en-US" sz="1200" i="0" kern="1200" dirty="0" smtClean="0">
                <a:solidFill>
                  <a:schemeClr val="tx1"/>
                </a:solidFill>
                <a:effectLst/>
                <a:latin typeface="Arial" charset="0"/>
                <a:ea typeface="ヒラギノ角ゴ Pro W3" pitchFamily="-111" charset="-128"/>
                <a:cs typeface="ヒラギノ角ゴ Pro W3" pitchFamily="-111" charset="-128"/>
              </a:rPr>
              <a:t>located in the </a:t>
            </a:r>
            <a:r>
              <a:rPr lang="en-US" sz="1200" i="1" kern="1200" dirty="0" smtClean="0">
                <a:solidFill>
                  <a:schemeClr val="tx1"/>
                </a:solidFill>
                <a:effectLst/>
                <a:latin typeface="Arial" charset="0"/>
                <a:ea typeface="ヒラギノ角ゴ Pro W3" pitchFamily="-111" charset="-128"/>
                <a:cs typeface="ヒラギノ角ゴ Pro W3" pitchFamily="-111" charset="-128"/>
              </a:rPr>
              <a:t>etc </a:t>
            </a:r>
            <a:r>
              <a:rPr lang="en-US" sz="1200" i="0" kern="1200" dirty="0" smtClean="0">
                <a:solidFill>
                  <a:schemeClr val="tx1"/>
                </a:solidFill>
                <a:effectLst/>
                <a:latin typeface="Arial" charset="0"/>
                <a:ea typeface="ヒラギノ角ゴ Pro W3" pitchFamily="-111" charset="-128"/>
                <a:cs typeface="ヒラギノ角ゴ Pro W3" pitchFamily="-111" charset="-128"/>
              </a:rPr>
              <a:t>directory.</a:t>
            </a:r>
          </a:p>
          <a:p>
            <a:pPr marL="171450" indent="-171450">
              <a:buFont typeface="Arial" panose="020B0604020202020204" pitchFamily="34" charset="0"/>
              <a:buChar char="•"/>
              <a:defRPr/>
            </a:pPr>
            <a:r>
              <a:rPr lang="en-US" sz="1200" i="1" kern="1200" dirty="0" smtClean="0">
                <a:solidFill>
                  <a:schemeClr val="tx1"/>
                </a:solidFill>
                <a:effectLst/>
                <a:latin typeface="Arial" charset="0"/>
                <a:ea typeface="ヒラギノ角ゴ Pro W3" pitchFamily="-111" charset="-128"/>
                <a:cs typeface="ヒラギノ角ゴ Pro W3" pitchFamily="-111" charset="-128"/>
              </a:rPr>
              <a:t>Matching the characters </a:t>
            </a:r>
            <a:r>
              <a:rPr lang="en-US" sz="1200" i="0" kern="1200" dirty="0" smtClean="0">
                <a:solidFill>
                  <a:schemeClr val="tx1"/>
                </a:solidFill>
                <a:effectLst/>
                <a:latin typeface="Arial" charset="0"/>
                <a:ea typeface="ヒラギノ角ゴ Pro W3" pitchFamily="-111" charset="-128"/>
                <a:cs typeface="ヒラギノ角ゴ Pro W3" pitchFamily="-111" charset="-128"/>
              </a:rPr>
              <a:t>“to: decode” </a:t>
            </a:r>
            <a:r>
              <a:rPr lang="en-US" sz="1200" i="1" kern="1200" dirty="0" smtClean="0">
                <a:solidFill>
                  <a:schemeClr val="tx1"/>
                </a:solidFill>
                <a:effectLst/>
                <a:latin typeface="Arial" charset="0"/>
                <a:ea typeface="ヒラギノ角ゴ Pro W3" pitchFamily="-111" charset="-128"/>
                <a:cs typeface="ヒラギノ角ゴ Pro W3" pitchFamily="-111" charset="-128"/>
              </a:rPr>
              <a:t>in the header of an e-mail message. </a:t>
            </a:r>
            <a:r>
              <a:rPr lang="en-US" sz="1200" i="0" kern="1200" dirty="0" smtClean="0">
                <a:solidFill>
                  <a:schemeClr val="tx1"/>
                </a:solidFill>
                <a:effectLst/>
                <a:latin typeface="Arial" charset="0"/>
                <a:ea typeface="ヒラギノ角ゴ Pro W3" pitchFamily="-111" charset="-128"/>
                <a:cs typeface="ヒラギノ角ゴ Pro W3" pitchFamily="-111" charset="-128"/>
              </a:rPr>
              <a:t>On certain older versions of sendmail, sending an e-mail message to “decode” would cause the system to execute the contents of the e-mail</a:t>
            </a:r>
          </a:p>
          <a:p>
            <a:pPr marL="0" indent="0">
              <a:buFont typeface="Arial" panose="020B0604020202020204" pitchFamily="34" charset="0"/>
              <a:buNone/>
              <a:defRPr/>
            </a:pPr>
            <a:endParaRPr lang="en-US" sz="1200" i="0" u="sng" kern="1200" dirty="0" smtClean="0">
              <a:solidFill>
                <a:schemeClr val="tx1"/>
              </a:solidFill>
              <a:effectLst/>
              <a:latin typeface="Arial" charset="0"/>
              <a:ea typeface="ヒラギノ角ゴ Pro W3" pitchFamily="-111" charset="-128"/>
            </a:endParaRPr>
          </a:p>
          <a:p>
            <a:pPr marL="0" indent="0">
              <a:buFont typeface="Arial" panose="020B0604020202020204" pitchFamily="34" charset="0"/>
              <a:buNone/>
              <a:defRPr/>
            </a:pPr>
            <a:r>
              <a:rPr lang="en-US" b="1" i="0" u="none" dirty="0" smtClean="0"/>
              <a:t>Context-based signatures </a:t>
            </a:r>
            <a:r>
              <a:rPr lang="en-US" i="0" u="none" dirty="0" smtClean="0"/>
              <a:t>are generally more complicated, as they are designed to match large patterns of activity and examine how certain types of activity fit into the other activities going on around them. Context signatures generally address the question: How does this event compare to other events that have already happened or might happen in the near future? Context-based signatures are more difficult to analyze and take more</a:t>
            </a:r>
            <a:r>
              <a:rPr lang="en-US" i="0" u="none" baseline="0" dirty="0" smtClean="0"/>
              <a:t> </a:t>
            </a:r>
            <a:r>
              <a:rPr lang="en-US" i="0" u="none" dirty="0" smtClean="0"/>
              <a:t>resources to match, as the IDS must be able to “remember” past events to match certain context signatures. Here are some example context-based</a:t>
            </a:r>
            <a:r>
              <a:rPr lang="en-US" i="0" u="none" baseline="0" dirty="0" smtClean="0"/>
              <a:t> </a:t>
            </a:r>
            <a:r>
              <a:rPr lang="en-US" i="0" u="none" dirty="0" smtClean="0"/>
              <a:t>signatures:</a:t>
            </a:r>
          </a:p>
          <a:p>
            <a:pPr marL="0" indent="0">
              <a:buFont typeface="Arial" panose="020B0604020202020204" pitchFamily="34" charset="0"/>
              <a:buNone/>
              <a:defRPr/>
            </a:pPr>
            <a:endParaRPr lang="en-US" i="0" u="none" dirty="0" smtClean="0"/>
          </a:p>
          <a:p>
            <a:pPr marL="171450" indent="-171450">
              <a:buFont typeface="Arial" panose="020B0604020202020204" pitchFamily="34" charset="0"/>
              <a:buChar char="•"/>
              <a:defRPr/>
            </a:pPr>
            <a:r>
              <a:rPr lang="en-US" i="1" u="none" dirty="0" smtClean="0"/>
              <a:t>Match a potential intruder scanning for open web servers on a specific network</a:t>
            </a:r>
            <a:r>
              <a:rPr lang="en-US" i="0" u="none" dirty="0" smtClean="0"/>
              <a:t>. A potential intruder may use a port scanner to look for any systems accepting connections on port 80. To match this signature, the IDS must analyze all attempted connections to port 80 and then be able to determine which connection attempts are coming from the same source but are going to multiple, different destinations.</a:t>
            </a:r>
          </a:p>
          <a:p>
            <a:pPr marL="171450" indent="-171450">
              <a:buFont typeface="Arial" panose="020B0604020202020204" pitchFamily="34" charset="0"/>
              <a:buChar char="•"/>
              <a:defRPr/>
            </a:pPr>
            <a:r>
              <a:rPr lang="en-US" i="1" u="none" dirty="0" smtClean="0"/>
              <a:t>Identify a Nessus scan</a:t>
            </a:r>
            <a:r>
              <a:rPr lang="en-US" i="0" u="none" dirty="0" smtClean="0"/>
              <a:t>. Nessus is an open-source vulnerability scanner that allows security administrators (and potential attackers) to quickly examine systems for vulnerabilities. Depending on the tests chosen, Nessus typically performs the tests in a certain order, one after the other.</a:t>
            </a:r>
            <a:r>
              <a:rPr lang="en-US" i="0" u="none" baseline="0" dirty="0" smtClean="0"/>
              <a:t> </a:t>
            </a:r>
            <a:r>
              <a:rPr lang="en-US" i="0" u="none" dirty="0" smtClean="0"/>
              <a:t>To be able to determine the presence of a Nessus scan, the IDS must know which tests Nessus runs as well as the typical order in which the</a:t>
            </a:r>
            <a:r>
              <a:rPr lang="en-US" i="0" u="none" baseline="0" dirty="0" smtClean="0"/>
              <a:t> </a:t>
            </a:r>
            <a:r>
              <a:rPr lang="en-US" i="0" u="none" dirty="0" smtClean="0"/>
              <a:t>tests are run.</a:t>
            </a:r>
          </a:p>
          <a:p>
            <a:pPr marL="171450" indent="-171450">
              <a:buFont typeface="Arial" panose="020B0604020202020204" pitchFamily="34" charset="0"/>
              <a:buChar char="•"/>
              <a:defRPr/>
            </a:pPr>
            <a:r>
              <a:rPr lang="en-US" i="1" u="none" dirty="0" smtClean="0"/>
              <a:t>Identify a ping flood attack</a:t>
            </a:r>
            <a:r>
              <a:rPr lang="en-US" i="0" u="none" dirty="0" smtClean="0"/>
              <a:t>. A single ICMP packet on its own is generally regarded as harmless, certainly not worthy of an IDS signature. Yet thousands of ICMP packets coming to a single system in a short period of time can have a devastating effect on the receiving system. By flooding a system with thousands of valid ICMP packets, an attacker can keep a target system so busy it doesn’t have time to do anything else—a very effective denial-of-service attack. To identify a ping flood, the IDS must recognize each ICMP packet and keep track of how many ICMP packets different systems have received in the recent past.</a:t>
            </a:r>
          </a:p>
          <a:p>
            <a:pPr marL="0" indent="0">
              <a:buFont typeface="Arial" panose="020B0604020202020204" pitchFamily="34" charset="0"/>
              <a:buNone/>
              <a:defRPr/>
            </a:pPr>
            <a:endParaRPr lang="en-US" i="0" u="none" dirty="0" smtClean="0"/>
          </a:p>
          <a:p>
            <a:pPr marL="0" indent="0">
              <a:buFont typeface="Arial" panose="020B0604020202020204" pitchFamily="34" charset="0"/>
              <a:buNone/>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To function, the IDS must have a decent signature base with examples of known, undesirable activity that it can use when analyzing traffic or events. Any time an IDS matches current events against a signature, the IDS could be considered successful, as it has correctly matched the current event against a known signature and reacted accordingly (usually with an alarm or alert of some type).</a:t>
            </a:r>
            <a:endParaRPr lang="en-US" i="0" u="none" dirty="0"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EECF299-25F4-411A-8450-D9CC16C90527}" type="slidenum">
              <a:rPr lang="en-US" altLang="en-US" smtClean="0"/>
              <a:pPr eaLnBrk="1" hangingPunct="1"/>
              <a:t>17</a:t>
            </a:fld>
            <a:endParaRPr lang="en-US" altLang="en-US" dirty="0" smtClean="0"/>
          </a:p>
        </p:txBody>
      </p:sp>
    </p:spTree>
    <p:extLst>
      <p:ext uri="{BB962C8B-B14F-4D97-AF65-F5344CB8AC3E}">
        <p14:creationId xmlns:p14="http://schemas.microsoft.com/office/powerpoint/2010/main" val="4138999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Viewed in its simplest form, an IDS is really just looking at activity (be it host-based or network-based) and matching it against a predefined set of patterns. When it matches activity to a specific pattern, the IDS cannot know the true intent behind that activity—whether it is benign or hostile—and therefore it can react only as it has been programmed to do. In most cases, this means generating an alert that must then be analyzed by a human who tries to determine the intent of the traffic from whatever information is available.</a:t>
            </a:r>
          </a:p>
          <a:p>
            <a:pPr>
              <a:defRPr/>
            </a:pPr>
            <a:endParaRPr lang="en-US" dirty="0" smtClean="0"/>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Keep in mind that the IDS can only match patterns and has no ability to determine intent behind the activity, so in some ways this is an unfair label. Technically, the IDS is</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functioning correctly by matching the pattern, but from a human standpoint this is not information the analyst needed to see, as it does not constitute a threat and does not require intervention.</a:t>
            </a:r>
          </a:p>
          <a:p>
            <a:pPr>
              <a:defRPr/>
            </a:pPr>
            <a:endParaRPr lang="en-US" sz="1200" i="0" kern="1200" dirty="0" smtClean="0">
              <a:solidFill>
                <a:schemeClr val="tx1"/>
              </a:solidFill>
              <a:effectLst/>
              <a:latin typeface="Arial" charset="0"/>
              <a:ea typeface="ヒラギノ角ゴ Pro W3" pitchFamily="-111" charset="-128"/>
            </a:endParaRPr>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An IDS is also limited by its signature set—it can match only activity for which it has stored patterns.</a:t>
            </a:r>
            <a:endParaRPr lang="en-US" dirty="0"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7F389CDF-A333-44FC-BA9A-A946E86B3CAE}" type="slidenum">
              <a:rPr lang="en-US" altLang="en-US" smtClean="0"/>
              <a:pPr eaLnBrk="1" hangingPunct="1"/>
              <a:t>18</a:t>
            </a:fld>
            <a:endParaRPr lang="en-US" altLang="en-US" dirty="0" smtClean="0"/>
          </a:p>
        </p:txBody>
      </p:sp>
    </p:spTree>
    <p:extLst>
      <p:ext uri="{BB962C8B-B14F-4D97-AF65-F5344CB8AC3E}">
        <p14:creationId xmlns:p14="http://schemas.microsoft.com/office/powerpoint/2010/main" val="3755216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Network-based IDSs (NIDSs) actually came along a few years after host-based systems. After running host-based systems for a while, many organizations grew</a:t>
            </a:r>
            <a:r>
              <a:rPr lang="en-US" baseline="0" dirty="0" smtClean="0"/>
              <a:t> </a:t>
            </a:r>
            <a:r>
              <a:rPr lang="en-US" dirty="0" smtClean="0"/>
              <a:t>tired of the time, energy, and expense involved with managing the first generation of these systems—the host-based systems were not centrally managed, there was no easy way to correlate alerts between systems, and false-positive rates were high. The desire for a “better way” grew along with the amount of interconnectivity between systems and, consequently, the amount of malicious activity coming across the networks themselves. This fueled development of a new breed of IDS designed to focus on the source for a great deal of the malicious traffic—the network itself.</a:t>
            </a:r>
          </a:p>
          <a:p>
            <a:endParaRPr lang="en-US" dirty="0" smtClean="0"/>
          </a:p>
          <a:p>
            <a:r>
              <a:rPr lang="en-US" dirty="0" smtClean="0"/>
              <a:t>Even though the idea of a security perimeter is somewhat flawed (many security incidents originate inside the perimeter), it caught on very quickly, as it was easy to understand and devices such as firewalls, bastion hosts, and routers were available to define and secure that perimeter. The best way to secure the perimeter from outside attack is to reject all traffic from external entities, but this is impossible and impractical to do, so security personnel needed a way to let traffic in but still be able to determine whether or not the traffic was malicious. This is the problem that NIDS developers were trying to solve.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19</a:t>
            </a:fld>
            <a:endParaRPr lang="en-US" altLang="en-US" dirty="0"/>
          </a:p>
        </p:txBody>
      </p:sp>
    </p:spTree>
    <p:extLst>
      <p:ext uri="{BB962C8B-B14F-4D97-AF65-F5344CB8AC3E}">
        <p14:creationId xmlns:p14="http://schemas.microsoft.com/office/powerpoint/2010/main" val="220306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and more companies began to operate their computer security like a castle or military base.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20</a:t>
            </a:fld>
            <a:endParaRPr lang="en-US" altLang="en-US" dirty="0"/>
          </a:p>
        </p:txBody>
      </p:sp>
    </p:spTree>
    <p:extLst>
      <p:ext uri="{BB962C8B-B14F-4D97-AF65-F5344CB8AC3E}">
        <p14:creationId xmlns:p14="http://schemas.microsoft.com/office/powerpoint/2010/main" val="2932514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NIDSs look for certain activities that typify hostile actions or misuse, such as the following:</a:t>
            </a:r>
          </a:p>
          <a:p>
            <a:pPr marL="171450" indent="-171450">
              <a:buFont typeface="Arial" panose="020B0604020202020204" pitchFamily="34" charset="0"/>
              <a:buChar char="•"/>
            </a:pPr>
            <a:r>
              <a:rPr lang="en-US" dirty="0" smtClean="0"/>
              <a:t>Denial-of-service attacks</a:t>
            </a:r>
          </a:p>
          <a:p>
            <a:pPr marL="171450" indent="-171450">
              <a:buFont typeface="Arial" panose="020B0604020202020204" pitchFamily="34" charset="0"/>
              <a:buChar char="•"/>
            </a:pPr>
            <a:r>
              <a:rPr lang="en-US" dirty="0" smtClean="0"/>
              <a:t>Port scans or sweeps</a:t>
            </a:r>
          </a:p>
          <a:p>
            <a:pPr marL="171450" indent="-171450">
              <a:buFont typeface="Arial" panose="020B0604020202020204" pitchFamily="34" charset="0"/>
              <a:buChar char="•"/>
            </a:pPr>
            <a:r>
              <a:rPr lang="en-US" dirty="0" smtClean="0"/>
              <a:t>Malicious content in the data payload of a packet or packets</a:t>
            </a:r>
          </a:p>
          <a:p>
            <a:pPr marL="171450" indent="-171450">
              <a:buFont typeface="Arial" panose="020B0604020202020204" pitchFamily="34" charset="0"/>
              <a:buChar char="•"/>
            </a:pPr>
            <a:r>
              <a:rPr lang="en-US" dirty="0" smtClean="0"/>
              <a:t>Vulnerability scanning</a:t>
            </a:r>
          </a:p>
          <a:p>
            <a:pPr marL="171450" indent="-171450">
              <a:buFont typeface="Arial" panose="020B0604020202020204" pitchFamily="34" charset="0"/>
              <a:buChar char="•"/>
            </a:pPr>
            <a:r>
              <a:rPr lang="en-US" dirty="0" smtClean="0"/>
              <a:t>Trojans, viruses, or worms</a:t>
            </a:r>
          </a:p>
          <a:p>
            <a:pPr marL="171450" indent="-171450">
              <a:buFont typeface="Arial" panose="020B0604020202020204" pitchFamily="34" charset="0"/>
              <a:buChar char="•"/>
            </a:pPr>
            <a:r>
              <a:rPr lang="en-US" dirty="0" smtClean="0"/>
              <a:t>Tunneling</a:t>
            </a:r>
          </a:p>
          <a:p>
            <a:pPr marL="171450" indent="-171450">
              <a:buFont typeface="Arial" panose="020B0604020202020204" pitchFamily="34" charset="0"/>
              <a:buChar char="•"/>
            </a:pPr>
            <a:r>
              <a:rPr lang="en-US" dirty="0" smtClean="0"/>
              <a:t>Brute-force attacks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22</a:t>
            </a:fld>
            <a:endParaRPr lang="en-US" altLang="en-US" dirty="0"/>
          </a:p>
        </p:txBody>
      </p:sp>
    </p:spTree>
    <p:extLst>
      <p:ext uri="{BB962C8B-B14F-4D97-AF65-F5344CB8AC3E}">
        <p14:creationId xmlns:p14="http://schemas.microsoft.com/office/powerpoint/2010/main" val="143205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7BDEF38F-7E3F-4F98-9341-0E6EF62841A4}" type="slidenum">
              <a:rPr lang="en-US" altLang="en-US" smtClean="0"/>
              <a:pPr eaLnBrk="1" hangingPunct="1"/>
              <a:t>2</a:t>
            </a:fld>
            <a:endParaRPr lang="en-US" altLang="en-US" dirty="0" smtClean="0"/>
          </a:p>
        </p:txBody>
      </p:sp>
    </p:spTree>
    <p:extLst>
      <p:ext uri="{BB962C8B-B14F-4D97-AF65-F5344CB8AC3E}">
        <p14:creationId xmlns:p14="http://schemas.microsoft.com/office/powerpoint/2010/main" val="3104042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most NIDSs operate in a fairly similar fashion. This</a:t>
            </a:r>
            <a:r>
              <a:rPr lang="en-US" baseline="0" dirty="0" smtClean="0"/>
              <a:t> figure </a:t>
            </a:r>
            <a:r>
              <a:rPr lang="en-US" dirty="0" smtClean="0"/>
              <a:t>shows the logical layout of a NIDS. By considering the function and activity of each component, you can gain some insight into how a NIDS operates.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23</a:t>
            </a:fld>
            <a:endParaRPr lang="en-US" altLang="en-US" dirty="0"/>
          </a:p>
        </p:txBody>
      </p:sp>
    </p:spTree>
    <p:extLst>
      <p:ext uri="{BB962C8B-B14F-4D97-AF65-F5344CB8AC3E}">
        <p14:creationId xmlns:p14="http://schemas.microsoft.com/office/powerpoint/2010/main" val="4095201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NIDS, the traffic collector is specifically designed to pull traffic from the network. This component usually behaves in much the same way as a network traffic sniffer—it simply pulls every packet it can see off the network to which it is connected. In a NIDS, the traffic collector will logically attach itself to a network interface card (NIC) and instruct the NIC to accept every packet it can. A NIC that accepts and processes every packet regardless of the packet’s origin and destination is said to be in </a:t>
            </a:r>
            <a:r>
              <a:rPr lang="en-US" i="1" dirty="0" smtClean="0"/>
              <a:t>promiscuous mode</a:t>
            </a:r>
            <a:r>
              <a:rPr lang="en-US" dirty="0" smtClean="0"/>
              <a:t>.</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a:t>
            </a:r>
            <a:r>
              <a:rPr lang="en-US" sz="1200" i="1" kern="1200" dirty="0" smtClean="0">
                <a:solidFill>
                  <a:schemeClr val="tx1"/>
                </a:solidFill>
                <a:effectLst/>
                <a:latin typeface="Arial" charset="0"/>
                <a:ea typeface="ヒラギノ角ゴ Pro W3" pitchFamily="-111" charset="-128"/>
                <a:cs typeface="ヒラギノ角ゴ Pro W3" pitchFamily="-111" charset="-128"/>
              </a:rPr>
              <a:t>analysis engine </a:t>
            </a:r>
            <a:r>
              <a:rPr lang="en-US" sz="1200" i="0" kern="1200" dirty="0" smtClean="0">
                <a:solidFill>
                  <a:schemeClr val="tx1"/>
                </a:solidFill>
                <a:effectLst/>
                <a:latin typeface="Arial" charset="0"/>
                <a:ea typeface="ヒラギノ角ゴ Pro W3" pitchFamily="-111" charset="-128"/>
                <a:cs typeface="ヒラギノ角ゴ Pro W3" pitchFamily="-111" charset="-128"/>
              </a:rPr>
              <a:t>in a NIDS serves the same function as its host-based counterpart, with some substantial differences. The network analysis engine must be able to collect packets and examine them individually or, if necessary, reassemble them into an entire traffic session. The patterns and signatures being matched are far more complicated than host-based signatures, so the analysis engine must be able to remember what traffic preceded the traffic currently being analyzed so that it can determine whether or not that traffic fits into a larger pattern of malicious activity. Additionally, the network-based analysis engine must be able to keep up with the flow of traffic on the network, rebuilding network sessions and matching patterns in real time.</a:t>
            </a:r>
          </a:p>
          <a:p>
            <a:endParaRPr lang="en-US" sz="1200" i="0" kern="1200" dirty="0" smtClean="0">
              <a:solidFill>
                <a:schemeClr val="tx1"/>
              </a:solidFill>
              <a:effectLst/>
              <a:latin typeface="Arial" charset="0"/>
              <a:ea typeface="ヒラギノ角ゴ Pro W3" pitchFamily="-111" charset="-128"/>
            </a:endParaRPr>
          </a:p>
          <a:p>
            <a:r>
              <a:rPr lang="en-US" dirty="0" smtClean="0"/>
              <a:t>The NIDS </a:t>
            </a:r>
            <a:r>
              <a:rPr lang="en-US" i="1" dirty="0" smtClean="0"/>
              <a:t>signature database </a:t>
            </a:r>
            <a:r>
              <a:rPr lang="en-US" dirty="0" smtClean="0"/>
              <a:t>is usually much larger than that of a host-based system. When examining network patterns, the NIDS must be able</a:t>
            </a:r>
          </a:p>
          <a:p>
            <a:r>
              <a:rPr lang="en-US" dirty="0" smtClean="0"/>
              <a:t>to recognize traffic targeted at many different applications and operating systems as well as traffic from a wide variety of threats (worms, assessment tools, attack tools, and so on). Some of the signatures themselves can be quite large, as the NIDS must look at network traffic occurring in a specific order over a period of time to match a particular malicious pattern.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24</a:t>
            </a:fld>
            <a:endParaRPr lang="en-US" altLang="en-US" dirty="0"/>
          </a:p>
        </p:txBody>
      </p:sp>
    </p:spTree>
    <p:extLst>
      <p:ext uri="{BB962C8B-B14F-4D97-AF65-F5344CB8AC3E}">
        <p14:creationId xmlns:p14="http://schemas.microsoft.com/office/powerpoint/2010/main" val="619692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25</a:t>
            </a:fld>
            <a:endParaRPr lang="en-US" altLang="en-US" dirty="0"/>
          </a:p>
        </p:txBody>
      </p:sp>
    </p:spTree>
    <p:extLst>
      <p:ext uri="{BB962C8B-B14F-4D97-AF65-F5344CB8AC3E}">
        <p14:creationId xmlns:p14="http://schemas.microsoft.com/office/powerpoint/2010/main" val="135632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central system, shown in Figure 13.5, consolidated alarms and provided the user interface and reporting functions that allowed users in one location to manage, maintain, and monitor sensors deployed in a variety of remote locations.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26</a:t>
            </a:fld>
            <a:endParaRPr lang="en-US" altLang="en-US" dirty="0"/>
          </a:p>
        </p:txBody>
      </p:sp>
    </p:spTree>
    <p:extLst>
      <p:ext uri="{BB962C8B-B14F-4D97-AF65-F5344CB8AC3E}">
        <p14:creationId xmlns:p14="http://schemas.microsoft.com/office/powerpoint/2010/main" val="2132517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creating separate components designed to work together, the NIDS developers were able to build a more capable and flexible system. With encrypted</a:t>
            </a:r>
            <a:r>
              <a:rPr lang="en-US" baseline="0" dirty="0" smtClean="0"/>
              <a:t> </a:t>
            </a:r>
            <a:r>
              <a:rPr lang="en-US" dirty="0" smtClean="0"/>
              <a:t>communications, network sensors could be placed around both local and remote perimeters and still be monitored and managed securely from a central</a:t>
            </a:r>
            <a:r>
              <a:rPr lang="en-US" baseline="0" dirty="0" smtClean="0"/>
              <a:t> </a:t>
            </a:r>
            <a:r>
              <a:rPr lang="en-US" dirty="0" smtClean="0"/>
              <a:t>location. Placement of the sensors very quickly became an issue for most security personnel, as the sensors obviously had to have visibility of the network traffic in order to analyze it. Because most organizations with NIDSs also had firewalls, location of the NIDS relative to the firewall had to be considered as well.</a:t>
            </a:r>
          </a:p>
          <a:p>
            <a:endParaRPr lang="en-US" dirty="0" smtClean="0"/>
          </a:p>
          <a:p>
            <a:r>
              <a:rPr lang="en-US" dirty="0" smtClean="0"/>
              <a:t>Placed before the firewall, as shown in Figure 13.6, the NIDS will see all traffic coming in from the Internet, including attacks against the firewall itself. This includes traffic that the firewall stops and does not permit into the corporate network. With this type of deployment, the NIDS sensor will generate a large number of alarms (including alarms for traffic that the firewall would stop). This tends to overwhelm the human operators managing the system.</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27</a:t>
            </a:fld>
            <a:endParaRPr lang="en-US" altLang="en-US" dirty="0"/>
          </a:p>
        </p:txBody>
      </p:sp>
    </p:spTree>
    <p:extLst>
      <p:ext uri="{BB962C8B-B14F-4D97-AF65-F5344CB8AC3E}">
        <p14:creationId xmlns:p14="http://schemas.microsoft.com/office/powerpoint/2010/main" val="987860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most organizations with NIDSs also had firewalls, location of the NIDS relative to the firewall had to be considered as well.</a:t>
            </a:r>
          </a:p>
          <a:p>
            <a:endParaRPr lang="en-US" dirty="0" smtClean="0"/>
          </a:p>
          <a:p>
            <a:r>
              <a:rPr lang="en-US" dirty="0" smtClean="0"/>
              <a:t>Placed before the firewall, as shown in this figure, the NIDS will see all traffic coming in from the Internet, including attacks against the firewall itself. This includes traffic that the firewall stops and does not permit into the corporate network. With this type of deployment, the NIDS sensor will generate a large number of alarms (including alarms for traffic that the firewall would stop). This tends to overwhelm the human operators managing the system.</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28</a:t>
            </a:fld>
            <a:endParaRPr lang="en-US" altLang="en-US" dirty="0"/>
          </a:p>
        </p:txBody>
      </p:sp>
    </p:spTree>
    <p:extLst>
      <p:ext uri="{BB962C8B-B14F-4D97-AF65-F5344CB8AC3E}">
        <p14:creationId xmlns:p14="http://schemas.microsoft.com/office/powerpoint/2010/main" val="4172700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Placed after the firewall, as shown in Figure 13.7, the NIDS sensor sees and analyzes the traffic that is being passed through the firewall and into the corporate network. While this does not allow the NIDS to see attacks against the firewall, it generally results in far fewer alarms and is the most popular placement for NIDS sensors.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29</a:t>
            </a:fld>
            <a:endParaRPr lang="en-US" altLang="en-US" dirty="0"/>
          </a:p>
        </p:txBody>
      </p:sp>
    </p:spTree>
    <p:extLst>
      <p:ext uri="{BB962C8B-B14F-4D97-AF65-F5344CB8AC3E}">
        <p14:creationId xmlns:p14="http://schemas.microsoft.com/office/powerpoint/2010/main" val="393109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NIDS has certain advantages that make it a good choice for certain situations:</a:t>
            </a:r>
          </a:p>
          <a:p>
            <a:endParaRPr lang="en-US" dirty="0" smtClean="0"/>
          </a:p>
          <a:p>
            <a:pPr marL="171450" indent="-171450">
              <a:buFont typeface="Arial" panose="020B0604020202020204" pitchFamily="34" charset="0"/>
              <a:buChar char="•"/>
            </a:pPr>
            <a:r>
              <a:rPr lang="en-US" b="0" i="1" dirty="0" smtClean="0"/>
              <a:t>Providing IDS coverage requires fewer systems.</a:t>
            </a:r>
            <a:r>
              <a:rPr lang="en-US" b="0" dirty="0" smtClean="0"/>
              <a:t> With a few well-placed NIDS sensors, you can monitor all the network traffic going in and out of your organization. Fewer sensors usually equates to less overhead and maintenance, meaning you can protect the same number of systems at a lower cost.</a:t>
            </a:r>
          </a:p>
          <a:p>
            <a:pPr marL="171450" indent="-171450">
              <a:buFont typeface="Arial" panose="020B0604020202020204" pitchFamily="34" charset="0"/>
              <a:buChar char="•"/>
            </a:pPr>
            <a:r>
              <a:rPr lang="en-US" b="0" i="1" dirty="0" smtClean="0"/>
              <a:t>Deployment, maintenance, and upgrade costs are usually lower. </a:t>
            </a:r>
            <a:r>
              <a:rPr lang="en-US" b="0" dirty="0" smtClean="0"/>
              <a:t>The fewer systems that have to be managed and maintained to provide IDS coverage, the lower the cost to operate the IDS. Upgrading and maintaining a few sensors is usually much cheaper than upgrading and maintaining hundreds of host-based processes.</a:t>
            </a:r>
          </a:p>
          <a:p>
            <a:pPr marL="171450" indent="-171450">
              <a:buFont typeface="Arial" panose="020B0604020202020204" pitchFamily="34" charset="0"/>
              <a:buChar char="•"/>
            </a:pPr>
            <a:r>
              <a:rPr lang="en-US" b="0" i="1" dirty="0" smtClean="0"/>
              <a:t>A NIDS has visibility into all network traffic and can correlate attacks among multiple systems. </a:t>
            </a:r>
            <a:r>
              <a:rPr lang="en-US" b="0" dirty="0" smtClean="0"/>
              <a:t>Well-placed NIDS sensors can see the “big picture” when it comes to network-based attacks. The network sensors can tell you whether attacks are widespread and unorganized or focused and concentrated on specific systems.</a:t>
            </a:r>
            <a:endParaRPr lang="en-US" b="0"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31</a:t>
            </a:fld>
            <a:endParaRPr lang="en-US" altLang="en-US" dirty="0"/>
          </a:p>
        </p:txBody>
      </p:sp>
    </p:spTree>
    <p:extLst>
      <p:ext uri="{BB962C8B-B14F-4D97-AF65-F5344CB8AC3E}">
        <p14:creationId xmlns:p14="http://schemas.microsoft.com/office/powerpoint/2010/main" val="124879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Disadvantages of a NIDS A NIDS has certain disadvantages:</a:t>
            </a:r>
          </a:p>
          <a:p>
            <a:pPr marL="171450" indent="-171450">
              <a:buFont typeface="Arial" panose="020B0604020202020204" pitchFamily="34" charset="0"/>
              <a:buChar char="•"/>
            </a:pPr>
            <a:r>
              <a:rPr lang="en-US" i="1" dirty="0" smtClean="0"/>
              <a:t>It is ineffective when traffic is encrypted</a:t>
            </a:r>
            <a:r>
              <a:rPr lang="en-US" dirty="0" smtClean="0"/>
              <a:t>. When network traffic is encrypted from application to application or system to system, a NIDS sensor will not be able to examine that traffic. With the increasing popularity of encrypted traffic, this is becoming a bigger problem for effective IDS operations.</a:t>
            </a:r>
          </a:p>
          <a:p>
            <a:pPr marL="171450" indent="-171450">
              <a:buFont typeface="Arial" panose="020B0604020202020204" pitchFamily="34" charset="0"/>
              <a:buChar char="•"/>
            </a:pPr>
            <a:r>
              <a:rPr lang="en-US" i="1" dirty="0" smtClean="0"/>
              <a:t>It can’t see traffic that does not cross it. </a:t>
            </a:r>
            <a:r>
              <a:rPr lang="en-US" dirty="0" smtClean="0"/>
              <a:t>The IDS sensor can examine only traffic crossing the network link it is monitoring. With most IDS sensors being placed on perimeter links, traffic traversing the internal network is never seen.</a:t>
            </a:r>
          </a:p>
          <a:p>
            <a:pPr marL="171450" indent="-171450">
              <a:buFont typeface="Arial" panose="020B0604020202020204" pitchFamily="34" charset="0"/>
              <a:buChar char="•"/>
            </a:pPr>
            <a:r>
              <a:rPr lang="en-US" i="1" dirty="0" smtClean="0"/>
              <a:t>It must be able to handle high volumes of traffic</a:t>
            </a:r>
            <a:r>
              <a:rPr lang="en-US" dirty="0" smtClean="0"/>
              <a:t>. As network speeds continue to increase, the network sensors must be able to keep pace and examine the traffic as quickly as it can pass the network. When NIDSs were introduced, 10-Mbps networks were the norm. Now 100-Mbps and even 1-Gbps networks are commonplace. This increase in traffic speeds means IDS sensors must be faster and more powerful than ever before.</a:t>
            </a:r>
          </a:p>
          <a:p>
            <a:pPr marL="171450" indent="-171450">
              <a:buFont typeface="Arial" panose="020B0604020202020204" pitchFamily="34" charset="0"/>
              <a:buChar char="•"/>
            </a:pPr>
            <a:r>
              <a:rPr lang="en-US" i="1" dirty="0" smtClean="0"/>
              <a:t>It doesn’t know about activity on the hosts themselves</a:t>
            </a:r>
            <a:r>
              <a:rPr lang="en-US" dirty="0" smtClean="0"/>
              <a:t>. NIDSs focus on network traffic. Activity that occurs on the hosts themselves will not be seen by a NIDS.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32</a:t>
            </a:fld>
            <a:endParaRPr lang="en-US" altLang="en-US" dirty="0"/>
          </a:p>
        </p:txBody>
      </p:sp>
    </p:spTree>
    <p:extLst>
      <p:ext uri="{BB962C8B-B14F-4D97-AF65-F5344CB8AC3E}">
        <p14:creationId xmlns:p14="http://schemas.microsoft.com/office/powerpoint/2010/main" val="3111714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NIDSs can be distinguished by how they examine the traffic and whether or not they interact with that traffic.</a:t>
            </a:r>
          </a:p>
          <a:p>
            <a:endParaRPr lang="en-US" dirty="0" smtClean="0"/>
          </a:p>
          <a:p>
            <a:r>
              <a:rPr lang="en-US" dirty="0" smtClean="0"/>
              <a:t>On a </a:t>
            </a:r>
            <a:r>
              <a:rPr lang="en-US" b="1" dirty="0" smtClean="0"/>
              <a:t>passive system</a:t>
            </a:r>
            <a:r>
              <a:rPr lang="en-US" dirty="0" smtClean="0"/>
              <a:t>, the</a:t>
            </a:r>
            <a:r>
              <a:rPr lang="en-US" baseline="0" dirty="0" smtClean="0"/>
              <a:t> </a:t>
            </a:r>
            <a:r>
              <a:rPr lang="en-US" dirty="0" smtClean="0"/>
              <a:t>NIDS simply watches the traffic, analyzes it, and generates alarms. It does not interact with the traffic itself in any way, and it does not modify the defensive posture of the system to react to the traffic. A passive NIDS is very similar to a simple motion sensor—it generates an alarm when it</a:t>
            </a:r>
            <a:r>
              <a:rPr lang="en-US" baseline="0" dirty="0" smtClean="0"/>
              <a:t> </a:t>
            </a:r>
            <a:r>
              <a:rPr lang="en-US" dirty="0" smtClean="0"/>
              <a:t>matches a pattern, much as the motion sensor generates an alarm when it sees movement.</a:t>
            </a:r>
          </a:p>
          <a:p>
            <a:endParaRPr lang="en-US" dirty="0" smtClean="0"/>
          </a:p>
          <a:p>
            <a:r>
              <a:rPr lang="en-US" dirty="0" smtClean="0"/>
              <a:t>An </a:t>
            </a:r>
            <a:r>
              <a:rPr lang="en-US" b="1" dirty="0" smtClean="0"/>
              <a:t>active NIDS </a:t>
            </a:r>
            <a:r>
              <a:rPr lang="en-US" dirty="0" smtClean="0"/>
              <a:t>contains all the same components</a:t>
            </a:r>
            <a:r>
              <a:rPr lang="en-US" baseline="0" dirty="0" smtClean="0"/>
              <a:t> </a:t>
            </a:r>
            <a:r>
              <a:rPr lang="en-US" dirty="0" smtClean="0"/>
              <a:t>and capabilities of the passive NIDS with one critical addition—the active NIDS can react to the traffic it is analyzing. These reactions can range</a:t>
            </a:r>
            <a:r>
              <a:rPr lang="en-US" baseline="0" dirty="0" smtClean="0"/>
              <a:t> </a:t>
            </a:r>
            <a:r>
              <a:rPr lang="en-US" dirty="0" smtClean="0"/>
              <a:t>from something simple, such as sending a TCP reset message to interrupt a potential attack and disconnect a session, to something complex,</a:t>
            </a:r>
            <a:r>
              <a:rPr lang="en-US" baseline="0" dirty="0" smtClean="0"/>
              <a:t> </a:t>
            </a:r>
            <a:r>
              <a:rPr lang="en-US" dirty="0" smtClean="0"/>
              <a:t>such as dynamically modifying firewall rules to reject all traffic from specific source IP addresses for</a:t>
            </a:r>
            <a:r>
              <a:rPr lang="en-US" baseline="0" dirty="0" smtClean="0"/>
              <a:t> </a:t>
            </a:r>
            <a:r>
              <a:rPr lang="en-US" dirty="0" smtClean="0"/>
              <a:t>the next 24 hours.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33</a:t>
            </a:fld>
            <a:endParaRPr lang="en-US" altLang="en-US" dirty="0"/>
          </a:p>
        </p:txBody>
      </p:sp>
    </p:spTree>
    <p:extLst>
      <p:ext uri="{BB962C8B-B14F-4D97-AF65-F5344CB8AC3E}">
        <p14:creationId xmlns:p14="http://schemas.microsoft.com/office/powerpoint/2010/main" val="1296840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Analysis engine</a:t>
            </a:r>
            <a:r>
              <a:rPr lang="en-US" dirty="0" smtClean="0"/>
              <a:t> – Examines the collected network traffic and compares it to known patterns of suspicious or malicious activity stored in the signature database. The analysis engine is the “brains” of the IDS.</a:t>
            </a:r>
          </a:p>
          <a:p>
            <a:r>
              <a:rPr lang="en-US" u="sng" dirty="0" smtClean="0"/>
              <a:t>Anomaly detection model</a:t>
            </a:r>
            <a:r>
              <a:rPr lang="en-US" dirty="0" smtClean="0"/>
              <a:t> – An IDS model where the IDS must know what “normal” behavior on the host or network being protected really is. Once the “normal” behavior baseline is established, the IDS can then go to work identifying deviations from the</a:t>
            </a:r>
            <a:r>
              <a:rPr lang="en-US" baseline="0" dirty="0" smtClean="0"/>
              <a:t> </a:t>
            </a:r>
            <a:r>
              <a:rPr lang="en-US" dirty="0" smtClean="0"/>
              <a:t>norm, which are further scrutinized to determine whether or not that activity is malicious.</a:t>
            </a:r>
          </a:p>
          <a:p>
            <a:r>
              <a:rPr lang="en-US" u="sng" dirty="0" smtClean="0"/>
              <a:t>Banner grabbing</a:t>
            </a:r>
            <a:r>
              <a:rPr lang="en-US" dirty="0" smtClean="0"/>
              <a:t> – A technique used to gather information from a service that publicizes information via a banner.</a:t>
            </a:r>
          </a:p>
          <a:p>
            <a:r>
              <a:rPr lang="en-US" u="sng" dirty="0" smtClean="0"/>
              <a:t>Content-based signature</a:t>
            </a:r>
            <a:r>
              <a:rPr lang="en-US" dirty="0" smtClean="0"/>
              <a:t> – Signatures that are designed to examine the content of such things as network packets or log entries. Content-based signatures are typically easy to build and look for simple things, such as a certain string of characters or a certain flag set in a TCP packet.</a:t>
            </a:r>
          </a:p>
          <a:p>
            <a:r>
              <a:rPr lang="en-US" u="sng" dirty="0" smtClean="0"/>
              <a:t>Context-based signature</a:t>
            </a:r>
            <a:r>
              <a:rPr lang="en-US" dirty="0" smtClean="0"/>
              <a:t> – Signatures that are designed to match large patterns of activity and examine how certain types of activity fit into the other activities going on around them. Context signatures generally address the question: How does this event compare to other events that have already happened or might happen in the near future? Context-based signatures are more difficult to analyze and take more resources to match, as the IDS must be able to “remember” past events to match certain context signatures.</a:t>
            </a:r>
          </a:p>
          <a:p>
            <a:r>
              <a:rPr lang="en-US" u="sng" dirty="0" smtClean="0"/>
              <a:t>Digital sandbox</a:t>
            </a:r>
            <a:r>
              <a:rPr lang="en-US" baseline="0" dirty="0" smtClean="0"/>
              <a:t> – The isolation of a program and its supporting elements from common operating system functions.</a:t>
            </a:r>
            <a:endParaRPr lang="en-US" dirty="0" smtClean="0"/>
          </a:p>
          <a:p>
            <a:r>
              <a:rPr lang="en-US" u="sng" dirty="0" smtClean="0"/>
              <a:t>False negative</a:t>
            </a:r>
            <a:r>
              <a:rPr lang="en-US" dirty="0" smtClean="0"/>
              <a:t> – Term used when a system makes an error and misses reporting the existence of an item that should have been detected.</a:t>
            </a:r>
          </a:p>
          <a:p>
            <a:r>
              <a:rPr lang="en-US" u="sng" dirty="0" smtClean="0"/>
              <a:t>False positive</a:t>
            </a:r>
            <a:r>
              <a:rPr lang="en-US" dirty="0" smtClean="0"/>
              <a:t> – Term used when a security system makes an error and incorrectly reports the existence of a searched-for object. Examples include an intrusion detection system that misidentifies benign traffic as hostile, an antivirus program that reports the existence of a virus in software that actually is not infected, or a biometric system that allows access to a system to an unauthorized individual.</a:t>
            </a:r>
          </a:p>
          <a:p>
            <a:r>
              <a:rPr lang="en-US" u="sng" dirty="0" smtClean="0"/>
              <a:t>Honeynet</a:t>
            </a:r>
            <a:r>
              <a:rPr lang="en-US" dirty="0" smtClean="0"/>
              <a:t> – A network version of a honeypot, or a set of honeypots networked together.</a:t>
            </a:r>
          </a:p>
          <a:p>
            <a:r>
              <a:rPr lang="en-US" u="sng" dirty="0" smtClean="0"/>
              <a:t>Honeypot</a:t>
            </a:r>
            <a:r>
              <a:rPr lang="en-US" dirty="0" smtClean="0"/>
              <a:t> – A computer system or portion of a network that has been set up to attract potential intruders, in the hope that they will leave the other systems alone. Since there are no legitimate users of this system, any attempt to access it is an indication of unauthorized activity and provides an easy mechanism to spot attacks.</a:t>
            </a:r>
          </a:p>
          <a:p>
            <a:r>
              <a:rPr lang="en-US" u="sng" dirty="0" smtClean="0"/>
              <a:t>Host-based IDS (HIDS)</a:t>
            </a:r>
            <a:r>
              <a:rPr lang="en-US" dirty="0" smtClean="0"/>
              <a:t> – A system that looks for computer intrusions by monitoring activity on one or more individual PCs or servers.</a:t>
            </a:r>
          </a:p>
          <a:p>
            <a:r>
              <a:rPr lang="en-US" u="sng" dirty="0" smtClean="0"/>
              <a:t>Intrusion detection system (IDS)</a:t>
            </a:r>
            <a:r>
              <a:rPr lang="en-US" dirty="0" smtClean="0"/>
              <a:t> – A system to identify suspicious, malicious, or undesirable activity that indicates a breach in computer security.</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a:t>
            </a:fld>
            <a:endParaRPr lang="en-US" altLang="en-US" dirty="0"/>
          </a:p>
        </p:txBody>
      </p:sp>
    </p:spTree>
    <p:extLst>
      <p:ext uri="{BB962C8B-B14F-4D97-AF65-F5344CB8AC3E}">
        <p14:creationId xmlns:p14="http://schemas.microsoft.com/office/powerpoint/2010/main" val="740375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Snort</a:t>
            </a:r>
            <a:r>
              <a:rPr lang="en-US" dirty="0" smtClean="0"/>
              <a:t> has been the de facto standard IDS engine since its creation in 1998. It has a large user base and set the standard for many IDS element, including rule sets and formats. Snort rules are the list of activities that Snort will alert on and provide the flexible power behind the IDS platform. Snort rule sets are updated by a large active community as well as Sourcefire Vulnerability Research Team, the company behind Snort. Snort VRT rule sets are available to subscribers and provide such elements as same-day protection for items such as Microsoft patch Tuesday vulnerabilities. These rules are moved to the open community after 30 days.</a:t>
            </a:r>
          </a:p>
          <a:p>
            <a:endParaRPr lang="en-US" dirty="0" smtClean="0"/>
          </a:p>
          <a:p>
            <a:r>
              <a:rPr lang="en-US" dirty="0" smtClean="0"/>
              <a:t>A newer entrant to the IDS marketplace is </a:t>
            </a:r>
            <a:r>
              <a:rPr lang="en-US" b="1" dirty="0" smtClean="0"/>
              <a:t>Suricata</a:t>
            </a:r>
            <a:r>
              <a:rPr lang="en-US" dirty="0" smtClean="0"/>
              <a:t>. Suricata is an open source IDS, begun with grant money from the U.S. government and maintained by the Open Source Security Foundation (OSIF). Suricata has one advantage over Snort: it supports multithreading, while Snort only supports single-threaded operation.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34</a:t>
            </a:fld>
            <a:endParaRPr lang="en-US" altLang="en-US" dirty="0"/>
          </a:p>
        </p:txBody>
      </p:sp>
    </p:spTree>
    <p:extLst>
      <p:ext uri="{BB962C8B-B14F-4D97-AF65-F5344CB8AC3E}">
        <p14:creationId xmlns:p14="http://schemas.microsoft.com/office/powerpoint/2010/main" val="171697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Most HIDSs focus on the log files or audit trails generated by the local operating system. On UNIX systems, the examined logs usually include those created by syslog, such as messages, kernel logs, and error logs. On Windows systems, the examined logs are typically the three event logs: Application, System, and Security.</a:t>
            </a:r>
          </a:p>
          <a:p>
            <a:pPr>
              <a:defRPr/>
            </a:pPr>
            <a:endParaRPr lang="en-US" dirty="0" smtClean="0"/>
          </a:p>
          <a:p>
            <a:pPr>
              <a:defRPr/>
            </a:pPr>
            <a:r>
              <a:rPr lang="en-US" dirty="0" smtClean="0"/>
              <a:t>Some HIDSs can cover specific applications, such as FTP or web services, by examining the logs produced by those specific applications or examining the traffic from the services themselves.</a:t>
            </a:r>
          </a:p>
          <a:p>
            <a:pPr>
              <a:defRPr/>
            </a:pPr>
            <a:endParaRPr lang="en-US" dirty="0" smtClean="0"/>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dirty="0" smtClean="0"/>
          </a:p>
          <a:p>
            <a:pPr>
              <a:defRPr/>
            </a:pPr>
            <a:endParaRPr lang="en-US" b="1"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D3F6C336-D466-4ED1-8D6A-58634C77416E}" type="slidenum">
              <a:rPr lang="en-US" altLang="en-US" smtClean="0"/>
              <a:pPr eaLnBrk="1" hangingPunct="1"/>
              <a:t>35</a:t>
            </a:fld>
            <a:endParaRPr lang="en-US" altLang="en-US" dirty="0" smtClean="0"/>
          </a:p>
        </p:txBody>
      </p:sp>
    </p:spTree>
    <p:extLst>
      <p:ext uri="{BB962C8B-B14F-4D97-AF65-F5344CB8AC3E}">
        <p14:creationId xmlns:p14="http://schemas.microsoft.com/office/powerpoint/2010/main" val="1548304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Within the log files, the HIDS is looking for certain activities that typify hostile actions or misuse, such as the following:</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Logins at odd hours</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Login authentication failures</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Additions of new user accounts</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Modification or access of critical system files</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Modification or removal of binary files (executables)</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Starting or stopping processes</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Privilege escalation</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Use of certain programs</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dirty="0" smtClean="0"/>
          </a:p>
          <a:p>
            <a:pPr>
              <a:defRPr/>
            </a:pPr>
            <a:endParaRPr lang="en-US" b="1"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D3F6C336-D466-4ED1-8D6A-58634C77416E}" type="slidenum">
              <a:rPr lang="en-US" altLang="en-US" smtClean="0"/>
              <a:pPr eaLnBrk="1" hangingPunct="1"/>
              <a:t>36</a:t>
            </a:fld>
            <a:endParaRPr lang="en-US" altLang="en-US" dirty="0" smtClean="0"/>
          </a:p>
        </p:txBody>
      </p:sp>
    </p:spTree>
    <p:extLst>
      <p:ext uri="{BB962C8B-B14F-4D97-AF65-F5344CB8AC3E}">
        <p14:creationId xmlns:p14="http://schemas.microsoft.com/office/powerpoint/2010/main" val="26810364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most HIDSs operate in a very similar fashion. This</a:t>
            </a:r>
            <a:r>
              <a:rPr lang="en-US" baseline="0" dirty="0" smtClean="0"/>
              <a:t> f</a:t>
            </a:r>
            <a:r>
              <a:rPr lang="en-US" dirty="0" smtClean="0"/>
              <a:t>igure</a:t>
            </a:r>
            <a:r>
              <a:rPr lang="en-US" baseline="0" dirty="0" smtClean="0"/>
              <a:t> </a:t>
            </a:r>
            <a:r>
              <a:rPr lang="en-US" dirty="0" smtClean="0"/>
              <a:t>shows the logical layout of a HIDS. By considering the function and activity of each component, you can gain some insight into how HIDSs operate.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37</a:t>
            </a:fld>
            <a:endParaRPr lang="en-US" altLang="en-US" dirty="0"/>
          </a:p>
        </p:txBody>
      </p:sp>
    </p:spTree>
    <p:extLst>
      <p:ext uri="{BB962C8B-B14F-4D97-AF65-F5344CB8AC3E}">
        <p14:creationId xmlns:p14="http://schemas.microsoft.com/office/powerpoint/2010/main" val="2493882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b="0" dirty="0" smtClean="0"/>
              <a:t>As on any IDS, the traffic collector on a HIDS pulls in the information the other components, such as the analysis engine, need to examine. For most HIDSs, the traffic collector pulls data from information the local system has already generated, such as error messages, log files, and system files. The traffic collector is responsible for reading those files, selecting which items are of interest, and forwarding them to the analysis engine. On some HIDSs, the traffic collector also examines specific attributes of critical files, such as file size, date modified, or checksum.</a:t>
            </a:r>
          </a:p>
          <a:p>
            <a:pPr>
              <a:defRPr/>
            </a:pPr>
            <a:endParaRPr lang="en-US" b="0" dirty="0" smtClean="0"/>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The </a:t>
            </a:r>
            <a:r>
              <a:rPr lang="en-US" sz="1200" i="1" kern="1200" dirty="0" smtClean="0">
                <a:solidFill>
                  <a:schemeClr val="tx1"/>
                </a:solidFill>
                <a:effectLst/>
                <a:latin typeface="Arial" charset="0"/>
                <a:ea typeface="ヒラギノ角ゴ Pro W3" pitchFamily="-111" charset="-128"/>
                <a:cs typeface="ヒラギノ角ゴ Pro W3" pitchFamily="-111" charset="-128"/>
              </a:rPr>
              <a:t>analysis engine </a:t>
            </a:r>
            <a:r>
              <a:rPr lang="en-US" sz="1200" i="0" kern="1200" dirty="0" smtClean="0">
                <a:solidFill>
                  <a:schemeClr val="tx1"/>
                </a:solidFill>
                <a:effectLst/>
                <a:latin typeface="Arial" charset="0"/>
                <a:ea typeface="ヒラギノ角ゴ Pro W3" pitchFamily="-111" charset="-128"/>
                <a:cs typeface="ヒラギノ角ゴ Pro W3" pitchFamily="-111" charset="-128"/>
              </a:rPr>
              <a:t>is perhaps the most important component of the HIDS, as it must decide what activity is “okay” and what activity is “bad.” The analysis engine is a sophisticated decision and pattern-matching mechanism—it looks at the information provided by the traffic collector and tries to match it against known patterns of activity stored in the signature database. If the activity matches a known pattern, the analysis engine can react, usually by issuing an alert or alarm. An analysis engine may also be capable of remembering how the activity it is looking at right now compares to traffic it has already seen or may see in the near future, so that it can match more complicated, multistep malicious activity patterns. An analysis engine must also be capable of examining traffic patterns as quickly as possible, as the longer it takes to match a malicious pattern, the less time the HIDS or human operator has to react to malicious traffic. Most HIDS vendors build a decision tree into their analysis engines to expedite pattern matching.</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The signature database is a collection of predefined activity patterns that have already been identified and categorized—patterns that typically indicate suspicious or malicious activity. When the analysis engine has an activity or traffic pattern to examine, it compares that pattern to the appropriate signatures in the database. The signature database can contain anywhere from a few to a few thousand signatures, depending on the vendor, type of HIDS, space available on the system to store signatures, and other factors.</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The user interface is the visible component of the HIDS—the part that</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humans interact with. The user interface varies widely depending on the product and vendor and could be anything from a detailed GUI to a simple command line. Regardless of the type and complexity, the interface is provided to allow the user to interact with the system: changing parameters, receiving alarms, tuning signatures and response patterns, and so on.</a:t>
            </a:r>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b="0"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D3F6C336-D466-4ED1-8D6A-58634C77416E}" type="slidenum">
              <a:rPr lang="en-US" altLang="en-US" smtClean="0"/>
              <a:pPr eaLnBrk="1" hangingPunct="1"/>
              <a:t>38</a:t>
            </a:fld>
            <a:endParaRPr lang="en-US" altLang="en-US" dirty="0" smtClean="0"/>
          </a:p>
        </p:txBody>
      </p:sp>
    </p:spTree>
    <p:extLst>
      <p:ext uri="{BB962C8B-B14F-4D97-AF65-F5344CB8AC3E}">
        <p14:creationId xmlns:p14="http://schemas.microsoft.com/office/powerpoint/2010/main" val="4048056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b="0" dirty="0" smtClean="0"/>
              <a:t>HIDSs have certain advantages that make them a good choice for certain situations:</a:t>
            </a:r>
          </a:p>
          <a:p>
            <a:pPr>
              <a:defRPr/>
            </a:pPr>
            <a:endParaRPr lang="en-US" b="0" dirty="0" smtClean="0"/>
          </a:p>
          <a:p>
            <a:pPr marL="171450" indent="-171450">
              <a:buFont typeface="Arial" panose="020B0604020202020204" pitchFamily="34" charset="0"/>
              <a:buChar char="•"/>
              <a:defRPr/>
            </a:pPr>
            <a:r>
              <a:rPr lang="en-US" b="0" i="1" dirty="0" smtClean="0"/>
              <a:t>They can be very operating system–specific and have more detailed signatures</a:t>
            </a:r>
            <a:r>
              <a:rPr lang="en-US" b="0" dirty="0" smtClean="0"/>
              <a:t>. A HIDS can be very specifically designed to run on a certain operating system or to protect certain applications. This narrow focus lets developers concentrate on the specific things that affect the specific environment they are trying to protect. With this </a:t>
            </a:r>
            <a:r>
              <a:rPr lang="en-US" sz="1200" i="0" kern="1200" dirty="0" smtClean="0">
                <a:solidFill>
                  <a:schemeClr val="tx1"/>
                </a:solidFill>
                <a:effectLst/>
                <a:latin typeface="Arial" charset="0"/>
                <a:ea typeface="ヒラギノ角ゴ Pro W3" pitchFamily="-111" charset="-128"/>
                <a:cs typeface="ヒラギノ角ゴ Pro W3" pitchFamily="-111" charset="-128"/>
              </a:rPr>
              <a:t>type of focus, the developers can avoid generic alarms and develop much more specific, detailed signatures to identify malicious traffic more accurately.</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i="1" kern="1200" dirty="0" smtClean="0">
                <a:solidFill>
                  <a:schemeClr val="tx1"/>
                </a:solidFill>
                <a:effectLst/>
                <a:latin typeface="Arial" charset="0"/>
                <a:ea typeface="ヒラギノ角ゴ Pro W3" pitchFamily="-111" charset="-128"/>
                <a:cs typeface="ヒラギノ角ゴ Pro W3" pitchFamily="-111" charset="-128"/>
              </a:rPr>
              <a:t>They can reduce false-positive rates</a:t>
            </a:r>
            <a:r>
              <a:rPr lang="en-US" sz="1200" i="0" kern="1200" dirty="0" smtClean="0">
                <a:solidFill>
                  <a:schemeClr val="tx1"/>
                </a:solidFill>
                <a:effectLst/>
                <a:latin typeface="Arial" charset="0"/>
                <a:ea typeface="ヒラギノ角ゴ Pro W3" pitchFamily="-111" charset="-128"/>
                <a:cs typeface="ヒラギノ角ゴ Pro W3" pitchFamily="-111" charset="-128"/>
              </a:rPr>
              <a:t>. When running on a specific system, the HIDS process is much more likely to be able to determine whether or not the activity being examined is malicious. By more accurately identifying which activity is “bad,” the HIDS will generate fewer false positives (alarms generated when the traffic matches a pattern but is not actually malicious).</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i="1" kern="1200" dirty="0" smtClean="0">
                <a:solidFill>
                  <a:schemeClr val="tx1"/>
                </a:solidFill>
                <a:effectLst/>
                <a:latin typeface="Arial" charset="0"/>
                <a:ea typeface="ヒラギノ角ゴ Pro W3" pitchFamily="-111" charset="-128"/>
                <a:cs typeface="ヒラギノ角ゴ Pro W3" pitchFamily="-111" charset="-128"/>
              </a:rPr>
              <a:t>They can examine data after it has been decrypted</a:t>
            </a:r>
            <a:r>
              <a:rPr lang="en-US" sz="1200" i="0" kern="1200" dirty="0" smtClean="0">
                <a:solidFill>
                  <a:schemeClr val="tx1"/>
                </a:solidFill>
                <a:effectLst/>
                <a:latin typeface="Arial" charset="0"/>
                <a:ea typeface="ヒラギノ角ゴ Pro W3" pitchFamily="-111" charset="-128"/>
                <a:cs typeface="ヒラギノ角ゴ Pro W3" pitchFamily="-111" charset="-128"/>
              </a:rPr>
              <a:t>. With security concerns constantly on the rise, many developers are starting to encrypt their network communications. When designed and implemented in the right manner, a HIDS will be able to examine traffic that is unreadable to a network-based IDS. This particular ability is becoming more important each day as more and more web sites start to encrypt all of their traffic.</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i="1" kern="1200" dirty="0" smtClean="0">
                <a:solidFill>
                  <a:schemeClr val="tx1"/>
                </a:solidFill>
                <a:effectLst/>
                <a:latin typeface="Arial" charset="0"/>
                <a:ea typeface="ヒラギノ角ゴ Pro W3" pitchFamily="-111" charset="-128"/>
                <a:cs typeface="ヒラギノ角ゴ Pro W3" pitchFamily="-111" charset="-128"/>
              </a:rPr>
              <a:t>They can be very application specific</a:t>
            </a:r>
            <a:r>
              <a:rPr lang="en-US" sz="1200" i="0" kern="1200" dirty="0" smtClean="0">
                <a:solidFill>
                  <a:schemeClr val="tx1"/>
                </a:solidFill>
                <a:effectLst/>
                <a:latin typeface="Arial" charset="0"/>
                <a:ea typeface="ヒラギノ角ゴ Pro W3" pitchFamily="-111" charset="-128"/>
                <a:cs typeface="ヒラギノ角ゴ Pro W3" pitchFamily="-111" charset="-128"/>
              </a:rPr>
              <a:t>. On a host level, the IDS can be designed, modified, or tuned to work very well on specific applications without having to analyze or even hold signatures for other applications that are not running on that particular system. Signatures can be built for specific versions of web server software, FTP servers, mail servers, or any other application housed on that host.</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i="1" kern="1200" dirty="0" smtClean="0">
                <a:solidFill>
                  <a:schemeClr val="tx1"/>
                </a:solidFill>
                <a:effectLst/>
                <a:latin typeface="Arial" charset="0"/>
                <a:ea typeface="ヒラギノ角ゴ Pro W3" pitchFamily="-111" charset="-128"/>
                <a:cs typeface="ヒラギノ角ゴ Pro W3" pitchFamily="-111" charset="-128"/>
              </a:rPr>
              <a:t>They can determine whether or not an alarm may impact that specific system</a:t>
            </a:r>
            <a:r>
              <a:rPr lang="en-US" sz="1200" i="0" kern="1200" dirty="0" smtClean="0">
                <a:solidFill>
                  <a:schemeClr val="tx1"/>
                </a:solidFill>
                <a:effectLst/>
                <a:latin typeface="Arial" charset="0"/>
                <a:ea typeface="ヒラギノ角ゴ Pro W3" pitchFamily="-111" charset="-128"/>
                <a:cs typeface="ヒラギノ角ゴ Pro W3" pitchFamily="-111" charset="-128"/>
              </a:rPr>
              <a:t>. The ability to determine whether or not a particular activity or pattern will really affect the system being protected assists greatly in reducing the number of generated alarms. Because the HIDS resides on the system, it can verify things such as patch levels, presence of certain files, and system state when it analyzes traffic. By knowing what state the system is in, the HIDS can more accurately determine whether an activity is potentially harmful to the system.</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b="0" dirty="0"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4B26E8D-58D9-4CC5-BCAA-38DDD8FD6434}" type="slidenum">
              <a:rPr lang="en-US" altLang="en-US" smtClean="0"/>
              <a:pPr eaLnBrk="1" hangingPunct="1"/>
              <a:t>39</a:t>
            </a:fld>
            <a:endParaRPr lang="en-US" altLang="en-US" dirty="0" smtClean="0"/>
          </a:p>
        </p:txBody>
      </p:sp>
    </p:spTree>
    <p:extLst>
      <p:ext uri="{BB962C8B-B14F-4D97-AF65-F5344CB8AC3E}">
        <p14:creationId xmlns:p14="http://schemas.microsoft.com/office/powerpoint/2010/main" val="1844700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HIDSs also have certain disadvantages that must be weighed in making the</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decision of whether to deploy this type of technology:</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i="1" kern="1200" dirty="0" smtClean="0">
                <a:solidFill>
                  <a:schemeClr val="tx1"/>
                </a:solidFill>
                <a:effectLst/>
                <a:latin typeface="Arial" charset="0"/>
                <a:ea typeface="ヒラギノ角ゴ Pro W3" pitchFamily="-111" charset="-128"/>
                <a:cs typeface="ヒラギノ角ゴ Pro W3" pitchFamily="-111" charset="-128"/>
              </a:rPr>
              <a:t>The HIDS must have a process on every system you want to watch. </a:t>
            </a:r>
            <a:r>
              <a:rPr lang="en-US" sz="1200" i="0" kern="1200" dirty="0" smtClean="0">
                <a:solidFill>
                  <a:schemeClr val="tx1"/>
                </a:solidFill>
                <a:effectLst/>
                <a:latin typeface="Arial" charset="0"/>
                <a:ea typeface="ヒラギノ角ゴ Pro W3" pitchFamily="-111" charset="-128"/>
                <a:cs typeface="ヒラギノ角ゴ Pro W3" pitchFamily="-111" charset="-128"/>
              </a:rPr>
              <a:t>You must have a HIDS process or application installed on every host you want to watch. To watch 100 systems, then, you would need to deploy 100 HIDSs, or remote agents.</a:t>
            </a:r>
          </a:p>
          <a:p>
            <a:pPr marL="171450" indent="-171450">
              <a:buFont typeface="Arial" panose="020B0604020202020204" pitchFamily="34" charset="0"/>
              <a:buChar cha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i="1" kern="1200" dirty="0" smtClean="0">
                <a:solidFill>
                  <a:schemeClr val="tx1"/>
                </a:solidFill>
                <a:effectLst/>
                <a:latin typeface="Arial" charset="0"/>
                <a:ea typeface="ヒラギノ角ゴ Pro W3" pitchFamily="-111" charset="-128"/>
                <a:cs typeface="ヒラギノ角ゴ Pro W3" pitchFamily="-111" charset="-128"/>
              </a:rPr>
              <a:t>The HIDS can have a high cost of ownership and maintenance. </a:t>
            </a:r>
            <a:r>
              <a:rPr lang="en-US" sz="1200" i="0" kern="1200" dirty="0" smtClean="0">
                <a:solidFill>
                  <a:schemeClr val="tx1"/>
                </a:solidFill>
                <a:effectLst/>
                <a:latin typeface="Arial" charset="0"/>
                <a:ea typeface="ヒラギノ角ゴ Pro W3" pitchFamily="-111" charset="-128"/>
                <a:cs typeface="ヒラギノ角ゴ Pro W3" pitchFamily="-111" charset="-128"/>
              </a:rPr>
              <a:t>Depending on the specific vendor and application, a HIDS can be fairly costly in terms of time and manpower to maintain. Unless some type of central console is used that allows you to maintain remote processes, administrators must maintain each HIDS process individually. Even with a central console, with a HIDS, there will be a high number of processes to maintain, software to update, and parameters to tune.</a:t>
            </a:r>
          </a:p>
          <a:p>
            <a:pPr marL="171450" indent="-171450">
              <a:buFont typeface="Arial" panose="020B0604020202020204" pitchFamily="34" charset="0"/>
              <a:buChar cha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i="1" kern="1200" dirty="0" smtClean="0">
                <a:solidFill>
                  <a:schemeClr val="tx1"/>
                </a:solidFill>
                <a:effectLst/>
                <a:latin typeface="Arial" charset="0"/>
                <a:ea typeface="ヒラギノ角ゴ Pro W3" pitchFamily="-111" charset="-128"/>
                <a:cs typeface="ヒラギノ角ゴ Pro W3" pitchFamily="-111" charset="-128"/>
              </a:rPr>
              <a:t>The HIDS uses local system resources. </a:t>
            </a:r>
            <a:r>
              <a:rPr lang="en-US" sz="1200" i="0" kern="1200" dirty="0" smtClean="0">
                <a:solidFill>
                  <a:schemeClr val="tx1"/>
                </a:solidFill>
                <a:effectLst/>
                <a:latin typeface="Arial" charset="0"/>
                <a:ea typeface="ヒラギノ角ゴ Pro W3" pitchFamily="-111" charset="-128"/>
                <a:cs typeface="ヒラギノ角ゴ Pro W3" pitchFamily="-111" charset="-128"/>
              </a:rPr>
              <a:t>To function, the HIDS must use CPU cycles and memory from the system it is trying to protect. Whatever resources the HIDS uses are no longer available for the system to perform its other functions. This becomes extremely important on applications such as high-volume web servers, where fewer resources usually means fewer visitors served and the need for more systems to handle expected traffic.</a:t>
            </a:r>
          </a:p>
          <a:p>
            <a:pPr marL="171450" indent="-171450">
              <a:buFont typeface="Arial" panose="020B0604020202020204" pitchFamily="34" charset="0"/>
              <a:buChar cha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i="1" kern="1200" dirty="0" smtClean="0">
                <a:solidFill>
                  <a:schemeClr val="tx1"/>
                </a:solidFill>
                <a:effectLst/>
                <a:latin typeface="Arial" charset="0"/>
                <a:ea typeface="ヒラギノ角ゴ Pro W3" pitchFamily="-111" charset="-128"/>
                <a:cs typeface="ヒラギノ角ゴ Pro W3" pitchFamily="-111" charset="-128"/>
              </a:rPr>
              <a:t>The HIDS has a very focused view and cannot relate to activity around it</a:t>
            </a:r>
            <a:r>
              <a:rPr lang="en-US" sz="1200" i="0" kern="1200" dirty="0" smtClean="0">
                <a:solidFill>
                  <a:schemeClr val="tx1"/>
                </a:solidFill>
                <a:effectLst/>
                <a:latin typeface="Arial" charset="0"/>
                <a:ea typeface="ヒラギノ角ゴ Pro W3" pitchFamily="-111" charset="-128"/>
                <a:cs typeface="ヒラギノ角ゴ Pro W3" pitchFamily="-111" charset="-128"/>
              </a:rPr>
              <a:t>. The HIDS has a limited view of the world, as it can see activity only on the host it is protecting. It has little to no visibility into traffic around it on the network or events taking place on other hosts. Consequently, a HIDS can tell you only if the system it is running on is under attack.</a:t>
            </a:r>
          </a:p>
          <a:p>
            <a:pPr marL="171450" indent="-171450">
              <a:buFont typeface="Arial" panose="020B0604020202020204" pitchFamily="34" charset="0"/>
              <a:buChar cha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i="1" kern="1200" dirty="0" smtClean="0">
                <a:solidFill>
                  <a:schemeClr val="tx1"/>
                </a:solidFill>
                <a:effectLst/>
                <a:latin typeface="Arial" charset="0"/>
                <a:ea typeface="ヒラギノ角ゴ Pro W3" pitchFamily="-111" charset="-128"/>
                <a:cs typeface="ヒラギノ角ゴ Pro W3" pitchFamily="-111" charset="-128"/>
              </a:rPr>
              <a:t>The HIDS, if logging only locally, could be compromised or disabled. </a:t>
            </a:r>
            <a:r>
              <a:rPr lang="en-US" sz="1200" i="0" kern="1200" dirty="0" smtClean="0">
                <a:solidFill>
                  <a:schemeClr val="tx1"/>
                </a:solidFill>
                <a:effectLst/>
                <a:latin typeface="Arial" charset="0"/>
                <a:ea typeface="ヒラギノ角ゴ Pro W3" pitchFamily="-111" charset="-128"/>
                <a:cs typeface="ヒラギノ角ゴ Pro W3" pitchFamily="-111" charset="-128"/>
              </a:rPr>
              <a:t>When a HIDS generates alarms, it typically stores the alarm information in a file or database of some sort. If the HIDS stores its generated alarm traffic on the local system, an attacker that is successful in breaking into the system may be able to modify or delete those alarms. This makes it difficult for security personnel to discover the intruder and conduct any type of post-incident investigation. A capable intruder</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may even be able to turn off the HIDS process completely.</a:t>
            </a:r>
          </a:p>
          <a:p>
            <a:pPr marL="171450" indent="-171450">
              <a:buFont typeface="Arial" panose="020B0604020202020204" pitchFamily="34" charset="0"/>
              <a:buChar char="•"/>
              <a:defRPr/>
            </a:pPr>
            <a:endParaRPr lang="en-US" dirty="0"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619B276-8AE4-4A7F-BE37-401EB6954E46}" type="slidenum">
              <a:rPr lang="en-US" altLang="en-US" smtClean="0"/>
              <a:pPr eaLnBrk="1" hangingPunct="1"/>
              <a:t>40</a:t>
            </a:fld>
            <a:endParaRPr lang="en-US" altLang="en-US" dirty="0" smtClean="0"/>
          </a:p>
        </p:txBody>
      </p:sp>
    </p:spTree>
    <p:extLst>
      <p:ext uri="{BB962C8B-B14F-4D97-AF65-F5344CB8AC3E}">
        <p14:creationId xmlns:p14="http://schemas.microsoft.com/office/powerpoint/2010/main" val="4179032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Most IDSs can be distinguished by how they examine the activity around them and whether or not they interact with that activity. This is certainly true for HIDSs. On a passive system, the HIDS is exactly that—it simply watches the activity, analyzes it, and generates alarms. It does not interact with the activity itself in any way, and it does not modify the defensive posture of the system to react to the traffic. A passive HIDS is similar to a simple motion sensor—it generates an alarm when it matches a pattern, much as the motion sensor generates an alarm when it sees movement.</a:t>
            </a:r>
          </a:p>
          <a:p>
            <a:pPr>
              <a:defRPr/>
            </a:pPr>
            <a:endParaRPr lang="en-US" dirty="0" smtClean="0"/>
          </a:p>
          <a:p>
            <a:pPr>
              <a:defRPr/>
            </a:pPr>
            <a:r>
              <a:rPr lang="en-US" dirty="0" smtClean="0"/>
              <a:t>An active IDS will contain all the same components and capabilities of the passive IDS with one critical exception—the active IDS can react to the activity it is analyzing. These reactions can range from something simple, such as running a script to turn a process on or off, to something as complex as modifying file permissions, terminating the offending processes, logging off specific users, and reconfiguring local capabilities to prevent specific users from logging in for the next 12 hours.</a:t>
            </a:r>
            <a:endParaRPr lang="en-US" dirty="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E12C728-DE59-4D6A-A2D9-BE1A26A2A509}" type="slidenum">
              <a:rPr lang="en-US" altLang="en-US" smtClean="0"/>
              <a:pPr eaLnBrk="1" hangingPunct="1"/>
              <a:t>41</a:t>
            </a:fld>
            <a:endParaRPr lang="en-US" altLang="en-US" dirty="0" smtClean="0"/>
          </a:p>
        </p:txBody>
      </p:sp>
    </p:spTree>
    <p:extLst>
      <p:ext uri="{BB962C8B-B14F-4D97-AF65-F5344CB8AC3E}">
        <p14:creationId xmlns:p14="http://schemas.microsoft.com/office/powerpoint/2010/main" val="705885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B659B19D-3240-4234-B246-278B0C33E28C}" type="slidenum">
              <a:rPr lang="en-US" altLang="en-US" smtClean="0"/>
              <a:pPr eaLnBrk="1" hangingPunct="1"/>
              <a:t>42</a:t>
            </a:fld>
            <a:endParaRPr lang="en-US" altLang="en-US" dirty="0" smtClean="0"/>
          </a:p>
        </p:txBody>
      </p:sp>
    </p:spTree>
    <p:extLst>
      <p:ext uri="{BB962C8B-B14F-4D97-AF65-F5344CB8AC3E}">
        <p14:creationId xmlns:p14="http://schemas.microsoft.com/office/powerpoint/2010/main" val="1481640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The latest generation of HIDSs has introduced new capabilities designed to stop attacks by preventing them from ever executing or accessing</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protected files in the first place, rather than relying on a specific signature set that only matches known attacks.</a:t>
            </a: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The more advanced host-based offerings, which most vendors refer to as host-based intrusion prevention systems (HIPSs), combine the following elements into a single package:</a:t>
            </a:r>
          </a:p>
          <a:p>
            <a:pPr>
              <a:defRPr/>
            </a:pPr>
            <a:endParaRPr lang="en-US" sz="1200" b="1"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b="1" i="0" kern="1200" dirty="0" smtClean="0">
                <a:solidFill>
                  <a:schemeClr val="tx1"/>
                </a:solidFill>
                <a:effectLst/>
                <a:latin typeface="Arial" charset="0"/>
                <a:ea typeface="ヒラギノ角ゴ Pro W3" pitchFamily="-111" charset="-128"/>
                <a:cs typeface="ヒラギノ角ゴ Pro W3" pitchFamily="-111" charset="-128"/>
              </a:rPr>
              <a:t>Integrated system firewall</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sz="1200" i="0" kern="1200" dirty="0" smtClean="0">
                <a:solidFill>
                  <a:schemeClr val="tx1"/>
                </a:solidFill>
                <a:effectLst/>
                <a:latin typeface="Arial" charset="0"/>
                <a:ea typeface="ヒラギノ角ゴ Pro W3" pitchFamily="-111" charset="-128"/>
                <a:cs typeface="ヒラギノ角ゴ Pro W3" pitchFamily="-111" charset="-128"/>
              </a:rPr>
              <a:t>The firewall component checks all network traffic passing into and out of the host. Users can set rules for what types of traffic they want to allow into or out of their system.</a:t>
            </a:r>
          </a:p>
          <a:p>
            <a:pPr>
              <a:defRPr/>
            </a:pPr>
            <a:endParaRPr lang="en-US" sz="1200" b="1"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b="1" i="0" kern="1200" dirty="0" smtClean="0">
                <a:solidFill>
                  <a:schemeClr val="tx1"/>
                </a:solidFill>
                <a:effectLst/>
                <a:latin typeface="Arial" charset="0"/>
                <a:ea typeface="ヒラギノ角ゴ Pro W3" pitchFamily="-111" charset="-128"/>
                <a:cs typeface="ヒラギノ角ゴ Pro W3" pitchFamily="-111" charset="-128"/>
              </a:rPr>
              <a:t>Behavioral- and signature-based IDS</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sz="1200" i="0" kern="1200" dirty="0" smtClean="0">
                <a:solidFill>
                  <a:schemeClr val="tx1"/>
                </a:solidFill>
                <a:effectLst/>
                <a:latin typeface="Arial" charset="0"/>
                <a:ea typeface="ヒラギノ角ゴ Pro W3" pitchFamily="-111" charset="-128"/>
                <a:cs typeface="ヒラギノ角ゴ Pro W3" pitchFamily="-111" charset="-128"/>
              </a:rPr>
              <a:t>This hybrid approach uses signatures to match well-known attacks and generic patterns for catching “zero-day” or unknown attacks for which no signatures exist.</a:t>
            </a:r>
          </a:p>
          <a:p>
            <a:pPr>
              <a:defRPr/>
            </a:pPr>
            <a:endParaRPr lang="en-US" sz="1200" b="1"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b="1" i="0" kern="1200" dirty="0" smtClean="0">
                <a:solidFill>
                  <a:schemeClr val="tx1"/>
                </a:solidFill>
                <a:effectLst/>
                <a:latin typeface="Arial" charset="0"/>
                <a:ea typeface="ヒラギノ角ゴ Pro W3" pitchFamily="-111" charset="-128"/>
                <a:cs typeface="ヒラギノ角ゴ Pro W3" pitchFamily="-111" charset="-128"/>
              </a:rPr>
              <a:t>Application control</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sz="1200" i="0" kern="1200" dirty="0" smtClean="0">
                <a:solidFill>
                  <a:schemeClr val="tx1"/>
                </a:solidFill>
                <a:effectLst/>
                <a:latin typeface="Arial" charset="0"/>
                <a:ea typeface="ヒラギノ角ゴ Pro W3" pitchFamily="-111" charset="-128"/>
                <a:cs typeface="ヒラギノ角ゴ Pro W3" pitchFamily="-111" charset="-128"/>
              </a:rPr>
              <a:t>This allows administrators to control how applications are used on the system and whether or not new applications can be installed. Controlling the addition, deletion, or modification of existing software can be a good way to control a system’s baseline and prevent malware from being installed.</a:t>
            </a:r>
          </a:p>
          <a:p>
            <a:pPr>
              <a:defRPr/>
            </a:pPr>
            <a:endParaRPr lang="en-US" sz="1200" b="1"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b="1" i="0" kern="1200" dirty="0" smtClean="0">
                <a:solidFill>
                  <a:schemeClr val="tx1"/>
                </a:solidFill>
                <a:effectLst/>
                <a:latin typeface="Arial" charset="0"/>
                <a:ea typeface="ヒラギノ角ゴ Pro W3" pitchFamily="-111" charset="-128"/>
                <a:cs typeface="ヒラギノ角ゴ Pro W3" pitchFamily="-111" charset="-128"/>
              </a:rPr>
              <a:t>Enterprise management</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sz="1200" i="0" kern="1200" dirty="0" smtClean="0">
                <a:solidFill>
                  <a:schemeClr val="tx1"/>
                </a:solidFill>
                <a:effectLst/>
                <a:latin typeface="Arial" charset="0"/>
                <a:ea typeface="ヒラギノ角ゴ Pro W3" pitchFamily="-111" charset="-128"/>
                <a:cs typeface="ヒラギノ角ゴ Pro W3" pitchFamily="-111" charset="-128"/>
              </a:rPr>
              <a:t>Some host-based products are installed with an “agent” that allows them to be managed by and report back to a central server. This type of integrated remote management capability is essential in any large-scale deployment of host-based IDS/IPS.</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b="1" i="0" kern="1200" dirty="0" smtClean="0">
                <a:solidFill>
                  <a:schemeClr val="tx1"/>
                </a:solidFill>
                <a:effectLst/>
                <a:latin typeface="Arial" charset="0"/>
                <a:ea typeface="ヒラギノ角ゴ Pro W3" pitchFamily="-111" charset="-128"/>
                <a:cs typeface="ヒラギノ角ゴ Pro W3" pitchFamily="-111" charset="-128"/>
              </a:rPr>
              <a:t>Malware detection and prevention</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sz="1200" i="0" kern="1200" dirty="0" smtClean="0">
                <a:solidFill>
                  <a:schemeClr val="tx1"/>
                </a:solidFill>
                <a:effectLst/>
                <a:latin typeface="Arial" charset="0"/>
                <a:ea typeface="ヒラギノ角ゴ Pro W3" pitchFamily="-111" charset="-128"/>
                <a:cs typeface="ヒラギノ角ゴ Pro W3" pitchFamily="-111" charset="-128"/>
              </a:rPr>
              <a:t>Some HIDSs/HIPSs include scanning and prevention capabilities that address spyware, malware, rootkits, and other malicious software.</a:t>
            </a:r>
            <a:endParaRPr lang="en-US" dirty="0"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B659B19D-3240-4234-B246-278B0C33E28C}" type="slidenum">
              <a:rPr lang="en-US" altLang="en-US" smtClean="0"/>
              <a:pPr eaLnBrk="1" hangingPunct="1"/>
              <a:t>43</a:t>
            </a:fld>
            <a:endParaRPr lang="en-US" altLang="en-US" dirty="0" smtClean="0"/>
          </a:p>
        </p:txBody>
      </p:sp>
    </p:spTree>
    <p:extLst>
      <p:ext uri="{BB962C8B-B14F-4D97-AF65-F5344CB8AC3E}">
        <p14:creationId xmlns:p14="http://schemas.microsoft.com/office/powerpoint/2010/main" val="385442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Intrusion prevention system (IPS)</a:t>
            </a:r>
            <a:r>
              <a:rPr lang="en-US" u="none" dirty="0" smtClean="0"/>
              <a:t> – A system to identify suspicious, malicious, or undesirable activity that indicates a breach in computer security and respond automatically without specific</a:t>
            </a:r>
            <a:r>
              <a:rPr lang="en-US" u="none" baseline="0" dirty="0" smtClean="0"/>
              <a:t> </a:t>
            </a:r>
            <a:r>
              <a:rPr lang="en-US" u="none" dirty="0" smtClean="0"/>
              <a:t>human interaction.</a:t>
            </a:r>
          </a:p>
          <a:p>
            <a:r>
              <a:rPr lang="en-US" u="sng" dirty="0" smtClean="0"/>
              <a:t>Misuse detection model</a:t>
            </a:r>
            <a:r>
              <a:rPr lang="en-US" u="none" dirty="0" smtClean="0"/>
              <a:t> – An IDS model where the IDS looks for suspicious activity or activity that violates specific policies and then reacts as it has been programmed to do. This reaction can be an alarm, e-mail, router reconfiguration, or TCP reset message.</a:t>
            </a:r>
            <a:r>
              <a:rPr lang="en-US" dirty="0" smtClean="0"/>
              <a:t/>
            </a:r>
            <a:br>
              <a:rPr lang="en-US" dirty="0" smtClean="0"/>
            </a:br>
            <a:r>
              <a:rPr lang="en-US" u="sng" dirty="0" smtClean="0"/>
              <a:t>Network tap</a:t>
            </a:r>
            <a:r>
              <a:rPr lang="en-US" u="none" dirty="0" smtClean="0"/>
              <a:t> – A connection to a network that allows sampling, duplication, and collection of traffic.</a:t>
            </a:r>
            <a:r>
              <a:rPr lang="en-US" dirty="0" smtClean="0"/>
              <a:t/>
            </a:r>
            <a:br>
              <a:rPr lang="en-US" dirty="0" smtClean="0"/>
            </a:br>
            <a:r>
              <a:rPr lang="en-US" u="sng" dirty="0" smtClean="0"/>
              <a:t>Network-based IDS (NIDS)</a:t>
            </a:r>
            <a:r>
              <a:rPr lang="en-US" dirty="0" smtClean="0"/>
              <a:t> – A system for examining network traffic to identify suspicious, malicious, or undesirable behavior.</a:t>
            </a:r>
          </a:p>
          <a:p>
            <a:r>
              <a:rPr lang="en-US" u="sng" dirty="0" smtClean="0"/>
              <a:t>Perimeter security</a:t>
            </a:r>
            <a:r>
              <a:rPr lang="en-US" dirty="0" smtClean="0"/>
              <a:t> – A technique where more and more companies operate their computer security like a castle or military base, with attention and effort focused on securing and controlling the ways in and out—the idea being that if you could restrict and control access at the perimeter, you didn’t have to worry as much about activity inside the organization.</a:t>
            </a:r>
            <a:br>
              <a:rPr lang="en-US" dirty="0" smtClean="0"/>
            </a:br>
            <a:r>
              <a:rPr lang="en-US" u="sng" dirty="0" smtClean="0"/>
              <a:t>Port mirroring</a:t>
            </a:r>
            <a:r>
              <a:rPr lang="en-US" u="none" dirty="0" smtClean="0"/>
              <a:t> – A</a:t>
            </a:r>
            <a:r>
              <a:rPr lang="en-US" u="none" baseline="0" dirty="0" smtClean="0"/>
              <a:t> technique where a mirrored port will see all the traffic passing through the switch or through a specific VLAN(s), or all the traffic passing through other specific switch ports. The network traffic is essentially copied (or mirrored) to a specific port, which can then support a protocol analyzer.</a:t>
            </a:r>
            <a:endParaRPr lang="en-US" u="none" dirty="0" smtClean="0"/>
          </a:p>
          <a:p>
            <a:r>
              <a:rPr lang="en-US" u="sng" dirty="0" smtClean="0"/>
              <a:t>Protocol analyzer</a:t>
            </a:r>
            <a:r>
              <a:rPr lang="en-US" dirty="0" smtClean="0"/>
              <a:t> – A tool used by network personnel to identify packets and header information during network transit. The primary use is in troubleshooting network communication issues.</a:t>
            </a:r>
          </a:p>
          <a:p>
            <a:r>
              <a:rPr lang="en-US" u="sng" dirty="0" smtClean="0"/>
              <a:t>Signature database</a:t>
            </a:r>
            <a:r>
              <a:rPr lang="en-US" dirty="0" smtClean="0"/>
              <a:t> – A collection of activity patterns that have already been identified and categorized and that typically indicate suspicious or malicious activity.</a:t>
            </a:r>
          </a:p>
          <a:p>
            <a:r>
              <a:rPr lang="en-US" u="sng" dirty="0" smtClean="0"/>
              <a:t>Snort</a:t>
            </a:r>
            <a:r>
              <a:rPr lang="en-US" dirty="0" smtClean="0"/>
              <a:t> – The de facto standard IDS engine since its creation in 1998. It has a large user base and set the standard for many IDS element, including rule sets and formats. Snort rules are the list of activities that Snort will alert on and provide the flexible power behind the IDS platform. Snort rule sets are updated by a large active community as well as Sourcefire Vulnerability Research Team, the company behind Snort. Snort VRT rule sets are available to subscribers and provide such elements as same-day protection for items such as Microsoft patch Tuesday vulnerabilities. These rules are moved to the open community after 30 days.</a:t>
            </a:r>
          </a:p>
          <a:p>
            <a:r>
              <a:rPr lang="en-US" u="sng" dirty="0" smtClean="0"/>
              <a:t>Suricata</a:t>
            </a:r>
            <a:r>
              <a:rPr lang="en-US" dirty="0" smtClean="0"/>
              <a:t> – An open source IDS, begun with grant money from the U.S. government and maintained by the Open Source Security</a:t>
            </a:r>
            <a:r>
              <a:rPr lang="en-US" baseline="0" dirty="0" smtClean="0"/>
              <a:t> </a:t>
            </a:r>
            <a:r>
              <a:rPr lang="en-US" dirty="0" smtClean="0"/>
              <a:t>Foundation (OSIF). Suricata has one advantage over Snort: it supports multithreading.</a:t>
            </a:r>
          </a:p>
          <a:p>
            <a:r>
              <a:rPr lang="en-US" u="sng" dirty="0" smtClean="0"/>
              <a:t>Switched Port Analyzer (SPAN)</a:t>
            </a:r>
            <a:r>
              <a:rPr lang="en-US" dirty="0" smtClean="0"/>
              <a:t> – A technology employed that can duplicate individual channels crossing a switch to another circuit. </a:t>
            </a:r>
          </a:p>
          <a:p>
            <a:r>
              <a:rPr lang="en-US" u="sng" dirty="0" smtClean="0"/>
              <a:t>Traffic collector</a:t>
            </a:r>
            <a:r>
              <a:rPr lang="en-US" baseline="0" dirty="0" smtClean="0"/>
              <a:t> – Collects activity/events for the IDS to examine. On a HIDS, this could be log files, audit logs, or traffic coming to or leaving a specific system. On a NIDS, this is typically a mechanism for copying traffic off the network link—basically functioning as a sniffer. This component is often referred to as a sensor.</a:t>
            </a:r>
            <a:endParaRPr lang="en-US" dirty="0" smtClean="0"/>
          </a:p>
          <a:p>
            <a:r>
              <a:rPr lang="en-US" u="sng" dirty="0" smtClean="0"/>
              <a:t>User interface and reporting</a:t>
            </a:r>
            <a:r>
              <a:rPr lang="en-US" u="none" baseline="0" dirty="0"/>
              <a:t> </a:t>
            </a:r>
            <a:r>
              <a:rPr lang="en-US" u="none" baseline="0" dirty="0" smtClean="0"/>
              <a:t>– Interfaces with the human element, providing alerts when appropriate and giving the user a means to interact with and operate the IDS.</a:t>
            </a:r>
            <a:endParaRPr lang="en-US" u="none"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a:t>
            </a:fld>
            <a:endParaRPr lang="en-US" altLang="en-US" dirty="0"/>
          </a:p>
        </p:txBody>
      </p:sp>
    </p:spTree>
    <p:extLst>
      <p:ext uri="{BB962C8B-B14F-4D97-AF65-F5344CB8AC3E}">
        <p14:creationId xmlns:p14="http://schemas.microsoft.com/office/powerpoint/2010/main" val="740375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b="0" dirty="0"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45E07CA-1ED7-4AD0-ACB4-5484451F6AAA}" type="slidenum">
              <a:rPr lang="en-US" altLang="en-US" smtClean="0"/>
              <a:pPr eaLnBrk="1" hangingPunct="1"/>
              <a:t>44</a:t>
            </a:fld>
            <a:endParaRPr lang="en-US" altLang="en-US" dirty="0" smtClean="0"/>
          </a:p>
        </p:txBody>
      </p:sp>
    </p:spTree>
    <p:extLst>
      <p:ext uri="{BB962C8B-B14F-4D97-AF65-F5344CB8AC3E}">
        <p14:creationId xmlns:p14="http://schemas.microsoft.com/office/powerpoint/2010/main" val="4101189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b="0" dirty="0"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45E07CA-1ED7-4AD0-ACB4-5484451F6AAA}" type="slidenum">
              <a:rPr lang="en-US" altLang="en-US" smtClean="0"/>
              <a:pPr eaLnBrk="1" hangingPunct="1"/>
              <a:t>45</a:t>
            </a:fld>
            <a:endParaRPr lang="en-US" altLang="en-US" dirty="0" smtClean="0"/>
          </a:p>
        </p:txBody>
      </p:sp>
    </p:spTree>
    <p:extLst>
      <p:ext uri="{BB962C8B-B14F-4D97-AF65-F5344CB8AC3E}">
        <p14:creationId xmlns:p14="http://schemas.microsoft.com/office/powerpoint/2010/main" val="40267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b="1" dirty="0" smtClean="0"/>
              <a:t>Exam Tip:</a:t>
            </a:r>
            <a:r>
              <a:rPr lang="en-US" dirty="0" smtClean="0"/>
              <a:t> A honeypot is a system designed to attract potential attackers by pretending to be one or more systems with open network services.</a:t>
            </a:r>
          </a:p>
          <a:p>
            <a:pPr>
              <a:defRPr/>
            </a:pPr>
            <a:endParaRPr lang="en-US" dirty="0" smtClean="0"/>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As is often the case, one of the best tools for information security personnel has always been knowledge. To secure and defend a network and the information systems on that network properly, security personnel need to know what they are up against. What types of attacks are being used? What tools and techniques are popular at the moment? How effective is a certain technique? What sort of impact will this tool have on my network? Often this sort of information is passed through white papers, conferences, mailing lists, or even word of mouth. In some cases, the tool developers themselves provide much of the information in the interest of promoting better security</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for everyone.</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Information is also gathered through examination and forensic analysis, often after a major incident has already occurred and information systems are already</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damaged. One of the most effective techniques for collecting this type of information is to observe activity firsthand—watching an attacker as he probes, navigates, and exploits his way through a network. To accomplish this without exposing critical information systems, security researchers often use something called a honeypot.</a:t>
            </a:r>
          </a:p>
          <a:p>
            <a:pPr>
              <a:defRPr/>
            </a:pPr>
            <a:endParaRPr lang="en-US" sz="1200" i="0" kern="1200" dirty="0" smtClean="0">
              <a:solidFill>
                <a:schemeClr val="tx1"/>
              </a:solidFill>
              <a:effectLst/>
              <a:latin typeface="Arial" charset="0"/>
              <a:ea typeface="ヒラギノ角ゴ Pro W3" pitchFamily="-111" charset="-128"/>
            </a:endParaRPr>
          </a:p>
          <a:p>
            <a:pPr>
              <a:defRPr/>
            </a:pPr>
            <a:r>
              <a:rPr lang="en-US" dirty="0" smtClean="0"/>
              <a:t>Larger, very diverse network environments can deploy multiple honeypots (thus forming a honeynet) when a single honeypot device does not provide enough coverage. Honeynets are often integrated into an organization-wide IDS/IPS because the honeynet can provide relevant information about potential attackers.</a:t>
            </a: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B492DBCC-0678-4B5E-B964-CFD486F0B071}" type="slidenum">
              <a:rPr lang="en-US" altLang="en-US" smtClean="0"/>
              <a:pPr eaLnBrk="1" hangingPunct="1"/>
              <a:t>46</a:t>
            </a:fld>
            <a:endParaRPr lang="en-US" altLang="en-US" dirty="0" smtClean="0"/>
          </a:p>
        </p:txBody>
      </p:sp>
    </p:spTree>
    <p:extLst>
      <p:ext uri="{BB962C8B-B14F-4D97-AF65-F5344CB8AC3E}">
        <p14:creationId xmlns:p14="http://schemas.microsoft.com/office/powerpoint/2010/main" val="1512094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A good honeypot appears to an attacker to be a real network consisting of application servers, user systems, network traffic, and so on, but in most cases it’s actually made up of one or a few systems running specialized software to simulate the user and network traffic common to most targeted networks. This</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figure </a:t>
            </a:r>
            <a:r>
              <a:rPr lang="en-US" sz="1200" i="0" kern="1200" dirty="0" smtClean="0">
                <a:solidFill>
                  <a:schemeClr val="tx1"/>
                </a:solidFill>
                <a:effectLst/>
                <a:latin typeface="Arial" charset="0"/>
                <a:ea typeface="ヒラギノ角ゴ Pro W3" pitchFamily="-111" charset="-128"/>
                <a:cs typeface="ヒラギノ角ゴ Pro W3" pitchFamily="-111" charset="-128"/>
              </a:rPr>
              <a:t>illustrates a simple honeypot layout in which a single system is placed on the network to deliberately attract attention from potential attackers.</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dirty="0" smtClean="0"/>
              <a:t>This</a:t>
            </a:r>
            <a:r>
              <a:rPr lang="en-US" baseline="0" dirty="0" smtClean="0"/>
              <a:t> figure </a:t>
            </a:r>
            <a:r>
              <a:rPr lang="en-US" dirty="0" smtClean="0"/>
              <a:t>shows the security researcher’s view of the honeypot.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47</a:t>
            </a:fld>
            <a:endParaRPr lang="en-US" altLang="en-US" dirty="0"/>
          </a:p>
        </p:txBody>
      </p:sp>
    </p:spTree>
    <p:extLst>
      <p:ext uri="{BB962C8B-B14F-4D97-AF65-F5344CB8AC3E}">
        <p14:creationId xmlns:p14="http://schemas.microsoft.com/office/powerpoint/2010/main" val="4138896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shows the attacker’s view of a honeypot.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48</a:t>
            </a:fld>
            <a:endParaRPr lang="en-US" altLang="en-US" dirty="0"/>
          </a:p>
        </p:txBody>
      </p:sp>
    </p:spTree>
    <p:extLst>
      <p:ext uri="{BB962C8B-B14F-4D97-AF65-F5344CB8AC3E}">
        <p14:creationId xmlns:p14="http://schemas.microsoft.com/office/powerpoint/2010/main" val="18500433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Promiscuous mode tells the NIC to process every network packet it sees regardless of the intended destination. Normally, a NIC processes only broadcast packets (which go to everyone on that subnet) and packets with the NIC’s Media Access Control (MAC) address as the destination address inside the packet. As a sniffer, the analyzer must process every packet crossing the wire, so the ability to place a NIC into promiscuous mode is critical.</a:t>
            </a:r>
          </a:p>
          <a:p>
            <a:endParaRPr lang="en-US" dirty="0" smtClean="0"/>
          </a:p>
          <a:p>
            <a:r>
              <a:rPr lang="en-US" dirty="0" smtClean="0"/>
              <a:t>With older networking technologies, such as hubs, it was easier to operate a protocol analyzer, as the hub broadcasted every packet across every interface regardless of the destination. With switches now the standard for networking equipment, placing a protocol analyzer becomes more difficult as switches do not broadcast every packet across every port. While this may make it harder for administrators to sniff the traffic, it also makes it harder for eavesdroppers and potential attackers.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53</a:t>
            </a:fld>
            <a:endParaRPr lang="en-US" altLang="en-US" dirty="0"/>
          </a:p>
        </p:txBody>
      </p:sp>
    </p:spTree>
    <p:extLst>
      <p:ext uri="{BB962C8B-B14F-4D97-AF65-F5344CB8AC3E}">
        <p14:creationId xmlns:p14="http://schemas.microsoft.com/office/powerpoint/2010/main" val="22409901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 manufacturer and the hardware, a mirrored port will see all the traffic passing through the switch or through a specific VLAN(s), or all the traffic passing through other specific switch ports. The network traffic is essentially copied (or mirrored) to a specific port, which can then support a protocol analyzer.</a:t>
            </a:r>
          </a:p>
          <a:p>
            <a:endParaRPr lang="en-US" dirty="0" smtClean="0"/>
          </a:p>
          <a:p>
            <a:r>
              <a:rPr lang="en-US" dirty="0" smtClean="0"/>
              <a:t>Another option for traffic capture is to use a network tap, a hardware device that can be placed inline on a network connection and that will copy traffic passing through the tap to a second set of interfaces on the tap. Network taps are often used to sniff traffic passing between devices at the network</a:t>
            </a:r>
            <a:r>
              <a:rPr lang="en-US" baseline="0" dirty="0" smtClean="0"/>
              <a:t> </a:t>
            </a:r>
            <a:r>
              <a:rPr lang="en-US" dirty="0" smtClean="0"/>
              <a:t>perimeter, such as the traffic passing between a router and a firewall.</a:t>
            </a:r>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54</a:t>
            </a:fld>
            <a:endParaRPr lang="en-US" altLang="en-US" dirty="0"/>
          </a:p>
        </p:txBody>
      </p:sp>
    </p:spTree>
    <p:extLst>
      <p:ext uri="{BB962C8B-B14F-4D97-AF65-F5344CB8AC3E}">
        <p14:creationId xmlns:p14="http://schemas.microsoft.com/office/powerpoint/2010/main" val="29536271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common network taps work by bridging a network connection and passing incoming traffic out one tap port (A) and outgoing traffic out another tap port (B), as shown in this figure.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55</a:t>
            </a:fld>
            <a:endParaRPr lang="en-US" altLang="en-US" dirty="0"/>
          </a:p>
        </p:txBody>
      </p:sp>
    </p:spTree>
    <p:extLst>
      <p:ext uri="{BB962C8B-B14F-4D97-AF65-F5344CB8AC3E}">
        <p14:creationId xmlns:p14="http://schemas.microsoft.com/office/powerpoint/2010/main" val="29713009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56</a:t>
            </a:fld>
            <a:endParaRPr lang="en-US" altLang="en-US" dirty="0"/>
          </a:p>
        </p:txBody>
      </p:sp>
    </p:spTree>
    <p:extLst>
      <p:ext uri="{BB962C8B-B14F-4D97-AF65-F5344CB8AC3E}">
        <p14:creationId xmlns:p14="http://schemas.microsoft.com/office/powerpoint/2010/main" val="30984678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Wireshark is a GUI-based protocol analyzer that allows users to capture and decode network traffic on any available network interface in the system on which</a:t>
            </a:r>
            <a:r>
              <a:rPr lang="en-US" baseline="0" dirty="0" smtClean="0"/>
              <a:t> </a:t>
            </a:r>
            <a:r>
              <a:rPr lang="en-US" dirty="0" smtClean="0"/>
              <a:t>the software is running (including wireless interfaces), as demonstrated in this figure.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57</a:t>
            </a:fld>
            <a:endParaRPr lang="en-US" altLang="en-US" dirty="0"/>
          </a:p>
        </p:txBody>
      </p:sp>
    </p:spTree>
    <p:extLst>
      <p:ext uri="{BB962C8B-B14F-4D97-AF65-F5344CB8AC3E}">
        <p14:creationId xmlns:p14="http://schemas.microsoft.com/office/powerpoint/2010/main" val="2794752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Most organizations use their own approaches to network security, choosing the layers that make sense for them after they weigh risks, potentials for loss, costs, and manpower requirements.</a:t>
            </a:r>
            <a:r>
              <a:rPr lang="en-US" altLang="en-US" baseline="0"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The foundation for a layered network security approach usually starts with a well-secured system, regardless of the system’s function (whether it’s a user PC or a corporate e-mail server).</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A well-secured system uses up-to-date application and operating system patches, requires well-chosen passwords, runs the minimum number of services necessary, and restricts access to available services. On top of that foundation, you can add layers of protective measures such as antivirus products, firewalls, sniffers, and IDSs.</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 The main purpose of an IDS is to identify suspicious or malicious activity, note activity that deviates from normal behavior, catalog and classify the activity, and, if possible, respond to the activity.</a:t>
            </a:r>
          </a:p>
          <a:p>
            <a:endParaRPr lang="en-US" altLang="en-US" dirty="0" smtClean="0">
              <a:latin typeface="Arial" pitchFamily="34" charset="0"/>
              <a:ea typeface="ヒラギノ角ゴ Pro W3" pitchFamily="-112" charset="-128"/>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90F31710-1198-48F1-9319-20D1211F619F}" type="slidenum">
              <a:rPr lang="en-US" altLang="en-US" smtClean="0"/>
              <a:pPr eaLnBrk="1" hangingPunct="1"/>
              <a:t>5</a:t>
            </a:fld>
            <a:endParaRPr lang="en-US" altLang="en-US" dirty="0" smtClean="0"/>
          </a:p>
        </p:txBody>
      </p:sp>
    </p:spTree>
    <p:extLst>
      <p:ext uri="{BB962C8B-B14F-4D97-AF65-F5344CB8AC3E}">
        <p14:creationId xmlns:p14="http://schemas.microsoft.com/office/powerpoint/2010/main" val="26609119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SPAN port or mirror port creates the collection point for traffic that will be fed into a protocol analyzer or IDS/IPS. SPAN or mirror ports can usually be configured to monitor traffic passing into interfaces, passing out of interfaces, or passing in both directions. When configuring port mirroring, you need to be aware of the capabilities of the switch you are working with.</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58</a:t>
            </a:fld>
            <a:endParaRPr lang="en-US" altLang="en-US" dirty="0"/>
          </a:p>
        </p:txBody>
      </p:sp>
    </p:spTree>
    <p:extLst>
      <p:ext uri="{BB962C8B-B14F-4D97-AF65-F5344CB8AC3E}">
        <p14:creationId xmlns:p14="http://schemas.microsoft.com/office/powerpoint/2010/main" val="34510465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SPAN has the ability to copy network traffic passing through one or more ports on a switch or one or more VLANs on a switch and forward that copied traffic to a port designated for traffic capture and analysis as shown in this figure.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59</a:t>
            </a:fld>
            <a:endParaRPr lang="en-US" altLang="en-US" dirty="0"/>
          </a:p>
        </p:txBody>
      </p:sp>
    </p:spTree>
    <p:extLst>
      <p:ext uri="{BB962C8B-B14F-4D97-AF65-F5344CB8AC3E}">
        <p14:creationId xmlns:p14="http://schemas.microsoft.com/office/powerpoint/2010/main" val="15135444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Port scanners can be used to do the following:</a:t>
            </a:r>
          </a:p>
          <a:p>
            <a:endParaRPr lang="en-US" b="0" dirty="0" smtClean="0"/>
          </a:p>
          <a:p>
            <a:pPr marL="171450" indent="-171450">
              <a:buFont typeface="Arial" panose="020B0604020202020204" pitchFamily="34" charset="0"/>
              <a:buChar char="•"/>
            </a:pPr>
            <a:r>
              <a:rPr lang="en-US" b="0" i="1" dirty="0" smtClean="0"/>
              <a:t>Search for “live” hosts on a network</a:t>
            </a:r>
            <a:r>
              <a:rPr lang="en-US" b="0" dirty="0" smtClean="0"/>
              <a:t>. Most port scanners enable you to perform a quick scan using ICMP, TCP, or UDP packets to search for active hosts on a given network or network segment. ICMP is still very popular for this task, but with the default blocking of ICMP v4 in many modern operating systems, such as Windows 7 and beyond, users are increasingly turning to TCP or UDP scans for these tasks.</a:t>
            </a:r>
          </a:p>
          <a:p>
            <a:pPr marL="171450" indent="-171450">
              <a:buFont typeface="Arial" panose="020B0604020202020204" pitchFamily="34" charset="0"/>
              <a:buChar char="•"/>
            </a:pPr>
            <a:r>
              <a:rPr lang="en-US" b="0" i="1" dirty="0" smtClean="0"/>
              <a:t>Search for any open ports on the network</a:t>
            </a:r>
            <a:r>
              <a:rPr lang="en-US" b="0" dirty="0" smtClean="0"/>
              <a:t>. Port scanners are most often used to identify any open ports on a host, group of hosts, or network. By scanning a</a:t>
            </a:r>
            <a:r>
              <a:rPr lang="en-US" b="0" baseline="0" dirty="0" smtClean="0"/>
              <a:t> </a:t>
            </a:r>
            <a:r>
              <a:rPr lang="en-US" b="0" dirty="0" smtClean="0"/>
              <a:t>large number of ports over a large number of hosts, a port scanner can provide you (or an attacker) with a very good picture of what services are running on</a:t>
            </a:r>
            <a:r>
              <a:rPr lang="en-US" b="0" baseline="0" dirty="0" smtClean="0"/>
              <a:t> </a:t>
            </a:r>
            <a:r>
              <a:rPr lang="en-US" b="0" dirty="0" smtClean="0"/>
              <a:t>which hosts on your network. Scans can be done for the “default” set of popular ports, a large range of ports, or every possible port (from 1 to 65535).</a:t>
            </a:r>
          </a:p>
          <a:p>
            <a:pPr marL="171450" indent="-171450">
              <a:buFont typeface="Arial" panose="020B0604020202020204" pitchFamily="34" charset="0"/>
              <a:buChar char="•"/>
            </a:pPr>
            <a:r>
              <a:rPr lang="en-US" b="0" i="1" dirty="0" smtClean="0"/>
              <a:t>Search for specific ports</a:t>
            </a:r>
            <a:r>
              <a:rPr lang="en-US" b="0" dirty="0" smtClean="0"/>
              <a:t>. Only looking for web servers? Mail servers? Port scanners can also be configured to just look for specific services.</a:t>
            </a:r>
          </a:p>
          <a:p>
            <a:pPr marL="171450" indent="-171450">
              <a:buFont typeface="Arial" panose="020B0604020202020204" pitchFamily="34" charset="0"/>
              <a:buChar char="•"/>
            </a:pPr>
            <a:r>
              <a:rPr lang="en-US" b="0" i="1" dirty="0" smtClean="0"/>
              <a:t>Identify services on ports</a:t>
            </a:r>
            <a:r>
              <a:rPr lang="en-US" b="0" dirty="0" smtClean="0"/>
              <a:t>. Some port scanners can help identify the services running on open ports based on information returned by the service or the port/service assigned (if standards have been followed). For example, a service running on port 80 is likely to be a web server.</a:t>
            </a:r>
          </a:p>
          <a:p>
            <a:pPr marL="171450" indent="-171450">
              <a:buFont typeface="Arial" panose="020B0604020202020204" pitchFamily="34" charset="0"/>
              <a:buChar char="•"/>
            </a:pPr>
            <a:r>
              <a:rPr lang="en-US" b="0" i="1" dirty="0" smtClean="0"/>
              <a:t>Look for TCP/UDP services</a:t>
            </a:r>
            <a:r>
              <a:rPr lang="en-US" b="0" dirty="0" smtClean="0"/>
              <a:t>. Most port scanners can perform scans for both TCP and UDP services, although some tools do not allow you to scan for both protocols at the same time.</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As a security professional, you’ll use port scanners in much the same way an attacker would: to probe the systems in your network for open services. When you find open services, you’ll need to determine if those services should</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be running at all, if they should be running on the system(s) you found them on, and if you can do anything to limit what connections are allowed to those services. For example, you may want to scan your network for any system accepting connections on TCP port 1433 (Microsoft SQL Server). If you find a system accepting connections on TCP port 1433 in your Sales group, chances are someone has installed something they shouldn’t have (or someone installed something for them).</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61</a:t>
            </a:fld>
            <a:endParaRPr lang="en-US" altLang="en-US" dirty="0"/>
          </a:p>
        </p:txBody>
      </p:sp>
    </p:spTree>
    <p:extLst>
      <p:ext uri="{BB962C8B-B14F-4D97-AF65-F5344CB8AC3E}">
        <p14:creationId xmlns:p14="http://schemas.microsoft.com/office/powerpoint/2010/main" val="1668147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Active tools interact with a target system in a fashion where their use can be detected. Scanning a network with Nmap (Network Mapper) is an active act that can be detected. In the case of Nmap, the tool may not be specifically detectable, but its use, the sending of packets, can be detected. When you need to map out your network or look for open services on one or more hosts, a port scanner is probably the</a:t>
            </a:r>
            <a:r>
              <a:rPr lang="en-US" baseline="0" dirty="0" smtClean="0"/>
              <a:t> </a:t>
            </a:r>
            <a:r>
              <a:rPr lang="en-US" dirty="0" smtClean="0"/>
              <a:t>most efficient tool for the job.</a:t>
            </a:r>
          </a:p>
          <a:p>
            <a:endParaRPr lang="en-US" dirty="0" smtClean="0"/>
          </a:p>
          <a:p>
            <a:r>
              <a:rPr lang="en-US" dirty="0" smtClean="0"/>
              <a:t>Passive tools are those that do not interact with the system in a manner that would permit detection, as in sending packets or altering traffic. An example of a passive tool is Tripwire, which can detect changes to a file based on hash values. Another passive example is the OS mapping by analyzing TCP/IP traces with a tool such as Wireshark. Passive sensors can use existing traffic to provide data for analysis.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64</a:t>
            </a:fld>
            <a:endParaRPr lang="en-US" altLang="en-US" dirty="0"/>
          </a:p>
        </p:txBody>
      </p:sp>
    </p:spTree>
    <p:extLst>
      <p:ext uri="{BB962C8B-B14F-4D97-AF65-F5344CB8AC3E}">
        <p14:creationId xmlns:p14="http://schemas.microsoft.com/office/powerpoint/2010/main" val="14246546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13.14 shows a screen shot of Zenmap, a cross-platform version of the very popular Nmap port scanner available from http://insecure.org.</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65</a:t>
            </a:fld>
            <a:endParaRPr lang="en-US" altLang="en-US" dirty="0"/>
          </a:p>
        </p:txBody>
      </p:sp>
    </p:spTree>
    <p:extLst>
      <p:ext uri="{BB962C8B-B14F-4D97-AF65-F5344CB8AC3E}">
        <p14:creationId xmlns:p14="http://schemas.microsoft.com/office/powerpoint/2010/main" val="10013927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Attackers can use banners to determine what services are running, and typically do for common banner issuing services such as HTTP, FTP, SMTP, and Telnet.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66</a:t>
            </a:fld>
            <a:endParaRPr lang="en-US" altLang="en-US" dirty="0"/>
          </a:p>
        </p:txBody>
      </p:sp>
    </p:spTree>
    <p:extLst>
      <p:ext uri="{BB962C8B-B14F-4D97-AF65-F5344CB8AC3E}">
        <p14:creationId xmlns:p14="http://schemas.microsoft.com/office/powerpoint/2010/main" val="4747471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figure shows a couple of banner grabs being performed from a Telnet client against a web server. In this example, Telnet sends information to two different web servers and displays the responses (the banners). The top response is from an Apache instance (Apache/2.0.65) and the bottom is from Microsoft IIS (Microsoft-HTTPAPI/2.0).</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67</a:t>
            </a:fld>
            <a:endParaRPr lang="en-US" altLang="en-US" dirty="0"/>
          </a:p>
        </p:txBody>
      </p:sp>
    </p:spTree>
    <p:extLst>
      <p:ext uri="{BB962C8B-B14F-4D97-AF65-F5344CB8AC3E}">
        <p14:creationId xmlns:p14="http://schemas.microsoft.com/office/powerpoint/2010/main" val="41042475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C205F57-D936-4154-8DA0-06ECE21683AC}" type="slidenum">
              <a:rPr lang="en-US" altLang="en-US" smtClean="0"/>
              <a:pPr eaLnBrk="1" hangingPunct="1"/>
              <a:t>68</a:t>
            </a:fld>
            <a:endParaRPr lang="en-US" altLang="en-US" dirty="0" smtClean="0"/>
          </a:p>
        </p:txBody>
      </p:sp>
    </p:spTree>
    <p:extLst>
      <p:ext uri="{BB962C8B-B14F-4D97-AF65-F5344CB8AC3E}">
        <p14:creationId xmlns:p14="http://schemas.microsoft.com/office/powerpoint/2010/main" val="4234255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390601BB-C7AA-44D7-87FF-5531634F2302}" type="slidenum">
              <a:rPr lang="en-US" altLang="en-US" smtClean="0"/>
              <a:pPr eaLnBrk="1" hangingPunct="1"/>
              <a:t>6</a:t>
            </a:fld>
            <a:endParaRPr lang="en-US" altLang="en-US" dirty="0" smtClean="0"/>
          </a:p>
        </p:txBody>
      </p:sp>
    </p:spTree>
    <p:extLst>
      <p:ext uri="{BB962C8B-B14F-4D97-AF65-F5344CB8AC3E}">
        <p14:creationId xmlns:p14="http://schemas.microsoft.com/office/powerpoint/2010/main" val="391261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Stalker was host-based and worked by comparing audit data to known patterns of suspicious activity. While the military and government embraced the concept, the commercial world was very slow to adopt IDS products, and it was several years before other commercial products began to emerge.</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NetRanger was designed to monitor network links and the traffic moving across the links to identify misuse as well as suspicious and malicious activity.</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390601BB-C7AA-44D7-87FF-5531634F2302}" type="slidenum">
              <a:rPr lang="en-US" altLang="en-US" smtClean="0"/>
              <a:pPr eaLnBrk="1" hangingPunct="1"/>
              <a:t>7</a:t>
            </a:fld>
            <a:endParaRPr lang="en-US" altLang="en-US" dirty="0" smtClean="0"/>
          </a:p>
        </p:txBody>
      </p:sp>
    </p:spTree>
    <p:extLst>
      <p:ext uri="{BB962C8B-B14F-4D97-AF65-F5344CB8AC3E}">
        <p14:creationId xmlns:p14="http://schemas.microsoft.com/office/powerpoint/2010/main" val="198270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17FB70A-84FF-4579-8C48-0C1C6B47EF09}" type="slidenum">
              <a:rPr lang="en-US" altLang="en-US" smtClean="0"/>
              <a:pPr eaLnBrk="1" hangingPunct="1"/>
              <a:t>8</a:t>
            </a:fld>
            <a:endParaRPr lang="en-US" altLang="en-US" dirty="0" smtClean="0"/>
          </a:p>
        </p:txBody>
      </p:sp>
    </p:spTree>
    <p:extLst>
      <p:ext uri="{BB962C8B-B14F-4D97-AF65-F5344CB8AC3E}">
        <p14:creationId xmlns:p14="http://schemas.microsoft.com/office/powerpoint/2010/main" val="2786051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Whether it is network- or host-based, an IDS typically consists of several specialized components working together, as illustrated in this figure.</a:t>
            </a:r>
            <a:r>
              <a:rPr lang="en-US" baseline="0" dirty="0" smtClean="0"/>
              <a:t> </a:t>
            </a:r>
            <a:r>
              <a:rPr lang="en-US" dirty="0" smtClean="0"/>
              <a:t>These components are often logical and software-based rather than physical and will vary slightly from vendor to vendor and product to product.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a:t>
            </a:fld>
            <a:endParaRPr lang="en-US" altLang="en-US" dirty="0"/>
          </a:p>
        </p:txBody>
      </p:sp>
    </p:spTree>
    <p:extLst>
      <p:ext uri="{BB962C8B-B14F-4D97-AF65-F5344CB8AC3E}">
        <p14:creationId xmlns:p14="http://schemas.microsoft.com/office/powerpoint/2010/main" val="23965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7772400" cy="1470025"/>
          </a:xfrm>
          <a:prstGeom prst="rect">
            <a:avLst/>
          </a:prstGeom>
        </p:spPr>
        <p:txBody>
          <a:bodyPr/>
          <a:lstStyle>
            <a:lvl1pPr algn="ctr" defTabSz="914400" rtl="0" eaLnBrk="1" latinLnBrk="0" hangingPunct="1">
              <a:spcBef>
                <a:spcPct val="0"/>
              </a:spcBef>
              <a:buNone/>
              <a:defRPr lang="en-US" sz="4900" kern="1200" dirty="0">
                <a:solidFill>
                  <a:schemeClr val="tx1"/>
                </a:solidFill>
                <a:effectLst>
                  <a:outerShdw dist="38100" dir="2700000" algn="tl" rotWithShape="0">
                    <a:srgbClr val="808080"/>
                  </a:outerShdw>
                </a:effectLst>
                <a:latin typeface="+mj-lt"/>
                <a:ea typeface="ヒラギノ角ゴ Pro W3" pitchFamily="-112" charset="-128"/>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5641848"/>
            <a:ext cx="6400800" cy="612648"/>
          </a:xfrm>
          <a:prstGeom prst="rect">
            <a:avLst/>
          </a:prstGeom>
        </p:spPr>
        <p:txBody>
          <a:bodyPr/>
          <a:lstStyle>
            <a:lvl1pPr marL="0" indent="0" algn="ctr" defTabSz="914400" rtl="0" eaLnBrk="1" latinLnBrk="0" hangingPunct="1">
              <a:lnSpc>
                <a:spcPct val="90000"/>
              </a:lnSpc>
              <a:spcBef>
                <a:spcPct val="20000"/>
              </a:spcBef>
              <a:buFont typeface="Arial" panose="020B0604020202020204" pitchFamily="34" charset="0"/>
              <a:buNone/>
              <a:defRPr lang="en-US" sz="3600" kern="1200" dirty="0">
                <a:solidFill>
                  <a:schemeClr val="tx1">
                    <a:tint val="75000"/>
                  </a:schemeClr>
                </a:solidFill>
                <a:latin typeface="+mn-lt"/>
                <a:ea typeface="ヒラギノ角ゴ Pro W3" pitchFamily="-112" charset="-128"/>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12/14/2015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2670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200"/>
            <a:ext cx="8229600" cy="4144963"/>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12/14/2015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15175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_Line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362200"/>
            <a:ext cx="8229600" cy="3761232"/>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12/14/2015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0608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424"/>
            <a:ext cx="8229600" cy="877824"/>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solidFill>
                  <a:prstClr val="black"/>
                </a:solidFill>
              </a:rPr>
              <a:pPr/>
              <a:t>12/14/2015</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236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one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12/14/2015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28644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two lines">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12/14/2015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59278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12/14/2015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
        <p:nvSpPr>
          <p:cNvPr id="6" name="Content Placeholder 5"/>
          <p:cNvSpPr>
            <a:spLocks noGrp="1"/>
          </p:cNvSpPr>
          <p:nvPr>
            <p:ph sz="quarter" idx="13" hasCustomPrompt="1"/>
          </p:nvPr>
        </p:nvSpPr>
        <p:spPr>
          <a:xfrm>
            <a:off x="609600" y="5943600"/>
            <a:ext cx="7924800" cy="457200"/>
          </a:xfrm>
        </p:spPr>
        <p:txBody>
          <a:bodyPr/>
          <a:lstStyle>
            <a:lvl1pPr marL="0" indent="0" algn="ctr">
              <a:buNone/>
              <a:defRPr sz="1800"/>
            </a:lvl1pPr>
          </a:lstStyle>
          <a:p>
            <a:pPr lvl="0"/>
            <a:r>
              <a:rPr lang="en-US" dirty="0" smtClean="0"/>
              <a:t>&lt;Insert Figure number and caption&gt;</a:t>
            </a:r>
            <a:endParaRPr lang="en-US" dirty="0"/>
          </a:p>
        </p:txBody>
      </p:sp>
    </p:spTree>
    <p:extLst>
      <p:ext uri="{BB962C8B-B14F-4D97-AF65-F5344CB8AC3E}">
        <p14:creationId xmlns:p14="http://schemas.microsoft.com/office/powerpoint/2010/main" val="373163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12/14/2015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78833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grpSp>
        <p:nvGrpSpPr>
          <p:cNvPr id="22" name="Group 13"/>
          <p:cNvGrpSpPr>
            <a:grpSpLocks/>
          </p:cNvGrpSpPr>
          <p:nvPr userDrawn="1"/>
        </p:nvGrpSpPr>
        <p:grpSpPr bwMode="auto">
          <a:xfrm>
            <a:off x="-3175" y="0"/>
            <a:ext cx="9147175" cy="6769100"/>
            <a:chOff x="0" y="0"/>
            <a:chExt cx="9147175" cy="6769100"/>
          </a:xfrm>
        </p:grpSpPr>
        <p:grpSp>
          <p:nvGrpSpPr>
            <p:cNvPr id="23" name="Group 9"/>
            <p:cNvGrpSpPr>
              <a:grpSpLocks/>
            </p:cNvGrpSpPr>
            <p:nvPr userDrawn="1"/>
          </p:nvGrpSpPr>
          <p:grpSpPr bwMode="auto">
            <a:xfrm>
              <a:off x="0" y="0"/>
              <a:ext cx="9147175" cy="1006475"/>
              <a:chOff x="0" y="0"/>
              <a:chExt cx="9147175" cy="1006475"/>
            </a:xfrm>
          </p:grpSpPr>
          <p:sp>
            <p:nvSpPr>
              <p:cNvPr id="25" name="Rectangle 24"/>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6" name="TextBox 11"/>
              <p:cNvSpPr txBox="1">
                <a:spLocks noChangeArrowheads="1"/>
              </p:cNvSpPr>
              <p:nvPr userDrawn="1"/>
            </p:nvSpPr>
            <p:spPr bwMode="auto">
              <a:xfrm>
                <a:off x="1172896" y="269557"/>
                <a:ext cx="79711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600" dirty="0" smtClean="0">
                    <a:solidFill>
                      <a:schemeClr val="bg1"/>
                    </a:solidFill>
                    <a:latin typeface="Century" panose="02040604050505020304" pitchFamily="18" charset="0"/>
                  </a:rPr>
                  <a:t>Principles</a:t>
                </a:r>
                <a:r>
                  <a:rPr lang="en-US" altLang="en-US" sz="2600" baseline="0" dirty="0" smtClean="0">
                    <a:solidFill>
                      <a:schemeClr val="bg1"/>
                    </a:solidFill>
                    <a:latin typeface="Century" panose="02040604050505020304" pitchFamily="18" charset="0"/>
                  </a:rPr>
                  <a:t> of Computer Security, Fourth Edition</a:t>
                </a:r>
                <a:endParaRPr lang="en-US" altLang="en-US" sz="2600" dirty="0">
                  <a:solidFill>
                    <a:schemeClr val="bg1"/>
                  </a:solidFill>
                  <a:latin typeface="Century" panose="02040604050505020304" pitchFamily="18" charset="0"/>
                </a:endParaRPr>
              </a:p>
            </p:txBody>
          </p:sp>
        </p:grpSp>
        <p:sp>
          <p:nvSpPr>
            <p:cNvPr id="24" name="TextBox 23"/>
            <p:cNvSpPr txBox="1"/>
            <p:nvPr userDrawn="1"/>
          </p:nvSpPr>
          <p:spPr>
            <a:xfrm>
              <a:off x="0" y="6553200"/>
              <a:ext cx="9144000" cy="215900"/>
            </a:xfrm>
            <a:prstGeom prst="rect">
              <a:avLst/>
            </a:prstGeom>
            <a:solidFill>
              <a:schemeClr val="tx1"/>
            </a:solidFill>
          </p:spPr>
          <p:txBody>
            <a:bodyPr>
              <a:spAutoFit/>
            </a:bodyPr>
            <a:lstStyle/>
            <a:p>
              <a:pPr eaLnBrk="1" hangingPunct="1">
                <a:defRPr/>
              </a:pPr>
              <a:r>
                <a:rPr lang="en-US" sz="800" dirty="0" smtClean="0">
                  <a:solidFill>
                    <a:schemeClr val="bg1"/>
                  </a:solidFill>
                  <a:latin typeface="Arial" charset="0"/>
                  <a:cs typeface="Arial" charset="0"/>
                </a:rPr>
                <a:t>Copyright © 2016 by McGraw-Hill Education. All rights reserved.</a:t>
              </a:r>
              <a:endParaRPr lang="en-US" sz="800" dirty="0">
                <a:solidFill>
                  <a:schemeClr val="bg1"/>
                </a:solidFill>
                <a:latin typeface="Arial" charset="0"/>
                <a:cs typeface="Arial" charset="0"/>
              </a:endParaRPr>
            </a:p>
          </p:txBody>
        </p:sp>
      </p:grpSp>
      <p:sp>
        <p:nvSpPr>
          <p:cNvPr id="27" name="Footer Placeholder 4"/>
          <p:cNvSpPr txBox="1">
            <a:spLocks/>
          </p:cNvSpPr>
          <p:nvPr userDrawn="1"/>
        </p:nvSpPr>
        <p:spPr>
          <a:xfrm>
            <a:off x="3122612" y="6296025"/>
            <a:ext cx="2895600" cy="365125"/>
          </a:xfrm>
          <a:prstGeom prst="rect">
            <a:avLst/>
          </a:prstGeom>
        </p:spPr>
        <p:txBody>
          <a:bodyPr vert="horz" lIns="91440" tIns="45720" rIns="91440" bIns="45720" rtlCol="0" anchor="ctr"/>
          <a:lstStyle>
            <a:defPPr>
              <a:defRPr lang="en-US"/>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dirty="0"/>
          </a:p>
        </p:txBody>
      </p:sp>
      <p:pic>
        <p:nvPicPr>
          <p:cNvPr id="29" name="Picture 2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75" y="-15240"/>
            <a:ext cx="1172897" cy="1021715"/>
          </a:xfrm>
          <a:prstGeom prst="rect">
            <a:avLst/>
          </a:prstGeom>
        </p:spPr>
      </p:pic>
    </p:spTree>
    <p:extLst>
      <p:ext uri="{BB962C8B-B14F-4D97-AF65-F5344CB8AC3E}">
        <p14:creationId xmlns:p14="http://schemas.microsoft.com/office/powerpoint/2010/main" val="361423702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8" r:id="rId3"/>
    <p:sldLayoutId id="2147483667" r:id="rId4"/>
    <p:sldLayoutId id="2147483670" r:id="rId5"/>
    <p:sldLayoutId id="2147483671" r:id="rId6"/>
    <p:sldLayoutId id="2147483669" r:id="rId7"/>
    <p:sldLayoutId id="214748366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Intrusion Detection Systems</a:t>
            </a:r>
            <a:br>
              <a:rPr lang="en-US" dirty="0" smtClean="0"/>
            </a:br>
            <a:r>
              <a:rPr lang="en-US" dirty="0" smtClean="0"/>
              <a:t>and Network Security</a:t>
            </a:r>
          </a:p>
        </p:txBody>
      </p:sp>
      <p:sp>
        <p:nvSpPr>
          <p:cNvPr id="2051" name="Rectangle 3"/>
          <p:cNvSpPr>
            <a:spLocks noGrp="1" noChangeArrowheads="1"/>
          </p:cNvSpPr>
          <p:nvPr>
            <p:ph type="subTitle" idx="1"/>
          </p:nvPr>
        </p:nvSpPr>
        <p:spPr/>
        <p:txBody>
          <a:bodyPr/>
          <a:lstStyle/>
          <a:p>
            <a:r>
              <a:rPr lang="en-US" altLang="en-US" dirty="0" smtClean="0"/>
              <a:t>Chapter 13</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772" y="2878596"/>
            <a:ext cx="3648456" cy="2737104"/>
          </a:xfrm>
          <a:prstGeom prst="rect">
            <a:avLst/>
          </a:prstGeom>
        </p:spPr>
      </p:pic>
    </p:spTree>
    <p:extLst>
      <p:ext uri="{BB962C8B-B14F-4D97-AF65-F5344CB8AC3E}">
        <p14:creationId xmlns:p14="http://schemas.microsoft.com/office/powerpoint/2010/main" val="2521366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a:t>
            </a:r>
            <a:r>
              <a:rPr lang="en-US" dirty="0"/>
              <a:t>Overview</a:t>
            </a:r>
          </a:p>
        </p:txBody>
      </p:sp>
      <p:sp>
        <p:nvSpPr>
          <p:cNvPr id="3" name="Content Placeholder 2"/>
          <p:cNvSpPr>
            <a:spLocks noGrp="1"/>
          </p:cNvSpPr>
          <p:nvPr>
            <p:ph idx="1"/>
          </p:nvPr>
        </p:nvSpPr>
        <p:spPr/>
        <p:txBody>
          <a:bodyPr/>
          <a:lstStyle/>
          <a:p>
            <a:r>
              <a:rPr lang="en-US" dirty="0" smtClean="0"/>
              <a:t>IDSs are </a:t>
            </a:r>
            <a:r>
              <a:rPr lang="en-US" dirty="0"/>
              <a:t>typically divided into two main </a:t>
            </a:r>
            <a:r>
              <a:rPr lang="en-US" dirty="0" smtClean="0"/>
              <a:t>categories </a:t>
            </a:r>
            <a:r>
              <a:rPr lang="en-US" dirty="0"/>
              <a:t>depending on how </a:t>
            </a:r>
            <a:r>
              <a:rPr lang="en-US" dirty="0" smtClean="0"/>
              <a:t>they monitor activity</a:t>
            </a:r>
            <a:r>
              <a:rPr lang="en-US" dirty="0"/>
              <a:t>.</a:t>
            </a:r>
            <a:endParaRPr lang="en-US" dirty="0" smtClean="0"/>
          </a:p>
          <a:p>
            <a:pPr lvl="1"/>
            <a:r>
              <a:rPr lang="en-US" b="1" dirty="0"/>
              <a:t>Host-based IDS (HIDS</a:t>
            </a:r>
            <a:r>
              <a:rPr lang="en-US" b="1" dirty="0" smtClean="0"/>
              <a:t>)</a:t>
            </a:r>
          </a:p>
          <a:p>
            <a:pPr lvl="2"/>
            <a:r>
              <a:rPr lang="en-US" dirty="0" smtClean="0"/>
              <a:t>Examines </a:t>
            </a:r>
            <a:r>
              <a:rPr lang="en-US" dirty="0"/>
              <a:t>activity on an individual </a:t>
            </a:r>
            <a:r>
              <a:rPr lang="en-US" dirty="0" smtClean="0"/>
              <a:t>system.</a:t>
            </a:r>
          </a:p>
          <a:p>
            <a:pPr lvl="2"/>
            <a:r>
              <a:rPr lang="en-US" dirty="0" smtClean="0"/>
              <a:t>Concerned with </a:t>
            </a:r>
            <a:r>
              <a:rPr lang="en-US" dirty="0"/>
              <a:t>an individual </a:t>
            </a:r>
            <a:r>
              <a:rPr lang="en-US" dirty="0" smtClean="0"/>
              <a:t>system.</a:t>
            </a:r>
          </a:p>
          <a:p>
            <a:pPr lvl="1"/>
            <a:r>
              <a:rPr lang="en-US" b="1" dirty="0" smtClean="0"/>
              <a:t>Network-based </a:t>
            </a:r>
            <a:r>
              <a:rPr lang="en-US" b="1" dirty="0"/>
              <a:t>IDS (NIDS</a:t>
            </a:r>
            <a:r>
              <a:rPr lang="en-US" b="1" dirty="0" smtClean="0"/>
              <a:t>)</a:t>
            </a:r>
          </a:p>
          <a:p>
            <a:pPr lvl="2"/>
            <a:r>
              <a:rPr lang="en-US" dirty="0" smtClean="0"/>
              <a:t>NIDS examines </a:t>
            </a:r>
            <a:r>
              <a:rPr lang="en-US" dirty="0"/>
              <a:t>activity on the network itself</a:t>
            </a:r>
            <a:r>
              <a:rPr lang="en-US" dirty="0" smtClean="0"/>
              <a:t>.</a:t>
            </a:r>
          </a:p>
          <a:p>
            <a:pPr lvl="2"/>
            <a:r>
              <a:rPr lang="en-US" dirty="0" smtClean="0"/>
              <a:t>It </a:t>
            </a:r>
            <a:r>
              <a:rPr lang="en-US" dirty="0"/>
              <a:t>has visibility only into the traffic crossing the network link </a:t>
            </a:r>
            <a:r>
              <a:rPr lang="en-US" dirty="0" smtClean="0"/>
              <a:t>it is </a:t>
            </a:r>
            <a:r>
              <a:rPr lang="en-US" dirty="0"/>
              <a:t>monitoring and typically has no idea of what is happening </a:t>
            </a:r>
            <a:r>
              <a:rPr lang="en-US" dirty="0" smtClean="0"/>
              <a:t>on individual </a:t>
            </a:r>
            <a:r>
              <a:rPr lang="en-US" dirty="0"/>
              <a:t>systems.</a:t>
            </a:r>
          </a:p>
        </p:txBody>
      </p:sp>
    </p:spTree>
    <p:extLst>
      <p:ext uri="{BB962C8B-B14F-4D97-AF65-F5344CB8AC3E}">
        <p14:creationId xmlns:p14="http://schemas.microsoft.com/office/powerpoint/2010/main" val="1194344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5813612"/>
            <a:ext cx="7924800" cy="457200"/>
          </a:xfrm>
        </p:spPr>
        <p:txBody>
          <a:bodyPr/>
          <a:lstStyle/>
          <a:p>
            <a:r>
              <a:rPr lang="en-US" dirty="0"/>
              <a:t>Figure 13.2 Logical depiction of IDS components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0903" y="1317812"/>
            <a:ext cx="5362194" cy="4307217"/>
          </a:xfrm>
          <a:prstGeom prst="rect">
            <a:avLst/>
          </a:prstGeom>
        </p:spPr>
      </p:pic>
    </p:spTree>
    <p:extLst>
      <p:ext uri="{BB962C8B-B14F-4D97-AF65-F5344CB8AC3E}">
        <p14:creationId xmlns:p14="http://schemas.microsoft.com/office/powerpoint/2010/main" val="2253874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Overview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An IDS has the following logical components:</a:t>
            </a:r>
          </a:p>
          <a:p>
            <a:pPr lvl="1"/>
            <a:r>
              <a:rPr lang="en-US" b="1" dirty="0"/>
              <a:t>Traffic collector </a:t>
            </a:r>
            <a:r>
              <a:rPr lang="en-US" dirty="0"/>
              <a:t>(or </a:t>
            </a:r>
            <a:r>
              <a:rPr lang="en-US" dirty="0" smtClean="0"/>
              <a:t>sensor)</a:t>
            </a:r>
            <a:r>
              <a:rPr lang="en-US" dirty="0"/>
              <a:t> – </a:t>
            </a:r>
            <a:r>
              <a:rPr lang="en-US" dirty="0" smtClean="0"/>
              <a:t> collects activity/events </a:t>
            </a:r>
            <a:r>
              <a:rPr lang="en-US" dirty="0"/>
              <a:t>for the IDS to </a:t>
            </a:r>
            <a:r>
              <a:rPr lang="en-US" dirty="0" smtClean="0"/>
              <a:t>examine.</a:t>
            </a:r>
          </a:p>
          <a:p>
            <a:pPr lvl="1"/>
            <a:r>
              <a:rPr lang="en-US" b="1" dirty="0"/>
              <a:t>Analysis </a:t>
            </a:r>
            <a:r>
              <a:rPr lang="en-US" b="1" dirty="0" smtClean="0"/>
              <a:t>engine</a:t>
            </a:r>
            <a:r>
              <a:rPr lang="en-US" dirty="0"/>
              <a:t> – </a:t>
            </a:r>
            <a:r>
              <a:rPr lang="en-US" dirty="0" smtClean="0"/>
              <a:t>examines the </a:t>
            </a:r>
            <a:r>
              <a:rPr lang="en-US" dirty="0"/>
              <a:t>collected network traffic and compares it to known patterns of suspicious or malicious </a:t>
            </a:r>
            <a:r>
              <a:rPr lang="en-US" dirty="0" smtClean="0"/>
              <a:t>activity</a:t>
            </a:r>
          </a:p>
          <a:p>
            <a:pPr lvl="1"/>
            <a:r>
              <a:rPr lang="en-US" b="1" dirty="0" smtClean="0"/>
              <a:t>Signature database</a:t>
            </a:r>
            <a:r>
              <a:rPr lang="en-US" dirty="0"/>
              <a:t> – </a:t>
            </a:r>
            <a:r>
              <a:rPr lang="en-US" dirty="0" smtClean="0"/>
              <a:t>a </a:t>
            </a:r>
            <a:r>
              <a:rPr lang="en-US" dirty="0"/>
              <a:t>collection of patterns and definitions of known suspicious or malicious </a:t>
            </a:r>
            <a:r>
              <a:rPr lang="en-US" dirty="0" smtClean="0"/>
              <a:t>activity</a:t>
            </a:r>
          </a:p>
          <a:p>
            <a:pPr lvl="1"/>
            <a:r>
              <a:rPr lang="en-US" b="1" dirty="0" smtClean="0"/>
              <a:t>User </a:t>
            </a:r>
            <a:r>
              <a:rPr lang="en-US" b="1" dirty="0"/>
              <a:t>interface and </a:t>
            </a:r>
            <a:r>
              <a:rPr lang="en-US" b="1" dirty="0" smtClean="0"/>
              <a:t>reporting</a:t>
            </a:r>
            <a:r>
              <a:rPr lang="en-US" dirty="0"/>
              <a:t> – </a:t>
            </a:r>
            <a:r>
              <a:rPr lang="en-US" dirty="0" smtClean="0"/>
              <a:t>interfaces with </a:t>
            </a:r>
            <a:r>
              <a:rPr lang="en-US" dirty="0"/>
              <a:t>the human </a:t>
            </a:r>
            <a:r>
              <a:rPr lang="en-US" dirty="0" smtClean="0"/>
              <a:t>element and provide alerts when appropriate</a:t>
            </a:r>
            <a:endParaRPr lang="en-US" dirty="0"/>
          </a:p>
        </p:txBody>
      </p:sp>
    </p:spTree>
    <p:extLst>
      <p:ext uri="{BB962C8B-B14F-4D97-AF65-F5344CB8AC3E}">
        <p14:creationId xmlns:p14="http://schemas.microsoft.com/office/powerpoint/2010/main" val="615314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Models</a:t>
            </a:r>
            <a:endParaRPr lang="en-US" dirty="0"/>
          </a:p>
        </p:txBody>
      </p:sp>
      <p:sp>
        <p:nvSpPr>
          <p:cNvPr id="3" name="Content Placeholder 2"/>
          <p:cNvSpPr>
            <a:spLocks noGrp="1"/>
          </p:cNvSpPr>
          <p:nvPr>
            <p:ph idx="1"/>
          </p:nvPr>
        </p:nvSpPr>
        <p:spPr/>
        <p:txBody>
          <a:bodyPr/>
          <a:lstStyle/>
          <a:p>
            <a:r>
              <a:rPr lang="en-US" dirty="0"/>
              <a:t>IDSs </a:t>
            </a:r>
            <a:r>
              <a:rPr lang="en-US" dirty="0" smtClean="0"/>
              <a:t>are classified by the </a:t>
            </a:r>
            <a:r>
              <a:rPr lang="en-US" dirty="0"/>
              <a:t>detection </a:t>
            </a:r>
            <a:r>
              <a:rPr lang="en-US" dirty="0" smtClean="0"/>
              <a:t>model used: anomaly or misuse.</a:t>
            </a:r>
          </a:p>
          <a:p>
            <a:r>
              <a:rPr lang="en-US" b="1" dirty="0" smtClean="0"/>
              <a:t>Anomaly detection model </a:t>
            </a:r>
            <a:r>
              <a:rPr lang="en-US" dirty="0" smtClean="0"/>
              <a:t>is the more </a:t>
            </a:r>
            <a:r>
              <a:rPr lang="en-US" dirty="0"/>
              <a:t>complicated of the </a:t>
            </a:r>
            <a:r>
              <a:rPr lang="en-US" dirty="0" smtClean="0"/>
              <a:t>two.</a:t>
            </a:r>
          </a:p>
          <a:p>
            <a:pPr lvl="1"/>
            <a:r>
              <a:rPr lang="en-US" dirty="0" smtClean="0"/>
              <a:t>Identifies “normal” </a:t>
            </a:r>
            <a:r>
              <a:rPr lang="en-US" dirty="0"/>
              <a:t>behavior on </a:t>
            </a:r>
            <a:r>
              <a:rPr lang="en-US" dirty="0" smtClean="0"/>
              <a:t>protected host </a:t>
            </a:r>
            <a:r>
              <a:rPr lang="en-US" dirty="0"/>
              <a:t>or </a:t>
            </a:r>
            <a:r>
              <a:rPr lang="en-US" dirty="0" smtClean="0"/>
              <a:t>network</a:t>
            </a:r>
          </a:p>
          <a:p>
            <a:pPr lvl="2"/>
            <a:r>
              <a:rPr lang="en-US" dirty="0" smtClean="0"/>
              <a:t>IDS identifies </a:t>
            </a:r>
            <a:r>
              <a:rPr lang="en-US" dirty="0"/>
              <a:t>deviations from the </a:t>
            </a:r>
            <a:r>
              <a:rPr lang="en-US" dirty="0" smtClean="0"/>
              <a:t>norm; IDS further scrutinizes to determine if malicious activity</a:t>
            </a:r>
          </a:p>
          <a:p>
            <a:pPr lvl="2"/>
            <a:r>
              <a:rPr lang="en-US" dirty="0"/>
              <a:t>Building </a:t>
            </a:r>
            <a:r>
              <a:rPr lang="en-US" dirty="0" smtClean="0"/>
              <a:t>profile </a:t>
            </a:r>
            <a:r>
              <a:rPr lang="en-US" dirty="0"/>
              <a:t>of normal </a:t>
            </a:r>
            <a:r>
              <a:rPr lang="en-US" dirty="0" smtClean="0"/>
              <a:t>activity done </a:t>
            </a:r>
            <a:r>
              <a:rPr lang="en-US" dirty="0"/>
              <a:t>by the </a:t>
            </a:r>
            <a:r>
              <a:rPr lang="en-US" dirty="0" smtClean="0"/>
              <a:t>IDS</a:t>
            </a:r>
          </a:p>
          <a:p>
            <a:pPr lvl="1"/>
            <a:r>
              <a:rPr lang="en-US" dirty="0" smtClean="0"/>
              <a:t>Allows system to deal </a:t>
            </a:r>
            <a:r>
              <a:rPr lang="en-US" dirty="0"/>
              <a:t>with variations in </a:t>
            </a:r>
            <a:r>
              <a:rPr lang="en-US" dirty="0" smtClean="0"/>
              <a:t>traffic</a:t>
            </a:r>
          </a:p>
          <a:p>
            <a:pPr lvl="1"/>
            <a:r>
              <a:rPr lang="en-US" dirty="0" smtClean="0"/>
              <a:t>Not </a:t>
            </a:r>
            <a:r>
              <a:rPr lang="en-US" dirty="0"/>
              <a:t>restricted to a specific signature set </a:t>
            </a:r>
          </a:p>
        </p:txBody>
      </p:sp>
    </p:spTree>
    <p:extLst>
      <p:ext uri="{BB962C8B-B14F-4D97-AF65-F5344CB8AC3E}">
        <p14:creationId xmlns:p14="http://schemas.microsoft.com/office/powerpoint/2010/main" val="1122162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Models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b="1" dirty="0" smtClean="0"/>
              <a:t>Misuse </a:t>
            </a:r>
            <a:r>
              <a:rPr lang="en-US" b="1" dirty="0"/>
              <a:t>detection model </a:t>
            </a:r>
            <a:r>
              <a:rPr lang="en-US" dirty="0" smtClean="0"/>
              <a:t>is simpler </a:t>
            </a:r>
            <a:r>
              <a:rPr lang="en-US" dirty="0"/>
              <a:t>to </a:t>
            </a:r>
            <a:r>
              <a:rPr lang="en-US" dirty="0" smtClean="0"/>
              <a:t>implement and the more </a:t>
            </a:r>
            <a:r>
              <a:rPr lang="en-US" dirty="0"/>
              <a:t>popular </a:t>
            </a:r>
            <a:r>
              <a:rPr lang="en-US" dirty="0" smtClean="0"/>
              <a:t>model.</a:t>
            </a:r>
          </a:p>
          <a:p>
            <a:pPr lvl="1"/>
            <a:r>
              <a:rPr lang="en-US" dirty="0" smtClean="0"/>
              <a:t>Looks </a:t>
            </a:r>
            <a:r>
              <a:rPr lang="en-US" dirty="0"/>
              <a:t>for suspicious activity or activity that violates specific policies and then reacts as it has been programmed to </a:t>
            </a:r>
            <a:r>
              <a:rPr lang="en-US" dirty="0" smtClean="0"/>
              <a:t>do</a:t>
            </a:r>
          </a:p>
          <a:p>
            <a:pPr lvl="2"/>
            <a:r>
              <a:rPr lang="en-US" dirty="0" smtClean="0"/>
              <a:t>Reactions</a:t>
            </a:r>
            <a:r>
              <a:rPr lang="en-US" dirty="0"/>
              <a:t> – </a:t>
            </a:r>
            <a:r>
              <a:rPr lang="en-US" dirty="0" smtClean="0"/>
              <a:t>alarm</a:t>
            </a:r>
            <a:r>
              <a:rPr lang="en-US" dirty="0"/>
              <a:t>, e-mail, router </a:t>
            </a:r>
            <a:r>
              <a:rPr lang="en-US" dirty="0" smtClean="0"/>
              <a:t>reconfiguration</a:t>
            </a:r>
            <a:r>
              <a:rPr lang="en-US" dirty="0"/>
              <a:t>, or TCP reset message</a:t>
            </a:r>
            <a:endParaRPr lang="en-US" dirty="0" smtClean="0"/>
          </a:p>
          <a:p>
            <a:pPr lvl="1"/>
            <a:r>
              <a:rPr lang="en-US" dirty="0" smtClean="0"/>
              <a:t>More </a:t>
            </a:r>
            <a:r>
              <a:rPr lang="en-US" dirty="0"/>
              <a:t>efficient </a:t>
            </a:r>
            <a:r>
              <a:rPr lang="en-US" dirty="0" smtClean="0"/>
              <a:t>model</a:t>
            </a:r>
          </a:p>
          <a:p>
            <a:pPr lvl="1"/>
            <a:r>
              <a:rPr lang="en-US" dirty="0" smtClean="0"/>
              <a:t>Relies on a predefined </a:t>
            </a:r>
            <a:r>
              <a:rPr lang="en-US" dirty="0"/>
              <a:t>signature </a:t>
            </a:r>
            <a:r>
              <a:rPr lang="en-US" dirty="0" smtClean="0"/>
              <a:t>base – drawback of model</a:t>
            </a:r>
          </a:p>
          <a:p>
            <a:pPr lvl="1"/>
            <a:r>
              <a:rPr lang="en-US" dirty="0" smtClean="0"/>
              <a:t>Easier </a:t>
            </a:r>
            <a:r>
              <a:rPr lang="en-US" dirty="0"/>
              <a:t>and cheaper to </a:t>
            </a:r>
            <a:r>
              <a:rPr lang="en-US" dirty="0" smtClean="0"/>
              <a:t>implement</a:t>
            </a:r>
            <a:endParaRPr lang="en-US" dirty="0"/>
          </a:p>
        </p:txBody>
      </p:sp>
    </p:spTree>
    <p:extLst>
      <p:ext uri="{BB962C8B-B14F-4D97-AF65-F5344CB8AC3E}">
        <p14:creationId xmlns:p14="http://schemas.microsoft.com/office/powerpoint/2010/main" val="1314229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Models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There are four </a:t>
            </a:r>
            <a:r>
              <a:rPr lang="en-US" dirty="0"/>
              <a:t>categories </a:t>
            </a:r>
            <a:r>
              <a:rPr lang="en-US" dirty="0" smtClean="0"/>
              <a:t>describing how </a:t>
            </a:r>
            <a:r>
              <a:rPr lang="en-US" dirty="0"/>
              <a:t>the IDS operates and detects malicious </a:t>
            </a:r>
            <a:r>
              <a:rPr lang="en-US" dirty="0" smtClean="0"/>
              <a:t>traffic:</a:t>
            </a:r>
          </a:p>
          <a:p>
            <a:pPr lvl="1"/>
            <a:r>
              <a:rPr lang="en-US" dirty="0" smtClean="0"/>
              <a:t>Behavior based </a:t>
            </a:r>
            <a:r>
              <a:rPr lang="en-US" dirty="0"/>
              <a:t>relies on a collected set of “normal </a:t>
            </a:r>
            <a:r>
              <a:rPr lang="en-US" dirty="0" smtClean="0"/>
              <a:t>behavior.”</a:t>
            </a:r>
          </a:p>
          <a:p>
            <a:pPr lvl="1"/>
            <a:r>
              <a:rPr lang="en-US" dirty="0"/>
              <a:t>Signature–based relies on a predefined set of patterns (called signatures).</a:t>
            </a:r>
            <a:endParaRPr lang="en-US" dirty="0" smtClean="0"/>
          </a:p>
          <a:p>
            <a:pPr lvl="1"/>
            <a:r>
              <a:rPr lang="en-US" dirty="0"/>
              <a:t>Anomaly-based is essentially the same as </a:t>
            </a:r>
            <a:r>
              <a:rPr lang="en-US" dirty="0" smtClean="0"/>
              <a:t>behavior-based.</a:t>
            </a:r>
          </a:p>
          <a:p>
            <a:pPr lvl="1"/>
            <a:r>
              <a:rPr lang="en-US" dirty="0" smtClean="0"/>
              <a:t>Heuristic </a:t>
            </a:r>
            <a:r>
              <a:rPr lang="en-US" dirty="0"/>
              <a:t>uses artificial intelligence to detect intrusions and malicious traffic</a:t>
            </a:r>
            <a:r>
              <a:rPr lang="en-US" dirty="0" smtClean="0"/>
              <a:t>.</a:t>
            </a:r>
            <a:endParaRPr lang="en-US" dirty="0"/>
          </a:p>
        </p:txBody>
      </p:sp>
    </p:spTree>
    <p:extLst>
      <p:ext uri="{BB962C8B-B14F-4D97-AF65-F5344CB8AC3E}">
        <p14:creationId xmlns:p14="http://schemas.microsoft.com/office/powerpoint/2010/main" val="3371943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Signatures</a:t>
            </a:r>
            <a:endParaRPr lang="en-US" dirty="0"/>
          </a:p>
        </p:txBody>
      </p:sp>
      <p:sp>
        <p:nvSpPr>
          <p:cNvPr id="18434" name="Content Placeholder 4"/>
          <p:cNvSpPr>
            <a:spLocks noGrp="1"/>
          </p:cNvSpPr>
          <p:nvPr>
            <p:ph idx="1"/>
          </p:nvPr>
        </p:nvSpPr>
        <p:spPr>
          <a:xfrm>
            <a:off x="457200" y="1981200"/>
            <a:ext cx="8229600" cy="4495800"/>
          </a:xfrm>
        </p:spPr>
        <p:txBody>
          <a:bodyPr/>
          <a:lstStyle/>
          <a:p>
            <a:r>
              <a:rPr lang="en-US" dirty="0"/>
              <a:t>O</a:t>
            </a:r>
            <a:r>
              <a:rPr lang="en-US" dirty="0" smtClean="0"/>
              <a:t>ne </a:t>
            </a:r>
            <a:r>
              <a:rPr lang="en-US" dirty="0"/>
              <a:t>of the critical elements of any good IDS is the signature </a:t>
            </a:r>
            <a:r>
              <a:rPr lang="en-US" dirty="0" smtClean="0"/>
              <a:t>database.</a:t>
            </a:r>
          </a:p>
          <a:p>
            <a:pPr lvl="1"/>
            <a:r>
              <a:rPr lang="en-US" dirty="0" smtClean="0"/>
              <a:t>The </a:t>
            </a:r>
            <a:r>
              <a:rPr lang="en-US" dirty="0"/>
              <a:t>set of </a:t>
            </a:r>
            <a:r>
              <a:rPr lang="en-US" dirty="0" smtClean="0"/>
              <a:t>patterns the </a:t>
            </a:r>
            <a:r>
              <a:rPr lang="en-US" dirty="0"/>
              <a:t>IDS uses to determine whether or not activity is potentially </a:t>
            </a:r>
            <a:r>
              <a:rPr lang="en-US" dirty="0" smtClean="0"/>
              <a:t>hostile</a:t>
            </a:r>
          </a:p>
          <a:p>
            <a:r>
              <a:rPr lang="en-US" dirty="0" smtClean="0"/>
              <a:t>Signatures </a:t>
            </a:r>
            <a:r>
              <a:rPr lang="en-US" dirty="0"/>
              <a:t>can be very simple or remarkably complicated, depending on </a:t>
            </a:r>
            <a:r>
              <a:rPr lang="en-US" dirty="0" smtClean="0"/>
              <a:t>the activity </a:t>
            </a:r>
            <a:r>
              <a:rPr lang="en-US" dirty="0"/>
              <a:t>they are trying to </a:t>
            </a:r>
            <a:r>
              <a:rPr lang="en-US" dirty="0" smtClean="0"/>
              <a:t>highlight.</a:t>
            </a:r>
          </a:p>
          <a:p>
            <a:r>
              <a:rPr lang="en-US" dirty="0"/>
              <a:t>S</a:t>
            </a:r>
            <a:r>
              <a:rPr lang="en-US" dirty="0" smtClean="0"/>
              <a:t>ignatures </a:t>
            </a:r>
            <a:r>
              <a:rPr lang="en-US" dirty="0"/>
              <a:t>can be </a:t>
            </a:r>
            <a:r>
              <a:rPr lang="en-US" dirty="0" smtClean="0"/>
              <a:t>divided into </a:t>
            </a:r>
            <a:r>
              <a:rPr lang="en-US" dirty="0"/>
              <a:t>two main groups, depending on what the signature is looking </a:t>
            </a:r>
            <a:r>
              <a:rPr lang="en-US" dirty="0" smtClean="0"/>
              <a:t>for.</a:t>
            </a:r>
          </a:p>
          <a:p>
            <a:pPr lvl="1"/>
            <a:r>
              <a:rPr lang="en-US" dirty="0" smtClean="0"/>
              <a:t>Content-based </a:t>
            </a:r>
            <a:r>
              <a:rPr lang="en-US" dirty="0"/>
              <a:t>and </a:t>
            </a:r>
            <a:r>
              <a:rPr lang="en-US" dirty="0" smtClean="0"/>
              <a:t>context-based</a:t>
            </a:r>
            <a:endParaRPr lang="en-US" altLang="en-US" dirty="0" smtClean="0"/>
          </a:p>
        </p:txBody>
      </p:sp>
    </p:spTree>
    <p:extLst>
      <p:ext uri="{BB962C8B-B14F-4D97-AF65-F5344CB8AC3E}">
        <p14:creationId xmlns:p14="http://schemas.microsoft.com/office/powerpoint/2010/main" val="241833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Signatures (</a:t>
            </a:r>
            <a:r>
              <a:rPr lang="en-US" i="1" dirty="0" smtClean="0"/>
              <a:t>continued</a:t>
            </a:r>
            <a:r>
              <a:rPr lang="en-US" dirty="0" smtClean="0"/>
              <a:t>)</a:t>
            </a:r>
            <a:endParaRPr lang="en-US" dirty="0"/>
          </a:p>
        </p:txBody>
      </p:sp>
      <p:sp>
        <p:nvSpPr>
          <p:cNvPr id="18434" name="Content Placeholder 4"/>
          <p:cNvSpPr>
            <a:spLocks noGrp="1"/>
          </p:cNvSpPr>
          <p:nvPr>
            <p:ph idx="1"/>
          </p:nvPr>
        </p:nvSpPr>
        <p:spPr/>
        <p:txBody>
          <a:bodyPr/>
          <a:lstStyle/>
          <a:p>
            <a:r>
              <a:rPr lang="en-US" altLang="en-US" b="1" dirty="0" smtClean="0"/>
              <a:t>Content-based signatures</a:t>
            </a:r>
          </a:p>
          <a:p>
            <a:pPr lvl="1"/>
            <a:r>
              <a:rPr lang="en-US" altLang="en-US" dirty="0" smtClean="0"/>
              <a:t>Generally simple</a:t>
            </a:r>
          </a:p>
          <a:p>
            <a:pPr lvl="1"/>
            <a:r>
              <a:rPr lang="en-US" altLang="en-US" dirty="0" smtClean="0"/>
              <a:t>Examine content network </a:t>
            </a:r>
            <a:r>
              <a:rPr lang="en-US" altLang="en-US" dirty="0"/>
              <a:t>packets or log </a:t>
            </a:r>
            <a:r>
              <a:rPr lang="en-US" altLang="en-US" dirty="0" smtClean="0"/>
              <a:t>entries</a:t>
            </a:r>
            <a:endParaRPr lang="en-US" altLang="en-US" dirty="0"/>
          </a:p>
          <a:p>
            <a:pPr lvl="1"/>
            <a:r>
              <a:rPr lang="en-US" altLang="en-US" dirty="0" smtClean="0"/>
              <a:t>Easy </a:t>
            </a:r>
            <a:r>
              <a:rPr lang="en-US" altLang="en-US" dirty="0"/>
              <a:t>to build and look for </a:t>
            </a:r>
            <a:r>
              <a:rPr lang="en-US" altLang="en-US" dirty="0" smtClean="0"/>
              <a:t>simple things</a:t>
            </a:r>
            <a:r>
              <a:rPr lang="en-US" altLang="en-US" dirty="0"/>
              <a:t>, such as a certain string of characters or a certain flag set in a </a:t>
            </a:r>
            <a:r>
              <a:rPr lang="en-US" altLang="en-US" dirty="0" smtClean="0"/>
              <a:t>TCP Packet</a:t>
            </a:r>
          </a:p>
          <a:p>
            <a:r>
              <a:rPr lang="en-US" altLang="en-US" b="1" dirty="0" smtClean="0"/>
              <a:t>Context-based signatures</a:t>
            </a:r>
            <a:endParaRPr lang="en-US" altLang="en-US" dirty="0" smtClean="0"/>
          </a:p>
          <a:p>
            <a:pPr lvl="1"/>
            <a:r>
              <a:rPr lang="en-US" altLang="en-US" dirty="0" smtClean="0"/>
              <a:t>Generally complicated</a:t>
            </a:r>
            <a:endParaRPr lang="en-US" altLang="en-US" b="1" dirty="0" smtClean="0"/>
          </a:p>
          <a:p>
            <a:pPr lvl="1"/>
            <a:r>
              <a:rPr lang="en-US" altLang="en-US" dirty="0" smtClean="0"/>
              <a:t>Designed </a:t>
            </a:r>
            <a:r>
              <a:rPr lang="en-US" altLang="en-US" dirty="0"/>
              <a:t>to match large patterns of activity and examine how certain </a:t>
            </a:r>
            <a:r>
              <a:rPr lang="en-US" altLang="en-US" dirty="0" smtClean="0"/>
              <a:t>types of </a:t>
            </a:r>
            <a:r>
              <a:rPr lang="en-US" altLang="en-US" dirty="0"/>
              <a:t>activity fit into the other activities going on around </a:t>
            </a:r>
            <a:r>
              <a:rPr lang="en-US" altLang="en-US" dirty="0" smtClean="0"/>
              <a:t>them</a:t>
            </a:r>
          </a:p>
        </p:txBody>
      </p:sp>
    </p:spTree>
    <p:extLst>
      <p:ext uri="{BB962C8B-B14F-4D97-AF65-F5344CB8AC3E}">
        <p14:creationId xmlns:p14="http://schemas.microsoft.com/office/powerpoint/2010/main" val="410888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False Positives and False Negatives</a:t>
            </a:r>
            <a:endParaRPr lang="en-US" dirty="0"/>
          </a:p>
        </p:txBody>
      </p:sp>
      <p:sp>
        <p:nvSpPr>
          <p:cNvPr id="19458" name="Content Placeholder 4"/>
          <p:cNvSpPr>
            <a:spLocks noGrp="1"/>
          </p:cNvSpPr>
          <p:nvPr>
            <p:ph idx="1"/>
          </p:nvPr>
        </p:nvSpPr>
        <p:spPr/>
        <p:txBody>
          <a:bodyPr/>
          <a:lstStyle/>
          <a:p>
            <a:r>
              <a:rPr lang="en-US" dirty="0"/>
              <a:t>When an IDS matches a pattern and generates an </a:t>
            </a:r>
            <a:r>
              <a:rPr lang="en-US" dirty="0" smtClean="0"/>
              <a:t>alarm for </a:t>
            </a:r>
            <a:r>
              <a:rPr lang="en-US" dirty="0"/>
              <a:t>benign traffic, meaning the traffic was not hostile and not a threat, this </a:t>
            </a:r>
            <a:r>
              <a:rPr lang="en-US" dirty="0" smtClean="0"/>
              <a:t>is called </a:t>
            </a:r>
            <a:r>
              <a:rPr lang="en-US" dirty="0"/>
              <a:t>a </a:t>
            </a:r>
            <a:r>
              <a:rPr lang="en-US" b="1" dirty="0"/>
              <a:t>false </a:t>
            </a:r>
            <a:r>
              <a:rPr lang="en-US" b="1" dirty="0" smtClean="0"/>
              <a:t>positive</a:t>
            </a:r>
            <a:r>
              <a:rPr lang="en-US" dirty="0" smtClean="0"/>
              <a:t>.</a:t>
            </a:r>
          </a:p>
          <a:p>
            <a:pPr lvl="1"/>
            <a:r>
              <a:rPr lang="en-US" dirty="0" smtClean="0"/>
              <a:t>The </a:t>
            </a:r>
            <a:r>
              <a:rPr lang="en-US" dirty="0"/>
              <a:t>IDS </a:t>
            </a:r>
            <a:r>
              <a:rPr lang="en-US" dirty="0" smtClean="0"/>
              <a:t>matches </a:t>
            </a:r>
            <a:r>
              <a:rPr lang="en-US" dirty="0"/>
              <a:t>a pattern and </a:t>
            </a:r>
            <a:r>
              <a:rPr lang="en-US" dirty="0" smtClean="0"/>
              <a:t>raises an </a:t>
            </a:r>
            <a:r>
              <a:rPr lang="en-US" dirty="0"/>
              <a:t>alarm when it </a:t>
            </a:r>
            <a:r>
              <a:rPr lang="en-US" dirty="0" smtClean="0"/>
              <a:t>does not </a:t>
            </a:r>
            <a:r>
              <a:rPr lang="en-US" dirty="0"/>
              <a:t>really need to do </a:t>
            </a:r>
            <a:r>
              <a:rPr lang="en-US" dirty="0" smtClean="0"/>
              <a:t>so.</a:t>
            </a:r>
            <a:endParaRPr lang="en-US" dirty="0"/>
          </a:p>
          <a:p>
            <a:r>
              <a:rPr lang="en-US" dirty="0" smtClean="0"/>
              <a:t>Hostile </a:t>
            </a:r>
            <a:r>
              <a:rPr lang="en-US" dirty="0"/>
              <a:t>activity that does not match an </a:t>
            </a:r>
            <a:r>
              <a:rPr lang="en-US" dirty="0" smtClean="0"/>
              <a:t>IDS signature </a:t>
            </a:r>
            <a:r>
              <a:rPr lang="en-US" dirty="0"/>
              <a:t>and therefore goes undetected is called a </a:t>
            </a:r>
            <a:r>
              <a:rPr lang="en-US" b="1" dirty="0"/>
              <a:t>false </a:t>
            </a:r>
            <a:r>
              <a:rPr lang="en-US" b="1" dirty="0" smtClean="0"/>
              <a:t>negative</a:t>
            </a:r>
            <a:r>
              <a:rPr lang="en-US" dirty="0" smtClean="0"/>
              <a:t>.</a:t>
            </a:r>
          </a:p>
          <a:p>
            <a:pPr lvl="1"/>
            <a:r>
              <a:rPr lang="en-US" dirty="0" smtClean="0"/>
              <a:t>In this case</a:t>
            </a:r>
            <a:r>
              <a:rPr lang="en-US" dirty="0"/>
              <a:t>, the IDS is not generating any alarms, even though it should </a:t>
            </a:r>
            <a:r>
              <a:rPr lang="en-US" dirty="0" smtClean="0"/>
              <a:t>be; this gives a </a:t>
            </a:r>
            <a:r>
              <a:rPr lang="en-US" dirty="0"/>
              <a:t>false sense of security</a:t>
            </a:r>
            <a:r>
              <a:rPr lang="en-US" dirty="0" smtClean="0"/>
              <a:t>.</a:t>
            </a:r>
            <a:endParaRPr lang="en-US" altLang="en-US" dirty="0" smtClean="0"/>
          </a:p>
        </p:txBody>
      </p:sp>
    </p:spTree>
    <p:extLst>
      <p:ext uri="{BB962C8B-B14F-4D97-AF65-F5344CB8AC3E}">
        <p14:creationId xmlns:p14="http://schemas.microsoft.com/office/powerpoint/2010/main" val="13344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Network-Based IDSs</a:t>
            </a:r>
          </a:p>
        </p:txBody>
      </p:sp>
      <p:sp>
        <p:nvSpPr>
          <p:cNvPr id="3" name="Content Placeholder 2"/>
          <p:cNvSpPr>
            <a:spLocks noGrp="1"/>
          </p:cNvSpPr>
          <p:nvPr>
            <p:ph idx="1"/>
          </p:nvPr>
        </p:nvSpPr>
        <p:spPr>
          <a:xfrm>
            <a:off x="457200" y="1981200"/>
            <a:ext cx="8229600" cy="4419600"/>
          </a:xfrm>
        </p:spPr>
        <p:txBody>
          <a:bodyPr/>
          <a:lstStyle/>
          <a:p>
            <a:r>
              <a:rPr lang="en-US" dirty="0"/>
              <a:t>Network-based IDSs (NIDSs) </a:t>
            </a:r>
            <a:r>
              <a:rPr lang="en-US" dirty="0" smtClean="0"/>
              <a:t>came </a:t>
            </a:r>
            <a:r>
              <a:rPr lang="en-US" dirty="0"/>
              <a:t>along a few years after host-based systems.</a:t>
            </a:r>
            <a:endParaRPr lang="en-US" dirty="0" smtClean="0"/>
          </a:p>
          <a:p>
            <a:r>
              <a:rPr lang="en-US" dirty="0" smtClean="0"/>
              <a:t>NIDS integrated </a:t>
            </a:r>
            <a:r>
              <a:rPr lang="en-US" dirty="0"/>
              <a:t>very well into the concept of </a:t>
            </a:r>
            <a:r>
              <a:rPr lang="en-US" b="1" dirty="0"/>
              <a:t>perimeter </a:t>
            </a:r>
            <a:r>
              <a:rPr lang="en-US" b="1" dirty="0" smtClean="0"/>
              <a:t>security</a:t>
            </a:r>
            <a:r>
              <a:rPr lang="en-US" dirty="0" smtClean="0"/>
              <a:t>.</a:t>
            </a:r>
          </a:p>
          <a:p>
            <a:pPr lvl="1"/>
            <a:r>
              <a:rPr lang="en-US" dirty="0" smtClean="0"/>
              <a:t>Computer </a:t>
            </a:r>
            <a:r>
              <a:rPr lang="en-US" dirty="0"/>
              <a:t>security </a:t>
            </a:r>
            <a:r>
              <a:rPr lang="en-US" dirty="0" smtClean="0"/>
              <a:t>attention </a:t>
            </a:r>
            <a:r>
              <a:rPr lang="en-US" dirty="0"/>
              <a:t>and effort </a:t>
            </a:r>
            <a:r>
              <a:rPr lang="en-US" dirty="0" smtClean="0"/>
              <a:t>focused on </a:t>
            </a:r>
            <a:r>
              <a:rPr lang="en-US" dirty="0"/>
              <a:t>securing and controlling the ways in and </a:t>
            </a:r>
            <a:r>
              <a:rPr lang="en-US" dirty="0" smtClean="0"/>
              <a:t>out.</a:t>
            </a:r>
          </a:p>
          <a:p>
            <a:pPr lvl="1"/>
            <a:r>
              <a:rPr lang="en-US" dirty="0" smtClean="0"/>
              <a:t>Idea was that you </a:t>
            </a:r>
            <a:r>
              <a:rPr lang="en-US" dirty="0"/>
              <a:t>could restrict and control access at the perimeter, you </a:t>
            </a:r>
            <a:r>
              <a:rPr lang="en-US" dirty="0" smtClean="0"/>
              <a:t>did not </a:t>
            </a:r>
            <a:r>
              <a:rPr lang="en-US" dirty="0"/>
              <a:t>have </a:t>
            </a:r>
            <a:r>
              <a:rPr lang="en-US" dirty="0" smtClean="0"/>
              <a:t>to worry </a:t>
            </a:r>
            <a:r>
              <a:rPr lang="en-US" dirty="0"/>
              <a:t>as much about activity inside the organization</a:t>
            </a:r>
            <a:r>
              <a:rPr lang="en-US" dirty="0" smtClean="0"/>
              <a:t>.</a:t>
            </a:r>
          </a:p>
          <a:p>
            <a:pPr lvl="1"/>
            <a:r>
              <a:rPr lang="en-US" dirty="0" smtClean="0"/>
              <a:t>However, many incidents </a:t>
            </a:r>
            <a:r>
              <a:rPr lang="en-US" dirty="0"/>
              <a:t>originate inside </a:t>
            </a:r>
            <a:r>
              <a:rPr lang="en-US" dirty="0" smtClean="0"/>
              <a:t>the perimeter.</a:t>
            </a:r>
          </a:p>
        </p:txBody>
      </p:sp>
    </p:spTree>
    <p:extLst>
      <p:ext uri="{BB962C8B-B14F-4D97-AF65-F5344CB8AC3E}">
        <p14:creationId xmlns:p14="http://schemas.microsoft.com/office/powerpoint/2010/main" val="2710506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smtClean="0"/>
              <a:t>Objectives</a:t>
            </a:r>
          </a:p>
        </p:txBody>
      </p:sp>
      <p:sp>
        <p:nvSpPr>
          <p:cNvPr id="3075" name="Content Placeholder 2"/>
          <p:cNvSpPr>
            <a:spLocks noGrp="1"/>
          </p:cNvSpPr>
          <p:nvPr>
            <p:ph idx="1"/>
          </p:nvPr>
        </p:nvSpPr>
        <p:spPr/>
        <p:txBody>
          <a:bodyPr/>
          <a:lstStyle/>
          <a:p>
            <a:r>
              <a:rPr lang="en-US" altLang="en-US" dirty="0" smtClean="0"/>
              <a:t>Apply </a:t>
            </a:r>
            <a:r>
              <a:rPr lang="en-US" altLang="en-US" dirty="0"/>
              <a:t>the appropriate network </a:t>
            </a:r>
            <a:r>
              <a:rPr lang="en-US" altLang="en-US" dirty="0" smtClean="0"/>
              <a:t>tools to </a:t>
            </a:r>
            <a:r>
              <a:rPr lang="en-US" altLang="en-US" dirty="0"/>
              <a:t>facilitate network </a:t>
            </a:r>
            <a:r>
              <a:rPr lang="en-US" altLang="en-US" dirty="0" smtClean="0"/>
              <a:t>security.</a:t>
            </a:r>
          </a:p>
          <a:p>
            <a:r>
              <a:rPr lang="en-US" altLang="en-US" dirty="0" smtClean="0"/>
              <a:t>Determine </a:t>
            </a:r>
            <a:r>
              <a:rPr lang="en-US" altLang="en-US" dirty="0"/>
              <a:t>the appropriate use </a:t>
            </a:r>
            <a:r>
              <a:rPr lang="en-US" altLang="en-US" dirty="0" smtClean="0"/>
              <a:t>of tools </a:t>
            </a:r>
            <a:r>
              <a:rPr lang="en-US" altLang="en-US" dirty="0"/>
              <a:t>to facilitate network </a:t>
            </a:r>
            <a:r>
              <a:rPr lang="en-US" altLang="en-US" dirty="0" smtClean="0"/>
              <a:t>security.</a:t>
            </a:r>
          </a:p>
          <a:p>
            <a:r>
              <a:rPr lang="en-US" altLang="en-US" dirty="0" smtClean="0"/>
              <a:t>Apply </a:t>
            </a:r>
            <a:r>
              <a:rPr lang="en-US" altLang="en-US" dirty="0"/>
              <a:t>host-based </a:t>
            </a:r>
            <a:r>
              <a:rPr lang="en-US" altLang="en-US" dirty="0" smtClean="0"/>
              <a:t>security </a:t>
            </a:r>
            <a:r>
              <a:rPr lang="en-US" altLang="en-US" dirty="0" smtClean="0"/>
              <a:t>applications.</a:t>
            </a:r>
            <a:endParaRPr lang="en-US" altLang="en-US" dirty="0" smtClean="0"/>
          </a:p>
        </p:txBody>
      </p:sp>
    </p:spTree>
    <p:extLst>
      <p:ext uri="{BB962C8B-B14F-4D97-AF65-F5344CB8AC3E}">
        <p14:creationId xmlns:p14="http://schemas.microsoft.com/office/powerpoint/2010/main" val="513863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371600" y="5365659"/>
            <a:ext cx="6400800" cy="609600"/>
          </a:xfrm>
        </p:spPr>
        <p:txBody>
          <a:bodyPr/>
          <a:lstStyle/>
          <a:p>
            <a:pPr algn="l"/>
            <a:r>
              <a:rPr lang="en-US" dirty="0"/>
              <a:t> Figure 13.3 Network perimeters are a little </a:t>
            </a:r>
            <a:r>
              <a:rPr lang="en-US" dirty="0" smtClean="0"/>
              <a:t>like castles—firewalls </a:t>
            </a:r>
            <a:r>
              <a:rPr lang="en-US" dirty="0"/>
              <a:t>and NIDSs form </a:t>
            </a:r>
            <a:r>
              <a:rPr lang="en-US" dirty="0" smtClean="0"/>
              <a:t>the gates </a:t>
            </a:r>
            <a:r>
              <a:rPr lang="en-US" dirty="0"/>
              <a:t>and guards to keep </a:t>
            </a:r>
            <a:r>
              <a:rPr lang="en-US" dirty="0" smtClean="0"/>
              <a:t>malicious traffic </a:t>
            </a:r>
            <a:r>
              <a:rPr lang="en-US" dirty="0"/>
              <a:t>out.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6224" y="1447800"/>
            <a:ext cx="2511552" cy="3771528"/>
          </a:xfrm>
          <a:prstGeom prst="rect">
            <a:avLst/>
          </a:prstGeom>
        </p:spPr>
      </p:pic>
    </p:spTree>
    <p:extLst>
      <p:ext uri="{BB962C8B-B14F-4D97-AF65-F5344CB8AC3E}">
        <p14:creationId xmlns:p14="http://schemas.microsoft.com/office/powerpoint/2010/main" val="3681891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Network-Based </a:t>
            </a:r>
            <a:r>
              <a:rPr lang="en-US" dirty="0" smtClean="0"/>
              <a:t>IDSs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NIDS </a:t>
            </a:r>
            <a:r>
              <a:rPr lang="en-US" dirty="0"/>
              <a:t>focuses on network </a:t>
            </a:r>
            <a:r>
              <a:rPr lang="en-US" dirty="0" smtClean="0"/>
              <a:t>traffic.</a:t>
            </a:r>
          </a:p>
          <a:p>
            <a:pPr lvl="1"/>
            <a:r>
              <a:rPr lang="en-US" dirty="0" smtClean="0"/>
              <a:t>A </a:t>
            </a:r>
            <a:r>
              <a:rPr lang="en-US" dirty="0"/>
              <a:t>NIDS must examine the network traffic </a:t>
            </a:r>
            <a:r>
              <a:rPr lang="en-US" dirty="0" smtClean="0"/>
              <a:t>as it </a:t>
            </a:r>
            <a:r>
              <a:rPr lang="en-US" dirty="0"/>
              <a:t>passes by and be able to analyze traffic according to protocol</a:t>
            </a:r>
            <a:r>
              <a:rPr lang="en-US" dirty="0" smtClean="0"/>
              <a:t>, type</a:t>
            </a:r>
            <a:r>
              <a:rPr lang="en-US" dirty="0"/>
              <a:t>, amount, source, destination, content, traffic already seen</a:t>
            </a:r>
            <a:r>
              <a:rPr lang="en-US" dirty="0" smtClean="0"/>
              <a:t>, and </a:t>
            </a:r>
            <a:r>
              <a:rPr lang="en-US" dirty="0"/>
              <a:t>other factors</a:t>
            </a:r>
            <a:r>
              <a:rPr lang="en-US" dirty="0" smtClean="0"/>
              <a:t>.</a:t>
            </a:r>
          </a:p>
          <a:p>
            <a:pPr lvl="1"/>
            <a:r>
              <a:rPr lang="en-US" dirty="0" smtClean="0"/>
              <a:t>This </a:t>
            </a:r>
            <a:r>
              <a:rPr lang="en-US" dirty="0"/>
              <a:t>analysis must happen quickly, and </a:t>
            </a:r>
            <a:r>
              <a:rPr lang="en-US" dirty="0" smtClean="0"/>
              <a:t>the NIDS </a:t>
            </a:r>
            <a:r>
              <a:rPr lang="en-US" dirty="0"/>
              <a:t>must be able to handle traffic at whatever speed the network operates to be effective.</a:t>
            </a:r>
          </a:p>
          <a:p>
            <a:r>
              <a:rPr lang="en-US" dirty="0"/>
              <a:t>NIDSs are typically deployed so that they can monitor </a:t>
            </a:r>
            <a:r>
              <a:rPr lang="en-US" dirty="0" smtClean="0"/>
              <a:t>traffic in </a:t>
            </a:r>
            <a:r>
              <a:rPr lang="en-US" dirty="0"/>
              <a:t>and out of an organization’s major </a:t>
            </a:r>
            <a:r>
              <a:rPr lang="en-US" dirty="0" smtClean="0"/>
              <a:t>links</a:t>
            </a:r>
            <a:r>
              <a:rPr lang="en-US" dirty="0"/>
              <a:t>.</a:t>
            </a:r>
          </a:p>
        </p:txBody>
      </p:sp>
    </p:spTree>
    <p:extLst>
      <p:ext uri="{BB962C8B-B14F-4D97-AF65-F5344CB8AC3E}">
        <p14:creationId xmlns:p14="http://schemas.microsoft.com/office/powerpoint/2010/main" val="1013024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Network-Based </a:t>
            </a:r>
            <a:r>
              <a:rPr lang="en-US" dirty="0" smtClean="0"/>
              <a:t>IDSs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981200"/>
            <a:ext cx="8229600" cy="4876800"/>
          </a:xfrm>
        </p:spPr>
        <p:txBody>
          <a:bodyPr/>
          <a:lstStyle/>
          <a:p>
            <a:r>
              <a:rPr lang="en-US" dirty="0"/>
              <a:t>NIDSs look for certain activities that typify hostile actions or misuse, such as the following:</a:t>
            </a:r>
          </a:p>
          <a:p>
            <a:pPr lvl="1"/>
            <a:r>
              <a:rPr lang="en-US" dirty="0"/>
              <a:t>Denial-of-service attacks</a:t>
            </a:r>
          </a:p>
          <a:p>
            <a:pPr lvl="1"/>
            <a:r>
              <a:rPr lang="en-US" dirty="0"/>
              <a:t>Port scans or sweeps</a:t>
            </a:r>
          </a:p>
          <a:p>
            <a:pPr lvl="1"/>
            <a:r>
              <a:rPr lang="en-US" dirty="0"/>
              <a:t>Malicious content in the data payload of a packet or packets</a:t>
            </a:r>
          </a:p>
          <a:p>
            <a:pPr lvl="1"/>
            <a:r>
              <a:rPr lang="en-US" dirty="0"/>
              <a:t>Vulnerability scanning</a:t>
            </a:r>
          </a:p>
          <a:p>
            <a:pPr lvl="1"/>
            <a:r>
              <a:rPr lang="en-US" dirty="0"/>
              <a:t>Trojans, viruses, or worms</a:t>
            </a:r>
          </a:p>
          <a:p>
            <a:pPr lvl="1"/>
            <a:r>
              <a:rPr lang="en-US" dirty="0"/>
              <a:t>Tunneling</a:t>
            </a:r>
          </a:p>
          <a:p>
            <a:pPr lvl="1"/>
            <a:r>
              <a:rPr lang="en-US" dirty="0"/>
              <a:t>Brute-force </a:t>
            </a:r>
            <a:r>
              <a:rPr lang="en-US" dirty="0" smtClean="0"/>
              <a:t>attacks</a:t>
            </a:r>
            <a:endParaRPr lang="en-US" dirty="0"/>
          </a:p>
        </p:txBody>
      </p:sp>
    </p:spTree>
    <p:extLst>
      <p:ext uri="{BB962C8B-B14F-4D97-AF65-F5344CB8AC3E}">
        <p14:creationId xmlns:p14="http://schemas.microsoft.com/office/powerpoint/2010/main" val="3061376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742710"/>
            <a:ext cx="7924800" cy="457200"/>
          </a:xfrm>
        </p:spPr>
        <p:txBody>
          <a:bodyPr/>
          <a:lstStyle/>
          <a:p>
            <a:r>
              <a:rPr lang="en-US" dirty="0"/>
              <a:t>Figure 13.4 Network IDS components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06" y="1371600"/>
            <a:ext cx="5085588" cy="4085031"/>
          </a:xfrm>
          <a:prstGeom prst="rect">
            <a:avLst/>
          </a:prstGeom>
        </p:spPr>
      </p:pic>
    </p:spTree>
    <p:extLst>
      <p:ext uri="{BB962C8B-B14F-4D97-AF65-F5344CB8AC3E}">
        <p14:creationId xmlns:p14="http://schemas.microsoft.com/office/powerpoint/2010/main" val="1794767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Network-Based </a:t>
            </a:r>
            <a:r>
              <a:rPr lang="en-US" dirty="0" smtClean="0"/>
              <a:t>IDSs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NIDs major components include:</a:t>
            </a:r>
          </a:p>
          <a:p>
            <a:pPr lvl="1"/>
            <a:r>
              <a:rPr lang="en-US" dirty="0" smtClean="0"/>
              <a:t>Traffic collector</a:t>
            </a:r>
          </a:p>
          <a:p>
            <a:pPr lvl="1"/>
            <a:r>
              <a:rPr lang="en-US" dirty="0" smtClean="0"/>
              <a:t>Analysis engine</a:t>
            </a:r>
          </a:p>
          <a:p>
            <a:pPr lvl="1"/>
            <a:r>
              <a:rPr lang="en-US" dirty="0" smtClean="0"/>
              <a:t>Reports </a:t>
            </a:r>
          </a:p>
          <a:p>
            <a:pPr lvl="1"/>
            <a:r>
              <a:rPr lang="en-US" dirty="0"/>
              <a:t>U</a:t>
            </a:r>
            <a:r>
              <a:rPr lang="en-US" dirty="0" smtClean="0"/>
              <a:t>ser interface </a:t>
            </a:r>
          </a:p>
          <a:p>
            <a:r>
              <a:rPr lang="en-US" dirty="0"/>
              <a:t>The NIDS </a:t>
            </a:r>
            <a:r>
              <a:rPr lang="en-US" i="1" dirty="0"/>
              <a:t>signature database </a:t>
            </a:r>
            <a:r>
              <a:rPr lang="en-US" dirty="0"/>
              <a:t>is usually much larger than that of a </a:t>
            </a:r>
            <a:r>
              <a:rPr lang="en-US" dirty="0" smtClean="0"/>
              <a:t>host-based system.</a:t>
            </a:r>
          </a:p>
          <a:p>
            <a:r>
              <a:rPr lang="en-US" dirty="0" smtClean="0"/>
              <a:t>Using lessons learned from HIDS, NIDS </a:t>
            </a:r>
            <a:r>
              <a:rPr lang="en-US" dirty="0"/>
              <a:t>developers modified the logical component design </a:t>
            </a:r>
            <a:r>
              <a:rPr lang="en-US" dirty="0" smtClean="0"/>
              <a:t>to </a:t>
            </a:r>
            <a:r>
              <a:rPr lang="en-US" dirty="0"/>
              <a:t>distribute the </a:t>
            </a:r>
            <a:r>
              <a:rPr lang="en-US" dirty="0" smtClean="0"/>
              <a:t>user interface </a:t>
            </a:r>
            <a:r>
              <a:rPr lang="en-US" dirty="0"/>
              <a:t>and reporting functions</a:t>
            </a:r>
            <a:r>
              <a:rPr lang="en-US" dirty="0" smtClean="0"/>
              <a:t>.</a:t>
            </a:r>
            <a:endParaRPr lang="en-US" dirty="0"/>
          </a:p>
        </p:txBody>
      </p:sp>
    </p:spTree>
    <p:extLst>
      <p:ext uri="{BB962C8B-B14F-4D97-AF65-F5344CB8AC3E}">
        <p14:creationId xmlns:p14="http://schemas.microsoft.com/office/powerpoint/2010/main" val="4164598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Network-Based </a:t>
            </a:r>
            <a:r>
              <a:rPr lang="en-US" dirty="0" smtClean="0"/>
              <a:t>IDSs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There was a need to handle multiple links in </a:t>
            </a:r>
            <a:r>
              <a:rPr lang="en-US" dirty="0"/>
              <a:t>many different locations</a:t>
            </a:r>
            <a:r>
              <a:rPr lang="en-US" dirty="0" smtClean="0"/>
              <a:t>.</a:t>
            </a:r>
          </a:p>
          <a:p>
            <a:pPr lvl="1"/>
            <a:r>
              <a:rPr lang="en-US" dirty="0" smtClean="0"/>
              <a:t>This issue was solved by dividing </a:t>
            </a:r>
            <a:r>
              <a:rPr lang="en-US" dirty="0"/>
              <a:t>the components and assigning them to separate entities</a:t>
            </a:r>
            <a:r>
              <a:rPr lang="en-US" dirty="0" smtClean="0"/>
              <a:t>.</a:t>
            </a:r>
          </a:p>
          <a:p>
            <a:pPr lvl="1"/>
            <a:r>
              <a:rPr lang="en-US" dirty="0" smtClean="0"/>
              <a:t>The </a:t>
            </a:r>
            <a:r>
              <a:rPr lang="en-US" dirty="0"/>
              <a:t>traffic collector, analysis engine, and signature database were bundled into </a:t>
            </a:r>
            <a:r>
              <a:rPr lang="en-US" dirty="0" smtClean="0"/>
              <a:t>a single </a:t>
            </a:r>
            <a:r>
              <a:rPr lang="en-US" dirty="0"/>
              <a:t>entity, usually called a </a:t>
            </a:r>
            <a:r>
              <a:rPr lang="en-US" i="1" dirty="0"/>
              <a:t>sensor</a:t>
            </a:r>
            <a:r>
              <a:rPr lang="en-US" dirty="0"/>
              <a:t> or </a:t>
            </a:r>
            <a:r>
              <a:rPr lang="en-US" i="1" dirty="0" smtClean="0"/>
              <a:t>appliance</a:t>
            </a:r>
            <a:r>
              <a:rPr lang="en-US" dirty="0" smtClean="0"/>
              <a:t>.</a:t>
            </a:r>
          </a:p>
          <a:p>
            <a:pPr lvl="1"/>
            <a:r>
              <a:rPr lang="en-US" dirty="0" smtClean="0"/>
              <a:t>The </a:t>
            </a:r>
            <a:r>
              <a:rPr lang="en-US" dirty="0"/>
              <a:t>sensors would </a:t>
            </a:r>
            <a:r>
              <a:rPr lang="en-US" dirty="0" smtClean="0"/>
              <a:t>report to </a:t>
            </a:r>
            <a:r>
              <a:rPr lang="en-US" dirty="0"/>
              <a:t>and be controlled by a central system or master console</a:t>
            </a:r>
            <a:r>
              <a:rPr lang="en-US" dirty="0" smtClean="0"/>
              <a:t>.</a:t>
            </a:r>
          </a:p>
        </p:txBody>
      </p:sp>
    </p:spTree>
    <p:extLst>
      <p:ext uri="{BB962C8B-B14F-4D97-AF65-F5344CB8AC3E}">
        <p14:creationId xmlns:p14="http://schemas.microsoft.com/office/powerpoint/2010/main" val="245159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562600"/>
            <a:ext cx="7924800" cy="457200"/>
          </a:xfrm>
        </p:spPr>
        <p:txBody>
          <a:bodyPr/>
          <a:lstStyle/>
          <a:p>
            <a:r>
              <a:rPr lang="en-US" dirty="0"/>
              <a:t>Figure 13.5 Distributed network IDS components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742" y="1600200"/>
            <a:ext cx="6414516" cy="3671501"/>
          </a:xfrm>
          <a:prstGeom prst="rect">
            <a:avLst/>
          </a:prstGeom>
        </p:spPr>
      </p:pic>
    </p:spTree>
    <p:extLst>
      <p:ext uri="{BB962C8B-B14F-4D97-AF65-F5344CB8AC3E}">
        <p14:creationId xmlns:p14="http://schemas.microsoft.com/office/powerpoint/2010/main" val="2561482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Network-Based </a:t>
            </a:r>
            <a:r>
              <a:rPr lang="en-US" dirty="0" smtClean="0"/>
              <a:t>IDSs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By creating separate components designed to work together, the </a:t>
            </a:r>
            <a:r>
              <a:rPr lang="en-US" dirty="0" smtClean="0"/>
              <a:t>NIDS developers </a:t>
            </a:r>
            <a:r>
              <a:rPr lang="en-US" dirty="0"/>
              <a:t>were able to build a more capable and flexible system</a:t>
            </a:r>
            <a:r>
              <a:rPr lang="en-US" dirty="0" smtClean="0"/>
              <a:t>.</a:t>
            </a:r>
          </a:p>
          <a:p>
            <a:pPr lvl="1"/>
            <a:r>
              <a:rPr lang="en-US" dirty="0" smtClean="0"/>
              <a:t>With encrypted </a:t>
            </a:r>
            <a:r>
              <a:rPr lang="en-US" dirty="0"/>
              <a:t>communications, network sensors could be placed around </a:t>
            </a:r>
            <a:r>
              <a:rPr lang="en-US" dirty="0" smtClean="0"/>
              <a:t>both local </a:t>
            </a:r>
            <a:r>
              <a:rPr lang="en-US" dirty="0"/>
              <a:t>and remote perimeters and still be monitored and managed </a:t>
            </a:r>
            <a:r>
              <a:rPr lang="en-US" dirty="0" smtClean="0"/>
              <a:t>securely centrally.</a:t>
            </a:r>
          </a:p>
          <a:p>
            <a:pPr lvl="1"/>
            <a:r>
              <a:rPr lang="en-US" dirty="0" smtClean="0"/>
              <a:t>Sensor placement quickly </a:t>
            </a:r>
            <a:r>
              <a:rPr lang="en-US" dirty="0"/>
              <a:t>became </a:t>
            </a:r>
            <a:r>
              <a:rPr lang="en-US" dirty="0" smtClean="0"/>
              <a:t>an issue </a:t>
            </a:r>
            <a:r>
              <a:rPr lang="en-US" dirty="0"/>
              <a:t>for most security </a:t>
            </a:r>
            <a:r>
              <a:rPr lang="en-US" dirty="0" smtClean="0"/>
              <a:t>personnel.</a:t>
            </a:r>
          </a:p>
          <a:p>
            <a:r>
              <a:rPr lang="en-US" dirty="0" smtClean="0"/>
              <a:t>With firewalls present, </a:t>
            </a:r>
            <a:r>
              <a:rPr lang="en-US" dirty="0"/>
              <a:t>location of the NIDS relative to the firewall had to be </a:t>
            </a:r>
            <a:r>
              <a:rPr lang="en-US" dirty="0" smtClean="0"/>
              <a:t>considered.</a:t>
            </a:r>
            <a:endParaRPr lang="en-US" dirty="0"/>
          </a:p>
        </p:txBody>
      </p:sp>
    </p:spTree>
    <p:extLst>
      <p:ext uri="{BB962C8B-B14F-4D97-AF65-F5344CB8AC3E}">
        <p14:creationId xmlns:p14="http://schemas.microsoft.com/office/powerpoint/2010/main" val="681266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472546"/>
            <a:ext cx="7924800" cy="457200"/>
          </a:xfrm>
        </p:spPr>
        <p:txBody>
          <a:bodyPr/>
          <a:lstStyle/>
          <a:p>
            <a:r>
              <a:rPr lang="en-US" dirty="0"/>
              <a:t> Figure 13.6 NIDS sensor placed in front of firewall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640" y="1600200"/>
            <a:ext cx="7360719" cy="3403092"/>
          </a:xfrm>
          <a:prstGeom prst="rect">
            <a:avLst/>
          </a:prstGeom>
        </p:spPr>
      </p:pic>
    </p:spTree>
    <p:extLst>
      <p:ext uri="{BB962C8B-B14F-4D97-AF65-F5344CB8AC3E}">
        <p14:creationId xmlns:p14="http://schemas.microsoft.com/office/powerpoint/2010/main" val="1728353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486400"/>
            <a:ext cx="7924800" cy="457200"/>
          </a:xfrm>
        </p:spPr>
        <p:txBody>
          <a:bodyPr/>
          <a:lstStyle/>
          <a:p>
            <a:r>
              <a:rPr lang="en-US" dirty="0"/>
              <a:t>Figure 13.7 NIDS sensor placed behind firewall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66" y="1756053"/>
            <a:ext cx="7021068" cy="3273147"/>
          </a:xfrm>
          <a:prstGeom prst="rect">
            <a:avLst/>
          </a:prstGeom>
        </p:spPr>
      </p:pic>
    </p:spTree>
    <p:extLst>
      <p:ext uri="{BB962C8B-B14F-4D97-AF65-F5344CB8AC3E}">
        <p14:creationId xmlns:p14="http://schemas.microsoft.com/office/powerpoint/2010/main" val="326683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Key Terms</a:t>
            </a:r>
            <a:endParaRPr lang="en-US" dirty="0"/>
          </a:p>
        </p:txBody>
      </p:sp>
      <p:sp>
        <p:nvSpPr>
          <p:cNvPr id="3" name="Content Placeholder 2"/>
          <p:cNvSpPr>
            <a:spLocks noGrp="1"/>
          </p:cNvSpPr>
          <p:nvPr>
            <p:ph sz="half" idx="1"/>
          </p:nvPr>
        </p:nvSpPr>
        <p:spPr/>
        <p:txBody>
          <a:bodyPr/>
          <a:lstStyle/>
          <a:p>
            <a:r>
              <a:rPr lang="en-US" dirty="0" smtClean="0"/>
              <a:t>Analysis engine </a:t>
            </a:r>
          </a:p>
          <a:p>
            <a:r>
              <a:rPr lang="en-US" dirty="0" smtClean="0"/>
              <a:t>Anomaly detection model </a:t>
            </a:r>
          </a:p>
          <a:p>
            <a:r>
              <a:rPr lang="en-US" dirty="0" smtClean="0"/>
              <a:t>Banner grabbing</a:t>
            </a:r>
          </a:p>
          <a:p>
            <a:r>
              <a:rPr lang="en-US" dirty="0" smtClean="0"/>
              <a:t>Content-based signature</a:t>
            </a:r>
          </a:p>
          <a:p>
            <a:r>
              <a:rPr lang="en-US" dirty="0" smtClean="0"/>
              <a:t>Context-based signature</a:t>
            </a:r>
          </a:p>
        </p:txBody>
      </p:sp>
      <p:sp>
        <p:nvSpPr>
          <p:cNvPr id="4" name="Content Placeholder 3"/>
          <p:cNvSpPr>
            <a:spLocks noGrp="1"/>
          </p:cNvSpPr>
          <p:nvPr>
            <p:ph sz="half" idx="2"/>
          </p:nvPr>
        </p:nvSpPr>
        <p:spPr/>
        <p:txBody>
          <a:bodyPr/>
          <a:lstStyle/>
          <a:p>
            <a:r>
              <a:rPr lang="en-US" dirty="0"/>
              <a:t>Digital sandbox </a:t>
            </a:r>
          </a:p>
          <a:p>
            <a:r>
              <a:rPr lang="en-US" dirty="0"/>
              <a:t>False </a:t>
            </a:r>
            <a:r>
              <a:rPr lang="en-US" dirty="0" smtClean="0"/>
              <a:t>negative</a:t>
            </a:r>
          </a:p>
          <a:p>
            <a:r>
              <a:rPr lang="en-US" dirty="0"/>
              <a:t>F</a:t>
            </a:r>
            <a:r>
              <a:rPr lang="en-US" dirty="0" smtClean="0"/>
              <a:t>alse positive</a:t>
            </a:r>
          </a:p>
          <a:p>
            <a:r>
              <a:rPr lang="en-US" dirty="0" smtClean="0"/>
              <a:t>Honeynet</a:t>
            </a:r>
            <a:endParaRPr lang="en-US" dirty="0"/>
          </a:p>
          <a:p>
            <a:r>
              <a:rPr lang="en-US" dirty="0" smtClean="0"/>
              <a:t>Honeypot</a:t>
            </a:r>
          </a:p>
          <a:p>
            <a:r>
              <a:rPr lang="en-US" dirty="0" smtClean="0"/>
              <a:t>Host-based IDS (HIDS)</a:t>
            </a:r>
          </a:p>
          <a:p>
            <a:r>
              <a:rPr lang="en-US" dirty="0" smtClean="0"/>
              <a:t>Intrusion detection </a:t>
            </a:r>
            <a:r>
              <a:rPr lang="en-US" dirty="0"/>
              <a:t>system (IDS</a:t>
            </a:r>
            <a:r>
              <a:rPr lang="en-US" dirty="0" smtClean="0"/>
              <a:t>)</a:t>
            </a:r>
            <a:endParaRPr lang="en-US" dirty="0"/>
          </a:p>
        </p:txBody>
      </p:sp>
    </p:spTree>
    <p:extLst>
      <p:ext uri="{BB962C8B-B14F-4D97-AF65-F5344CB8AC3E}">
        <p14:creationId xmlns:p14="http://schemas.microsoft.com/office/powerpoint/2010/main" val="35132356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Network-Based IDSs (</a:t>
            </a:r>
            <a:r>
              <a:rPr lang="en-US" i="1" dirty="0"/>
              <a:t>continued</a:t>
            </a:r>
            <a:r>
              <a:rPr lang="en-US" dirty="0"/>
              <a:t>)</a:t>
            </a:r>
          </a:p>
        </p:txBody>
      </p:sp>
      <p:sp>
        <p:nvSpPr>
          <p:cNvPr id="3" name="Content Placeholder 2"/>
          <p:cNvSpPr>
            <a:spLocks noGrp="1"/>
          </p:cNvSpPr>
          <p:nvPr>
            <p:ph idx="1"/>
          </p:nvPr>
        </p:nvSpPr>
        <p:spPr/>
        <p:txBody>
          <a:bodyPr/>
          <a:lstStyle/>
          <a:p>
            <a:r>
              <a:rPr lang="en-US" dirty="0" smtClean="0"/>
              <a:t>NIDSs </a:t>
            </a:r>
            <a:r>
              <a:rPr lang="en-US" dirty="0"/>
              <a:t>examine the network traffic for </a:t>
            </a:r>
            <a:r>
              <a:rPr lang="en-US" dirty="0" smtClean="0"/>
              <a:t>suspicious or </a:t>
            </a:r>
            <a:r>
              <a:rPr lang="en-US" dirty="0"/>
              <a:t>malicious </a:t>
            </a:r>
            <a:r>
              <a:rPr lang="en-US" dirty="0" smtClean="0"/>
              <a:t>activity.</a:t>
            </a:r>
          </a:p>
          <a:p>
            <a:r>
              <a:rPr lang="en-US" dirty="0" smtClean="0"/>
              <a:t>Two </a:t>
            </a:r>
            <a:r>
              <a:rPr lang="en-US" smtClean="0"/>
              <a:t>examples illustrate </a:t>
            </a:r>
            <a:r>
              <a:rPr lang="en-US" dirty="0" smtClean="0"/>
              <a:t>the operation </a:t>
            </a:r>
            <a:r>
              <a:rPr lang="en-US" smtClean="0"/>
              <a:t>of NIDS:</a:t>
            </a:r>
            <a:endParaRPr lang="en-US" dirty="0"/>
          </a:p>
          <a:p>
            <a:pPr lvl="1"/>
            <a:r>
              <a:rPr lang="en-US" dirty="0" smtClean="0"/>
              <a:t>Port scan</a:t>
            </a:r>
            <a:r>
              <a:rPr lang="en-US" dirty="0"/>
              <a:t> – </a:t>
            </a:r>
            <a:r>
              <a:rPr lang="en-US" dirty="0" smtClean="0"/>
              <a:t>A </a:t>
            </a:r>
            <a:r>
              <a:rPr lang="en-US" dirty="0"/>
              <a:t>port scan is a reconnaissance activity a </a:t>
            </a:r>
            <a:r>
              <a:rPr lang="en-US" dirty="0" smtClean="0"/>
              <a:t>potential attacker </a:t>
            </a:r>
            <a:r>
              <a:rPr lang="en-US" dirty="0"/>
              <a:t>uses to find out information about the systems he </a:t>
            </a:r>
            <a:r>
              <a:rPr lang="en-US" dirty="0" smtClean="0"/>
              <a:t>wants to </a:t>
            </a:r>
            <a:r>
              <a:rPr lang="en-US" dirty="0"/>
              <a:t>attack</a:t>
            </a:r>
            <a:r>
              <a:rPr lang="en-US" dirty="0" smtClean="0"/>
              <a:t>.</a:t>
            </a:r>
          </a:p>
          <a:p>
            <a:pPr lvl="1"/>
            <a:r>
              <a:rPr lang="en-US" dirty="0"/>
              <a:t>Ping of </a:t>
            </a:r>
            <a:r>
              <a:rPr lang="en-US" dirty="0" smtClean="0"/>
              <a:t>death</a:t>
            </a:r>
            <a:r>
              <a:rPr lang="en-US" dirty="0"/>
              <a:t> – </a:t>
            </a:r>
            <a:r>
              <a:rPr lang="en-US" dirty="0" smtClean="0"/>
              <a:t>Certain </a:t>
            </a:r>
            <a:r>
              <a:rPr lang="en-US" dirty="0"/>
              <a:t>operating </a:t>
            </a:r>
            <a:r>
              <a:rPr lang="en-US" dirty="0" smtClean="0"/>
              <a:t>systems could be crashed by sending </a:t>
            </a:r>
            <a:r>
              <a:rPr lang="en-US" dirty="0"/>
              <a:t>a very large Internet Control Message Protocol (ICMP) </a:t>
            </a:r>
            <a:r>
              <a:rPr lang="en-US" dirty="0" smtClean="0"/>
              <a:t>echo request </a:t>
            </a:r>
            <a:r>
              <a:rPr lang="en-US" dirty="0"/>
              <a:t>packet to that </a:t>
            </a:r>
            <a:r>
              <a:rPr lang="en-US" dirty="0" smtClean="0"/>
              <a:t>system.</a:t>
            </a:r>
          </a:p>
          <a:p>
            <a:pPr lvl="2"/>
            <a:r>
              <a:rPr lang="en-US" dirty="0" smtClean="0"/>
              <a:t>Fairly </a:t>
            </a:r>
            <a:r>
              <a:rPr lang="en-US" dirty="0"/>
              <a:t>simple traffic </a:t>
            </a:r>
            <a:r>
              <a:rPr lang="en-US" dirty="0" smtClean="0"/>
              <a:t>pattern for </a:t>
            </a:r>
            <a:r>
              <a:rPr lang="en-US" dirty="0"/>
              <a:t>a NIDS to </a:t>
            </a:r>
            <a:r>
              <a:rPr lang="en-US" dirty="0" smtClean="0"/>
              <a:t>identify</a:t>
            </a:r>
            <a:endParaRPr lang="en-US" dirty="0"/>
          </a:p>
        </p:txBody>
      </p:sp>
    </p:spTree>
    <p:extLst>
      <p:ext uri="{BB962C8B-B14F-4D97-AF65-F5344CB8AC3E}">
        <p14:creationId xmlns:p14="http://schemas.microsoft.com/office/powerpoint/2010/main" val="2810945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 NIDS</a:t>
            </a:r>
          </a:p>
        </p:txBody>
      </p:sp>
      <p:sp>
        <p:nvSpPr>
          <p:cNvPr id="3" name="Content Placeholder 2"/>
          <p:cNvSpPr>
            <a:spLocks noGrp="1"/>
          </p:cNvSpPr>
          <p:nvPr>
            <p:ph idx="1"/>
          </p:nvPr>
        </p:nvSpPr>
        <p:spPr/>
        <p:txBody>
          <a:bodyPr/>
          <a:lstStyle/>
          <a:p>
            <a:r>
              <a:rPr lang="en-US" dirty="0"/>
              <a:t>Providing IDS coverage requires fewer systems</a:t>
            </a:r>
            <a:r>
              <a:rPr lang="en-US" dirty="0" smtClean="0"/>
              <a:t>.</a:t>
            </a:r>
          </a:p>
          <a:p>
            <a:r>
              <a:rPr lang="en-US" dirty="0" smtClean="0"/>
              <a:t>Deployment</a:t>
            </a:r>
            <a:r>
              <a:rPr lang="en-US" dirty="0"/>
              <a:t>, maintenance, and upgrade costs are usually </a:t>
            </a:r>
            <a:r>
              <a:rPr lang="en-US" dirty="0" smtClean="0"/>
              <a:t>lower.</a:t>
            </a:r>
          </a:p>
          <a:p>
            <a:r>
              <a:rPr lang="en-US" dirty="0" smtClean="0"/>
              <a:t>NIDS </a:t>
            </a:r>
            <a:r>
              <a:rPr lang="en-US" dirty="0"/>
              <a:t>has visibility into all network traffic and can correlate attacks among multiple </a:t>
            </a:r>
            <a:r>
              <a:rPr lang="en-US" dirty="0" smtClean="0"/>
              <a:t>systems.</a:t>
            </a:r>
            <a:endParaRPr lang="en-US" dirty="0"/>
          </a:p>
        </p:txBody>
      </p:sp>
    </p:spTree>
    <p:extLst>
      <p:ext uri="{BB962C8B-B14F-4D97-AF65-F5344CB8AC3E}">
        <p14:creationId xmlns:p14="http://schemas.microsoft.com/office/powerpoint/2010/main" val="38754290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 NIDS</a:t>
            </a:r>
          </a:p>
        </p:txBody>
      </p:sp>
      <p:sp>
        <p:nvSpPr>
          <p:cNvPr id="3" name="Content Placeholder 2"/>
          <p:cNvSpPr>
            <a:spLocks noGrp="1"/>
          </p:cNvSpPr>
          <p:nvPr>
            <p:ph idx="1"/>
          </p:nvPr>
        </p:nvSpPr>
        <p:spPr/>
        <p:txBody>
          <a:bodyPr/>
          <a:lstStyle/>
          <a:p>
            <a:r>
              <a:rPr lang="en-US" dirty="0"/>
              <a:t>It is ineffective when traffic is </a:t>
            </a:r>
            <a:r>
              <a:rPr lang="en-US" dirty="0" smtClean="0"/>
              <a:t>encrypted.</a:t>
            </a:r>
          </a:p>
          <a:p>
            <a:r>
              <a:rPr lang="en-US" dirty="0" smtClean="0"/>
              <a:t>It cannot </a:t>
            </a:r>
            <a:r>
              <a:rPr lang="en-US" dirty="0"/>
              <a:t>see traffic that does not cross </a:t>
            </a:r>
            <a:r>
              <a:rPr lang="en-US" dirty="0" smtClean="0"/>
              <a:t>it.</a:t>
            </a:r>
          </a:p>
          <a:p>
            <a:r>
              <a:rPr lang="en-US" dirty="0"/>
              <a:t>It must be able to handle high volumes of </a:t>
            </a:r>
            <a:r>
              <a:rPr lang="en-US" dirty="0" smtClean="0"/>
              <a:t>traffic.</a:t>
            </a:r>
            <a:endParaRPr lang="en-US" dirty="0"/>
          </a:p>
          <a:p>
            <a:r>
              <a:rPr lang="en-US" dirty="0"/>
              <a:t>It </a:t>
            </a:r>
            <a:r>
              <a:rPr lang="en-US" dirty="0" smtClean="0"/>
              <a:t>does not </a:t>
            </a:r>
            <a:r>
              <a:rPr lang="en-US" dirty="0"/>
              <a:t>know about activity on the hosts </a:t>
            </a:r>
            <a:r>
              <a:rPr lang="en-US" dirty="0" smtClean="0"/>
              <a:t>themselves.</a:t>
            </a:r>
            <a:endParaRPr lang="en-US" dirty="0"/>
          </a:p>
        </p:txBody>
      </p:sp>
    </p:spTree>
    <p:extLst>
      <p:ext uri="{BB962C8B-B14F-4D97-AF65-F5344CB8AC3E}">
        <p14:creationId xmlns:p14="http://schemas.microsoft.com/office/powerpoint/2010/main" val="3371770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Active vs. Passive NIDSs</a:t>
            </a:r>
          </a:p>
        </p:txBody>
      </p:sp>
      <p:sp>
        <p:nvSpPr>
          <p:cNvPr id="5" name="Content Placeholder 4"/>
          <p:cNvSpPr>
            <a:spLocks noGrp="1"/>
          </p:cNvSpPr>
          <p:nvPr>
            <p:ph idx="1"/>
          </p:nvPr>
        </p:nvSpPr>
        <p:spPr/>
        <p:txBody>
          <a:bodyPr/>
          <a:lstStyle/>
          <a:p>
            <a:r>
              <a:rPr lang="en-US" dirty="0"/>
              <a:t>Passive NIDS</a:t>
            </a:r>
          </a:p>
          <a:p>
            <a:pPr lvl="1"/>
            <a:r>
              <a:rPr lang="en-US" dirty="0" smtClean="0"/>
              <a:t>Simply </a:t>
            </a:r>
            <a:r>
              <a:rPr lang="en-US" dirty="0"/>
              <a:t>watches </a:t>
            </a:r>
            <a:r>
              <a:rPr lang="en-US" dirty="0" smtClean="0"/>
              <a:t>traffic</a:t>
            </a:r>
            <a:r>
              <a:rPr lang="en-US" dirty="0"/>
              <a:t>, analyzes it, and generates </a:t>
            </a:r>
            <a:r>
              <a:rPr lang="en-US" dirty="0" smtClean="0"/>
              <a:t>alarms</a:t>
            </a:r>
          </a:p>
          <a:p>
            <a:pPr lvl="1"/>
            <a:r>
              <a:rPr lang="en-US" dirty="0" smtClean="0"/>
              <a:t>Does </a:t>
            </a:r>
            <a:r>
              <a:rPr lang="en-US" dirty="0"/>
              <a:t>not interact with the traffic </a:t>
            </a:r>
            <a:r>
              <a:rPr lang="en-US" dirty="0" smtClean="0"/>
              <a:t>itself</a:t>
            </a:r>
          </a:p>
          <a:p>
            <a:pPr lvl="1"/>
            <a:r>
              <a:rPr lang="en-US" dirty="0" smtClean="0"/>
              <a:t>Does </a:t>
            </a:r>
            <a:r>
              <a:rPr lang="en-US" dirty="0"/>
              <a:t>not modify the defensive posture of the system to react to the </a:t>
            </a:r>
            <a:r>
              <a:rPr lang="en-US" dirty="0" smtClean="0"/>
              <a:t>traffic</a:t>
            </a:r>
            <a:endParaRPr lang="en-US" dirty="0"/>
          </a:p>
          <a:p>
            <a:r>
              <a:rPr lang="en-US" dirty="0"/>
              <a:t>Active NIDS</a:t>
            </a:r>
          </a:p>
          <a:p>
            <a:pPr lvl="1"/>
            <a:r>
              <a:rPr lang="en-US" dirty="0" smtClean="0"/>
              <a:t>Contains </a:t>
            </a:r>
            <a:r>
              <a:rPr lang="en-US" dirty="0"/>
              <a:t>all the same components and capabilities of the passive </a:t>
            </a:r>
            <a:r>
              <a:rPr lang="en-US" dirty="0" smtClean="0"/>
              <a:t>NIDS</a:t>
            </a:r>
          </a:p>
          <a:p>
            <a:pPr lvl="1"/>
            <a:r>
              <a:rPr lang="en-US" dirty="0" smtClean="0"/>
              <a:t>Can </a:t>
            </a:r>
            <a:r>
              <a:rPr lang="en-US" dirty="0"/>
              <a:t>react to the traffic it is </a:t>
            </a:r>
            <a:r>
              <a:rPr lang="en-US" dirty="0" smtClean="0"/>
              <a:t>analyzing</a:t>
            </a:r>
            <a:endParaRPr lang="en-US" dirty="0"/>
          </a:p>
        </p:txBody>
      </p:sp>
    </p:spTree>
    <p:extLst>
      <p:ext uri="{BB962C8B-B14F-4D97-AF65-F5344CB8AC3E}">
        <p14:creationId xmlns:p14="http://schemas.microsoft.com/office/powerpoint/2010/main" val="4090054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NIDS Tools</a:t>
            </a:r>
          </a:p>
        </p:txBody>
      </p:sp>
      <p:sp>
        <p:nvSpPr>
          <p:cNvPr id="5" name="Content Placeholder 4"/>
          <p:cNvSpPr>
            <a:spLocks noGrp="1"/>
          </p:cNvSpPr>
          <p:nvPr>
            <p:ph idx="1"/>
          </p:nvPr>
        </p:nvSpPr>
        <p:spPr/>
        <p:txBody>
          <a:bodyPr/>
          <a:lstStyle/>
          <a:p>
            <a:r>
              <a:rPr lang="en-US" b="1" dirty="0"/>
              <a:t>Snort</a:t>
            </a:r>
            <a:r>
              <a:rPr lang="en-US" dirty="0"/>
              <a:t> has been the de facto </a:t>
            </a:r>
            <a:r>
              <a:rPr lang="en-US" dirty="0" smtClean="0"/>
              <a:t>standard IDS </a:t>
            </a:r>
            <a:r>
              <a:rPr lang="en-US" dirty="0"/>
              <a:t>engine since its creation in 1998</a:t>
            </a:r>
            <a:r>
              <a:rPr lang="en-US" dirty="0" smtClean="0"/>
              <a:t>.</a:t>
            </a:r>
          </a:p>
          <a:p>
            <a:pPr lvl="1"/>
            <a:r>
              <a:rPr lang="en-US" dirty="0" smtClean="0"/>
              <a:t>It </a:t>
            </a:r>
            <a:r>
              <a:rPr lang="en-US" dirty="0"/>
              <a:t>has a large user base and set </a:t>
            </a:r>
            <a:r>
              <a:rPr lang="en-US" dirty="0" smtClean="0"/>
              <a:t>the standard </a:t>
            </a:r>
            <a:r>
              <a:rPr lang="en-US" dirty="0"/>
              <a:t>for many IDS element, including rule sets and formats</a:t>
            </a:r>
            <a:r>
              <a:rPr lang="en-US" dirty="0" smtClean="0"/>
              <a:t>.</a:t>
            </a:r>
          </a:p>
          <a:p>
            <a:r>
              <a:rPr lang="en-US" b="1" dirty="0" smtClean="0"/>
              <a:t>Suricata</a:t>
            </a:r>
            <a:r>
              <a:rPr lang="en-US" dirty="0" smtClean="0"/>
              <a:t> </a:t>
            </a:r>
            <a:r>
              <a:rPr lang="en-US" dirty="0"/>
              <a:t>is an </a:t>
            </a:r>
            <a:r>
              <a:rPr lang="en-US" dirty="0" smtClean="0"/>
              <a:t>open source </a:t>
            </a:r>
            <a:r>
              <a:rPr lang="en-US" dirty="0"/>
              <a:t>IDS, begun with grant money from the U.S. government and maintained by the Open Source Security Foundation (OSIF</a:t>
            </a:r>
            <a:r>
              <a:rPr lang="en-US" dirty="0" smtClean="0"/>
              <a:t>).</a:t>
            </a:r>
          </a:p>
          <a:p>
            <a:pPr lvl="1"/>
            <a:r>
              <a:rPr lang="en-US" dirty="0"/>
              <a:t>Has one advantage over </a:t>
            </a:r>
            <a:r>
              <a:rPr lang="en-US" dirty="0" smtClean="0"/>
              <a:t>Snort</a:t>
            </a:r>
            <a:r>
              <a:rPr lang="en-US" dirty="0"/>
              <a:t> – </a:t>
            </a:r>
            <a:r>
              <a:rPr lang="en-US" dirty="0" smtClean="0"/>
              <a:t>supports multithreading.</a:t>
            </a:r>
          </a:p>
          <a:p>
            <a:r>
              <a:rPr lang="en-US" dirty="0" smtClean="0"/>
              <a:t>Both </a:t>
            </a:r>
            <a:r>
              <a:rPr lang="en-US" dirty="0"/>
              <a:t>systems are highly flexible and scalable, operating on both Windows and Linux </a:t>
            </a:r>
            <a:r>
              <a:rPr lang="en-US" dirty="0" smtClean="0"/>
              <a:t>platforms</a:t>
            </a:r>
            <a:r>
              <a:rPr lang="en-US" dirty="0"/>
              <a:t>.</a:t>
            </a:r>
          </a:p>
        </p:txBody>
      </p:sp>
    </p:spTree>
    <p:extLst>
      <p:ext uri="{BB962C8B-B14F-4D97-AF65-F5344CB8AC3E}">
        <p14:creationId xmlns:p14="http://schemas.microsoft.com/office/powerpoint/2010/main" val="2378537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Host-Based IDSs</a:t>
            </a:r>
            <a:endParaRPr lang="en-US" dirty="0"/>
          </a:p>
        </p:txBody>
      </p:sp>
      <p:sp>
        <p:nvSpPr>
          <p:cNvPr id="5" name="Content Placeholder 4"/>
          <p:cNvSpPr>
            <a:spLocks noGrp="1"/>
          </p:cNvSpPr>
          <p:nvPr>
            <p:ph idx="1"/>
          </p:nvPr>
        </p:nvSpPr>
        <p:spPr/>
        <p:txBody>
          <a:bodyPr/>
          <a:lstStyle/>
          <a:p>
            <a:r>
              <a:rPr lang="en-US" dirty="0"/>
              <a:t>H</a:t>
            </a:r>
            <a:r>
              <a:rPr lang="en-US" dirty="0" smtClean="0"/>
              <a:t>ost-based </a:t>
            </a:r>
            <a:r>
              <a:rPr lang="en-US" dirty="0"/>
              <a:t>IDS (HIDS</a:t>
            </a:r>
            <a:r>
              <a:rPr lang="en-US" dirty="0" smtClean="0"/>
              <a:t>)</a:t>
            </a:r>
          </a:p>
          <a:p>
            <a:pPr lvl="1"/>
            <a:r>
              <a:rPr lang="en-US" dirty="0" smtClean="0"/>
              <a:t>Examines </a:t>
            </a:r>
            <a:r>
              <a:rPr lang="en-US" dirty="0"/>
              <a:t>log files, </a:t>
            </a:r>
            <a:r>
              <a:rPr lang="en-US" dirty="0" smtClean="0"/>
              <a:t>audit trails</a:t>
            </a:r>
            <a:r>
              <a:rPr lang="en-US" dirty="0"/>
              <a:t>, and network traffic coming into or leaving a specific </a:t>
            </a:r>
            <a:r>
              <a:rPr lang="en-US" dirty="0" smtClean="0"/>
              <a:t>host</a:t>
            </a:r>
          </a:p>
          <a:p>
            <a:pPr lvl="1"/>
            <a:r>
              <a:rPr lang="en-US" dirty="0" smtClean="0"/>
              <a:t>Operate </a:t>
            </a:r>
            <a:r>
              <a:rPr lang="en-US" dirty="0"/>
              <a:t>in real time, looking for activity as it occurs, or in batch mode, looking for activity on a periodic </a:t>
            </a:r>
            <a:r>
              <a:rPr lang="en-US" dirty="0" smtClean="0"/>
              <a:t>basis</a:t>
            </a:r>
          </a:p>
          <a:p>
            <a:pPr lvl="1"/>
            <a:r>
              <a:rPr lang="en-US" dirty="0" smtClean="0"/>
              <a:t>Typically self-contained</a:t>
            </a:r>
          </a:p>
          <a:p>
            <a:pPr lvl="1"/>
            <a:r>
              <a:rPr lang="en-US" dirty="0"/>
              <a:t>T</a:t>
            </a:r>
            <a:r>
              <a:rPr lang="en-US" dirty="0" smtClean="0"/>
              <a:t>ake </a:t>
            </a:r>
            <a:r>
              <a:rPr lang="en-US" dirty="0"/>
              <a:t>local system resources to </a:t>
            </a:r>
            <a:r>
              <a:rPr lang="en-US" dirty="0" smtClean="0"/>
              <a:t>operate</a:t>
            </a:r>
          </a:p>
          <a:p>
            <a:pPr lvl="1"/>
            <a:r>
              <a:rPr lang="en-US" dirty="0"/>
              <a:t>F</a:t>
            </a:r>
            <a:r>
              <a:rPr lang="en-US" dirty="0" smtClean="0"/>
              <a:t>ocus </a:t>
            </a:r>
            <a:r>
              <a:rPr lang="en-US" dirty="0"/>
              <a:t>on the log files or audit trails generated by the </a:t>
            </a:r>
            <a:r>
              <a:rPr lang="en-US" dirty="0" smtClean="0"/>
              <a:t>local operating system</a:t>
            </a:r>
          </a:p>
          <a:p>
            <a:pPr lvl="1"/>
            <a:r>
              <a:rPr lang="en-US" dirty="0"/>
              <a:t>Some </a:t>
            </a:r>
            <a:r>
              <a:rPr lang="en-US" dirty="0" smtClean="0"/>
              <a:t>cover </a:t>
            </a:r>
            <a:r>
              <a:rPr lang="en-US" dirty="0"/>
              <a:t>specific </a:t>
            </a:r>
            <a:r>
              <a:rPr lang="en-US" dirty="0" smtClean="0"/>
              <a:t>applications (FTP </a:t>
            </a:r>
            <a:r>
              <a:rPr lang="en-US" dirty="0"/>
              <a:t>or web </a:t>
            </a:r>
            <a:r>
              <a:rPr lang="en-US" dirty="0" smtClean="0"/>
              <a:t>services)</a:t>
            </a:r>
          </a:p>
        </p:txBody>
      </p:sp>
    </p:spTree>
    <p:extLst>
      <p:ext uri="{BB962C8B-B14F-4D97-AF65-F5344CB8AC3E}">
        <p14:creationId xmlns:p14="http://schemas.microsoft.com/office/powerpoint/2010/main" val="31559888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Host-Based IDSs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dirty="0"/>
              <a:t>Within the log files, the HIDS is looking for certain activities that typify hostile actions or </a:t>
            </a:r>
            <a:r>
              <a:rPr lang="en-US" dirty="0" smtClean="0"/>
              <a:t>misuse:</a:t>
            </a:r>
            <a:endParaRPr lang="en-US" dirty="0"/>
          </a:p>
          <a:p>
            <a:pPr lvl="1"/>
            <a:r>
              <a:rPr lang="en-US" dirty="0"/>
              <a:t>Logins at odd hours</a:t>
            </a:r>
          </a:p>
          <a:p>
            <a:pPr lvl="1"/>
            <a:r>
              <a:rPr lang="en-US" dirty="0"/>
              <a:t>Login authentication failures</a:t>
            </a:r>
          </a:p>
          <a:p>
            <a:pPr lvl="1"/>
            <a:r>
              <a:rPr lang="en-US" dirty="0"/>
              <a:t>Additions of new user accounts</a:t>
            </a:r>
          </a:p>
          <a:p>
            <a:pPr lvl="1"/>
            <a:r>
              <a:rPr lang="en-US" dirty="0"/>
              <a:t>Modification or access of critical system files</a:t>
            </a:r>
          </a:p>
          <a:p>
            <a:pPr lvl="1"/>
            <a:r>
              <a:rPr lang="en-US" dirty="0"/>
              <a:t>Modification or removal of binary files (executables)</a:t>
            </a:r>
          </a:p>
          <a:p>
            <a:pPr lvl="1"/>
            <a:r>
              <a:rPr lang="en-US" dirty="0"/>
              <a:t>Starting or stopping processes</a:t>
            </a:r>
          </a:p>
          <a:p>
            <a:pPr lvl="1"/>
            <a:r>
              <a:rPr lang="en-US" dirty="0"/>
              <a:t>Privilege escalation</a:t>
            </a:r>
          </a:p>
          <a:p>
            <a:pPr lvl="1"/>
            <a:r>
              <a:rPr lang="en-US" dirty="0"/>
              <a:t>Use of certain programs</a:t>
            </a:r>
            <a:endParaRPr lang="en-US" dirty="0" smtClean="0"/>
          </a:p>
        </p:txBody>
      </p:sp>
    </p:spTree>
    <p:extLst>
      <p:ext uri="{BB962C8B-B14F-4D97-AF65-F5344CB8AC3E}">
        <p14:creationId xmlns:p14="http://schemas.microsoft.com/office/powerpoint/2010/main" val="6171054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740788"/>
            <a:ext cx="7924800" cy="457200"/>
          </a:xfrm>
        </p:spPr>
        <p:txBody>
          <a:bodyPr/>
          <a:lstStyle/>
          <a:p>
            <a:r>
              <a:rPr lang="en-US" dirty="0"/>
              <a:t>Figure 13.8 Host-based </a:t>
            </a:r>
            <a:r>
              <a:rPr lang="en-US" dirty="0" smtClean="0"/>
              <a:t>IDS components</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6258" y="1524000"/>
            <a:ext cx="3491484" cy="3891823"/>
          </a:xfrm>
          <a:prstGeom prst="rect">
            <a:avLst/>
          </a:prstGeom>
        </p:spPr>
      </p:pic>
    </p:spTree>
    <p:extLst>
      <p:ext uri="{BB962C8B-B14F-4D97-AF65-F5344CB8AC3E}">
        <p14:creationId xmlns:p14="http://schemas.microsoft.com/office/powerpoint/2010/main" val="898377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Host-Based IDSs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dirty="0" smtClean="0"/>
              <a:t>HIDS components</a:t>
            </a:r>
          </a:p>
          <a:p>
            <a:pPr lvl="1"/>
            <a:r>
              <a:rPr lang="en-US" dirty="0" smtClean="0"/>
              <a:t>Traffic collector</a:t>
            </a:r>
            <a:r>
              <a:rPr lang="en-US" dirty="0"/>
              <a:t> – </a:t>
            </a:r>
            <a:r>
              <a:rPr lang="en-US" dirty="0" smtClean="0"/>
              <a:t>pulls </a:t>
            </a:r>
            <a:r>
              <a:rPr lang="en-US" dirty="0"/>
              <a:t>in the information </a:t>
            </a:r>
            <a:r>
              <a:rPr lang="en-US" dirty="0" smtClean="0"/>
              <a:t>the other </a:t>
            </a:r>
            <a:r>
              <a:rPr lang="en-US" dirty="0"/>
              <a:t>components, such as the analysis </a:t>
            </a:r>
            <a:r>
              <a:rPr lang="en-US" dirty="0" smtClean="0"/>
              <a:t>engine</a:t>
            </a:r>
          </a:p>
          <a:p>
            <a:pPr lvl="1"/>
            <a:r>
              <a:rPr lang="en-US" dirty="0">
                <a:ea typeface="ヒラギノ角ゴ Pro W3" pitchFamily="-111" charset="-128"/>
                <a:cs typeface="ヒラギノ角ゴ Pro W3" pitchFamily="-111" charset="-128"/>
              </a:rPr>
              <a:t>A</a:t>
            </a:r>
            <a:r>
              <a:rPr lang="en-US" dirty="0" smtClean="0">
                <a:ea typeface="ヒラギノ角ゴ Pro W3" pitchFamily="-111" charset="-128"/>
                <a:cs typeface="ヒラギノ角ゴ Pro W3" pitchFamily="-111" charset="-128"/>
              </a:rPr>
              <a:t>nalysis engine mechanism</a:t>
            </a:r>
            <a:r>
              <a:rPr lang="en-US" dirty="0"/>
              <a:t> – </a:t>
            </a:r>
            <a:r>
              <a:rPr lang="en-US" dirty="0" smtClean="0">
                <a:ea typeface="ヒラギノ角ゴ Pro W3" pitchFamily="-111" charset="-128"/>
                <a:cs typeface="ヒラギノ角ゴ Pro W3" pitchFamily="-111" charset="-128"/>
              </a:rPr>
              <a:t>looks </a:t>
            </a:r>
            <a:r>
              <a:rPr lang="en-US" dirty="0">
                <a:ea typeface="ヒラギノ角ゴ Pro W3" pitchFamily="-111" charset="-128"/>
                <a:cs typeface="ヒラギノ角ゴ Pro W3" pitchFamily="-111" charset="-128"/>
              </a:rPr>
              <a:t>at the information provided by the traffic collector and tries to match it against known patterns of activity stored in the signature </a:t>
            </a:r>
            <a:r>
              <a:rPr lang="en-US" dirty="0" smtClean="0">
                <a:ea typeface="ヒラギノ角ゴ Pro W3" pitchFamily="-111" charset="-128"/>
                <a:cs typeface="ヒラギノ角ゴ Pro W3" pitchFamily="-111" charset="-128"/>
              </a:rPr>
              <a:t>database</a:t>
            </a:r>
          </a:p>
          <a:p>
            <a:pPr lvl="1"/>
            <a:r>
              <a:rPr lang="en-US" dirty="0" smtClean="0"/>
              <a:t>Signature database</a:t>
            </a:r>
            <a:r>
              <a:rPr lang="en-US" dirty="0"/>
              <a:t> – </a:t>
            </a:r>
            <a:r>
              <a:rPr lang="en-US" dirty="0" smtClean="0"/>
              <a:t>a </a:t>
            </a:r>
            <a:r>
              <a:rPr lang="en-US" dirty="0"/>
              <a:t>collection of predefined activity patterns </a:t>
            </a:r>
            <a:r>
              <a:rPr lang="en-US" dirty="0" smtClean="0"/>
              <a:t>that have </a:t>
            </a:r>
            <a:r>
              <a:rPr lang="en-US" dirty="0"/>
              <a:t>already been identified and </a:t>
            </a:r>
            <a:r>
              <a:rPr lang="en-US" dirty="0" smtClean="0"/>
              <a:t>categorized</a:t>
            </a:r>
          </a:p>
          <a:p>
            <a:pPr lvl="1"/>
            <a:r>
              <a:rPr lang="en-US" dirty="0" smtClean="0"/>
              <a:t>User interface</a:t>
            </a:r>
            <a:r>
              <a:rPr lang="en-US" dirty="0"/>
              <a:t> – </a:t>
            </a:r>
            <a:r>
              <a:rPr lang="en-US" dirty="0" smtClean="0"/>
              <a:t>part </a:t>
            </a:r>
            <a:r>
              <a:rPr lang="en-US" dirty="0"/>
              <a:t>that humans interact </a:t>
            </a:r>
            <a:r>
              <a:rPr lang="en-US" dirty="0" smtClean="0"/>
              <a:t>with</a:t>
            </a:r>
          </a:p>
        </p:txBody>
      </p:sp>
    </p:spTree>
    <p:extLst>
      <p:ext uri="{BB962C8B-B14F-4D97-AF65-F5344CB8AC3E}">
        <p14:creationId xmlns:p14="http://schemas.microsoft.com/office/powerpoint/2010/main" val="20506093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HIDSs</a:t>
            </a:r>
            <a:endParaRPr lang="en-US" dirty="0"/>
          </a:p>
        </p:txBody>
      </p:sp>
      <p:sp>
        <p:nvSpPr>
          <p:cNvPr id="41986" name="Content Placeholder 4"/>
          <p:cNvSpPr>
            <a:spLocks noGrp="1"/>
          </p:cNvSpPr>
          <p:nvPr>
            <p:ph idx="1"/>
          </p:nvPr>
        </p:nvSpPr>
        <p:spPr/>
        <p:txBody>
          <a:bodyPr/>
          <a:lstStyle/>
          <a:p>
            <a:r>
              <a:rPr lang="en-US" dirty="0" smtClean="0"/>
              <a:t>Very </a:t>
            </a:r>
            <a:r>
              <a:rPr lang="en-US" dirty="0"/>
              <a:t>operating system–specific </a:t>
            </a:r>
            <a:r>
              <a:rPr lang="en-US" dirty="0" smtClean="0"/>
              <a:t>with more detailed signatures</a:t>
            </a:r>
            <a:endParaRPr lang="en-US" i="1" dirty="0" smtClean="0"/>
          </a:p>
          <a:p>
            <a:r>
              <a:rPr lang="en-US" dirty="0" smtClean="0"/>
              <a:t>Reduce </a:t>
            </a:r>
            <a:r>
              <a:rPr lang="en-US" dirty="0"/>
              <a:t>false-positive </a:t>
            </a:r>
            <a:r>
              <a:rPr lang="en-US" dirty="0" smtClean="0"/>
              <a:t>rates</a:t>
            </a:r>
          </a:p>
          <a:p>
            <a:r>
              <a:rPr lang="en-US" dirty="0" smtClean="0"/>
              <a:t>Examine </a:t>
            </a:r>
            <a:r>
              <a:rPr lang="en-US" dirty="0"/>
              <a:t>data after it has been </a:t>
            </a:r>
            <a:r>
              <a:rPr lang="en-US" dirty="0" smtClean="0"/>
              <a:t>decrypted</a:t>
            </a:r>
            <a:endParaRPr lang="en-US" dirty="0"/>
          </a:p>
          <a:p>
            <a:r>
              <a:rPr lang="en-US" dirty="0" smtClean="0"/>
              <a:t>Very </a:t>
            </a:r>
            <a:r>
              <a:rPr lang="en-US" dirty="0"/>
              <a:t>application </a:t>
            </a:r>
            <a:r>
              <a:rPr lang="en-US" dirty="0" smtClean="0"/>
              <a:t>specific</a:t>
            </a:r>
          </a:p>
          <a:p>
            <a:r>
              <a:rPr lang="en-US" dirty="0" smtClean="0"/>
              <a:t>Determine </a:t>
            </a:r>
            <a:r>
              <a:rPr lang="en-US" dirty="0"/>
              <a:t>whether or not an alarm may impact that </a:t>
            </a:r>
            <a:r>
              <a:rPr lang="en-US" dirty="0" smtClean="0"/>
              <a:t>specific system</a:t>
            </a:r>
            <a:endParaRPr lang="en-US" altLang="en-US" dirty="0" smtClean="0"/>
          </a:p>
        </p:txBody>
      </p:sp>
    </p:spTree>
    <p:extLst>
      <p:ext uri="{BB962C8B-B14F-4D97-AF65-F5344CB8AC3E}">
        <p14:creationId xmlns:p14="http://schemas.microsoft.com/office/powerpoint/2010/main" val="3155594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Key Terms (</a:t>
            </a:r>
            <a:r>
              <a:rPr lang="en-US" altLang="en-US" i="1" dirty="0" smtClean="0"/>
              <a:t>continued</a:t>
            </a:r>
            <a:r>
              <a:rPr lang="en-US" altLang="en-US" dirty="0" smtClean="0"/>
              <a:t>)</a:t>
            </a:r>
            <a:endParaRPr lang="en-US" dirty="0"/>
          </a:p>
        </p:txBody>
      </p:sp>
      <p:sp>
        <p:nvSpPr>
          <p:cNvPr id="3" name="Content Placeholder 2"/>
          <p:cNvSpPr>
            <a:spLocks noGrp="1"/>
          </p:cNvSpPr>
          <p:nvPr>
            <p:ph sz="half" idx="1"/>
          </p:nvPr>
        </p:nvSpPr>
        <p:spPr>
          <a:xfrm>
            <a:off x="457200" y="1981200"/>
            <a:ext cx="4038600" cy="4495800"/>
          </a:xfrm>
        </p:spPr>
        <p:txBody>
          <a:bodyPr/>
          <a:lstStyle/>
          <a:p>
            <a:r>
              <a:rPr lang="en-US" dirty="0" smtClean="0"/>
              <a:t>Intrusion prevention </a:t>
            </a:r>
            <a:r>
              <a:rPr lang="en-US" dirty="0"/>
              <a:t>system (IPS</a:t>
            </a:r>
            <a:r>
              <a:rPr lang="en-US" dirty="0" smtClean="0"/>
              <a:t>)</a:t>
            </a:r>
          </a:p>
          <a:p>
            <a:r>
              <a:rPr lang="en-US" dirty="0" smtClean="0"/>
              <a:t>Misuse detection model</a:t>
            </a:r>
          </a:p>
          <a:p>
            <a:r>
              <a:rPr lang="en-US" dirty="0" smtClean="0"/>
              <a:t>Network tap</a:t>
            </a:r>
          </a:p>
          <a:p>
            <a:r>
              <a:rPr lang="en-US" dirty="0" smtClean="0"/>
              <a:t>Network-based IDS (NIDS)</a:t>
            </a:r>
          </a:p>
          <a:p>
            <a:r>
              <a:rPr lang="en-US" dirty="0" smtClean="0"/>
              <a:t>Perimeter security</a:t>
            </a:r>
          </a:p>
          <a:p>
            <a:r>
              <a:rPr lang="en-US" dirty="0" smtClean="0"/>
              <a:t>Port mirroring</a:t>
            </a:r>
          </a:p>
          <a:p>
            <a:r>
              <a:rPr lang="en-US" dirty="0"/>
              <a:t>Protocol </a:t>
            </a:r>
            <a:r>
              <a:rPr lang="en-US" dirty="0" smtClean="0"/>
              <a:t>analyzer</a:t>
            </a:r>
            <a:endParaRPr lang="en-US" dirty="0"/>
          </a:p>
        </p:txBody>
      </p:sp>
      <p:sp>
        <p:nvSpPr>
          <p:cNvPr id="4" name="Content Placeholder 3"/>
          <p:cNvSpPr>
            <a:spLocks noGrp="1"/>
          </p:cNvSpPr>
          <p:nvPr>
            <p:ph sz="half" idx="2"/>
          </p:nvPr>
        </p:nvSpPr>
        <p:spPr/>
        <p:txBody>
          <a:bodyPr/>
          <a:lstStyle/>
          <a:p>
            <a:r>
              <a:rPr lang="en-US" dirty="0" smtClean="0"/>
              <a:t>Signature database</a:t>
            </a:r>
            <a:endParaRPr lang="en-US" dirty="0"/>
          </a:p>
          <a:p>
            <a:r>
              <a:rPr lang="en-US" dirty="0" smtClean="0"/>
              <a:t>Snort</a:t>
            </a:r>
            <a:endParaRPr lang="en-US" dirty="0"/>
          </a:p>
          <a:p>
            <a:r>
              <a:rPr lang="en-US" dirty="0" smtClean="0"/>
              <a:t>Suricata</a:t>
            </a:r>
            <a:endParaRPr lang="en-US" dirty="0"/>
          </a:p>
          <a:p>
            <a:r>
              <a:rPr lang="en-US" dirty="0"/>
              <a:t>Switched </a:t>
            </a:r>
            <a:r>
              <a:rPr lang="en-US" dirty="0" smtClean="0"/>
              <a:t>Port Analyzer (</a:t>
            </a:r>
            <a:r>
              <a:rPr lang="en-US" dirty="0"/>
              <a:t>SPAN</a:t>
            </a:r>
            <a:r>
              <a:rPr lang="en-US" dirty="0" smtClean="0"/>
              <a:t>)</a:t>
            </a:r>
            <a:endParaRPr lang="en-US" dirty="0"/>
          </a:p>
          <a:p>
            <a:r>
              <a:rPr lang="en-US" dirty="0" smtClean="0"/>
              <a:t>Traffic collector</a:t>
            </a:r>
          </a:p>
          <a:p>
            <a:r>
              <a:rPr lang="en-US" dirty="0" smtClean="0"/>
              <a:t>User interface </a:t>
            </a:r>
            <a:r>
              <a:rPr lang="en-US" dirty="0"/>
              <a:t>and </a:t>
            </a:r>
            <a:r>
              <a:rPr lang="en-US" dirty="0" smtClean="0"/>
              <a:t>reporting</a:t>
            </a:r>
            <a:endParaRPr lang="en-US" dirty="0"/>
          </a:p>
        </p:txBody>
      </p:sp>
    </p:spTree>
    <p:extLst>
      <p:ext uri="{BB962C8B-B14F-4D97-AF65-F5344CB8AC3E}">
        <p14:creationId xmlns:p14="http://schemas.microsoft.com/office/powerpoint/2010/main" val="15978816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HIDSs</a:t>
            </a:r>
            <a:endParaRPr lang="en-US" dirty="0"/>
          </a:p>
        </p:txBody>
      </p:sp>
      <p:sp>
        <p:nvSpPr>
          <p:cNvPr id="43010" name="Content Placeholder 4"/>
          <p:cNvSpPr>
            <a:spLocks noGrp="1"/>
          </p:cNvSpPr>
          <p:nvPr>
            <p:ph idx="1"/>
          </p:nvPr>
        </p:nvSpPr>
        <p:spPr>
          <a:xfrm>
            <a:off x="457200" y="1981200"/>
            <a:ext cx="8229600" cy="4495800"/>
          </a:xfrm>
        </p:spPr>
        <p:txBody>
          <a:bodyPr/>
          <a:lstStyle/>
          <a:p>
            <a:r>
              <a:rPr lang="en-US" altLang="en-US" dirty="0" smtClean="0"/>
              <a:t>Must </a:t>
            </a:r>
            <a:r>
              <a:rPr lang="en-US" altLang="en-US" dirty="0"/>
              <a:t>have a process on every system you want to </a:t>
            </a:r>
            <a:r>
              <a:rPr lang="en-US" altLang="en-US" dirty="0" smtClean="0"/>
              <a:t>watch</a:t>
            </a:r>
          </a:p>
          <a:p>
            <a:r>
              <a:rPr lang="en-US" dirty="0" smtClean="0">
                <a:ea typeface="ヒラギノ角ゴ Pro W3" pitchFamily="-111" charset="-128"/>
                <a:cs typeface="ヒラギノ角ゴ Pro W3" pitchFamily="-111" charset="-128"/>
              </a:rPr>
              <a:t>High </a:t>
            </a:r>
            <a:r>
              <a:rPr lang="en-US" dirty="0">
                <a:ea typeface="ヒラギノ角ゴ Pro W3" pitchFamily="-111" charset="-128"/>
                <a:cs typeface="ヒラギノ角ゴ Pro W3" pitchFamily="-111" charset="-128"/>
              </a:rPr>
              <a:t>cost of ownership and </a:t>
            </a:r>
            <a:r>
              <a:rPr lang="en-US" dirty="0" smtClean="0">
                <a:ea typeface="ヒラギノ角ゴ Pro W3" pitchFamily="-111" charset="-128"/>
                <a:cs typeface="ヒラギノ角ゴ Pro W3" pitchFamily="-111" charset="-128"/>
              </a:rPr>
              <a:t>maintenance</a:t>
            </a:r>
          </a:p>
          <a:p>
            <a:r>
              <a:rPr lang="en-US" dirty="0" smtClean="0"/>
              <a:t>Uses local </a:t>
            </a:r>
            <a:r>
              <a:rPr lang="en-US" dirty="0"/>
              <a:t>system </a:t>
            </a:r>
            <a:r>
              <a:rPr lang="en-US" dirty="0" smtClean="0"/>
              <a:t>resources</a:t>
            </a:r>
          </a:p>
          <a:p>
            <a:r>
              <a:rPr lang="en-US" dirty="0" smtClean="0">
                <a:ea typeface="ヒラギノ角ゴ Pro W3" pitchFamily="-111" charset="-128"/>
                <a:cs typeface="ヒラギノ角ゴ Pro W3" pitchFamily="-111" charset="-128"/>
              </a:rPr>
              <a:t>Very </a:t>
            </a:r>
            <a:r>
              <a:rPr lang="en-US" dirty="0">
                <a:ea typeface="ヒラギノ角ゴ Pro W3" pitchFamily="-111" charset="-128"/>
                <a:cs typeface="ヒラギノ角ゴ Pro W3" pitchFamily="-111" charset="-128"/>
              </a:rPr>
              <a:t>focused view and cannot relate to activity around </a:t>
            </a:r>
            <a:r>
              <a:rPr lang="en-US" dirty="0" smtClean="0">
                <a:ea typeface="ヒラギノ角ゴ Pro W3" pitchFamily="-111" charset="-128"/>
                <a:cs typeface="ヒラギノ角ゴ Pro W3" pitchFamily="-111" charset="-128"/>
              </a:rPr>
              <a:t>it</a:t>
            </a:r>
          </a:p>
          <a:p>
            <a:r>
              <a:rPr lang="en-US" dirty="0" smtClean="0">
                <a:ea typeface="ヒラギノ角ゴ Pro W3" pitchFamily="-111" charset="-128"/>
                <a:cs typeface="ヒラギノ角ゴ Pro W3" pitchFamily="-111" charset="-128"/>
              </a:rPr>
              <a:t>If logging </a:t>
            </a:r>
            <a:r>
              <a:rPr lang="en-US" dirty="0">
                <a:ea typeface="ヒラギノ角ゴ Pro W3" pitchFamily="-111" charset="-128"/>
                <a:cs typeface="ヒラギノ角ゴ Pro W3" pitchFamily="-111" charset="-128"/>
              </a:rPr>
              <a:t>only locally, could </a:t>
            </a:r>
            <a:r>
              <a:rPr lang="en-US" dirty="0" smtClean="0">
                <a:ea typeface="ヒラギノ角ゴ Pro W3" pitchFamily="-111" charset="-128"/>
                <a:cs typeface="ヒラギノ角ゴ Pro W3" pitchFamily="-111" charset="-128"/>
              </a:rPr>
              <a:t>be compromised </a:t>
            </a:r>
            <a:r>
              <a:rPr lang="en-US" dirty="0">
                <a:ea typeface="ヒラギノ角ゴ Pro W3" pitchFamily="-111" charset="-128"/>
                <a:cs typeface="ヒラギノ角ゴ Pro W3" pitchFamily="-111" charset="-128"/>
              </a:rPr>
              <a:t>or </a:t>
            </a:r>
            <a:r>
              <a:rPr lang="en-US" dirty="0" smtClean="0">
                <a:ea typeface="ヒラギノ角ゴ Pro W3" pitchFamily="-111" charset="-128"/>
                <a:cs typeface="ヒラギノ角ゴ Pro W3" pitchFamily="-111" charset="-128"/>
              </a:rPr>
              <a:t>disabled</a:t>
            </a:r>
            <a:endParaRPr lang="en-US" altLang="en-US" dirty="0" smtClean="0"/>
          </a:p>
        </p:txBody>
      </p:sp>
    </p:spTree>
    <p:extLst>
      <p:ext uri="{BB962C8B-B14F-4D97-AF65-F5344CB8AC3E}">
        <p14:creationId xmlns:p14="http://schemas.microsoft.com/office/powerpoint/2010/main" val="482556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vs. Passive HIDSs</a:t>
            </a:r>
            <a:endParaRPr lang="en-US" dirty="0"/>
          </a:p>
        </p:txBody>
      </p:sp>
      <p:sp>
        <p:nvSpPr>
          <p:cNvPr id="44034" name="Content Placeholder 4"/>
          <p:cNvSpPr>
            <a:spLocks noGrp="1"/>
          </p:cNvSpPr>
          <p:nvPr>
            <p:ph idx="1"/>
          </p:nvPr>
        </p:nvSpPr>
        <p:spPr/>
        <p:txBody>
          <a:bodyPr/>
          <a:lstStyle/>
          <a:p>
            <a:r>
              <a:rPr lang="en-US" altLang="en-US" dirty="0" smtClean="0"/>
              <a:t>Passive HIDS</a:t>
            </a:r>
          </a:p>
          <a:p>
            <a:pPr lvl="1"/>
            <a:r>
              <a:rPr lang="en-US" altLang="en-US" dirty="0" smtClean="0"/>
              <a:t>Simply </a:t>
            </a:r>
            <a:r>
              <a:rPr lang="en-US" altLang="en-US" dirty="0"/>
              <a:t>watches the activity, analyzes it, and generates </a:t>
            </a:r>
            <a:r>
              <a:rPr lang="en-US" altLang="en-US" dirty="0" smtClean="0"/>
              <a:t>alarms</a:t>
            </a:r>
          </a:p>
          <a:p>
            <a:pPr lvl="1"/>
            <a:r>
              <a:rPr lang="en-US" dirty="0" smtClean="0"/>
              <a:t>Does </a:t>
            </a:r>
            <a:r>
              <a:rPr lang="en-US" dirty="0"/>
              <a:t>not interact with the activity itself in any </a:t>
            </a:r>
            <a:r>
              <a:rPr lang="en-US" dirty="0" smtClean="0"/>
              <a:t>way</a:t>
            </a:r>
          </a:p>
          <a:p>
            <a:pPr lvl="1"/>
            <a:r>
              <a:rPr lang="en-US" dirty="0" smtClean="0"/>
              <a:t>Does </a:t>
            </a:r>
            <a:r>
              <a:rPr lang="en-US" dirty="0"/>
              <a:t>not modify </a:t>
            </a:r>
            <a:r>
              <a:rPr lang="en-US" dirty="0" smtClean="0"/>
              <a:t>the defensive </a:t>
            </a:r>
            <a:r>
              <a:rPr lang="en-US" dirty="0"/>
              <a:t>posture of the system to react to the traffic</a:t>
            </a:r>
            <a:endParaRPr lang="en-US" altLang="en-US" dirty="0" smtClean="0"/>
          </a:p>
          <a:p>
            <a:r>
              <a:rPr lang="en-US" altLang="en-US" dirty="0" smtClean="0"/>
              <a:t>Active HIDS</a:t>
            </a:r>
          </a:p>
          <a:p>
            <a:pPr lvl="1"/>
            <a:r>
              <a:rPr lang="en-US" altLang="en-US" dirty="0" smtClean="0"/>
              <a:t>Contain </a:t>
            </a:r>
            <a:r>
              <a:rPr lang="en-US" altLang="en-US" dirty="0"/>
              <a:t>all </a:t>
            </a:r>
            <a:r>
              <a:rPr lang="en-US" altLang="en-US" dirty="0" smtClean="0"/>
              <a:t>components </a:t>
            </a:r>
            <a:r>
              <a:rPr lang="en-US" altLang="en-US" dirty="0"/>
              <a:t>and capabilities of the passive </a:t>
            </a:r>
            <a:r>
              <a:rPr lang="en-US" altLang="en-US" dirty="0" smtClean="0"/>
              <a:t>IDs</a:t>
            </a:r>
          </a:p>
          <a:p>
            <a:pPr lvl="1"/>
            <a:r>
              <a:rPr lang="en-US" altLang="en-US" dirty="0" smtClean="0"/>
              <a:t>Can </a:t>
            </a:r>
            <a:r>
              <a:rPr lang="en-US" altLang="en-US" dirty="0"/>
              <a:t>react to the activity it is analyzing</a:t>
            </a:r>
            <a:endParaRPr lang="en-US" altLang="en-US" dirty="0" smtClean="0"/>
          </a:p>
        </p:txBody>
      </p:sp>
    </p:spTree>
    <p:extLst>
      <p:ext uri="{BB962C8B-B14F-4D97-AF65-F5344CB8AC3E}">
        <p14:creationId xmlns:p14="http://schemas.microsoft.com/office/powerpoint/2010/main" val="4318113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Resurgence and Advancement of HIDSs</a:t>
            </a:r>
          </a:p>
        </p:txBody>
      </p:sp>
      <p:sp>
        <p:nvSpPr>
          <p:cNvPr id="5" name="Content Placeholder 4"/>
          <p:cNvSpPr>
            <a:spLocks noGrp="1"/>
          </p:cNvSpPr>
          <p:nvPr>
            <p:ph idx="1"/>
          </p:nvPr>
        </p:nvSpPr>
        <p:spPr/>
        <p:txBody>
          <a:bodyPr/>
          <a:lstStyle/>
          <a:p>
            <a:r>
              <a:rPr lang="en-US" dirty="0"/>
              <a:t>The past few years have seen a strong resurgence in the use of HIDSs</a:t>
            </a:r>
            <a:r>
              <a:rPr lang="en-US" dirty="0" smtClean="0"/>
              <a:t>.</a:t>
            </a:r>
          </a:p>
          <a:p>
            <a:r>
              <a:rPr lang="en-US" dirty="0" smtClean="0"/>
              <a:t>The </a:t>
            </a:r>
            <a:r>
              <a:rPr lang="en-US" dirty="0"/>
              <a:t>latest generation of HIDSs has introduced new capabilities </a:t>
            </a:r>
            <a:r>
              <a:rPr lang="en-US" dirty="0" smtClean="0"/>
              <a:t>designed to </a:t>
            </a:r>
            <a:r>
              <a:rPr lang="en-US" dirty="0"/>
              <a:t>stop attacks by preventing them from ever executing or accessing protected files in the first </a:t>
            </a:r>
            <a:r>
              <a:rPr lang="en-US" dirty="0" smtClean="0"/>
              <a:t>place.</a:t>
            </a:r>
          </a:p>
          <a:p>
            <a:pPr lvl="1"/>
            <a:r>
              <a:rPr lang="en-US" dirty="0" smtClean="0"/>
              <a:t>Does not rely </a:t>
            </a:r>
            <a:r>
              <a:rPr lang="en-US" dirty="0"/>
              <a:t>on a specific </a:t>
            </a:r>
            <a:r>
              <a:rPr lang="en-US" dirty="0" smtClean="0"/>
              <a:t>signature set </a:t>
            </a:r>
            <a:r>
              <a:rPr lang="en-US" dirty="0"/>
              <a:t>that only matches known </a:t>
            </a:r>
            <a:r>
              <a:rPr lang="en-US" dirty="0" smtClean="0"/>
              <a:t>attacks</a:t>
            </a:r>
          </a:p>
        </p:txBody>
      </p:sp>
    </p:spTree>
    <p:extLst>
      <p:ext uri="{BB962C8B-B14F-4D97-AF65-F5344CB8AC3E}">
        <p14:creationId xmlns:p14="http://schemas.microsoft.com/office/powerpoint/2010/main" val="1230371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Resurgence and Advancement of </a:t>
            </a:r>
            <a:r>
              <a:rPr lang="en-US" dirty="0" smtClean="0"/>
              <a:t>HIDSs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dirty="0" smtClean="0"/>
              <a:t>Modern HIDS is often referred to as host-based intrusion prevention systems (HIPS).</a:t>
            </a:r>
          </a:p>
          <a:p>
            <a:r>
              <a:rPr lang="en-US" dirty="0" smtClean="0"/>
              <a:t>HIPS use the following components to prevent attacks:</a:t>
            </a:r>
          </a:p>
          <a:p>
            <a:pPr lvl="1"/>
            <a:r>
              <a:rPr lang="en-US" dirty="0" smtClean="0"/>
              <a:t>Integrated system firewall</a:t>
            </a:r>
          </a:p>
          <a:p>
            <a:pPr lvl="1"/>
            <a:r>
              <a:rPr lang="en-US" dirty="0" smtClean="0"/>
              <a:t>Behavioral- and signature-based IDS</a:t>
            </a:r>
          </a:p>
          <a:p>
            <a:pPr lvl="1"/>
            <a:r>
              <a:rPr lang="en-US" dirty="0" smtClean="0"/>
              <a:t>Application control</a:t>
            </a:r>
          </a:p>
          <a:p>
            <a:pPr lvl="1"/>
            <a:r>
              <a:rPr lang="en-US" dirty="0" smtClean="0"/>
              <a:t>Enterprise management</a:t>
            </a:r>
          </a:p>
          <a:p>
            <a:pPr lvl="1"/>
            <a:r>
              <a:rPr lang="en-US" dirty="0" smtClean="0"/>
              <a:t>Malware detection and prevention</a:t>
            </a:r>
          </a:p>
        </p:txBody>
      </p:sp>
    </p:spTree>
    <p:extLst>
      <p:ext uri="{BB962C8B-B14F-4D97-AF65-F5344CB8AC3E}">
        <p14:creationId xmlns:p14="http://schemas.microsoft.com/office/powerpoint/2010/main" val="29125563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Intrusion Prevention Systems</a:t>
            </a:r>
            <a:endParaRPr lang="en-US" dirty="0"/>
          </a:p>
        </p:txBody>
      </p:sp>
      <p:sp>
        <p:nvSpPr>
          <p:cNvPr id="26626" name="Content Placeholder 4"/>
          <p:cNvSpPr>
            <a:spLocks noGrp="1"/>
          </p:cNvSpPr>
          <p:nvPr>
            <p:ph idx="1"/>
          </p:nvPr>
        </p:nvSpPr>
        <p:spPr>
          <a:xfrm>
            <a:off x="457200" y="1981200"/>
            <a:ext cx="8229600" cy="4724400"/>
          </a:xfrm>
        </p:spPr>
        <p:txBody>
          <a:bodyPr/>
          <a:lstStyle/>
          <a:p>
            <a:pPr marL="514350" indent="-457200"/>
            <a:r>
              <a:rPr lang="en-US" dirty="0"/>
              <a:t>An </a:t>
            </a:r>
            <a:r>
              <a:rPr lang="en-US" b="1" dirty="0"/>
              <a:t>intrusion prevention system (IPS) </a:t>
            </a:r>
            <a:r>
              <a:rPr lang="en-US" dirty="0"/>
              <a:t>monitors network traffic for </a:t>
            </a:r>
            <a:r>
              <a:rPr lang="en-US" dirty="0" smtClean="0"/>
              <a:t>malicious or </a:t>
            </a:r>
            <a:r>
              <a:rPr lang="en-US" dirty="0"/>
              <a:t>unwanted behavior and can block, reject, or redirect that traffic in real</a:t>
            </a:r>
            <a:br>
              <a:rPr lang="en-US" dirty="0"/>
            </a:br>
            <a:r>
              <a:rPr lang="en-US" dirty="0"/>
              <a:t>time</a:t>
            </a:r>
            <a:r>
              <a:rPr lang="en-US" dirty="0" smtClean="0"/>
              <a:t>.</a:t>
            </a:r>
          </a:p>
          <a:p>
            <a:pPr marL="914400" lvl="1" indent="-457200"/>
            <a:r>
              <a:rPr lang="en-US" dirty="0"/>
              <a:t>IPSs have an internal signature database to </a:t>
            </a:r>
            <a:r>
              <a:rPr lang="en-US" dirty="0" smtClean="0"/>
              <a:t>compare network </a:t>
            </a:r>
            <a:r>
              <a:rPr lang="en-US" dirty="0"/>
              <a:t>traffic against known “bad” traffic </a:t>
            </a:r>
            <a:r>
              <a:rPr lang="en-US" dirty="0" smtClean="0"/>
              <a:t>patterns.</a:t>
            </a:r>
          </a:p>
          <a:p>
            <a:pPr marL="914400" lvl="1" indent="-457200"/>
            <a:r>
              <a:rPr lang="en-US" dirty="0" smtClean="0"/>
              <a:t>IPSs can perform </a:t>
            </a:r>
            <a:r>
              <a:rPr lang="en-US" dirty="0"/>
              <a:t>content-based </a:t>
            </a:r>
            <a:r>
              <a:rPr lang="en-US" dirty="0" smtClean="0"/>
              <a:t>inspections.</a:t>
            </a:r>
          </a:p>
          <a:p>
            <a:pPr marL="914400" lvl="1" indent="-457200"/>
            <a:r>
              <a:rPr lang="en-US" dirty="0"/>
              <a:t>Some </a:t>
            </a:r>
            <a:r>
              <a:rPr lang="en-US" dirty="0" smtClean="0"/>
              <a:t>IPSs can </a:t>
            </a:r>
            <a:r>
              <a:rPr lang="en-US" dirty="0"/>
              <a:t>perform protocol </a:t>
            </a:r>
            <a:r>
              <a:rPr lang="en-US" dirty="0" smtClean="0"/>
              <a:t>inspection.</a:t>
            </a:r>
          </a:p>
          <a:p>
            <a:pPr marL="914400" lvl="1" indent="-457200"/>
            <a:r>
              <a:rPr lang="en-US" altLang="en-US" dirty="0"/>
              <a:t>IPS can detect and defeat popular evasion </a:t>
            </a:r>
            <a:r>
              <a:rPr lang="en-US" altLang="en-US" dirty="0" smtClean="0"/>
              <a:t>techniques such </a:t>
            </a:r>
            <a:r>
              <a:rPr lang="en-US" altLang="en-US" dirty="0"/>
              <a:t>as encoding </a:t>
            </a:r>
            <a:r>
              <a:rPr lang="en-US" altLang="en-US" dirty="0" smtClean="0"/>
              <a:t>URLs.</a:t>
            </a:r>
          </a:p>
        </p:txBody>
      </p:sp>
    </p:spTree>
    <p:extLst>
      <p:ext uri="{BB962C8B-B14F-4D97-AF65-F5344CB8AC3E}">
        <p14:creationId xmlns:p14="http://schemas.microsoft.com/office/powerpoint/2010/main" val="125408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Intrusion Prevention Systems (</a:t>
            </a:r>
            <a:r>
              <a:rPr lang="en-US" altLang="en-US" i="1" dirty="0" smtClean="0"/>
              <a:t>continued</a:t>
            </a:r>
            <a:r>
              <a:rPr lang="en-US" altLang="en-US" dirty="0" smtClean="0"/>
              <a:t>)</a:t>
            </a:r>
            <a:endParaRPr lang="en-US" dirty="0"/>
          </a:p>
        </p:txBody>
      </p:sp>
      <p:sp>
        <p:nvSpPr>
          <p:cNvPr id="3" name="Content Placeholder 2"/>
          <p:cNvSpPr>
            <a:spLocks noGrp="1"/>
          </p:cNvSpPr>
          <p:nvPr>
            <p:ph idx="1"/>
          </p:nvPr>
        </p:nvSpPr>
        <p:spPr>
          <a:xfrm>
            <a:off x="457200" y="1981200"/>
            <a:ext cx="8229600" cy="4495800"/>
          </a:xfrm>
        </p:spPr>
        <p:txBody>
          <a:bodyPr/>
          <a:lstStyle/>
          <a:p>
            <a:r>
              <a:rPr lang="en-US" dirty="0"/>
              <a:t>Unlike a traditional IDS, an IPS must sit inline (in the flow of traffic) </a:t>
            </a:r>
            <a:r>
              <a:rPr lang="en-US" dirty="0" smtClean="0"/>
              <a:t>to be </a:t>
            </a:r>
            <a:r>
              <a:rPr lang="en-US" dirty="0"/>
              <a:t>able to interact effectively with the network traffic</a:t>
            </a:r>
            <a:r>
              <a:rPr lang="en-US" dirty="0" smtClean="0"/>
              <a:t>.</a:t>
            </a:r>
          </a:p>
          <a:p>
            <a:r>
              <a:rPr lang="en-US" dirty="0"/>
              <a:t>Like a traditional IDS, the IPS has a </a:t>
            </a:r>
            <a:r>
              <a:rPr lang="en-US" dirty="0" smtClean="0"/>
              <a:t>potential weakness </a:t>
            </a:r>
            <a:r>
              <a:rPr lang="en-US" dirty="0"/>
              <a:t>when </a:t>
            </a:r>
            <a:r>
              <a:rPr lang="en-US" dirty="0" smtClean="0"/>
              <a:t>dealing with </a:t>
            </a:r>
            <a:r>
              <a:rPr lang="en-US" dirty="0"/>
              <a:t>encrypted traffic</a:t>
            </a:r>
            <a:r>
              <a:rPr lang="en-US" dirty="0" smtClean="0"/>
              <a:t>.</a:t>
            </a:r>
          </a:p>
          <a:p>
            <a:r>
              <a:rPr lang="en-US" dirty="0" smtClean="0"/>
              <a:t>IPSs </a:t>
            </a:r>
            <a:r>
              <a:rPr lang="en-US" dirty="0"/>
              <a:t>(and IDSs) </a:t>
            </a:r>
            <a:r>
              <a:rPr lang="en-US" dirty="0" smtClean="0"/>
              <a:t>often marketed by the amount </a:t>
            </a:r>
            <a:r>
              <a:rPr lang="en-US" dirty="0"/>
              <a:t>of traffic they can process without dropping packets or interrupting the flow of network traffic</a:t>
            </a:r>
            <a:r>
              <a:rPr lang="en-US" dirty="0" smtClean="0"/>
              <a:t>.</a:t>
            </a:r>
          </a:p>
          <a:p>
            <a:pPr lvl="1"/>
            <a:r>
              <a:rPr lang="en-US" dirty="0" smtClean="0"/>
              <a:t>In reality, a network never </a:t>
            </a:r>
            <a:r>
              <a:rPr lang="en-US" dirty="0"/>
              <a:t>reach </a:t>
            </a:r>
            <a:r>
              <a:rPr lang="en-US" dirty="0" smtClean="0"/>
              <a:t>its hypothetical </a:t>
            </a:r>
            <a:r>
              <a:rPr lang="en-US" dirty="0"/>
              <a:t>maximum transmission rate, or </a:t>
            </a:r>
            <a:r>
              <a:rPr lang="en-US" dirty="0" smtClean="0"/>
              <a:t>wire speed.</a:t>
            </a:r>
            <a:endParaRPr lang="en-US" dirty="0"/>
          </a:p>
        </p:txBody>
      </p:sp>
    </p:spTree>
    <p:extLst>
      <p:ext uri="{BB962C8B-B14F-4D97-AF65-F5344CB8AC3E}">
        <p14:creationId xmlns:p14="http://schemas.microsoft.com/office/powerpoint/2010/main" val="1911818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Honeypots and Honeynets</a:t>
            </a:r>
            <a:endParaRPr lang="en-US" dirty="0"/>
          </a:p>
        </p:txBody>
      </p:sp>
      <p:sp>
        <p:nvSpPr>
          <p:cNvPr id="36866" name="Content Placeholder 4"/>
          <p:cNvSpPr>
            <a:spLocks noGrp="1"/>
          </p:cNvSpPr>
          <p:nvPr>
            <p:ph idx="1"/>
          </p:nvPr>
        </p:nvSpPr>
        <p:spPr/>
        <p:txBody>
          <a:bodyPr/>
          <a:lstStyle/>
          <a:p>
            <a:r>
              <a:rPr lang="en-US" dirty="0"/>
              <a:t>A </a:t>
            </a:r>
            <a:r>
              <a:rPr lang="en-US" b="1" dirty="0"/>
              <a:t>honeypot</a:t>
            </a:r>
            <a:r>
              <a:rPr lang="en-US" dirty="0"/>
              <a:t>, sometimes called a </a:t>
            </a:r>
            <a:r>
              <a:rPr lang="en-US" b="1" dirty="0"/>
              <a:t>digital sandbox</a:t>
            </a:r>
            <a:r>
              <a:rPr lang="en-US" dirty="0"/>
              <a:t>, is an artificial environment where attackers can be contained and observed without putting real</a:t>
            </a:r>
            <a:br>
              <a:rPr lang="en-US" dirty="0"/>
            </a:br>
            <a:r>
              <a:rPr lang="en-US" dirty="0"/>
              <a:t>systems at </a:t>
            </a:r>
            <a:r>
              <a:rPr lang="en-US" dirty="0" smtClean="0"/>
              <a:t>risk.</a:t>
            </a:r>
          </a:p>
          <a:p>
            <a:pPr lvl="1"/>
            <a:r>
              <a:rPr lang="en-US" altLang="en-US" dirty="0" smtClean="0"/>
              <a:t>Appears </a:t>
            </a:r>
            <a:r>
              <a:rPr lang="en-US" altLang="en-US" dirty="0"/>
              <a:t>to an attacker to be a real </a:t>
            </a:r>
            <a:r>
              <a:rPr lang="en-US" altLang="en-US" dirty="0" smtClean="0"/>
              <a:t>network</a:t>
            </a:r>
          </a:p>
          <a:p>
            <a:pPr lvl="1"/>
            <a:r>
              <a:rPr lang="en-US" altLang="en-US" dirty="0" smtClean="0"/>
              <a:t>Activity recorded for later analysis</a:t>
            </a:r>
          </a:p>
          <a:p>
            <a:pPr lvl="1"/>
            <a:r>
              <a:rPr lang="en-US" altLang="en-US" dirty="0" smtClean="0"/>
              <a:t>Afford information and additional security but require significant time, cost and effort to maintain</a:t>
            </a:r>
          </a:p>
          <a:p>
            <a:r>
              <a:rPr lang="en-US" altLang="en-US" dirty="0"/>
              <a:t>A </a:t>
            </a:r>
            <a:r>
              <a:rPr lang="en-US" altLang="en-US" b="1" dirty="0"/>
              <a:t>honeynet</a:t>
            </a:r>
            <a:r>
              <a:rPr lang="en-US" altLang="en-US" dirty="0"/>
              <a:t> is a collection of two or more </a:t>
            </a:r>
            <a:r>
              <a:rPr lang="en-US" altLang="en-US" dirty="0" smtClean="0"/>
              <a:t>honeypots.</a:t>
            </a:r>
            <a:endParaRPr lang="en-US" altLang="en-US" dirty="0" smtClean="0">
              <a:solidFill>
                <a:srgbClr val="FF0000"/>
              </a:solidFill>
            </a:endParaRPr>
          </a:p>
        </p:txBody>
      </p:sp>
    </p:spTree>
    <p:extLst>
      <p:ext uri="{BB962C8B-B14F-4D97-AF65-F5344CB8AC3E}">
        <p14:creationId xmlns:p14="http://schemas.microsoft.com/office/powerpoint/2010/main" val="42944675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410200"/>
            <a:ext cx="7924800" cy="457200"/>
          </a:xfrm>
        </p:spPr>
        <p:txBody>
          <a:bodyPr/>
          <a:lstStyle/>
          <a:p>
            <a:r>
              <a:rPr lang="en-US" dirty="0"/>
              <a:t> Figure 13.9 Logical depiction of a honeypot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595" y="1600200"/>
            <a:ext cx="6122809" cy="3605784"/>
          </a:xfrm>
          <a:prstGeom prst="rect">
            <a:avLst/>
          </a:prstGeom>
        </p:spPr>
      </p:pic>
    </p:spTree>
    <p:extLst>
      <p:ext uri="{BB962C8B-B14F-4D97-AF65-F5344CB8AC3E}">
        <p14:creationId xmlns:p14="http://schemas.microsoft.com/office/powerpoint/2010/main" val="1667693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526256"/>
            <a:ext cx="7924800" cy="457200"/>
          </a:xfrm>
        </p:spPr>
        <p:txBody>
          <a:bodyPr/>
          <a:lstStyle/>
          <a:p>
            <a:r>
              <a:rPr lang="en-US" dirty="0"/>
              <a:t>Figure 13.10 Virtual network created by the honeypot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4666" y="1752600"/>
            <a:ext cx="6454667" cy="3447861"/>
          </a:xfrm>
          <a:prstGeom prst="rect">
            <a:avLst/>
          </a:prstGeom>
        </p:spPr>
      </p:pic>
    </p:spTree>
    <p:extLst>
      <p:ext uri="{BB962C8B-B14F-4D97-AF65-F5344CB8AC3E}">
        <p14:creationId xmlns:p14="http://schemas.microsoft.com/office/powerpoint/2010/main" val="501812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Tools </a:t>
            </a:r>
            <a:r>
              <a:rPr lang="en-US" dirty="0"/>
              <a:t>are a vital part of any security professional’s skill set</a:t>
            </a:r>
            <a:r>
              <a:rPr lang="en-US" dirty="0" smtClean="0"/>
              <a:t>.</a:t>
            </a:r>
          </a:p>
          <a:p>
            <a:r>
              <a:rPr lang="en-US" dirty="0" smtClean="0"/>
              <a:t>Tools can be used for internal </a:t>
            </a:r>
            <a:r>
              <a:rPr lang="en-US" dirty="0"/>
              <a:t>assessment activities, tracking down infected systems</a:t>
            </a:r>
            <a:r>
              <a:rPr lang="en-US" dirty="0" smtClean="0"/>
              <a:t>, spotting </a:t>
            </a:r>
            <a:r>
              <a:rPr lang="en-US" dirty="0"/>
              <a:t>inappropriate behavior, and so on</a:t>
            </a:r>
            <a:r>
              <a:rPr lang="en-US" dirty="0" smtClean="0"/>
              <a:t>.</a:t>
            </a:r>
          </a:p>
          <a:p>
            <a:r>
              <a:rPr lang="en-US" dirty="0" smtClean="0"/>
              <a:t>Knowing </a:t>
            </a:r>
            <a:r>
              <a:rPr lang="en-US" dirty="0"/>
              <a:t>the right tool for </a:t>
            </a:r>
            <a:r>
              <a:rPr lang="en-US" dirty="0" smtClean="0"/>
              <a:t>the job </a:t>
            </a:r>
            <a:r>
              <a:rPr lang="en-US" dirty="0"/>
              <a:t>can be critical to performing effectively</a:t>
            </a:r>
            <a:r>
              <a:rPr lang="en-US" dirty="0" smtClean="0"/>
              <a:t>.</a:t>
            </a:r>
            <a:endParaRPr lang="en-US" dirty="0"/>
          </a:p>
        </p:txBody>
      </p:sp>
    </p:spTree>
    <p:extLst>
      <p:ext uri="{BB962C8B-B14F-4D97-AF65-F5344CB8AC3E}">
        <p14:creationId xmlns:p14="http://schemas.microsoft.com/office/powerpoint/2010/main" val="341445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Introduction</a:t>
            </a:r>
          </a:p>
        </p:txBody>
      </p:sp>
      <p:sp>
        <p:nvSpPr>
          <p:cNvPr id="5123" name="Rectangle 3"/>
          <p:cNvSpPr>
            <a:spLocks noGrp="1" noChangeArrowheads="1"/>
          </p:cNvSpPr>
          <p:nvPr>
            <p:ph idx="1"/>
          </p:nvPr>
        </p:nvSpPr>
        <p:spPr/>
        <p:txBody>
          <a:bodyPr/>
          <a:lstStyle/>
          <a:p>
            <a:r>
              <a:rPr lang="en-US" dirty="0" smtClean="0"/>
              <a:t>An </a:t>
            </a:r>
            <a:r>
              <a:rPr lang="en-US" b="1" dirty="0" smtClean="0"/>
              <a:t>intrusion </a:t>
            </a:r>
            <a:r>
              <a:rPr lang="en-US" b="1" dirty="0"/>
              <a:t>detection system (IDS) </a:t>
            </a:r>
            <a:r>
              <a:rPr lang="en-US" dirty="0"/>
              <a:t>is a security system that detects </a:t>
            </a:r>
            <a:r>
              <a:rPr lang="en-US" dirty="0" smtClean="0"/>
              <a:t>inappropriate </a:t>
            </a:r>
            <a:r>
              <a:rPr lang="en-US" dirty="0"/>
              <a:t>or malicious activity on a computer or network</a:t>
            </a:r>
            <a:r>
              <a:rPr lang="en-US" dirty="0" smtClean="0"/>
              <a:t>.</a:t>
            </a:r>
          </a:p>
          <a:p>
            <a:r>
              <a:rPr lang="en-US" altLang="en-US" dirty="0"/>
              <a:t>The foundation for a layered network </a:t>
            </a:r>
            <a:r>
              <a:rPr lang="en-US" altLang="en-US" dirty="0" smtClean="0"/>
              <a:t>security approach </a:t>
            </a:r>
            <a:r>
              <a:rPr lang="en-US" altLang="en-US" dirty="0"/>
              <a:t>usually starts with a well-secured </a:t>
            </a:r>
            <a:r>
              <a:rPr lang="en-US" altLang="en-US" dirty="0" smtClean="0"/>
              <a:t>system.</a:t>
            </a:r>
          </a:p>
          <a:p>
            <a:r>
              <a:rPr lang="en-US" altLang="en-US" dirty="0">
                <a:ea typeface="ヒラギノ角ゴ Pro W3" pitchFamily="-112" charset="-128"/>
              </a:rPr>
              <a:t>Some of the more complicated and interesting types of network/data security devices are </a:t>
            </a:r>
            <a:r>
              <a:rPr lang="en-US" altLang="en-US" dirty="0" smtClean="0">
                <a:ea typeface="ヒラギノ角ゴ Pro W3" pitchFamily="-112" charset="-128"/>
              </a:rPr>
              <a:t>IDSs.</a:t>
            </a:r>
            <a:endParaRPr lang="en-US" altLang="en-US" dirty="0"/>
          </a:p>
        </p:txBody>
      </p:sp>
    </p:spTree>
    <p:extLst>
      <p:ext uri="{BB962C8B-B14F-4D97-AF65-F5344CB8AC3E}">
        <p14:creationId xmlns:p14="http://schemas.microsoft.com/office/powerpoint/2010/main" val="40631809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Analyzer</a:t>
            </a:r>
          </a:p>
        </p:txBody>
      </p:sp>
      <p:sp>
        <p:nvSpPr>
          <p:cNvPr id="3" name="Content Placeholder 2"/>
          <p:cNvSpPr>
            <a:spLocks noGrp="1"/>
          </p:cNvSpPr>
          <p:nvPr>
            <p:ph idx="1"/>
          </p:nvPr>
        </p:nvSpPr>
        <p:spPr/>
        <p:txBody>
          <a:bodyPr/>
          <a:lstStyle/>
          <a:p>
            <a:r>
              <a:rPr lang="en-US" dirty="0"/>
              <a:t>A </a:t>
            </a:r>
            <a:r>
              <a:rPr lang="en-US" b="1" dirty="0"/>
              <a:t>protocol analyzer </a:t>
            </a:r>
            <a:r>
              <a:rPr lang="en-US" dirty="0"/>
              <a:t>(also known as a packet sniffer, network analyzer, or </a:t>
            </a:r>
            <a:r>
              <a:rPr lang="en-US" dirty="0" smtClean="0"/>
              <a:t>network sniffer</a:t>
            </a:r>
            <a:r>
              <a:rPr lang="en-US" dirty="0"/>
              <a:t>) is a piece of software or an integrated software/hardware </a:t>
            </a:r>
            <a:r>
              <a:rPr lang="en-US" dirty="0" smtClean="0"/>
              <a:t>system that </a:t>
            </a:r>
            <a:r>
              <a:rPr lang="en-US" dirty="0"/>
              <a:t>can capture and decode network traffic</a:t>
            </a:r>
            <a:r>
              <a:rPr lang="en-US" dirty="0" smtClean="0"/>
              <a:t>.</a:t>
            </a:r>
          </a:p>
          <a:p>
            <a:pPr lvl="1"/>
            <a:r>
              <a:rPr lang="en-US" dirty="0" smtClean="0"/>
              <a:t>They have been popular </a:t>
            </a:r>
            <a:r>
              <a:rPr lang="en-US" dirty="0"/>
              <a:t>with system administrators and security professionals for </a:t>
            </a:r>
            <a:r>
              <a:rPr lang="en-US" dirty="0" smtClean="0"/>
              <a:t>decades because </a:t>
            </a:r>
            <a:r>
              <a:rPr lang="en-US" dirty="0"/>
              <a:t>they are such versatile and useful tools for a network </a:t>
            </a:r>
            <a:r>
              <a:rPr lang="en-US" dirty="0" smtClean="0"/>
              <a:t>environment.</a:t>
            </a:r>
          </a:p>
        </p:txBody>
      </p:sp>
    </p:spTree>
    <p:extLst>
      <p:ext uri="{BB962C8B-B14F-4D97-AF65-F5344CB8AC3E}">
        <p14:creationId xmlns:p14="http://schemas.microsoft.com/office/powerpoint/2010/main" val="21488266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Analyzer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Protocol analyzers can be used for several activities:</a:t>
            </a:r>
          </a:p>
          <a:p>
            <a:pPr lvl="1"/>
            <a:r>
              <a:rPr lang="en-US" dirty="0" smtClean="0"/>
              <a:t>Detecting intrusions or undesirable traffic (an IDS/IPS must have some type of capture and decode ability to be able to look for suspicious/malicious traffic)</a:t>
            </a:r>
          </a:p>
          <a:p>
            <a:pPr lvl="1"/>
            <a:r>
              <a:rPr lang="en-US" dirty="0" smtClean="0"/>
              <a:t>Capturing traffic during incident response or incident handling</a:t>
            </a:r>
          </a:p>
          <a:p>
            <a:pPr lvl="1"/>
            <a:r>
              <a:rPr lang="en-US" dirty="0" smtClean="0"/>
              <a:t>Looking for evidence of botnets, Trojans, and infected systems</a:t>
            </a:r>
          </a:p>
          <a:p>
            <a:pPr lvl="1"/>
            <a:r>
              <a:rPr lang="en-US" dirty="0" smtClean="0"/>
              <a:t>Looking for unusual traffic or traffic exceeding certain thresholds</a:t>
            </a:r>
          </a:p>
          <a:p>
            <a:pPr lvl="1"/>
            <a:r>
              <a:rPr lang="en-US" dirty="0" smtClean="0"/>
              <a:t>Testing encryption between systems or applications</a:t>
            </a:r>
            <a:endParaRPr lang="en-US" dirty="0"/>
          </a:p>
        </p:txBody>
      </p:sp>
    </p:spTree>
    <p:extLst>
      <p:ext uri="{BB962C8B-B14F-4D97-AF65-F5344CB8AC3E}">
        <p14:creationId xmlns:p14="http://schemas.microsoft.com/office/powerpoint/2010/main" val="15962435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a:t>
            </a:r>
            <a:r>
              <a:rPr lang="en-US" dirty="0" smtClean="0"/>
              <a:t>Analyzer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From a network administration perspective, protocol analyzers can </a:t>
            </a:r>
            <a:r>
              <a:rPr lang="en-US" dirty="0" smtClean="0"/>
              <a:t>be used </a:t>
            </a:r>
            <a:r>
              <a:rPr lang="en-US" dirty="0"/>
              <a:t>for activities such as </a:t>
            </a:r>
            <a:r>
              <a:rPr lang="en-US" dirty="0" smtClean="0"/>
              <a:t>these:</a:t>
            </a:r>
          </a:p>
          <a:p>
            <a:pPr lvl="1"/>
            <a:r>
              <a:rPr lang="en-US" dirty="0" smtClean="0"/>
              <a:t>Analyzing </a:t>
            </a:r>
            <a:r>
              <a:rPr lang="en-US" dirty="0"/>
              <a:t>network </a:t>
            </a:r>
            <a:r>
              <a:rPr lang="en-US" dirty="0" smtClean="0"/>
              <a:t>problems</a:t>
            </a:r>
          </a:p>
          <a:p>
            <a:pPr lvl="1"/>
            <a:r>
              <a:rPr lang="en-US" dirty="0" smtClean="0"/>
              <a:t>Detecting </a:t>
            </a:r>
            <a:r>
              <a:rPr lang="en-US" dirty="0"/>
              <a:t>misconfigured applications or misbehaving </a:t>
            </a:r>
            <a:r>
              <a:rPr lang="en-US" dirty="0" smtClean="0"/>
              <a:t>applications</a:t>
            </a:r>
          </a:p>
          <a:p>
            <a:pPr lvl="1"/>
            <a:r>
              <a:rPr lang="en-US" dirty="0" smtClean="0"/>
              <a:t>Gathering </a:t>
            </a:r>
            <a:r>
              <a:rPr lang="en-US" dirty="0"/>
              <a:t>and reporting network usage and traffic </a:t>
            </a:r>
            <a:r>
              <a:rPr lang="en-US" dirty="0" smtClean="0"/>
              <a:t>statistics</a:t>
            </a:r>
          </a:p>
          <a:p>
            <a:pPr lvl="1"/>
            <a:r>
              <a:rPr lang="en-US" dirty="0" smtClean="0"/>
              <a:t>Debugging </a:t>
            </a:r>
            <a:r>
              <a:rPr lang="en-US" dirty="0"/>
              <a:t>client/server communications</a:t>
            </a:r>
          </a:p>
        </p:txBody>
      </p:sp>
    </p:spTree>
    <p:extLst>
      <p:ext uri="{BB962C8B-B14F-4D97-AF65-F5344CB8AC3E}">
        <p14:creationId xmlns:p14="http://schemas.microsoft.com/office/powerpoint/2010/main" val="18357278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a:t>
            </a:r>
            <a:r>
              <a:rPr lang="en-US" dirty="0" smtClean="0"/>
              <a:t>Analyzer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A </a:t>
            </a:r>
            <a:r>
              <a:rPr lang="en-US" dirty="0"/>
              <a:t>protocol analyzer must be able to </a:t>
            </a:r>
            <a:r>
              <a:rPr lang="en-US" dirty="0" smtClean="0"/>
              <a:t>see network </a:t>
            </a:r>
            <a:r>
              <a:rPr lang="en-US" dirty="0"/>
              <a:t>traffic in order to capture and decode it</a:t>
            </a:r>
            <a:r>
              <a:rPr lang="en-US" dirty="0" smtClean="0"/>
              <a:t>.</a:t>
            </a:r>
          </a:p>
          <a:p>
            <a:pPr lvl="1"/>
            <a:r>
              <a:rPr lang="en-US" dirty="0" smtClean="0"/>
              <a:t>A </a:t>
            </a:r>
            <a:r>
              <a:rPr lang="en-US" dirty="0"/>
              <a:t>software-based </a:t>
            </a:r>
            <a:r>
              <a:rPr lang="en-US" dirty="0" smtClean="0"/>
              <a:t>protocol analyzer </a:t>
            </a:r>
            <a:r>
              <a:rPr lang="en-US" dirty="0"/>
              <a:t>must be able to place the </a:t>
            </a:r>
            <a:r>
              <a:rPr lang="en-US" dirty="0" smtClean="0"/>
              <a:t>NIC </a:t>
            </a:r>
            <a:r>
              <a:rPr lang="en-US" dirty="0"/>
              <a:t>it is going to use to monitor </a:t>
            </a:r>
            <a:r>
              <a:rPr lang="en-US" dirty="0" smtClean="0"/>
              <a:t>network traffic </a:t>
            </a:r>
            <a:r>
              <a:rPr lang="en-US" dirty="0"/>
              <a:t>in </a:t>
            </a:r>
            <a:r>
              <a:rPr lang="en-US" i="1" dirty="0"/>
              <a:t>promiscuous</a:t>
            </a:r>
            <a:r>
              <a:rPr lang="en-US" dirty="0"/>
              <a:t> mode (sometimes called </a:t>
            </a:r>
            <a:r>
              <a:rPr lang="en-US" i="1" dirty="0"/>
              <a:t>promisc</a:t>
            </a:r>
            <a:r>
              <a:rPr lang="en-US" dirty="0"/>
              <a:t> mode</a:t>
            </a:r>
            <a:r>
              <a:rPr lang="en-US" dirty="0" smtClean="0"/>
              <a:t>).</a:t>
            </a:r>
          </a:p>
          <a:p>
            <a:pPr lvl="1"/>
            <a:r>
              <a:rPr lang="en-US" dirty="0"/>
              <a:t>With switches now the standard </a:t>
            </a:r>
            <a:r>
              <a:rPr lang="en-US" dirty="0" smtClean="0"/>
              <a:t>for networking </a:t>
            </a:r>
            <a:r>
              <a:rPr lang="en-US" dirty="0"/>
              <a:t>equipment, placing a protocol analyzer becomes more </a:t>
            </a:r>
            <a:r>
              <a:rPr lang="en-US" dirty="0" smtClean="0"/>
              <a:t>difficult as </a:t>
            </a:r>
            <a:r>
              <a:rPr lang="en-US" dirty="0"/>
              <a:t>switches do not broadcast every packet across every </a:t>
            </a:r>
            <a:r>
              <a:rPr lang="en-US" dirty="0" smtClean="0"/>
              <a:t>port</a:t>
            </a:r>
            <a:r>
              <a:rPr lang="en-US" dirty="0"/>
              <a:t>.</a:t>
            </a:r>
          </a:p>
        </p:txBody>
      </p:sp>
    </p:spTree>
    <p:extLst>
      <p:ext uri="{BB962C8B-B14F-4D97-AF65-F5344CB8AC3E}">
        <p14:creationId xmlns:p14="http://schemas.microsoft.com/office/powerpoint/2010/main" val="1056372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a:t>
            </a:r>
            <a:r>
              <a:rPr lang="en-US" dirty="0" smtClean="0"/>
              <a:t>Analyzer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To accommodate protocol analyzers, IDS devices, and IPS devices, </a:t>
            </a:r>
            <a:r>
              <a:rPr lang="en-US" dirty="0" smtClean="0"/>
              <a:t>most switch </a:t>
            </a:r>
            <a:r>
              <a:rPr lang="en-US" dirty="0"/>
              <a:t>manufacturers support</a:t>
            </a:r>
            <a:r>
              <a:rPr lang="en-US" b="1" dirty="0"/>
              <a:t> port mirroring </a:t>
            </a:r>
            <a:r>
              <a:rPr lang="en-US" dirty="0"/>
              <a:t>or a Switched Port </a:t>
            </a:r>
            <a:r>
              <a:rPr lang="en-US" dirty="0" smtClean="0"/>
              <a:t>Analyzer (</a:t>
            </a:r>
            <a:r>
              <a:rPr lang="en-US" dirty="0"/>
              <a:t>SPAN) </a:t>
            </a:r>
            <a:r>
              <a:rPr lang="en-US" dirty="0" smtClean="0"/>
              <a:t>port.</a:t>
            </a:r>
          </a:p>
          <a:p>
            <a:r>
              <a:rPr lang="en-US" dirty="0"/>
              <a:t>Another option for traffic capture is to use a </a:t>
            </a:r>
            <a:r>
              <a:rPr lang="en-US" b="1" dirty="0"/>
              <a:t>network </a:t>
            </a:r>
            <a:r>
              <a:rPr lang="en-US" b="1" dirty="0" smtClean="0"/>
              <a:t>tap</a:t>
            </a:r>
            <a:r>
              <a:rPr lang="en-US" dirty="0" smtClean="0"/>
              <a:t>.</a:t>
            </a:r>
          </a:p>
          <a:p>
            <a:pPr lvl="1"/>
            <a:r>
              <a:rPr lang="en-US" dirty="0" smtClean="0"/>
              <a:t>A </a:t>
            </a:r>
            <a:r>
              <a:rPr lang="en-US" dirty="0"/>
              <a:t>hardware device that can be placed inline on a network connection and that will copy traffic passing through the tap to a second set of interfaces on the </a:t>
            </a:r>
            <a:r>
              <a:rPr lang="en-US" dirty="0" smtClean="0"/>
              <a:t>tap</a:t>
            </a:r>
            <a:endParaRPr lang="en-US" dirty="0"/>
          </a:p>
        </p:txBody>
      </p:sp>
    </p:spTree>
    <p:extLst>
      <p:ext uri="{BB962C8B-B14F-4D97-AF65-F5344CB8AC3E}">
        <p14:creationId xmlns:p14="http://schemas.microsoft.com/office/powerpoint/2010/main" val="11739531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245770"/>
            <a:ext cx="7924800" cy="457200"/>
          </a:xfrm>
        </p:spPr>
        <p:txBody>
          <a:bodyPr/>
          <a:lstStyle/>
          <a:p>
            <a:r>
              <a:rPr lang="en-US" dirty="0"/>
              <a:t>Figure 13.11 A basic network tap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3664" y="1828800"/>
            <a:ext cx="6796672" cy="2790444"/>
          </a:xfrm>
          <a:prstGeom prst="rect">
            <a:avLst/>
          </a:prstGeom>
        </p:spPr>
      </p:pic>
    </p:spTree>
    <p:extLst>
      <p:ext uri="{BB962C8B-B14F-4D97-AF65-F5344CB8AC3E}">
        <p14:creationId xmlns:p14="http://schemas.microsoft.com/office/powerpoint/2010/main" val="4838885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a:t>
            </a:r>
            <a:r>
              <a:rPr lang="en-US" dirty="0" smtClean="0"/>
              <a:t>Analyzer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Wireshark is a </a:t>
            </a:r>
            <a:r>
              <a:rPr lang="en-US" dirty="0"/>
              <a:t>popular, open source </a:t>
            </a:r>
            <a:r>
              <a:rPr lang="en-US" dirty="0" smtClean="0"/>
              <a:t>protocol. </a:t>
            </a:r>
            <a:endParaRPr lang="en-US" dirty="0"/>
          </a:p>
          <a:p>
            <a:pPr lvl="1"/>
            <a:r>
              <a:rPr lang="en-US" dirty="0" smtClean="0"/>
              <a:t>Available </a:t>
            </a:r>
            <a:r>
              <a:rPr lang="en-US" dirty="0"/>
              <a:t>for both UNIX and Windows operating </a:t>
            </a:r>
            <a:r>
              <a:rPr lang="en-US" dirty="0" smtClean="0"/>
              <a:t>systems</a:t>
            </a:r>
          </a:p>
          <a:p>
            <a:pPr lvl="1"/>
            <a:r>
              <a:rPr lang="en-US" dirty="0" smtClean="0"/>
              <a:t>GUI-based protocol analyzer</a:t>
            </a:r>
          </a:p>
          <a:p>
            <a:pPr lvl="1"/>
            <a:r>
              <a:rPr lang="en-US" dirty="0" smtClean="0"/>
              <a:t>Can capture </a:t>
            </a:r>
            <a:r>
              <a:rPr lang="en-US" dirty="0"/>
              <a:t>and decode </a:t>
            </a:r>
            <a:r>
              <a:rPr lang="en-US" dirty="0" smtClean="0"/>
              <a:t>network traffic </a:t>
            </a:r>
            <a:r>
              <a:rPr lang="en-US" dirty="0"/>
              <a:t>on any available network interface in the system </a:t>
            </a:r>
            <a:r>
              <a:rPr lang="en-US" dirty="0" smtClean="0"/>
              <a:t>on which </a:t>
            </a:r>
            <a:r>
              <a:rPr lang="en-US" dirty="0"/>
              <a:t>the software is running (including wireless interfaces</a:t>
            </a:r>
            <a:r>
              <a:rPr lang="en-US" dirty="0" smtClean="0"/>
              <a:t>),</a:t>
            </a:r>
          </a:p>
          <a:p>
            <a:pPr lvl="1"/>
            <a:r>
              <a:rPr lang="en-US" dirty="0" smtClean="0"/>
              <a:t>Includes the </a:t>
            </a:r>
            <a:r>
              <a:rPr lang="en-US" dirty="0"/>
              <a:t>ability to “follow the TCP </a:t>
            </a:r>
            <a:r>
              <a:rPr lang="en-US" dirty="0" smtClean="0"/>
              <a:t>stream” and </a:t>
            </a:r>
            <a:r>
              <a:rPr lang="en-US" dirty="0"/>
              <a:t>then see all the other packets involved in that TCP </a:t>
            </a:r>
            <a:r>
              <a:rPr lang="en-US" dirty="0" smtClean="0"/>
              <a:t>conversation</a:t>
            </a:r>
            <a:endParaRPr lang="en-US" dirty="0"/>
          </a:p>
        </p:txBody>
      </p:sp>
    </p:spTree>
    <p:extLst>
      <p:ext uri="{BB962C8B-B14F-4D97-AF65-F5344CB8AC3E}">
        <p14:creationId xmlns:p14="http://schemas.microsoft.com/office/powerpoint/2010/main" val="6107593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590032"/>
            <a:ext cx="7924800" cy="457200"/>
          </a:xfrm>
        </p:spPr>
        <p:txBody>
          <a:bodyPr/>
          <a:lstStyle/>
          <a:p>
            <a:r>
              <a:rPr lang="en-US" dirty="0"/>
              <a:t>Figure 13.12 Wireshark—a popular, open source protocol analyzer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616" y="1600200"/>
            <a:ext cx="4620768" cy="3560064"/>
          </a:xfrm>
          <a:prstGeom prst="rect">
            <a:avLst/>
          </a:prstGeom>
        </p:spPr>
      </p:pic>
    </p:spTree>
    <p:extLst>
      <p:ext uri="{BB962C8B-B14F-4D97-AF65-F5344CB8AC3E}">
        <p14:creationId xmlns:p14="http://schemas.microsoft.com/office/powerpoint/2010/main" val="24757048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Switched Port Analyzer</a:t>
            </a:r>
          </a:p>
        </p:txBody>
      </p:sp>
      <p:sp>
        <p:nvSpPr>
          <p:cNvPr id="5" name="Content Placeholder 4"/>
          <p:cNvSpPr>
            <a:spLocks noGrp="1"/>
          </p:cNvSpPr>
          <p:nvPr>
            <p:ph idx="1"/>
          </p:nvPr>
        </p:nvSpPr>
        <p:spPr/>
        <p:txBody>
          <a:bodyPr/>
          <a:lstStyle/>
          <a:p>
            <a:r>
              <a:rPr lang="en-US" dirty="0"/>
              <a:t>The term </a:t>
            </a:r>
            <a:r>
              <a:rPr lang="en-US" b="1" dirty="0"/>
              <a:t>Switched Port Analyzer (SPAN)</a:t>
            </a:r>
            <a:r>
              <a:rPr lang="en-US" dirty="0"/>
              <a:t> is usually associated with </a:t>
            </a:r>
            <a:r>
              <a:rPr lang="en-US" dirty="0" smtClean="0"/>
              <a:t>Cisco switches—other </a:t>
            </a:r>
            <a:r>
              <a:rPr lang="en-US" dirty="0"/>
              <a:t>vendors refer to the same capability as port mirroring </a:t>
            </a:r>
            <a:r>
              <a:rPr lang="en-US" dirty="0" smtClean="0"/>
              <a:t>or port </a:t>
            </a:r>
            <a:r>
              <a:rPr lang="en-US" dirty="0"/>
              <a:t>monitoring</a:t>
            </a:r>
            <a:r>
              <a:rPr lang="en-US" dirty="0" smtClean="0"/>
              <a:t>.</a:t>
            </a:r>
          </a:p>
          <a:p>
            <a:pPr lvl="1"/>
            <a:r>
              <a:rPr lang="en-US" dirty="0" smtClean="0"/>
              <a:t>A SPAN has </a:t>
            </a:r>
            <a:r>
              <a:rPr lang="en-US" dirty="0"/>
              <a:t>the ability to copy network traffic </a:t>
            </a:r>
            <a:r>
              <a:rPr lang="en-US" dirty="0" smtClean="0"/>
              <a:t>passing through </a:t>
            </a:r>
            <a:r>
              <a:rPr lang="en-US" dirty="0"/>
              <a:t>one or more ports on a switch or one or more VLANs on a </a:t>
            </a:r>
            <a:r>
              <a:rPr lang="en-US" dirty="0" smtClean="0"/>
              <a:t>switch and </a:t>
            </a:r>
            <a:r>
              <a:rPr lang="en-US" dirty="0"/>
              <a:t>forward that copied traffic to a port designated for traffic capture </a:t>
            </a:r>
            <a:r>
              <a:rPr lang="en-US" dirty="0" smtClean="0"/>
              <a:t>and analysis</a:t>
            </a:r>
          </a:p>
          <a:p>
            <a:pPr lvl="1"/>
            <a:r>
              <a:rPr lang="en-US" dirty="0"/>
              <a:t>When configuring port mirroring, you need to be aware of the capabilities of the </a:t>
            </a:r>
            <a:r>
              <a:rPr lang="en-US" dirty="0" smtClean="0"/>
              <a:t>switch with which </a:t>
            </a:r>
            <a:r>
              <a:rPr lang="en-US" dirty="0"/>
              <a:t>you are </a:t>
            </a:r>
            <a:r>
              <a:rPr lang="en-US" dirty="0" smtClean="0"/>
              <a:t>working.</a:t>
            </a:r>
            <a:endParaRPr lang="en-US" dirty="0"/>
          </a:p>
        </p:txBody>
      </p:sp>
    </p:spTree>
    <p:extLst>
      <p:ext uri="{BB962C8B-B14F-4D97-AF65-F5344CB8AC3E}">
        <p14:creationId xmlns:p14="http://schemas.microsoft.com/office/powerpoint/2010/main" val="29366637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410200"/>
            <a:ext cx="7924800" cy="457200"/>
          </a:xfrm>
        </p:spPr>
        <p:txBody>
          <a:bodyPr/>
          <a:lstStyle/>
          <a:p>
            <a:r>
              <a:rPr lang="en-US" dirty="0"/>
              <a:t>Figure 13.13 A SPAN port collects traffic from other ports on a switch.</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8488" y="1752600"/>
            <a:ext cx="5907024" cy="3040380"/>
          </a:xfrm>
          <a:prstGeom prst="rect">
            <a:avLst/>
          </a:prstGeom>
        </p:spPr>
      </p:pic>
    </p:spTree>
    <p:extLst>
      <p:ext uri="{BB962C8B-B14F-4D97-AF65-F5344CB8AC3E}">
        <p14:creationId xmlns:p14="http://schemas.microsoft.com/office/powerpoint/2010/main" val="2482924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History of Intrusion Detection Systems</a:t>
            </a:r>
          </a:p>
        </p:txBody>
      </p:sp>
      <p:sp>
        <p:nvSpPr>
          <p:cNvPr id="6147" name="Rectangle 3"/>
          <p:cNvSpPr>
            <a:spLocks noGrp="1" noChangeArrowheads="1"/>
          </p:cNvSpPr>
          <p:nvPr>
            <p:ph idx="1"/>
          </p:nvPr>
        </p:nvSpPr>
        <p:spPr/>
        <p:txBody>
          <a:bodyPr/>
          <a:lstStyle/>
          <a:p>
            <a:r>
              <a:rPr lang="en-US" altLang="en-US" dirty="0" smtClean="0">
                <a:ea typeface="ヒラギノ角ゴ Pro W3" pitchFamily="-112" charset="-128"/>
              </a:rPr>
              <a:t>The </a:t>
            </a:r>
            <a:r>
              <a:rPr lang="en-US" altLang="en-US" dirty="0">
                <a:ea typeface="ヒラギノ角ゴ Pro W3" pitchFamily="-112" charset="-128"/>
              </a:rPr>
              <a:t>IDS concept came from U.S. Department of Defense–sponsored research</a:t>
            </a:r>
            <a:r>
              <a:rPr lang="en-US" altLang="en-US" dirty="0" smtClean="0">
                <a:ea typeface="ヒラギノ角ゴ Pro W3" pitchFamily="-112" charset="-128"/>
              </a:rPr>
              <a:t>.</a:t>
            </a:r>
          </a:p>
          <a:p>
            <a:r>
              <a:rPr lang="en-US" altLang="en-US" dirty="0" smtClean="0">
                <a:ea typeface="ヒラギノ角ゴ Pro W3" pitchFamily="-112" charset="-128"/>
              </a:rPr>
              <a:t>Early 1970s: U.S</a:t>
            </a:r>
            <a:r>
              <a:rPr lang="en-US" altLang="en-US" dirty="0">
                <a:ea typeface="ヒラギノ角ゴ Pro W3" pitchFamily="-112" charset="-128"/>
              </a:rPr>
              <a:t>. government and military became increasingly aware of the need to protect the electronic networks that were becoming critical to daily </a:t>
            </a:r>
            <a:r>
              <a:rPr lang="en-US" altLang="en-US" dirty="0" smtClean="0">
                <a:ea typeface="ヒラギノ角ゴ Pro W3" pitchFamily="-112" charset="-128"/>
              </a:rPr>
              <a:t>operations.</a:t>
            </a:r>
          </a:p>
          <a:p>
            <a:r>
              <a:rPr lang="en-US" altLang="en-US" dirty="0" smtClean="0">
                <a:ea typeface="ヒラギノ角ゴ Pro W3" pitchFamily="-112" charset="-128"/>
              </a:rPr>
              <a:t>Continued research led </a:t>
            </a:r>
            <a:r>
              <a:rPr lang="en-US" altLang="en-US" dirty="0">
                <a:ea typeface="ヒラギノ角ゴ Pro W3" pitchFamily="-112" charset="-128"/>
              </a:rPr>
              <a:t>to projects such as Discovery, Haystack, Multics Intrusion Detection and Alerting System (MIDAS), and Network Audit Director and Intrusion Reporter (NADIR</a:t>
            </a:r>
            <a:r>
              <a:rPr lang="en-US" altLang="en-US" dirty="0" smtClean="0">
                <a:ea typeface="ヒラギノ角ゴ Pro W3" pitchFamily="-112" charset="-128"/>
              </a:rPr>
              <a:t>).</a:t>
            </a:r>
          </a:p>
        </p:txBody>
      </p:sp>
    </p:spTree>
    <p:extLst>
      <p:ext uri="{BB962C8B-B14F-4D97-AF65-F5344CB8AC3E}">
        <p14:creationId xmlns:p14="http://schemas.microsoft.com/office/powerpoint/2010/main" val="378107399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Scanner</a:t>
            </a:r>
          </a:p>
        </p:txBody>
      </p:sp>
      <p:sp>
        <p:nvSpPr>
          <p:cNvPr id="3" name="Content Placeholder 2"/>
          <p:cNvSpPr>
            <a:spLocks noGrp="1"/>
          </p:cNvSpPr>
          <p:nvPr>
            <p:ph idx="1"/>
          </p:nvPr>
        </p:nvSpPr>
        <p:spPr/>
        <p:txBody>
          <a:bodyPr/>
          <a:lstStyle/>
          <a:p>
            <a:r>
              <a:rPr lang="en-US" dirty="0"/>
              <a:t>A port scanner is a tool designed to probe a system or systems for </a:t>
            </a:r>
            <a:r>
              <a:rPr lang="en-US" dirty="0" smtClean="0"/>
              <a:t>open ports.</a:t>
            </a:r>
            <a:endParaRPr lang="en-US" dirty="0"/>
          </a:p>
          <a:p>
            <a:pPr lvl="1"/>
            <a:r>
              <a:rPr lang="en-US" dirty="0" smtClean="0"/>
              <a:t>Its </a:t>
            </a:r>
            <a:r>
              <a:rPr lang="en-US" dirty="0"/>
              <a:t>job is to probe for open (or listening) ports and report back </a:t>
            </a:r>
            <a:r>
              <a:rPr lang="en-US" dirty="0" smtClean="0"/>
              <a:t>to the </a:t>
            </a:r>
            <a:r>
              <a:rPr lang="en-US" dirty="0"/>
              <a:t>user which ports are closed, which are filtered, and which </a:t>
            </a:r>
            <a:r>
              <a:rPr lang="en-US" dirty="0" smtClean="0"/>
              <a:t>are open.</a:t>
            </a:r>
          </a:p>
          <a:p>
            <a:r>
              <a:rPr lang="en-US" dirty="0"/>
              <a:t>Port scanners are available for virtually every operating system and </a:t>
            </a:r>
            <a:r>
              <a:rPr lang="en-US" dirty="0" smtClean="0"/>
              <a:t>almost every </a:t>
            </a:r>
            <a:r>
              <a:rPr lang="en-US" dirty="0"/>
              <a:t>popular mobile computing </a:t>
            </a:r>
            <a:r>
              <a:rPr lang="en-US" dirty="0" smtClean="0"/>
              <a:t>platform.</a:t>
            </a:r>
          </a:p>
        </p:txBody>
      </p:sp>
    </p:spTree>
    <p:extLst>
      <p:ext uri="{BB962C8B-B14F-4D97-AF65-F5344CB8AC3E}">
        <p14:creationId xmlns:p14="http://schemas.microsoft.com/office/powerpoint/2010/main" val="32730407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a:t>
            </a:r>
            <a:r>
              <a:rPr lang="en-US" dirty="0" smtClean="0"/>
              <a:t>Scanner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Port scanners can be used </a:t>
            </a:r>
            <a:r>
              <a:rPr lang="en-US" dirty="0" smtClean="0"/>
              <a:t>to:</a:t>
            </a:r>
          </a:p>
          <a:p>
            <a:pPr lvl="1"/>
            <a:r>
              <a:rPr lang="en-US" dirty="0" smtClean="0"/>
              <a:t>Search </a:t>
            </a:r>
            <a:r>
              <a:rPr lang="en-US" dirty="0"/>
              <a:t>for “live” hosts on a </a:t>
            </a:r>
            <a:r>
              <a:rPr lang="en-US" dirty="0" smtClean="0"/>
              <a:t>network</a:t>
            </a:r>
          </a:p>
          <a:p>
            <a:pPr lvl="1"/>
            <a:r>
              <a:rPr lang="en-US" dirty="0"/>
              <a:t>Search for any open ports on the </a:t>
            </a:r>
            <a:r>
              <a:rPr lang="en-US" dirty="0" smtClean="0"/>
              <a:t>network</a:t>
            </a:r>
          </a:p>
          <a:p>
            <a:pPr lvl="1"/>
            <a:r>
              <a:rPr lang="en-US" dirty="0"/>
              <a:t>Search for specific </a:t>
            </a:r>
            <a:r>
              <a:rPr lang="en-US" dirty="0" smtClean="0"/>
              <a:t>ports</a:t>
            </a:r>
          </a:p>
          <a:p>
            <a:pPr lvl="1"/>
            <a:r>
              <a:rPr lang="en-US" dirty="0"/>
              <a:t>Identify services on </a:t>
            </a:r>
            <a:r>
              <a:rPr lang="en-US" dirty="0" smtClean="0"/>
              <a:t>ports</a:t>
            </a:r>
          </a:p>
          <a:p>
            <a:pPr lvl="1"/>
            <a:r>
              <a:rPr lang="en-US" dirty="0"/>
              <a:t>Look for TCP/UDP </a:t>
            </a:r>
            <a:r>
              <a:rPr lang="en-US" dirty="0" smtClean="0"/>
              <a:t>services</a:t>
            </a:r>
          </a:p>
          <a:p>
            <a:r>
              <a:rPr lang="en-US" dirty="0">
                <a:ea typeface="ヒラギノ角ゴ Pro W3" pitchFamily="-111" charset="-128"/>
                <a:cs typeface="ヒラギノ角ゴ Pro W3" pitchFamily="-111" charset="-128"/>
              </a:rPr>
              <a:t>S</a:t>
            </a:r>
            <a:r>
              <a:rPr lang="en-US" dirty="0" smtClean="0">
                <a:ea typeface="ヒラギノ角ゴ Pro W3" pitchFamily="-111" charset="-128"/>
                <a:cs typeface="ヒラギノ角ゴ Pro W3" pitchFamily="-111" charset="-128"/>
              </a:rPr>
              <a:t>ecurity professionals use them in </a:t>
            </a:r>
            <a:r>
              <a:rPr lang="en-US" dirty="0">
                <a:ea typeface="ヒラギノ角ゴ Pro W3" pitchFamily="-111" charset="-128"/>
                <a:cs typeface="ヒラギノ角ゴ Pro W3" pitchFamily="-111" charset="-128"/>
              </a:rPr>
              <a:t>much the same way an attacker </a:t>
            </a:r>
            <a:r>
              <a:rPr lang="en-US" dirty="0" smtClean="0">
                <a:ea typeface="ヒラギノ角ゴ Pro W3" pitchFamily="-111" charset="-128"/>
                <a:cs typeface="ヒラギノ角ゴ Pro W3" pitchFamily="-111" charset="-128"/>
              </a:rPr>
              <a:t>would: to </a:t>
            </a:r>
            <a:r>
              <a:rPr lang="en-US" dirty="0">
                <a:ea typeface="ヒラギノ角ゴ Pro W3" pitchFamily="-111" charset="-128"/>
                <a:cs typeface="ヒラギノ角ゴ Pro W3" pitchFamily="-111" charset="-128"/>
              </a:rPr>
              <a:t>probe the systems in your network for open </a:t>
            </a:r>
            <a:r>
              <a:rPr lang="en-US" dirty="0" smtClean="0">
                <a:ea typeface="ヒラギノ角ゴ Pro W3" pitchFamily="-111" charset="-128"/>
                <a:cs typeface="ヒラギノ角ゴ Pro W3" pitchFamily="-111" charset="-128"/>
              </a:rPr>
              <a:t>services.</a:t>
            </a:r>
            <a:endParaRPr lang="en-US" dirty="0"/>
          </a:p>
        </p:txBody>
      </p:sp>
    </p:spTree>
    <p:extLst>
      <p:ext uri="{BB962C8B-B14F-4D97-AF65-F5344CB8AC3E}">
        <p14:creationId xmlns:p14="http://schemas.microsoft.com/office/powerpoint/2010/main" val="38136683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a:t>
            </a:r>
            <a:r>
              <a:rPr lang="en-US" dirty="0" smtClean="0"/>
              <a:t>Scanner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By </a:t>
            </a:r>
            <a:r>
              <a:rPr lang="en-US" dirty="0"/>
              <a:t>examining the </a:t>
            </a:r>
            <a:r>
              <a:rPr lang="en-US" dirty="0" smtClean="0"/>
              <a:t>responses from </a:t>
            </a:r>
            <a:r>
              <a:rPr lang="en-US" dirty="0"/>
              <a:t>each port, you can typically deduce a bit more information about </a:t>
            </a:r>
            <a:r>
              <a:rPr lang="en-US" dirty="0" smtClean="0"/>
              <a:t>the system(s</a:t>
            </a:r>
            <a:r>
              <a:rPr lang="en-US" dirty="0"/>
              <a:t>) you are </a:t>
            </a:r>
            <a:r>
              <a:rPr lang="en-US" dirty="0" smtClean="0"/>
              <a:t>scanning.</a:t>
            </a:r>
          </a:p>
          <a:p>
            <a:pPr lvl="1"/>
            <a:r>
              <a:rPr lang="en-US" dirty="0" smtClean="0"/>
              <a:t>Open</a:t>
            </a:r>
            <a:r>
              <a:rPr lang="en-US" dirty="0"/>
              <a:t> – </a:t>
            </a:r>
            <a:r>
              <a:rPr lang="en-US" dirty="0" smtClean="0"/>
              <a:t>Open </a:t>
            </a:r>
            <a:r>
              <a:rPr lang="en-US" dirty="0"/>
              <a:t>ports accept connections</a:t>
            </a:r>
            <a:r>
              <a:rPr lang="en-US" dirty="0" smtClean="0"/>
              <a:t>.</a:t>
            </a:r>
          </a:p>
          <a:p>
            <a:pPr lvl="1"/>
            <a:r>
              <a:rPr lang="en-US" dirty="0" smtClean="0"/>
              <a:t>Closed</a:t>
            </a:r>
            <a:r>
              <a:rPr lang="en-US" dirty="0"/>
              <a:t> – </a:t>
            </a:r>
            <a:r>
              <a:rPr lang="en-US" dirty="0" smtClean="0"/>
              <a:t> Typically </a:t>
            </a:r>
            <a:r>
              <a:rPr lang="en-US" dirty="0"/>
              <a:t>see this response when the </a:t>
            </a:r>
            <a:r>
              <a:rPr lang="en-US" dirty="0" smtClean="0"/>
              <a:t>scanned target </a:t>
            </a:r>
            <a:r>
              <a:rPr lang="en-US" dirty="0"/>
              <a:t>returns an RST packet</a:t>
            </a:r>
            <a:r>
              <a:rPr lang="en-US" dirty="0" smtClean="0"/>
              <a:t>.</a:t>
            </a:r>
          </a:p>
          <a:p>
            <a:pPr lvl="1"/>
            <a:r>
              <a:rPr lang="en-US" dirty="0" smtClean="0"/>
              <a:t>Filtered</a:t>
            </a:r>
            <a:r>
              <a:rPr lang="en-US" dirty="0"/>
              <a:t> – </a:t>
            </a:r>
            <a:r>
              <a:rPr lang="en-US" dirty="0" smtClean="0"/>
              <a:t> Typically </a:t>
            </a:r>
            <a:r>
              <a:rPr lang="en-US" dirty="0"/>
              <a:t>see this response when an </a:t>
            </a:r>
            <a:r>
              <a:rPr lang="en-US" dirty="0" smtClean="0"/>
              <a:t>ICMP unreachable </a:t>
            </a:r>
            <a:r>
              <a:rPr lang="en-US" dirty="0"/>
              <a:t>error is </a:t>
            </a:r>
            <a:r>
              <a:rPr lang="en-US" dirty="0" smtClean="0"/>
              <a:t>returned.</a:t>
            </a:r>
          </a:p>
          <a:p>
            <a:pPr lvl="1"/>
            <a:r>
              <a:rPr lang="en-US" dirty="0"/>
              <a:t>Additional </a:t>
            </a:r>
            <a:r>
              <a:rPr lang="en-US" dirty="0" smtClean="0"/>
              <a:t>types</a:t>
            </a:r>
            <a:r>
              <a:rPr lang="en-US" dirty="0"/>
              <a:t> – </a:t>
            </a:r>
            <a:r>
              <a:rPr lang="en-US" dirty="0" smtClean="0"/>
              <a:t>Some </a:t>
            </a:r>
            <a:r>
              <a:rPr lang="en-US" dirty="0"/>
              <a:t>port scanners will attempt to </a:t>
            </a:r>
            <a:r>
              <a:rPr lang="en-US" dirty="0" smtClean="0"/>
              <a:t>further classify </a:t>
            </a:r>
            <a:r>
              <a:rPr lang="en-US" dirty="0"/>
              <a:t>responses, such as dropped, blocked, denied, timeout, </a:t>
            </a:r>
            <a:r>
              <a:rPr lang="en-US" dirty="0" smtClean="0"/>
              <a:t>and so </a:t>
            </a:r>
            <a:r>
              <a:rPr lang="en-US" dirty="0"/>
              <a:t>on.</a:t>
            </a:r>
          </a:p>
        </p:txBody>
      </p:sp>
    </p:spTree>
    <p:extLst>
      <p:ext uri="{BB962C8B-B14F-4D97-AF65-F5344CB8AC3E}">
        <p14:creationId xmlns:p14="http://schemas.microsoft.com/office/powerpoint/2010/main" val="4825900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a:t>
            </a:r>
            <a:r>
              <a:rPr lang="en-US" dirty="0" smtClean="0"/>
              <a:t>Scanner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Defending </a:t>
            </a:r>
            <a:r>
              <a:rPr lang="en-US" dirty="0"/>
              <a:t>against port </a:t>
            </a:r>
            <a:r>
              <a:rPr lang="en-US" dirty="0" smtClean="0"/>
              <a:t>scans is tough.</a:t>
            </a:r>
          </a:p>
          <a:p>
            <a:pPr lvl="1"/>
            <a:r>
              <a:rPr lang="en-US" dirty="0" smtClean="0"/>
              <a:t>You can </a:t>
            </a:r>
            <a:r>
              <a:rPr lang="en-US" dirty="0"/>
              <a:t>block IP addresses that scan </a:t>
            </a:r>
            <a:r>
              <a:rPr lang="en-US" dirty="0" smtClean="0"/>
              <a:t>you.</a:t>
            </a:r>
          </a:p>
          <a:p>
            <a:pPr lvl="2"/>
            <a:r>
              <a:rPr lang="en-US" dirty="0" smtClean="0"/>
              <a:t>Most </a:t>
            </a:r>
            <a:r>
              <a:rPr lang="en-US" dirty="0"/>
              <a:t>organizations </a:t>
            </a:r>
            <a:r>
              <a:rPr lang="en-US" dirty="0" smtClean="0"/>
              <a:t>do not </a:t>
            </a:r>
            <a:r>
              <a:rPr lang="en-US" dirty="0"/>
              <a:t>because </a:t>
            </a:r>
            <a:r>
              <a:rPr lang="en-US" dirty="0" smtClean="0"/>
              <a:t>you run </a:t>
            </a:r>
            <a:r>
              <a:rPr lang="en-US" dirty="0"/>
              <a:t>the risk of an attacker spoofing source addresses as decoys for </a:t>
            </a:r>
            <a:r>
              <a:rPr lang="en-US" dirty="0" smtClean="0"/>
              <a:t>other scanning activity.</a:t>
            </a:r>
          </a:p>
          <a:p>
            <a:pPr lvl="1"/>
            <a:r>
              <a:rPr lang="en-US" dirty="0" smtClean="0"/>
              <a:t>The </a:t>
            </a:r>
            <a:r>
              <a:rPr lang="en-US" dirty="0"/>
              <a:t>best defense is to carefully control what traffic you </a:t>
            </a:r>
            <a:r>
              <a:rPr lang="en-US" dirty="0" smtClean="0"/>
              <a:t>let in </a:t>
            </a:r>
            <a:r>
              <a:rPr lang="en-US" dirty="0"/>
              <a:t>and out of your network, using firewalls, network filters, and host </a:t>
            </a:r>
            <a:r>
              <a:rPr lang="en-US" dirty="0" smtClean="0"/>
              <a:t>filters.</a:t>
            </a:r>
          </a:p>
          <a:p>
            <a:pPr lvl="2"/>
            <a:r>
              <a:rPr lang="en-US" dirty="0" smtClean="0"/>
              <a:t>Carefully </a:t>
            </a:r>
            <a:r>
              <a:rPr lang="en-US" dirty="0"/>
              <a:t>monitor any traffic </a:t>
            </a:r>
            <a:r>
              <a:rPr lang="en-US" dirty="0" smtClean="0"/>
              <a:t>allowed into the network</a:t>
            </a:r>
            <a:endParaRPr lang="en-US" dirty="0"/>
          </a:p>
        </p:txBody>
      </p:sp>
    </p:spTree>
    <p:extLst>
      <p:ext uri="{BB962C8B-B14F-4D97-AF65-F5344CB8AC3E}">
        <p14:creationId xmlns:p14="http://schemas.microsoft.com/office/powerpoint/2010/main" val="17152474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Passive vs. Active Tools</a:t>
            </a:r>
          </a:p>
        </p:txBody>
      </p:sp>
      <p:sp>
        <p:nvSpPr>
          <p:cNvPr id="3" name="Content Placeholder 2"/>
          <p:cNvSpPr>
            <a:spLocks noGrp="1"/>
          </p:cNvSpPr>
          <p:nvPr>
            <p:ph idx="1"/>
          </p:nvPr>
        </p:nvSpPr>
        <p:spPr/>
        <p:txBody>
          <a:bodyPr/>
          <a:lstStyle/>
          <a:p>
            <a:r>
              <a:rPr lang="en-US" i="1" dirty="0" smtClean="0"/>
              <a:t>Active tools </a:t>
            </a:r>
            <a:r>
              <a:rPr lang="en-US" dirty="0" smtClean="0"/>
              <a:t>interact with a target system in a fashion where their use can be detected.</a:t>
            </a:r>
          </a:p>
          <a:p>
            <a:pPr lvl="1"/>
            <a:r>
              <a:rPr lang="en-US" dirty="0" smtClean="0"/>
              <a:t>Scanning a network with Nmap (Network Mapper) is an active act that can be detected.</a:t>
            </a:r>
          </a:p>
          <a:p>
            <a:r>
              <a:rPr lang="en-US" i="1" dirty="0" smtClean="0"/>
              <a:t>Passive tools </a:t>
            </a:r>
            <a:r>
              <a:rPr lang="en-US" dirty="0" smtClean="0"/>
              <a:t>are those that do not interact with the system in a manner that would permit detection, as in sending packets or altering traffic.</a:t>
            </a:r>
          </a:p>
          <a:p>
            <a:pPr lvl="1"/>
            <a:r>
              <a:rPr lang="en-US" dirty="0" smtClean="0"/>
              <a:t>Examples include Tripwire and OS mapping by analyzing TCP/IP traces with a tool such as Wireshark.</a:t>
            </a:r>
          </a:p>
          <a:p>
            <a:pPr lvl="1"/>
            <a:r>
              <a:rPr lang="en-US" dirty="0" smtClean="0"/>
              <a:t>They can use existing traffic to provide data for analysis.</a:t>
            </a:r>
            <a:endParaRPr lang="en-US" dirty="0"/>
          </a:p>
        </p:txBody>
      </p:sp>
    </p:spTree>
    <p:extLst>
      <p:ext uri="{BB962C8B-B14F-4D97-AF65-F5344CB8AC3E}">
        <p14:creationId xmlns:p14="http://schemas.microsoft.com/office/powerpoint/2010/main" val="18556552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6019800"/>
            <a:ext cx="7924800" cy="457200"/>
          </a:xfrm>
        </p:spPr>
        <p:txBody>
          <a:bodyPr/>
          <a:lstStyle/>
          <a:p>
            <a:r>
              <a:rPr lang="en-US" dirty="0"/>
              <a:t>Figure 13.14 Zenmap—a port scanner based on Nmap</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148" y="1229139"/>
            <a:ext cx="4293704" cy="4638261"/>
          </a:xfrm>
          <a:prstGeom prst="rect">
            <a:avLst/>
          </a:prstGeom>
        </p:spPr>
      </p:pic>
    </p:spTree>
    <p:extLst>
      <p:ext uri="{BB962C8B-B14F-4D97-AF65-F5344CB8AC3E}">
        <p14:creationId xmlns:p14="http://schemas.microsoft.com/office/powerpoint/2010/main" val="32065338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Banner Grabbing</a:t>
            </a:r>
          </a:p>
        </p:txBody>
      </p:sp>
      <p:sp>
        <p:nvSpPr>
          <p:cNvPr id="4" name="Content Placeholder 3"/>
          <p:cNvSpPr>
            <a:spLocks noGrp="1"/>
          </p:cNvSpPr>
          <p:nvPr>
            <p:ph idx="1"/>
          </p:nvPr>
        </p:nvSpPr>
        <p:spPr/>
        <p:txBody>
          <a:bodyPr/>
          <a:lstStyle/>
          <a:p>
            <a:r>
              <a:rPr lang="en-US" b="1" dirty="0" smtClean="0"/>
              <a:t>Banner grabbing </a:t>
            </a:r>
            <a:r>
              <a:rPr lang="en-US" dirty="0" smtClean="0"/>
              <a:t>is </a:t>
            </a:r>
            <a:r>
              <a:rPr lang="en-US" dirty="0"/>
              <a:t>a technique used to gather information </a:t>
            </a:r>
            <a:r>
              <a:rPr lang="en-US" dirty="0" smtClean="0"/>
              <a:t>from </a:t>
            </a:r>
            <a:r>
              <a:rPr lang="en-US" dirty="0"/>
              <a:t>a </a:t>
            </a:r>
            <a:r>
              <a:rPr lang="en-US" dirty="0" smtClean="0"/>
              <a:t>service that </a:t>
            </a:r>
            <a:r>
              <a:rPr lang="en-US" dirty="0"/>
              <a:t>publicizes information via a banner</a:t>
            </a:r>
            <a:r>
              <a:rPr lang="en-US" dirty="0" smtClean="0"/>
              <a:t>.</a:t>
            </a:r>
          </a:p>
          <a:p>
            <a:r>
              <a:rPr lang="en-US" dirty="0"/>
              <a:t>Banners can be used for </a:t>
            </a:r>
            <a:r>
              <a:rPr lang="en-US" dirty="0" smtClean="0"/>
              <a:t>many things.</a:t>
            </a:r>
          </a:p>
          <a:p>
            <a:pPr lvl="1"/>
            <a:r>
              <a:rPr lang="en-US" dirty="0" smtClean="0"/>
              <a:t>Identify </a:t>
            </a:r>
            <a:r>
              <a:rPr lang="en-US" dirty="0"/>
              <a:t>services by type, version</a:t>
            </a:r>
            <a:r>
              <a:rPr lang="en-US" dirty="0" smtClean="0"/>
              <a:t>, and </a:t>
            </a:r>
            <a:r>
              <a:rPr lang="en-US" dirty="0"/>
              <a:t>so </a:t>
            </a:r>
            <a:r>
              <a:rPr lang="en-US" dirty="0" smtClean="0"/>
              <a:t>forth</a:t>
            </a:r>
          </a:p>
          <a:p>
            <a:pPr lvl="1"/>
            <a:r>
              <a:rPr lang="en-US" dirty="0" smtClean="0"/>
              <a:t>Enable </a:t>
            </a:r>
            <a:r>
              <a:rPr lang="en-US" dirty="0"/>
              <a:t>administrators to post information, </a:t>
            </a:r>
            <a:r>
              <a:rPr lang="en-US" dirty="0" smtClean="0"/>
              <a:t>including warnings</a:t>
            </a:r>
            <a:r>
              <a:rPr lang="en-US" dirty="0"/>
              <a:t>, to users when they log </a:t>
            </a:r>
            <a:r>
              <a:rPr lang="en-US" dirty="0" smtClean="0"/>
              <a:t>in</a:t>
            </a:r>
          </a:p>
          <a:p>
            <a:pPr lvl="1"/>
            <a:r>
              <a:rPr lang="en-US" dirty="0" smtClean="0"/>
              <a:t>Attackers determine services running</a:t>
            </a:r>
            <a:endParaRPr lang="en-US" dirty="0"/>
          </a:p>
        </p:txBody>
      </p:sp>
    </p:spTree>
    <p:extLst>
      <p:ext uri="{BB962C8B-B14F-4D97-AF65-F5344CB8AC3E}">
        <p14:creationId xmlns:p14="http://schemas.microsoft.com/office/powerpoint/2010/main" val="19716261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473505"/>
            <a:ext cx="7924800" cy="457200"/>
          </a:xfrm>
        </p:spPr>
        <p:txBody>
          <a:bodyPr/>
          <a:lstStyle/>
          <a:p>
            <a:r>
              <a:rPr lang="en-US" dirty="0"/>
              <a:t>Figure 13.15 Banner grabbing using Telnet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1594" y="1600200"/>
            <a:ext cx="4740812" cy="3327009"/>
          </a:xfrm>
          <a:prstGeom prst="rect">
            <a:avLst/>
          </a:prstGeom>
        </p:spPr>
      </p:pic>
    </p:spTree>
    <p:extLst>
      <p:ext uri="{BB962C8B-B14F-4D97-AF65-F5344CB8AC3E}">
        <p14:creationId xmlns:p14="http://schemas.microsoft.com/office/powerpoint/2010/main" val="2482034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smtClean="0"/>
              <a:t>Chapter Summary</a:t>
            </a:r>
          </a:p>
        </p:txBody>
      </p:sp>
      <p:sp>
        <p:nvSpPr>
          <p:cNvPr id="52227" name="Content Placeholder 2"/>
          <p:cNvSpPr>
            <a:spLocks noGrp="1"/>
          </p:cNvSpPr>
          <p:nvPr>
            <p:ph idx="1"/>
          </p:nvPr>
        </p:nvSpPr>
        <p:spPr/>
        <p:txBody>
          <a:bodyPr/>
          <a:lstStyle/>
          <a:p>
            <a:r>
              <a:rPr lang="en-US" altLang="en-US" dirty="0"/>
              <a:t>Apply the appropriate network tools to facilitate network security.</a:t>
            </a:r>
          </a:p>
          <a:p>
            <a:r>
              <a:rPr lang="en-US" altLang="en-US" dirty="0"/>
              <a:t>Determine the appropriate use of tools to facilitate network security.</a:t>
            </a:r>
          </a:p>
          <a:p>
            <a:r>
              <a:rPr lang="en-US" altLang="en-US" dirty="0"/>
              <a:t>Apply host-based security </a:t>
            </a:r>
            <a:r>
              <a:rPr lang="en-US" altLang="en-US" dirty="0" smtClean="0"/>
              <a:t>applications.</a:t>
            </a:r>
            <a:endParaRPr lang="en-US" altLang="en-US" dirty="0"/>
          </a:p>
        </p:txBody>
      </p:sp>
    </p:spTree>
    <p:extLst>
      <p:ext uri="{BB962C8B-B14F-4D97-AF65-F5344CB8AC3E}">
        <p14:creationId xmlns:p14="http://schemas.microsoft.com/office/powerpoint/2010/main" val="3960138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History of Intrusion Detection Systems (</a:t>
            </a:r>
            <a:r>
              <a:rPr lang="en-US" i="1" dirty="0" smtClean="0"/>
              <a:t>continued</a:t>
            </a:r>
            <a:r>
              <a:rPr lang="en-US" dirty="0" smtClean="0"/>
              <a:t>)</a:t>
            </a:r>
          </a:p>
        </p:txBody>
      </p:sp>
      <p:sp>
        <p:nvSpPr>
          <p:cNvPr id="6147" name="Rectangle 3"/>
          <p:cNvSpPr>
            <a:spLocks noGrp="1" noChangeArrowheads="1"/>
          </p:cNvSpPr>
          <p:nvPr>
            <p:ph idx="1"/>
          </p:nvPr>
        </p:nvSpPr>
        <p:spPr/>
        <p:txBody>
          <a:bodyPr/>
          <a:lstStyle/>
          <a:p>
            <a:r>
              <a:rPr lang="en-US" altLang="en-US" dirty="0" smtClean="0">
                <a:ea typeface="ヒラギノ角ゴ Pro W3" pitchFamily="-112" charset="-128"/>
              </a:rPr>
              <a:t>1989: </a:t>
            </a:r>
            <a:r>
              <a:rPr lang="en-US" altLang="en-US" dirty="0">
                <a:ea typeface="ヒラギノ角ゴ Pro W3" pitchFamily="-112" charset="-128"/>
              </a:rPr>
              <a:t>Haystack Labs released </a:t>
            </a:r>
            <a:r>
              <a:rPr lang="en-US" altLang="en-US" dirty="0" smtClean="0">
                <a:ea typeface="ヒラギノ角ゴ Pro W3" pitchFamily="-112" charset="-128"/>
              </a:rPr>
              <a:t>Stalker</a:t>
            </a:r>
          </a:p>
          <a:p>
            <a:pPr lvl="1"/>
            <a:r>
              <a:rPr lang="en-US" altLang="en-US" dirty="0" smtClean="0">
                <a:ea typeface="ヒラギノ角ゴ Pro W3" pitchFamily="-112" charset="-128"/>
              </a:rPr>
              <a:t>Stalker was the first </a:t>
            </a:r>
            <a:r>
              <a:rPr lang="en-US" altLang="en-US" dirty="0">
                <a:ea typeface="ヒラギノ角ゴ Pro W3" pitchFamily="-112" charset="-128"/>
              </a:rPr>
              <a:t>commercial IDS</a:t>
            </a:r>
            <a:r>
              <a:rPr lang="en-US" altLang="en-US" dirty="0" smtClean="0">
                <a:ea typeface="ヒラギノ角ゴ Pro W3" pitchFamily="-112" charset="-128"/>
              </a:rPr>
              <a:t>.</a:t>
            </a:r>
          </a:p>
          <a:p>
            <a:r>
              <a:rPr lang="en-US" altLang="en-US" dirty="0" smtClean="0"/>
              <a:t>In the early </a:t>
            </a:r>
            <a:r>
              <a:rPr lang="en-US" altLang="en-US" dirty="0"/>
              <a:t>to </a:t>
            </a:r>
            <a:r>
              <a:rPr lang="en-US" altLang="en-US" dirty="0" smtClean="0"/>
              <a:t>mid-1990s, computer systems grew.</a:t>
            </a:r>
          </a:p>
          <a:p>
            <a:pPr lvl="1"/>
            <a:r>
              <a:rPr lang="en-US" altLang="en-US" dirty="0" smtClean="0"/>
              <a:t>Companies </a:t>
            </a:r>
            <a:r>
              <a:rPr lang="en-US" altLang="en-US" dirty="0"/>
              <a:t>started to realize the importance of </a:t>
            </a:r>
            <a:r>
              <a:rPr lang="en-US" altLang="en-US" dirty="0" smtClean="0"/>
              <a:t>IDSs.</a:t>
            </a:r>
            <a:endParaRPr lang="en-US" altLang="en-US" dirty="0"/>
          </a:p>
          <a:p>
            <a:pPr lvl="1"/>
            <a:r>
              <a:rPr lang="en-US" altLang="en-US" dirty="0" smtClean="0"/>
              <a:t>IDS solutions were host-based </a:t>
            </a:r>
            <a:r>
              <a:rPr lang="en-US" dirty="0"/>
              <a:t>and required a great deal of time and </a:t>
            </a:r>
            <a:r>
              <a:rPr lang="en-US" dirty="0" smtClean="0"/>
              <a:t>money to </a:t>
            </a:r>
            <a:r>
              <a:rPr lang="en-US" dirty="0"/>
              <a:t>manage and operate </a:t>
            </a:r>
            <a:r>
              <a:rPr lang="en-US" dirty="0" smtClean="0"/>
              <a:t>effectively.</a:t>
            </a:r>
            <a:endParaRPr lang="en-US" altLang="en-US" dirty="0" smtClean="0"/>
          </a:p>
          <a:p>
            <a:r>
              <a:rPr lang="en-US" altLang="en-US" dirty="0"/>
              <a:t>Focus began to shift away from </a:t>
            </a:r>
            <a:r>
              <a:rPr lang="en-US" altLang="en-US" dirty="0" smtClean="0"/>
              <a:t>host-based </a:t>
            </a:r>
            <a:r>
              <a:rPr lang="en-US" altLang="en-US" dirty="0"/>
              <a:t>systems, and network-based IDSs began to emerge</a:t>
            </a:r>
            <a:r>
              <a:rPr lang="en-US" altLang="en-US" dirty="0" smtClean="0"/>
              <a:t>.</a:t>
            </a:r>
          </a:p>
        </p:txBody>
      </p:sp>
    </p:spTree>
    <p:extLst>
      <p:ext uri="{BB962C8B-B14F-4D97-AF65-F5344CB8AC3E}">
        <p14:creationId xmlns:p14="http://schemas.microsoft.com/office/powerpoint/2010/main" val="2062277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History of Intrusion Detection Systems (</a:t>
            </a:r>
            <a:r>
              <a:rPr lang="en-US" i="1" dirty="0" smtClean="0"/>
              <a:t>continued</a:t>
            </a:r>
            <a:r>
              <a:rPr lang="en-US" dirty="0" smtClean="0"/>
              <a:t>)</a:t>
            </a:r>
            <a:endParaRPr lang="en-US" dirty="0"/>
          </a:p>
        </p:txBody>
      </p:sp>
      <p:sp>
        <p:nvSpPr>
          <p:cNvPr id="8195" name="Content Placeholder 3"/>
          <p:cNvSpPr>
            <a:spLocks noGrp="1"/>
          </p:cNvSpPr>
          <p:nvPr>
            <p:ph idx="1"/>
          </p:nvPr>
        </p:nvSpPr>
        <p:spPr/>
        <p:txBody>
          <a:bodyPr/>
          <a:lstStyle/>
          <a:p>
            <a:r>
              <a:rPr lang="en-US" altLang="en-US" dirty="0" smtClean="0"/>
              <a:t>1995: WheelGroup developed NetRanger.</a:t>
            </a:r>
          </a:p>
          <a:p>
            <a:pPr lvl="1"/>
            <a:r>
              <a:rPr lang="en-US" altLang="en-US" dirty="0" smtClean="0"/>
              <a:t>NetRanger was the first commercial network-based IDS product.</a:t>
            </a:r>
          </a:p>
          <a:p>
            <a:r>
              <a:rPr lang="en-US" altLang="en-US" dirty="0" smtClean="0"/>
              <a:t>1996: Internet Security Systems released RealSecure.</a:t>
            </a:r>
          </a:p>
          <a:p>
            <a:r>
              <a:rPr lang="en-US" altLang="en-US" dirty="0" smtClean="0"/>
              <a:t>February 1998: Cisco Systems acquired WheelGroup.</a:t>
            </a:r>
          </a:p>
          <a:p>
            <a:pPr lvl="1"/>
            <a:r>
              <a:rPr lang="en-US" altLang="en-US" dirty="0" smtClean="0"/>
              <a:t>IDSs were recognized as a vital part of any network security infrastructure.</a:t>
            </a:r>
            <a:endParaRPr lang="en-US" altLang="en-US" dirty="0"/>
          </a:p>
        </p:txBody>
      </p:sp>
    </p:spTree>
    <p:extLst>
      <p:ext uri="{BB962C8B-B14F-4D97-AF65-F5344CB8AC3E}">
        <p14:creationId xmlns:p14="http://schemas.microsoft.com/office/powerpoint/2010/main" val="658204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4876800"/>
            <a:ext cx="7924800" cy="457200"/>
          </a:xfrm>
        </p:spPr>
        <p:txBody>
          <a:bodyPr/>
          <a:lstStyle/>
          <a:p>
            <a:r>
              <a:rPr lang="en-US" dirty="0"/>
              <a:t>Figure 13.1 History of the Internet and IDS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902" y="2133600"/>
            <a:ext cx="7676196" cy="2253996"/>
          </a:xfrm>
          <a:prstGeom prst="rect">
            <a:avLst/>
          </a:prstGeom>
        </p:spPr>
      </p:pic>
    </p:spTree>
    <p:extLst>
      <p:ext uri="{BB962C8B-B14F-4D97-AF65-F5344CB8AC3E}">
        <p14:creationId xmlns:p14="http://schemas.microsoft.com/office/powerpoint/2010/main" val="49693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 Role of People in Security</Template>
  <TotalTime>6659</TotalTime>
  <Words>11122</Words>
  <Application>Microsoft Office PowerPoint</Application>
  <PresentationFormat>On-screen Show (4:3)</PresentationFormat>
  <Paragraphs>614</Paragraphs>
  <Slides>68</Slides>
  <Notes>57</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Intrusion Detection Systems and Network Security</vt:lpstr>
      <vt:lpstr>Objectives</vt:lpstr>
      <vt:lpstr>Key Terms</vt:lpstr>
      <vt:lpstr>Key Terms (continued)</vt:lpstr>
      <vt:lpstr>Introduction</vt:lpstr>
      <vt:lpstr>History of Intrusion Detection Systems</vt:lpstr>
      <vt:lpstr>History of Intrusion Detection Systems (continued)</vt:lpstr>
      <vt:lpstr>History of Intrusion Detection Systems (continued)</vt:lpstr>
      <vt:lpstr>PowerPoint Presentation</vt:lpstr>
      <vt:lpstr>IDS Overview</vt:lpstr>
      <vt:lpstr>PowerPoint Presentation</vt:lpstr>
      <vt:lpstr>IDS Overview (continued)</vt:lpstr>
      <vt:lpstr>IDS Models</vt:lpstr>
      <vt:lpstr>IDS Models (continued)</vt:lpstr>
      <vt:lpstr>IDS Models (continued)</vt:lpstr>
      <vt:lpstr>Signatures</vt:lpstr>
      <vt:lpstr>Signatures (continued)</vt:lpstr>
      <vt:lpstr>False Positives and False Negatives</vt:lpstr>
      <vt:lpstr>Network-Based IDSs</vt:lpstr>
      <vt:lpstr>PowerPoint Presentation</vt:lpstr>
      <vt:lpstr>Network-Based IDSs (continued)</vt:lpstr>
      <vt:lpstr>Network-Based IDSs (continued)</vt:lpstr>
      <vt:lpstr>PowerPoint Presentation</vt:lpstr>
      <vt:lpstr>Network-Based IDSs (continued)</vt:lpstr>
      <vt:lpstr>Network-Based IDSs (continued)</vt:lpstr>
      <vt:lpstr>PowerPoint Presentation</vt:lpstr>
      <vt:lpstr>Network-Based IDSs (continued)</vt:lpstr>
      <vt:lpstr>PowerPoint Presentation</vt:lpstr>
      <vt:lpstr>PowerPoint Presentation</vt:lpstr>
      <vt:lpstr>Network-Based IDSs (continued)</vt:lpstr>
      <vt:lpstr>Advantages of a NIDS</vt:lpstr>
      <vt:lpstr>Disadvantages of a NIDS</vt:lpstr>
      <vt:lpstr>Active vs. Passive NIDSs</vt:lpstr>
      <vt:lpstr>NIDS Tools</vt:lpstr>
      <vt:lpstr>Host-Based IDSs</vt:lpstr>
      <vt:lpstr>Host-Based IDSs (continued)</vt:lpstr>
      <vt:lpstr>PowerPoint Presentation</vt:lpstr>
      <vt:lpstr>Host-Based IDSs (continued)</vt:lpstr>
      <vt:lpstr>Advantages of HIDSs</vt:lpstr>
      <vt:lpstr>Disadvantages of HIDSs</vt:lpstr>
      <vt:lpstr>Active vs. Passive HIDSs</vt:lpstr>
      <vt:lpstr>Resurgence and Advancement of HIDSs</vt:lpstr>
      <vt:lpstr>Resurgence and Advancement of HIDSs (continued)</vt:lpstr>
      <vt:lpstr>Intrusion Prevention Systems</vt:lpstr>
      <vt:lpstr>Intrusion Prevention Systems (continued)</vt:lpstr>
      <vt:lpstr>Honeypots and Honeynets</vt:lpstr>
      <vt:lpstr>PowerPoint Presentation</vt:lpstr>
      <vt:lpstr>PowerPoint Presentation</vt:lpstr>
      <vt:lpstr>Tools</vt:lpstr>
      <vt:lpstr>Protocol Analyzer</vt:lpstr>
      <vt:lpstr>Protocol Analyzer (continued)</vt:lpstr>
      <vt:lpstr>Protocol Analyzer (continued)</vt:lpstr>
      <vt:lpstr>Protocol Analyzer (continued)</vt:lpstr>
      <vt:lpstr>Protocol Analyzer (continued)</vt:lpstr>
      <vt:lpstr>PowerPoint Presentation</vt:lpstr>
      <vt:lpstr>Protocol Analyzer (continued)</vt:lpstr>
      <vt:lpstr>PowerPoint Presentation</vt:lpstr>
      <vt:lpstr>Switched Port Analyzer</vt:lpstr>
      <vt:lpstr>PowerPoint Presentation</vt:lpstr>
      <vt:lpstr>Port Scanner</vt:lpstr>
      <vt:lpstr>Port Scanner (continued)</vt:lpstr>
      <vt:lpstr>Port Scanner (continued)</vt:lpstr>
      <vt:lpstr>Port Scanner (continued)</vt:lpstr>
      <vt:lpstr>Passive vs. Active Tools</vt:lpstr>
      <vt:lpstr>PowerPoint Presentation</vt:lpstr>
      <vt:lpstr>Banner Grabbing</vt:lpstr>
      <vt:lpstr>PowerPoint Presentation</vt:lpstr>
      <vt:lpstr>Chapter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Security</dc:title>
  <dc:creator>Dee Mike</dc:creator>
  <cp:lastModifiedBy>McKenzie, Jody</cp:lastModifiedBy>
  <cp:revision>515</cp:revision>
  <cp:lastPrinted>2015-10-20T12:14:04Z</cp:lastPrinted>
  <dcterms:created xsi:type="dcterms:W3CDTF">2010-03-19T19:23:12Z</dcterms:created>
  <dcterms:modified xsi:type="dcterms:W3CDTF">2015-12-14T22:28:52Z</dcterms:modified>
</cp:coreProperties>
</file>