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99"/>
  </p:notesMasterIdLst>
  <p:handoutMasterIdLst>
    <p:handoutMasterId r:id="rId100"/>
  </p:handoutMasterIdLst>
  <p:sldIdLst>
    <p:sldId id="257" r:id="rId2"/>
    <p:sldId id="258" r:id="rId3"/>
    <p:sldId id="259" r:id="rId4"/>
    <p:sldId id="319" r:id="rId5"/>
    <p:sldId id="260" r:id="rId6"/>
    <p:sldId id="261" r:id="rId7"/>
    <p:sldId id="318" r:id="rId8"/>
    <p:sldId id="320" r:id="rId9"/>
    <p:sldId id="321" r:id="rId10"/>
    <p:sldId id="322" r:id="rId11"/>
    <p:sldId id="323" r:id="rId12"/>
    <p:sldId id="324" r:id="rId13"/>
    <p:sldId id="325" r:id="rId14"/>
    <p:sldId id="326" r:id="rId15"/>
    <p:sldId id="330" r:id="rId16"/>
    <p:sldId id="331" r:id="rId17"/>
    <p:sldId id="332" r:id="rId18"/>
    <p:sldId id="335" r:id="rId19"/>
    <p:sldId id="334" r:id="rId20"/>
    <p:sldId id="336" r:id="rId21"/>
    <p:sldId id="337" r:id="rId22"/>
    <p:sldId id="338" r:id="rId23"/>
    <p:sldId id="339" r:id="rId24"/>
    <p:sldId id="340" r:id="rId25"/>
    <p:sldId id="379" r:id="rId26"/>
    <p:sldId id="343" r:id="rId27"/>
    <p:sldId id="346" r:id="rId28"/>
    <p:sldId id="439" r:id="rId29"/>
    <p:sldId id="348" r:id="rId30"/>
    <p:sldId id="380" r:id="rId31"/>
    <p:sldId id="349" r:id="rId32"/>
    <p:sldId id="375" r:id="rId33"/>
    <p:sldId id="440" r:id="rId34"/>
    <p:sldId id="351" r:id="rId35"/>
    <p:sldId id="374" r:id="rId36"/>
    <p:sldId id="376" r:id="rId37"/>
    <p:sldId id="377" r:id="rId38"/>
    <p:sldId id="378" r:id="rId39"/>
    <p:sldId id="382" r:id="rId40"/>
    <p:sldId id="383" r:id="rId41"/>
    <p:sldId id="384" r:id="rId42"/>
    <p:sldId id="438" r:id="rId43"/>
    <p:sldId id="386" r:id="rId44"/>
    <p:sldId id="388" r:id="rId45"/>
    <p:sldId id="389" r:id="rId46"/>
    <p:sldId id="393" r:id="rId47"/>
    <p:sldId id="390" r:id="rId48"/>
    <p:sldId id="392" r:id="rId49"/>
    <p:sldId id="391" r:id="rId50"/>
    <p:sldId id="394" r:id="rId51"/>
    <p:sldId id="395" r:id="rId52"/>
    <p:sldId id="363" r:id="rId53"/>
    <p:sldId id="396" r:id="rId54"/>
    <p:sldId id="397" r:id="rId55"/>
    <p:sldId id="365" r:id="rId56"/>
    <p:sldId id="398" r:id="rId57"/>
    <p:sldId id="399" r:id="rId58"/>
    <p:sldId id="400" r:id="rId59"/>
    <p:sldId id="401" r:id="rId60"/>
    <p:sldId id="402" r:id="rId61"/>
    <p:sldId id="403" r:id="rId62"/>
    <p:sldId id="404" r:id="rId63"/>
    <p:sldId id="405" r:id="rId64"/>
    <p:sldId id="406" r:id="rId65"/>
    <p:sldId id="407" r:id="rId66"/>
    <p:sldId id="408" r:id="rId67"/>
    <p:sldId id="410" r:id="rId68"/>
    <p:sldId id="411" r:id="rId69"/>
    <p:sldId id="412" r:id="rId70"/>
    <p:sldId id="413" r:id="rId71"/>
    <p:sldId id="414" r:id="rId72"/>
    <p:sldId id="415" r:id="rId73"/>
    <p:sldId id="416" r:id="rId74"/>
    <p:sldId id="417" r:id="rId75"/>
    <p:sldId id="418" r:id="rId76"/>
    <p:sldId id="419" r:id="rId77"/>
    <p:sldId id="421" r:id="rId78"/>
    <p:sldId id="422" r:id="rId79"/>
    <p:sldId id="423" r:id="rId80"/>
    <p:sldId id="424" r:id="rId81"/>
    <p:sldId id="441" r:id="rId82"/>
    <p:sldId id="425" r:id="rId83"/>
    <p:sldId id="442" r:id="rId84"/>
    <p:sldId id="443" r:id="rId85"/>
    <p:sldId id="444" r:id="rId86"/>
    <p:sldId id="426" r:id="rId87"/>
    <p:sldId id="427" r:id="rId88"/>
    <p:sldId id="428" r:id="rId89"/>
    <p:sldId id="429" r:id="rId90"/>
    <p:sldId id="430" r:id="rId91"/>
    <p:sldId id="431" r:id="rId92"/>
    <p:sldId id="432" r:id="rId93"/>
    <p:sldId id="433" r:id="rId94"/>
    <p:sldId id="434" r:id="rId95"/>
    <p:sldId id="436" r:id="rId96"/>
    <p:sldId id="437" r:id="rId97"/>
    <p:sldId id="316" r:id="rId98"/>
  </p:sldIdLst>
  <p:sldSz cx="9144000" cy="6858000" type="screen4x3"/>
  <p:notesSz cx="7077075" cy="9363075"/>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ヒラギノ角ゴ Pro W3" pitchFamily="-112"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ヒラギノ角ゴ Pro W3" pitchFamily="-112"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ヒラギノ角ゴ Pro W3" pitchFamily="-112"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ヒラギノ角ゴ Pro W3" pitchFamily="-112"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ヒラギノ角ゴ Pro W3" pitchFamily="-112"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pitchFamily="-112"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pitchFamily="-112"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pitchFamily="-112"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pitchFamily="-112"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49">
          <p15:clr>
            <a:srgbClr val="A4A3A4"/>
          </p15:clr>
        </p15:guide>
        <p15:guide id="2" pos="222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FFFF93"/>
    <a:srgbClr val="FFFF81"/>
    <a:srgbClr val="FFCC99"/>
    <a:srgbClr val="CFE3F3"/>
    <a:srgbClr val="BDA9E5"/>
    <a:srgbClr val="CCFFFF"/>
    <a:srgbClr val="CCECFF"/>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9" autoAdjust="0"/>
    <p:restoredTop sz="78901" autoAdjust="0"/>
  </p:normalViewPr>
  <p:slideViewPr>
    <p:cSldViewPr>
      <p:cViewPr varScale="1">
        <p:scale>
          <a:sx n="96" d="100"/>
          <a:sy n="96" d="100"/>
        </p:scale>
        <p:origin x="1632" y="96"/>
      </p:cViewPr>
      <p:guideLst>
        <p:guide orient="horz" pos="2160"/>
        <p:guide pos="2880"/>
      </p:guideLst>
    </p:cSldViewPr>
  </p:slideViewPr>
  <p:outlineViewPr>
    <p:cViewPr>
      <p:scale>
        <a:sx n="33" d="100"/>
        <a:sy n="33" d="100"/>
      </p:scale>
      <p:origin x="0" y="-88020"/>
    </p:cViewPr>
  </p:outlineViewPr>
  <p:notesTextViewPr>
    <p:cViewPr>
      <p:scale>
        <a:sx n="100" d="100"/>
        <a:sy n="100" d="100"/>
      </p:scale>
      <p:origin x="0" y="0"/>
    </p:cViewPr>
  </p:notesTextViewPr>
  <p:sorterViewPr>
    <p:cViewPr>
      <p:scale>
        <a:sx n="100" d="100"/>
        <a:sy n="100" d="100"/>
      </p:scale>
      <p:origin x="0" y="27342"/>
    </p:cViewPr>
  </p:sorterViewPr>
  <p:notesViewPr>
    <p:cSldViewPr>
      <p:cViewPr varScale="1">
        <p:scale>
          <a:sx n="82" d="100"/>
          <a:sy n="82" d="100"/>
        </p:scale>
        <p:origin x="-1392" y="-102"/>
      </p:cViewPr>
      <p:guideLst>
        <p:guide orient="horz" pos="2949"/>
        <p:guide pos="222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65463" cy="468313"/>
          </a:xfrm>
          <a:prstGeom prst="rect">
            <a:avLst/>
          </a:prstGeom>
          <a:noFill/>
          <a:ln w="9525">
            <a:noFill/>
            <a:miter lim="800000"/>
            <a:headEnd/>
            <a:tailEnd/>
          </a:ln>
        </p:spPr>
        <p:txBody>
          <a:bodyPr vert="horz" wrap="square" lIns="93933" tIns="46966" rIns="93933" bIns="46966" numCol="1" anchor="t" anchorCtr="0" compatLnSpc="1">
            <a:prstTxWarp prst="textNoShape">
              <a:avLst/>
            </a:prstTxWarp>
          </a:bodyPr>
          <a:lstStyle>
            <a:lvl1pPr algn="l" defTabSz="938920" eaLnBrk="1" hangingPunct="1">
              <a:defRPr sz="1200">
                <a:latin typeface="Arial" charset="0"/>
                <a:ea typeface="ヒラギノ角ゴ Pro W3" pitchFamily="-111" charset="-128"/>
                <a:cs typeface="+mn-cs"/>
              </a:defRPr>
            </a:lvl1pPr>
          </a:lstStyle>
          <a:p>
            <a:pPr>
              <a:defRPr/>
            </a:pPr>
            <a:endParaRPr lang="en-US" dirty="0"/>
          </a:p>
        </p:txBody>
      </p:sp>
      <p:sp>
        <p:nvSpPr>
          <p:cNvPr id="3" name="Date Placeholder 2"/>
          <p:cNvSpPr>
            <a:spLocks noGrp="1"/>
          </p:cNvSpPr>
          <p:nvPr>
            <p:ph type="dt" sz="quarter" idx="1"/>
          </p:nvPr>
        </p:nvSpPr>
        <p:spPr bwMode="auto">
          <a:xfrm>
            <a:off x="4010025" y="0"/>
            <a:ext cx="3065463" cy="468313"/>
          </a:xfrm>
          <a:prstGeom prst="rect">
            <a:avLst/>
          </a:prstGeom>
          <a:noFill/>
          <a:ln w="9525">
            <a:noFill/>
            <a:miter lim="800000"/>
            <a:headEnd/>
            <a:tailEnd/>
          </a:ln>
        </p:spPr>
        <p:txBody>
          <a:bodyPr vert="horz" wrap="square" lIns="93933" tIns="46966" rIns="93933" bIns="46966" numCol="1" anchor="t" anchorCtr="0" compatLnSpc="1">
            <a:prstTxWarp prst="textNoShape">
              <a:avLst/>
            </a:prstTxWarp>
          </a:bodyPr>
          <a:lstStyle>
            <a:lvl1pPr algn="r" defTabSz="938920" eaLnBrk="1" hangingPunct="1">
              <a:defRPr sz="1200">
                <a:latin typeface="Arial" charset="0"/>
                <a:ea typeface="ヒラギノ角ゴ Pro W3" pitchFamily="-111" charset="-128"/>
                <a:cs typeface="+mn-cs"/>
              </a:defRPr>
            </a:lvl1pPr>
          </a:lstStyle>
          <a:p>
            <a:pPr>
              <a:defRPr/>
            </a:pPr>
            <a:fld id="{7209460A-E4EC-4D09-91B8-6F02E2315146}" type="datetime1">
              <a:rPr lang="en-US"/>
              <a:pPr>
                <a:defRPr/>
              </a:pPr>
              <a:t>4/26/2021</a:t>
            </a:fld>
            <a:endParaRPr lang="en-US" dirty="0"/>
          </a:p>
        </p:txBody>
      </p:sp>
      <p:sp>
        <p:nvSpPr>
          <p:cNvPr id="4" name="Footer Placeholder 3"/>
          <p:cNvSpPr>
            <a:spLocks noGrp="1"/>
          </p:cNvSpPr>
          <p:nvPr>
            <p:ph type="ftr" sz="quarter" idx="2"/>
          </p:nvPr>
        </p:nvSpPr>
        <p:spPr bwMode="auto">
          <a:xfrm>
            <a:off x="0" y="8893175"/>
            <a:ext cx="3065463" cy="468313"/>
          </a:xfrm>
          <a:prstGeom prst="rect">
            <a:avLst/>
          </a:prstGeom>
          <a:noFill/>
          <a:ln w="9525">
            <a:noFill/>
            <a:miter lim="800000"/>
            <a:headEnd/>
            <a:tailEnd/>
          </a:ln>
        </p:spPr>
        <p:txBody>
          <a:bodyPr vert="horz" wrap="square" lIns="93933" tIns="46966" rIns="93933" bIns="46966" numCol="1" anchor="b" anchorCtr="0" compatLnSpc="1">
            <a:prstTxWarp prst="textNoShape">
              <a:avLst/>
            </a:prstTxWarp>
          </a:bodyPr>
          <a:lstStyle>
            <a:lvl1pPr algn="l" defTabSz="938920" eaLnBrk="1" hangingPunct="1">
              <a:defRPr sz="1200">
                <a:latin typeface="Arial" charset="0"/>
                <a:ea typeface="ヒラギノ角ゴ Pro W3" pitchFamily="-111" charset="-128"/>
                <a:cs typeface="+mn-cs"/>
              </a:defRPr>
            </a:lvl1pPr>
          </a:lstStyle>
          <a:p>
            <a:pPr>
              <a:defRPr/>
            </a:pPr>
            <a:endParaRPr lang="en-US" dirty="0"/>
          </a:p>
        </p:txBody>
      </p:sp>
      <p:sp>
        <p:nvSpPr>
          <p:cNvPr id="5" name="Slide Number Placeholder 4"/>
          <p:cNvSpPr>
            <a:spLocks noGrp="1"/>
          </p:cNvSpPr>
          <p:nvPr>
            <p:ph type="sldNum" sz="quarter" idx="3"/>
          </p:nvPr>
        </p:nvSpPr>
        <p:spPr bwMode="auto">
          <a:xfrm>
            <a:off x="4010025" y="8893175"/>
            <a:ext cx="3065463" cy="468313"/>
          </a:xfrm>
          <a:prstGeom prst="rect">
            <a:avLst/>
          </a:prstGeom>
          <a:noFill/>
          <a:ln w="9525">
            <a:noFill/>
            <a:miter lim="800000"/>
            <a:headEnd/>
            <a:tailEnd/>
          </a:ln>
        </p:spPr>
        <p:txBody>
          <a:bodyPr vert="horz" wrap="square" lIns="93933" tIns="46966" rIns="93933" bIns="46966" numCol="1" anchor="b" anchorCtr="0" compatLnSpc="1">
            <a:prstTxWarp prst="textNoShape">
              <a:avLst/>
            </a:prstTxWarp>
          </a:bodyPr>
          <a:lstStyle>
            <a:lvl1pPr algn="r" defTabSz="938920" eaLnBrk="1" hangingPunct="1">
              <a:defRPr sz="1200" smtClean="0"/>
            </a:lvl1pPr>
          </a:lstStyle>
          <a:p>
            <a:pPr>
              <a:defRPr/>
            </a:pPr>
            <a:fld id="{B77C4E44-C3EA-42B4-9CCF-6B26CEF1CA5D}" type="slidenum">
              <a:rPr lang="en-US" altLang="en-US"/>
              <a:pPr>
                <a:defRPr/>
              </a:pPr>
              <a:t>‹#›</a:t>
            </a:fld>
            <a:endParaRPr lang="en-US" altLang="en-US" dirty="0"/>
          </a:p>
        </p:txBody>
      </p:sp>
    </p:spTree>
    <p:extLst>
      <p:ext uri="{BB962C8B-B14F-4D97-AF65-F5344CB8AC3E}">
        <p14:creationId xmlns:p14="http://schemas.microsoft.com/office/powerpoint/2010/main" val="38569494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3410" name="Rectangle 2"/>
          <p:cNvSpPr>
            <a:spLocks noGrp="1" noChangeArrowheads="1"/>
          </p:cNvSpPr>
          <p:nvPr>
            <p:ph type="hdr" sz="quarter"/>
          </p:nvPr>
        </p:nvSpPr>
        <p:spPr bwMode="auto">
          <a:xfrm>
            <a:off x="0" y="0"/>
            <a:ext cx="3065463" cy="468313"/>
          </a:xfrm>
          <a:prstGeom prst="rect">
            <a:avLst/>
          </a:prstGeom>
          <a:noFill/>
          <a:ln w="9525">
            <a:noFill/>
            <a:miter lim="800000"/>
            <a:headEnd/>
            <a:tailEnd/>
          </a:ln>
        </p:spPr>
        <p:txBody>
          <a:bodyPr vert="horz" wrap="square" lIns="93933" tIns="46966" rIns="93933" bIns="46966" numCol="1" anchor="t" anchorCtr="0" compatLnSpc="1">
            <a:prstTxWarp prst="textNoShape">
              <a:avLst/>
            </a:prstTxWarp>
          </a:bodyPr>
          <a:lstStyle>
            <a:lvl1pPr algn="l" defTabSz="938920" eaLnBrk="1" hangingPunct="1">
              <a:defRPr sz="1200">
                <a:latin typeface="Arial" charset="0"/>
                <a:ea typeface="ヒラギノ角ゴ Pro W3" pitchFamily="-111" charset="-128"/>
                <a:cs typeface="+mn-cs"/>
              </a:defRPr>
            </a:lvl1pPr>
          </a:lstStyle>
          <a:p>
            <a:pPr>
              <a:defRPr/>
            </a:pPr>
            <a:endParaRPr lang="en-US" dirty="0"/>
          </a:p>
        </p:txBody>
      </p:sp>
      <p:sp>
        <p:nvSpPr>
          <p:cNvPr id="273411" name="Rectangle 3"/>
          <p:cNvSpPr>
            <a:spLocks noGrp="1" noChangeArrowheads="1"/>
          </p:cNvSpPr>
          <p:nvPr>
            <p:ph type="dt" idx="1"/>
          </p:nvPr>
        </p:nvSpPr>
        <p:spPr bwMode="auto">
          <a:xfrm>
            <a:off x="4010025" y="0"/>
            <a:ext cx="3065463" cy="468313"/>
          </a:xfrm>
          <a:prstGeom prst="rect">
            <a:avLst/>
          </a:prstGeom>
          <a:noFill/>
          <a:ln w="9525">
            <a:noFill/>
            <a:miter lim="800000"/>
            <a:headEnd/>
            <a:tailEnd/>
          </a:ln>
        </p:spPr>
        <p:txBody>
          <a:bodyPr vert="horz" wrap="square" lIns="93933" tIns="46966" rIns="93933" bIns="46966" numCol="1" anchor="t" anchorCtr="0" compatLnSpc="1">
            <a:prstTxWarp prst="textNoShape">
              <a:avLst/>
            </a:prstTxWarp>
          </a:bodyPr>
          <a:lstStyle>
            <a:lvl1pPr algn="r" defTabSz="938920" eaLnBrk="1" hangingPunct="1">
              <a:defRPr sz="1200">
                <a:latin typeface="Arial" charset="0"/>
                <a:ea typeface="ヒラギノ角ゴ Pro W3" pitchFamily="-111" charset="-128"/>
                <a:cs typeface="+mn-cs"/>
              </a:defRPr>
            </a:lvl1pPr>
          </a:lstStyle>
          <a:p>
            <a:pPr>
              <a:defRPr/>
            </a:pPr>
            <a:endParaRPr lang="en-US" dirty="0"/>
          </a:p>
        </p:txBody>
      </p:sp>
      <p:sp>
        <p:nvSpPr>
          <p:cNvPr id="2052" name="Rectangle 4"/>
          <p:cNvSpPr>
            <a:spLocks noGrp="1" noRot="1" noChangeAspect="1" noChangeArrowheads="1" noTextEdit="1"/>
          </p:cNvSpPr>
          <p:nvPr>
            <p:ph type="sldImg" idx="2"/>
          </p:nvPr>
        </p:nvSpPr>
        <p:spPr bwMode="auto">
          <a:xfrm>
            <a:off x="1198563" y="701675"/>
            <a:ext cx="4679950" cy="35115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3413" name="Rectangle 5"/>
          <p:cNvSpPr>
            <a:spLocks noGrp="1" noChangeArrowheads="1"/>
          </p:cNvSpPr>
          <p:nvPr>
            <p:ph type="body" sz="quarter" idx="3"/>
          </p:nvPr>
        </p:nvSpPr>
        <p:spPr bwMode="auto">
          <a:xfrm>
            <a:off x="708025" y="4448175"/>
            <a:ext cx="5661025" cy="4213225"/>
          </a:xfrm>
          <a:prstGeom prst="rect">
            <a:avLst/>
          </a:prstGeom>
          <a:noFill/>
          <a:ln w="9525">
            <a:noFill/>
            <a:miter lim="800000"/>
            <a:headEnd/>
            <a:tailEnd/>
          </a:ln>
        </p:spPr>
        <p:txBody>
          <a:bodyPr vert="horz" wrap="square" lIns="93933" tIns="46966" rIns="93933" bIns="4696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3414" name="Rectangle 6"/>
          <p:cNvSpPr>
            <a:spLocks noGrp="1" noChangeArrowheads="1"/>
          </p:cNvSpPr>
          <p:nvPr>
            <p:ph type="ftr" sz="quarter" idx="4"/>
          </p:nvPr>
        </p:nvSpPr>
        <p:spPr bwMode="auto">
          <a:xfrm>
            <a:off x="0" y="8893175"/>
            <a:ext cx="3065463" cy="468313"/>
          </a:xfrm>
          <a:prstGeom prst="rect">
            <a:avLst/>
          </a:prstGeom>
          <a:noFill/>
          <a:ln w="9525">
            <a:noFill/>
            <a:miter lim="800000"/>
            <a:headEnd/>
            <a:tailEnd/>
          </a:ln>
        </p:spPr>
        <p:txBody>
          <a:bodyPr vert="horz" wrap="square" lIns="93933" tIns="46966" rIns="93933" bIns="46966" numCol="1" anchor="b" anchorCtr="0" compatLnSpc="1">
            <a:prstTxWarp prst="textNoShape">
              <a:avLst/>
            </a:prstTxWarp>
          </a:bodyPr>
          <a:lstStyle>
            <a:lvl1pPr algn="l" defTabSz="938920" eaLnBrk="1" hangingPunct="1">
              <a:defRPr sz="1200">
                <a:latin typeface="Arial" charset="0"/>
                <a:ea typeface="ヒラギノ角ゴ Pro W3" pitchFamily="-111" charset="-128"/>
                <a:cs typeface="+mn-cs"/>
              </a:defRPr>
            </a:lvl1pPr>
          </a:lstStyle>
          <a:p>
            <a:pPr>
              <a:defRPr/>
            </a:pPr>
            <a:endParaRPr lang="en-US" dirty="0"/>
          </a:p>
        </p:txBody>
      </p:sp>
      <p:sp>
        <p:nvSpPr>
          <p:cNvPr id="273415" name="Rectangle 7"/>
          <p:cNvSpPr>
            <a:spLocks noGrp="1" noChangeArrowheads="1"/>
          </p:cNvSpPr>
          <p:nvPr>
            <p:ph type="sldNum" sz="quarter" idx="5"/>
          </p:nvPr>
        </p:nvSpPr>
        <p:spPr bwMode="auto">
          <a:xfrm>
            <a:off x="4010025" y="8893175"/>
            <a:ext cx="3065463" cy="468313"/>
          </a:xfrm>
          <a:prstGeom prst="rect">
            <a:avLst/>
          </a:prstGeom>
          <a:noFill/>
          <a:ln w="9525">
            <a:noFill/>
            <a:miter lim="800000"/>
            <a:headEnd/>
            <a:tailEnd/>
          </a:ln>
        </p:spPr>
        <p:txBody>
          <a:bodyPr vert="horz" wrap="square" lIns="93933" tIns="46966" rIns="93933" bIns="46966" numCol="1" anchor="b" anchorCtr="0" compatLnSpc="1">
            <a:prstTxWarp prst="textNoShape">
              <a:avLst/>
            </a:prstTxWarp>
          </a:bodyPr>
          <a:lstStyle>
            <a:lvl1pPr algn="r" defTabSz="938920" eaLnBrk="1" hangingPunct="1">
              <a:defRPr sz="1200" smtClean="0"/>
            </a:lvl1pPr>
          </a:lstStyle>
          <a:p>
            <a:pPr>
              <a:defRPr/>
            </a:pPr>
            <a:fld id="{3359A83C-C081-452C-A522-6E76424C1D48}" type="slidenum">
              <a:rPr lang="en-US" altLang="en-US"/>
              <a:pPr>
                <a:defRPr/>
              </a:pPr>
              <a:t>‹#›</a:t>
            </a:fld>
            <a:endParaRPr lang="en-US" altLang="en-US" dirty="0"/>
          </a:p>
        </p:txBody>
      </p:sp>
    </p:spTree>
    <p:extLst>
      <p:ext uri="{BB962C8B-B14F-4D97-AF65-F5344CB8AC3E}">
        <p14:creationId xmlns:p14="http://schemas.microsoft.com/office/powerpoint/2010/main" val="34947156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ヒラギノ角ゴ Pro W3" pitchFamily="-111" charset="-128"/>
        <a:cs typeface="ヒラギノ角ゴ Pro W3" pitchFamily="-111" charset="-128"/>
      </a:defRPr>
    </a:lvl1pPr>
    <a:lvl2pPr marL="457200" algn="l" rtl="0" eaLnBrk="0" fontAlgn="base" hangingPunct="0">
      <a:spcBef>
        <a:spcPct val="30000"/>
      </a:spcBef>
      <a:spcAft>
        <a:spcPct val="0"/>
      </a:spcAft>
      <a:defRPr sz="1200" kern="1200">
        <a:solidFill>
          <a:schemeClr val="tx1"/>
        </a:solidFill>
        <a:latin typeface="Arial" charset="0"/>
        <a:ea typeface="ヒラギノ角ゴ Pro W3" pitchFamily="-111" charset="-128"/>
        <a:cs typeface="ヒラギノ角ゴ Pro W3"/>
      </a:defRPr>
    </a:lvl2pPr>
    <a:lvl3pPr marL="914400" algn="l" rtl="0" eaLnBrk="0" fontAlgn="base" hangingPunct="0">
      <a:spcBef>
        <a:spcPct val="30000"/>
      </a:spcBef>
      <a:spcAft>
        <a:spcPct val="0"/>
      </a:spcAft>
      <a:defRPr sz="1200" kern="1200">
        <a:solidFill>
          <a:schemeClr val="tx1"/>
        </a:solidFill>
        <a:latin typeface="Arial" charset="0"/>
        <a:ea typeface="ヒラギノ角ゴ Pro W3" pitchFamily="-111" charset="-128"/>
        <a:cs typeface="ヒラギノ角ゴ Pro W3"/>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pitchFamily="-111" charset="-128"/>
        <a:cs typeface="ヒラギノ角ゴ Pro W3"/>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pitchFamily="-111" charset="-128"/>
        <a:cs typeface="ヒラギノ角ゴ Pro W3"/>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a typeface="ヒラギノ角ゴ Pro W3" pitchFamily="-112" charset="-128"/>
            </a:endParaRPr>
          </a:p>
        </p:txBody>
      </p:sp>
    </p:spTree>
    <p:extLst>
      <p:ext uri="{BB962C8B-B14F-4D97-AF65-F5344CB8AC3E}">
        <p14:creationId xmlns:p14="http://schemas.microsoft.com/office/powerpoint/2010/main" val="662861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Boot Sector Virus </a:t>
            </a:r>
            <a:r>
              <a:rPr lang="en-US" dirty="0"/>
              <a:t>– A boot sector virus infects the boot sector portion of either a floppy disk or a hard drive (years ago, not all computers had hard drives, and many booted from a floppy). When a computer is first turned on, a small portion of the operating system is initially loaded from hardware. This small operating system then attempts to load the rest of the operating system from a specific location (sector) on either the floppy or the hard drive. A boot sector virus infects this portion of the drive.</a:t>
            </a:r>
          </a:p>
          <a:p>
            <a:endParaRPr lang="en-US"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en-US" b="1" dirty="0">
                <a:cs typeface="ヒラギノ角ゴ Pro W3" pitchFamily="-111" charset="-128"/>
              </a:rPr>
              <a:t>Program Virus </a:t>
            </a:r>
            <a:r>
              <a:rPr lang="en-US" dirty="0">
                <a:cs typeface="ヒラギノ角ゴ Pro W3" pitchFamily="-111" charset="-128"/>
              </a:rPr>
              <a:t>– A program virus attaches itself to executable files—typically files ending in .exe or .com on Windows-based systems. The virus</a:t>
            </a:r>
            <a:r>
              <a:rPr lang="en-US" baseline="0" dirty="0">
                <a:cs typeface="ヒラギノ角ゴ Pro W3" pitchFamily="-111" charset="-128"/>
              </a:rPr>
              <a:t> </a:t>
            </a:r>
            <a:r>
              <a:rPr lang="en-US" dirty="0">
                <a:cs typeface="ヒラギノ角ゴ Pro W3" pitchFamily="-111" charset="-128"/>
              </a:rPr>
              <a:t>is attached in such a way that it is executed before the program executes. Most program viruses also hide a nefarious purpose, such as deleting the hard drive data, which is triggered by a specific event, such as a date or after a certain number of other files are infected. Like other types of viruses, program viruses are often not detected until after they execute their malicious payload. One method that has been used to detect this sort of virus before it has an opportunity to damage a system is to calculate checksums for commonly used programs or utilities. Should the</a:t>
            </a:r>
            <a:r>
              <a:rPr lang="en-US" baseline="0" dirty="0">
                <a:cs typeface="ヒラギノ角ゴ Pro W3" pitchFamily="-111" charset="-128"/>
              </a:rPr>
              <a:t> </a:t>
            </a:r>
            <a:r>
              <a:rPr lang="en-US" dirty="0">
                <a:cs typeface="ヒラギノ角ゴ Pro W3" pitchFamily="-111" charset="-128"/>
              </a:rPr>
              <a:t>checksum for an executable ever change, it is quite likely that it is due to a virus infection.</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Macro Virus </a:t>
            </a:r>
            <a:r>
              <a:rPr lang="en-US" dirty="0"/>
              <a:t>– In the late 1990s, another type of virus appeared that now accounts for the majority of viruses. As systems and operating systems became more powerful, the boot sector virus, which once accounted for most reported infections, became less common. Systems no longer commonly booted from floppies, which were the main method for boot sector viruses to spread. Instead, the proliferation of software that included macro-programming languages resulted in a new breed of virus—the macro virus.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i="0" kern="1200" dirty="0">
                <a:solidFill>
                  <a:schemeClr val="tx1"/>
                </a:solidFill>
                <a:effectLst/>
                <a:latin typeface="Arial" charset="0"/>
                <a:ea typeface="ヒラギノ角ゴ Pro W3" pitchFamily="-111" charset="-128"/>
                <a:cs typeface="ヒラギノ角ゴ Pro W3" pitchFamily="-111" charset="-128"/>
              </a:rPr>
              <a:t>This type of virus is so common today that it is considered a security best practice to advise users never to open a document attached to an e-mail if it seems at all suspicious. Many organizations now routinely have their mail servers eliminate any attachments containing Visual Basic macros.</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10</a:t>
            </a:fld>
            <a:endParaRPr lang="en-US" altLang="en-US" dirty="0"/>
          </a:p>
        </p:txBody>
      </p:sp>
    </p:spTree>
    <p:extLst>
      <p:ext uri="{BB962C8B-B14F-4D97-AF65-F5344CB8AC3E}">
        <p14:creationId xmlns:p14="http://schemas.microsoft.com/office/powerpoint/2010/main" val="1147606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Arial" charset="0"/>
                <a:ea typeface="ヒラギノ角ゴ Pro W3" pitchFamily="-111" charset="-128"/>
                <a:cs typeface="ヒラギノ角ゴ Pro W3" pitchFamily="-111" charset="-128"/>
              </a:rPr>
              <a:t>Two advances in virus writing have made it more difficult for antivirus software to detect viruses. These advances are the introduction of </a:t>
            </a:r>
            <a:r>
              <a:rPr lang="en-US" sz="1200" i="1" kern="1200" dirty="0">
                <a:solidFill>
                  <a:schemeClr val="tx1"/>
                </a:solidFill>
                <a:effectLst/>
                <a:latin typeface="Arial" charset="0"/>
                <a:ea typeface="ヒラギノ角ゴ Pro W3" pitchFamily="-111" charset="-128"/>
                <a:cs typeface="ヒラギノ角ゴ Pro W3" pitchFamily="-111" charset="-128"/>
              </a:rPr>
              <a:t>stealth virus </a:t>
            </a:r>
            <a:r>
              <a:rPr lang="en-US" sz="1200" i="0" kern="1200" dirty="0">
                <a:solidFill>
                  <a:schemeClr val="tx1"/>
                </a:solidFill>
                <a:effectLst/>
                <a:latin typeface="Arial" charset="0"/>
                <a:ea typeface="ヒラギノ角ゴ Pro W3" pitchFamily="-111" charset="-128"/>
                <a:cs typeface="ヒラギノ角ゴ Pro W3" pitchFamily="-111" charset="-128"/>
              </a:rPr>
              <a:t>techniques and </a:t>
            </a:r>
            <a:r>
              <a:rPr lang="en-US" sz="1200" i="1" kern="1200" dirty="0">
                <a:solidFill>
                  <a:schemeClr val="tx1"/>
                </a:solidFill>
                <a:effectLst/>
                <a:latin typeface="Arial" charset="0"/>
                <a:ea typeface="ヒラギノ角ゴ Pro W3" pitchFamily="-111" charset="-128"/>
                <a:cs typeface="ヒラギノ角ゴ Pro W3" pitchFamily="-111" charset="-128"/>
              </a:rPr>
              <a:t>polymorphic viruses.</a:t>
            </a:r>
          </a:p>
          <a:p>
            <a:endParaRPr lang="en-US" sz="1200" i="1" kern="1200" dirty="0">
              <a:solidFill>
                <a:schemeClr val="tx1"/>
              </a:solidFill>
              <a:effectLst/>
              <a:latin typeface="Arial" charset="0"/>
              <a:ea typeface="ヒラギノ角ゴ Pro W3" pitchFamily="-111" charset="-128"/>
              <a:cs typeface="ヒラギノ角ゴ Pro W3" pitchFamily="-111" charset="-128"/>
            </a:endParaRPr>
          </a:p>
          <a:p>
            <a:r>
              <a:rPr lang="en-US" sz="1200" i="0" kern="1200" dirty="0">
                <a:solidFill>
                  <a:schemeClr val="tx1"/>
                </a:solidFill>
                <a:effectLst/>
                <a:latin typeface="Arial" charset="0"/>
                <a:ea typeface="ヒラギノ角ゴ Pro W3" pitchFamily="-111" charset="-128"/>
                <a:cs typeface="ヒラギノ角ゴ Pro W3" pitchFamily="-111" charset="-128"/>
              </a:rPr>
              <a:t>A stealthy virus employs techniques to help evade being detected by antivirus software that uses checksums or other techniques.</a:t>
            </a:r>
          </a:p>
          <a:p>
            <a:endParaRPr lang="en-US" sz="1200" i="0" kern="1200" dirty="0">
              <a:solidFill>
                <a:schemeClr val="tx1"/>
              </a:solidFill>
              <a:effectLst/>
              <a:latin typeface="Arial" charset="0"/>
              <a:ea typeface="ヒラギノ角ゴ Pro W3" pitchFamily="-111" charset="-128"/>
              <a:cs typeface="ヒラギノ角ゴ Pro W3" pitchFamily="-111" charset="-128"/>
            </a:endParaRPr>
          </a:p>
          <a:p>
            <a:r>
              <a:rPr lang="en-US" sz="1200" i="0" kern="1200" dirty="0">
                <a:solidFill>
                  <a:schemeClr val="tx1"/>
                </a:solidFill>
                <a:effectLst/>
                <a:latin typeface="Arial" charset="0"/>
                <a:ea typeface="ヒラギノ角ゴ Pro W3" pitchFamily="-111" charset="-128"/>
                <a:cs typeface="ヒラギノ角ゴ Pro W3" pitchFamily="-111" charset="-128"/>
              </a:rPr>
              <a:t>Polymorphic viruses also attempt to evade detection, but they do so by changing the virus itself (the virus “evolves”). Because the virus changes, signatures for that virus may no longer be valid, and the virus may escape detection by antivirus software.</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11</a:t>
            </a:fld>
            <a:endParaRPr lang="en-US" altLang="en-US" dirty="0"/>
          </a:p>
        </p:txBody>
      </p:sp>
    </p:spTree>
    <p:extLst>
      <p:ext uri="{BB962C8B-B14F-4D97-AF65-F5344CB8AC3E}">
        <p14:creationId xmlns:p14="http://schemas.microsoft.com/office/powerpoint/2010/main" val="4245728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new form of malware/virus is discovered, antivirus companies and security researchers will decompile the program in an attempt to reverse engineer its functionality. Much can be determined from reverse</a:t>
            </a:r>
            <a:r>
              <a:rPr lang="en-US" baseline="0" dirty="0"/>
              <a:t> </a:t>
            </a:r>
            <a:r>
              <a:rPr lang="en-US" dirty="0"/>
              <a:t>engineering, such as where the malware came from, how it works, how it communicates, how it spreads, and so forth. </a:t>
            </a:r>
            <a:r>
              <a:rPr lang="en-US" b="1" dirty="0"/>
              <a:t>Armoring malware </a:t>
            </a:r>
            <a:r>
              <a:rPr lang="en-US" dirty="0"/>
              <a:t>can</a:t>
            </a:r>
            <a:r>
              <a:rPr lang="en-US" baseline="0" dirty="0"/>
              <a:t> </a:t>
            </a:r>
            <a:r>
              <a:rPr lang="en-US" dirty="0"/>
              <a:t>make the process of determining this information much more difficult, if not impossible. Some malware, such as Zeus, comes encrypted in ways to prevent criminals from stealing the intellectual property of the very malware that they use.</a:t>
            </a:r>
          </a:p>
          <a:p>
            <a:endParaRPr lang="en-US" dirty="0"/>
          </a:p>
          <a:p>
            <a:r>
              <a:rPr lang="en-US" sz="1200" i="0" kern="1200" dirty="0">
                <a:solidFill>
                  <a:schemeClr val="tx1"/>
                </a:solidFill>
                <a:effectLst/>
                <a:latin typeface="Arial" charset="0"/>
                <a:ea typeface="ヒラギノ角ゴ Pro W3" pitchFamily="-111" charset="-128"/>
                <a:cs typeface="ヒラギノ角ゴ Pro W3" pitchFamily="-111" charset="-128"/>
              </a:rPr>
              <a:t>Viruses have caused so much damage to systems that many Internet users become extremely cautious anytime they hear a rumor of a new virus. Many users will not connect to the Internet when they hear about a virus outbreak, just to be sure their machines don’t get infected. This has given rise to </a:t>
            </a:r>
            <a:r>
              <a:rPr lang="en-US" sz="1200" b="1" i="0" kern="1200" dirty="0">
                <a:solidFill>
                  <a:schemeClr val="tx1"/>
                </a:solidFill>
                <a:effectLst/>
                <a:latin typeface="Arial" charset="0"/>
                <a:ea typeface="ヒラギノ角ゴ Pro W3" pitchFamily="-111" charset="-128"/>
                <a:cs typeface="ヒラギノ角ゴ Pro W3" pitchFamily="-111" charset="-128"/>
              </a:rPr>
              <a:t>virus hoaxes</a:t>
            </a:r>
            <a:r>
              <a:rPr lang="en-US" sz="1200" i="0" kern="1200" dirty="0">
                <a:solidFill>
                  <a:schemeClr val="tx1"/>
                </a:solidFill>
                <a:effectLst/>
                <a:latin typeface="Arial" charset="0"/>
                <a:ea typeface="ヒラギノ角ゴ Pro W3" pitchFamily="-111" charset="-128"/>
                <a:cs typeface="ヒラギノ角ゴ Pro W3" pitchFamily="-111" charset="-128"/>
              </a:rPr>
              <a:t>, in which word is spread about a new virus and the extreme danger it poses. It may warn users to not read certain files or connect to the Internet.</a:t>
            </a:r>
          </a:p>
          <a:p>
            <a:br>
              <a:rPr lang="en-US" sz="1200" i="0" kern="1200" dirty="0">
                <a:solidFill>
                  <a:schemeClr val="tx1"/>
                </a:solidFill>
                <a:effectLst/>
                <a:latin typeface="Arial" charset="0"/>
                <a:ea typeface="ヒラギノ角ゴ Pro W3" pitchFamily="-111" charset="-128"/>
                <a:cs typeface="ヒラギノ角ゴ Pro W3" pitchFamily="-111" charset="-128"/>
              </a:rPr>
            </a:br>
            <a:r>
              <a:rPr lang="en-US" sz="1200" i="0" kern="1200" dirty="0">
                <a:solidFill>
                  <a:schemeClr val="tx1"/>
                </a:solidFill>
                <a:effectLst/>
                <a:latin typeface="Arial" charset="0"/>
                <a:ea typeface="ヒラギノ角ゴ Pro W3" pitchFamily="-111" charset="-128"/>
                <a:cs typeface="ヒラギノ角ゴ Pro W3" pitchFamily="-111" charset="-128"/>
              </a:rPr>
              <a:t>Hoaxes can actually be even more destructive than just wasting time and bandwidth. Some hoaxes warning of a dangerous virus have included instructions to delete certain files if they’re found on the user’s system. Unfortunately for those who follow the advice, the files may actually be part of the operating system, and deleting them could keep the system from booting properly. This suggests another good piece of security advice: make sure of the authenticity and accuracy of any virus report before following somebody’s advice. Antivirus software vendors are a good source of factual data for this sort of threat as well.</a:t>
            </a:r>
            <a:br>
              <a:rPr lang="en-US" sz="1200" i="0" kern="1200" dirty="0">
                <a:solidFill>
                  <a:schemeClr val="tx1"/>
                </a:solidFill>
                <a:effectLst/>
                <a:latin typeface="Arial" charset="0"/>
                <a:ea typeface="ヒラギノ角ゴ Pro W3" pitchFamily="-111" charset="-128"/>
                <a:cs typeface="ヒラギノ角ゴ Pro W3" pitchFamily="-111" charset="-128"/>
              </a:rPr>
            </a:b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12</a:t>
            </a:fld>
            <a:endParaRPr lang="en-US" altLang="en-US" dirty="0"/>
          </a:p>
        </p:txBody>
      </p:sp>
    </p:spTree>
    <p:extLst>
      <p:ext uri="{BB962C8B-B14F-4D97-AF65-F5344CB8AC3E}">
        <p14:creationId xmlns:p14="http://schemas.microsoft.com/office/powerpoint/2010/main" val="3926254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was once easy to distinguish between a worm and a virus. Recently, with the introduction of new breeds of sophisticated malicious code, the distinction has blurred.</a:t>
            </a:r>
          </a:p>
          <a:p>
            <a:endParaRPr lang="en-US" dirty="0"/>
          </a:p>
          <a:p>
            <a:r>
              <a:rPr lang="en-US" sz="1200" i="0" kern="1200" dirty="0">
                <a:solidFill>
                  <a:schemeClr val="tx1"/>
                </a:solidFill>
                <a:effectLst/>
                <a:latin typeface="Arial" charset="0"/>
                <a:ea typeface="ヒラギノ角ゴ Pro W3" pitchFamily="-111" charset="-128"/>
                <a:cs typeface="ヒラギノ角ゴ Pro W3" pitchFamily="-111" charset="-128"/>
              </a:rPr>
              <a:t>Viruses were generally thought of as a system-based problem, and worms were network-based. If the malicious code is sent throughout a network, it may subsequently be called a worm.</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13</a:t>
            </a:fld>
            <a:endParaRPr lang="en-US" altLang="en-US" dirty="0"/>
          </a:p>
        </p:txBody>
      </p:sp>
    </p:spTree>
    <p:extLst>
      <p:ext uri="{BB962C8B-B14F-4D97-AF65-F5344CB8AC3E}">
        <p14:creationId xmlns:p14="http://schemas.microsoft.com/office/powerpoint/2010/main" val="10653514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you protect your system against worms depends on the type of worm.</a:t>
            </a:r>
          </a:p>
          <a:p>
            <a:endParaRPr lang="en-US" dirty="0"/>
          </a:p>
          <a:p>
            <a:r>
              <a:rPr lang="en-US" dirty="0"/>
              <a:t>Those attached and propagated through e-mail can be avoided by following the same guidelines about not opening files and not running attachments unless you are absolutely sure of their origin and integrity.</a:t>
            </a:r>
          </a:p>
          <a:p>
            <a:endParaRPr lang="en-US" dirty="0"/>
          </a:p>
          <a:p>
            <a:r>
              <a:rPr lang="en-US" dirty="0"/>
              <a:t>Protecting against worms involves securing systems and networks against penetration in the same way you would protect your systems against human attackers: install patches, eliminate unused and unnecessary services, enforce good password security, and use firewalls and intrusion detection systems.</a:t>
            </a:r>
          </a:p>
          <a:p>
            <a:endParaRPr lang="en-US" dirty="0"/>
          </a:p>
          <a:p>
            <a:r>
              <a:rPr lang="en-US" dirty="0"/>
              <a:t>More sophisticated attacks, such as the Samy worm, are almost impossible to avoid.</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14</a:t>
            </a:fld>
            <a:endParaRPr lang="en-US" altLang="en-US" dirty="0"/>
          </a:p>
        </p:txBody>
      </p:sp>
    </p:spTree>
    <p:extLst>
      <p:ext uri="{BB962C8B-B14F-4D97-AF65-F5344CB8AC3E}">
        <p14:creationId xmlns:p14="http://schemas.microsoft.com/office/powerpoint/2010/main" val="421140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detection of malware by antimalware programs is primarily done through the use of a signature. Files are scanned for sections of code in the executable that act as markers, unique patterns of code that enable detection. Just as the human body creates antigens that match marker</a:t>
            </a:r>
            <a:r>
              <a:rPr lang="en-US" baseline="0" dirty="0"/>
              <a:t> </a:t>
            </a:r>
            <a:r>
              <a:rPr lang="en-US" dirty="0"/>
              <a:t>proteins, antimalware programs detect malware through unique markers present in the code of the malware. Malware writers are aware of this functionality and have adapted methods to defeat it.</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15</a:t>
            </a:fld>
            <a:endParaRPr lang="en-US" altLang="en-US" dirty="0"/>
          </a:p>
        </p:txBody>
      </p:sp>
    </p:spTree>
    <p:extLst>
      <p:ext uri="{BB962C8B-B14F-4D97-AF65-F5344CB8AC3E}">
        <p14:creationId xmlns:p14="http://schemas.microsoft.com/office/powerpoint/2010/main" val="2748293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marL="227617" indent="-227617">
              <a:buFont typeface="+mj-lt"/>
              <a:buAutoNum type="arabicPeriod"/>
              <a:defRPr/>
            </a:pPr>
            <a:r>
              <a:rPr lang="en-US" dirty="0"/>
              <a:t>A Trojan horse is software that appears to do one thing but includes some hidden functionality.</a:t>
            </a:r>
          </a:p>
          <a:p>
            <a:pPr marL="682851" lvl="1" indent="-227617">
              <a:buFont typeface="+mj-lt"/>
              <a:buAutoNum type="alphaUcPeriod"/>
              <a:defRPr/>
            </a:pPr>
            <a:r>
              <a:rPr lang="en-US" dirty="0">
                <a:cs typeface="ヒラギノ角ゴ Pro W3" pitchFamily="-111" charset="-128"/>
              </a:rPr>
              <a:t>Unlike a virus, which reproduces by attaching itself to other files or programs, a Trojan is a standalone program that must be copied and installed by the user—it must be “brought inside” the system by an authorized user.</a:t>
            </a:r>
          </a:p>
          <a:p>
            <a:pPr marL="682851" lvl="1" indent="-227617">
              <a:buFont typeface="+mj-lt"/>
              <a:buAutoNum type="alphaUcPeriod"/>
              <a:defRPr/>
            </a:pPr>
            <a:r>
              <a:rPr lang="en-US" dirty="0">
                <a:cs typeface="ヒラギノ角ゴ Pro W3" pitchFamily="-111" charset="-128"/>
              </a:rPr>
              <a:t>The challenge for the attacker is enticing the user to copy and run the program. This generally means that the program must be disguised as something that the user would want to run—a special utility or game, for example.</a:t>
            </a:r>
          </a:p>
          <a:p>
            <a:pPr marL="682851" lvl="1" indent="-227617">
              <a:buFont typeface="+mj-lt"/>
              <a:buAutoNum type="alphaUcPeriod"/>
              <a:defRPr/>
            </a:pPr>
            <a:r>
              <a:rPr lang="en-US" dirty="0">
                <a:cs typeface="ヒラギノ角ゴ Pro W3" pitchFamily="-111" charset="-128"/>
              </a:rPr>
              <a:t>Once it has been copied and is inside the system, the Trojan will perform its hidden purpose, with the user often still unaware of its true nature.</a:t>
            </a:r>
            <a:endParaRPr lang="en-US" dirty="0"/>
          </a:p>
          <a:p>
            <a:pPr marL="227617" indent="-227617">
              <a:buFont typeface="+mj-lt"/>
              <a:buAutoNum type="arabicPeriod" startAt="2"/>
              <a:defRPr/>
            </a:pPr>
            <a:r>
              <a:rPr lang="en-US" dirty="0"/>
              <a:t>Prevention:</a:t>
            </a:r>
          </a:p>
          <a:p>
            <a:pPr marL="682851" lvl="1" indent="-227617">
              <a:buFont typeface="+mj-lt"/>
              <a:buAutoNum type="alphaUcPeriod"/>
              <a:defRPr/>
            </a:pPr>
            <a:r>
              <a:rPr lang="en-US" dirty="0">
                <a:cs typeface="ヒラギノ角ゴ Pro W3" pitchFamily="-111" charset="-128"/>
              </a:rPr>
              <a:t>The single best method to prevent the introduction of a Trojan to your system is never to run software if you are unsure of its origin, security, and integrity.</a:t>
            </a:r>
          </a:p>
          <a:p>
            <a:pPr marL="682851" lvl="1" indent="-227617">
              <a:buFont typeface="+mj-lt"/>
              <a:buAutoNum type="alphaUcPeriod"/>
              <a:defRPr/>
            </a:pPr>
            <a:r>
              <a:rPr lang="en-US" dirty="0">
                <a:cs typeface="ヒラギノ角ゴ Pro W3" pitchFamily="-111" charset="-128"/>
              </a:rPr>
              <a:t>A virus-checking program may also be useful in detecting and preventing the installation of known Trojans. Another way to prevent a Trojan Horse is to keep a virus-checking program running on the system.</a:t>
            </a:r>
            <a:endParaRPr lang="en-US" dirty="0">
              <a:latin typeface="Arial" pitchFamily="34" charset="0"/>
            </a:endParaRPr>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306AD18E-4CB6-467A-9874-B5F1FD12A65D}" type="slidenum">
              <a:rPr lang="en-US" altLang="en-US" smtClean="0"/>
              <a:pPr eaLnBrk="1" hangingPunct="1"/>
              <a:t>16</a:t>
            </a:fld>
            <a:endParaRPr lang="en-US" altLang="en-US" dirty="0"/>
          </a:p>
        </p:txBody>
      </p:sp>
    </p:spTree>
    <p:extLst>
      <p:ext uri="{BB962C8B-B14F-4D97-AF65-F5344CB8AC3E}">
        <p14:creationId xmlns:p14="http://schemas.microsoft.com/office/powerpoint/2010/main" val="2382965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marL="227617" indent="-227617">
              <a:buFont typeface="+mj-lt"/>
              <a:buAutoNum type="arabicPeriod"/>
              <a:defRPr/>
            </a:pPr>
            <a:r>
              <a:rPr lang="en-US" dirty="0"/>
              <a:t>A rootkit is a form of malware that is specifically designed to modify the operation of the operating system in some fashion to facilitate nonstandard functionality.</a:t>
            </a:r>
          </a:p>
          <a:p>
            <a:pPr marL="682851" lvl="1" indent="-227617">
              <a:buFont typeface="+mj-lt"/>
              <a:buAutoNum type="alphaUcPeriod"/>
              <a:defRPr/>
            </a:pPr>
            <a:r>
              <a:rPr lang="en-US" dirty="0">
                <a:cs typeface="ヒラギノ角ゴ Pro W3" pitchFamily="-111" charset="-128"/>
              </a:rPr>
              <a:t>Rootkits were originally designed to allow a program to take greater control over operating system function when it fails or</a:t>
            </a:r>
            <a:r>
              <a:rPr lang="en-US" baseline="0" dirty="0">
                <a:cs typeface="ヒラギノ角ゴ Pro W3" pitchFamily="-111" charset="-128"/>
              </a:rPr>
              <a:t> b</a:t>
            </a:r>
            <a:r>
              <a:rPr lang="en-US" dirty="0">
                <a:cs typeface="ヒラギノ角ゴ Pro W3" pitchFamily="-111" charset="-128"/>
              </a:rPr>
              <a:t>ecomes unresponsive.</a:t>
            </a:r>
          </a:p>
          <a:p>
            <a:pPr marL="682851" lvl="1" indent="-227617">
              <a:buFont typeface="+mj-lt"/>
              <a:buAutoNum type="alphaUcPeriod"/>
              <a:defRPr/>
            </a:pPr>
            <a:r>
              <a:rPr lang="en-US" dirty="0">
                <a:cs typeface="ヒラギノ角ゴ Pro W3" pitchFamily="-111" charset="-128"/>
              </a:rPr>
              <a:t>They can do virtually anything that the operating system does.</a:t>
            </a:r>
          </a:p>
          <a:p>
            <a:pPr marL="682851" lvl="1" indent="-227617">
              <a:buFont typeface="+mj-lt"/>
              <a:buAutoNum type="alphaUcPeriod"/>
              <a:defRPr/>
            </a:pPr>
            <a:r>
              <a:rPr lang="en-US" dirty="0">
                <a:cs typeface="ヒラギノ角ゴ Pro W3" pitchFamily="-111" charset="-128"/>
              </a:rPr>
              <a:t>Rootkits modify the operating system kernel and supporting functions, changing the nature of the system’s</a:t>
            </a:r>
          </a:p>
          <a:p>
            <a:pPr marL="682851" lvl="1" indent="-227617">
              <a:buFont typeface="+mj-lt"/>
              <a:buAutoNum type="alphaUcPeriod"/>
              <a:defRPr/>
            </a:pPr>
            <a:r>
              <a:rPr lang="en-US" dirty="0">
                <a:cs typeface="ヒラギノ角ゴ Pro W3" pitchFamily="-111" charset="-128"/>
              </a:rPr>
              <a:t>operation.</a:t>
            </a:r>
          </a:p>
          <a:p>
            <a:pPr marL="682851" lvl="1" indent="-227617">
              <a:buFont typeface="+mj-lt"/>
              <a:buAutoNum type="alphaUcPeriod"/>
              <a:defRPr/>
            </a:pPr>
            <a:r>
              <a:rPr lang="en-US" dirty="0">
                <a:cs typeface="ヒラギノ角ゴ Pro W3" pitchFamily="-111" charset="-128"/>
              </a:rPr>
              <a:t>Rootkits are designed to avoid, either by subversion or evasion, the security functions of the operating system to avoid detection.</a:t>
            </a:r>
          </a:p>
          <a:p>
            <a:pPr marL="682851" lvl="1" indent="-227617">
              <a:buFont typeface="+mj-lt"/>
              <a:buAutoNum type="alphaUcPeriod"/>
              <a:defRPr/>
            </a:pPr>
            <a:r>
              <a:rPr lang="en-US" dirty="0">
                <a:cs typeface="ヒラギノ角ゴ Pro W3" pitchFamily="-111" charset="-128"/>
              </a:rPr>
              <a:t>Rootkits act as a form of malware that can change thread priorities to boost an application’s performance, perform keylogging, act as a sniffer, hide other files from other applications, or create backdoors in the authentication system.</a:t>
            </a:r>
          </a:p>
          <a:p>
            <a:pPr marL="682851" lvl="1" indent="-227617">
              <a:buFont typeface="+mj-lt"/>
              <a:buAutoNum type="alphaUcPeriod"/>
              <a:defRPr/>
            </a:pPr>
            <a:r>
              <a:rPr lang="en-US" dirty="0">
                <a:cs typeface="ヒラギノ角ゴ Pro W3" pitchFamily="-111" charset="-128"/>
              </a:rPr>
              <a:t>The use of rootkit functionality to hide other processes and files enables an attacker to use a portion of a computer without the user or other applications knowing what is happening. This hides exploit code from antivirus and antispyware programs, acting as a cloak of invisibility.</a:t>
            </a:r>
          </a:p>
          <a:p>
            <a:pPr marL="682851" lvl="1" indent="-227617">
              <a:buFont typeface="+mj-lt"/>
              <a:buAutoNum type="alphaUcPeriod"/>
              <a:defRPr/>
            </a:pPr>
            <a:r>
              <a:rPr lang="en-US" dirty="0">
                <a:cs typeface="ヒラギノ角ゴ Pro W3" pitchFamily="-111" charset="-128"/>
              </a:rPr>
              <a:t>Rootkits can load before the operating system loads, acting as a virtualization layer, as in SubVirt and Blue Pill.</a:t>
            </a:r>
          </a:p>
          <a:p>
            <a:pPr marL="682851" lvl="1" indent="-227617">
              <a:buFont typeface="+mj-lt"/>
              <a:buAutoNum type="alphaUcPeriod"/>
              <a:defRPr/>
            </a:pPr>
            <a:r>
              <a:rPr lang="en-US" dirty="0">
                <a:cs typeface="ヒラギノ角ゴ Pro W3" pitchFamily="-111" charset="-128"/>
              </a:rPr>
              <a:t>Rootkits can exist in firmware</a:t>
            </a:r>
            <a:r>
              <a:rPr lang="en-US" baseline="0" dirty="0">
                <a:cs typeface="ヒラギノ角ゴ Pro W3" pitchFamily="-111" charset="-128"/>
              </a:rPr>
              <a:t> and </a:t>
            </a:r>
            <a:r>
              <a:rPr lang="en-US" dirty="0">
                <a:cs typeface="ヒラギノ角ゴ Pro W3" pitchFamily="-111" charset="-128"/>
              </a:rPr>
              <a:t>these have been demonstrated in both video cards and PCI expansion cards.</a:t>
            </a:r>
          </a:p>
          <a:p>
            <a:pPr marL="682851" lvl="1" indent="-227617">
              <a:buFont typeface="+mj-lt"/>
              <a:buAutoNum type="alphaUcPeriod"/>
              <a:defRPr/>
            </a:pPr>
            <a:r>
              <a:rPr lang="en-US" dirty="0">
                <a:cs typeface="ヒラギノ角ゴ Pro W3" pitchFamily="-111" charset="-128"/>
              </a:rPr>
              <a:t>Rootkits can exist as loadable library modules, effectively changing portions of the operating system outside the kernel.</a:t>
            </a:r>
          </a:p>
          <a:p>
            <a:pPr>
              <a:defRPr/>
            </a:pPr>
            <a:endParaRPr lang="en-US" dirty="0"/>
          </a:p>
          <a:p>
            <a:pPr>
              <a:defRPr/>
            </a:pPr>
            <a:r>
              <a:rPr lang="en-US" dirty="0"/>
              <a:t>Once a rootkit is detected, it needs to be removed and cleaned up. Because of rootkits’ invasive nature, and the fact that many aspects of rootkits are not easily detectable, most system administrators don’t even attempt to clean up or remove a rootkit. It is far easier to use a previously captured clean system image and reimage the machine than to attempt to determine the depth and breadth of the damage and fix individual files..</a:t>
            </a:r>
          </a:p>
          <a:p>
            <a:pPr>
              <a:defRPr/>
            </a:pPr>
            <a:endParaRPr lang="en-US" dirty="0"/>
          </a:p>
          <a:p>
            <a:r>
              <a:rPr lang="en-US" altLang="en-US" dirty="0">
                <a:latin typeface="Arial" pitchFamily="34" charset="0"/>
                <a:ea typeface="ヒラギノ角ゴ Pro W3" pitchFamily="-112" charset="-128"/>
              </a:rPr>
              <a:t>There are five main types of rootkits as listed below:</a:t>
            </a:r>
            <a:br>
              <a:rPr lang="en-US" altLang="en-US" dirty="0">
                <a:latin typeface="Arial" pitchFamily="34" charset="0"/>
                <a:ea typeface="ヒラギノ角ゴ Pro W3" pitchFamily="-112" charset="-128"/>
              </a:rPr>
            </a:br>
            <a:r>
              <a:rPr lang="en-US" altLang="en-US" dirty="0">
                <a:latin typeface="Arial" pitchFamily="34" charset="0"/>
                <a:ea typeface="ヒラギノ角ゴ Pro W3" pitchFamily="-112" charset="-128"/>
                <a:sym typeface="Symbol" pitchFamily="18" charset="2"/>
              </a:rPr>
              <a:t></a:t>
            </a:r>
            <a:r>
              <a:rPr lang="en-US" altLang="en-US" dirty="0">
                <a:latin typeface="Arial" pitchFamily="34" charset="0"/>
                <a:ea typeface="ヒラギノ角ゴ Pro W3" pitchFamily="-112" charset="-128"/>
              </a:rPr>
              <a:t> </a:t>
            </a:r>
            <a:r>
              <a:rPr lang="en-US" altLang="en-US" b="1" dirty="0">
                <a:latin typeface="Arial" pitchFamily="34" charset="0"/>
                <a:ea typeface="ヒラギノ角ゴ Pro W3" pitchFamily="-112" charset="-128"/>
              </a:rPr>
              <a:t>Firmware</a:t>
            </a:r>
            <a:r>
              <a:rPr lang="en-US" sz="1200" kern="1200" dirty="0">
                <a:solidFill>
                  <a:schemeClr val="tx1"/>
                </a:solidFill>
                <a:effectLst/>
                <a:latin typeface="Arial" charset="0"/>
                <a:ea typeface="ヒラギノ角ゴ Pro W3" pitchFamily="-111" charset="-128"/>
                <a:cs typeface="ヒラギノ角ゴ Pro W3" pitchFamily="-111" charset="-128"/>
              </a:rPr>
              <a:t> – </a:t>
            </a:r>
            <a:r>
              <a:rPr lang="en-US" altLang="en-US" dirty="0">
                <a:latin typeface="Arial" pitchFamily="34" charset="0"/>
                <a:ea typeface="ヒラギノ角ゴ Pro W3" pitchFamily="-112" charset="-128"/>
              </a:rPr>
              <a:t>Attacks firmware on a system</a:t>
            </a:r>
            <a:br>
              <a:rPr lang="en-US" altLang="en-US" dirty="0">
                <a:latin typeface="Arial" pitchFamily="34" charset="0"/>
                <a:ea typeface="ヒラギノ角ゴ Pro W3" pitchFamily="-112" charset="-128"/>
              </a:rPr>
            </a:br>
            <a:r>
              <a:rPr lang="en-US" altLang="en-US" dirty="0">
                <a:latin typeface="Arial" pitchFamily="34" charset="0"/>
                <a:ea typeface="ヒラギノ角ゴ Pro W3" pitchFamily="-112" charset="-128"/>
                <a:sym typeface="Symbol" pitchFamily="18" charset="2"/>
              </a:rPr>
              <a:t></a:t>
            </a:r>
            <a:r>
              <a:rPr lang="en-US" altLang="en-US" dirty="0">
                <a:latin typeface="Arial" pitchFamily="34" charset="0"/>
                <a:ea typeface="ヒラギノ角ゴ Pro W3" pitchFamily="-112" charset="-128"/>
              </a:rPr>
              <a:t> </a:t>
            </a:r>
            <a:r>
              <a:rPr lang="en-US" altLang="en-US" b="1" dirty="0">
                <a:latin typeface="Arial" pitchFamily="34" charset="0"/>
                <a:ea typeface="ヒラギノ角ゴ Pro W3" pitchFamily="-112" charset="-128"/>
              </a:rPr>
              <a:t>Virtual</a:t>
            </a:r>
            <a:r>
              <a:rPr lang="en-US" sz="1200" kern="1200" dirty="0">
                <a:solidFill>
                  <a:schemeClr val="tx1"/>
                </a:solidFill>
                <a:effectLst/>
                <a:latin typeface="Arial" charset="0"/>
                <a:ea typeface="ヒラギノ角ゴ Pro W3" pitchFamily="-111" charset="-128"/>
                <a:cs typeface="ヒラギノ角ゴ Pro W3" pitchFamily="-111" charset="-128"/>
              </a:rPr>
              <a:t> – </a:t>
            </a:r>
            <a:r>
              <a:rPr lang="en-US" altLang="en-US" dirty="0">
                <a:latin typeface="Arial" pitchFamily="34" charset="0"/>
                <a:ea typeface="ヒラギノ角ゴ Pro W3" pitchFamily="-112" charset="-128"/>
              </a:rPr>
              <a:t>Attacks at the virtual machine level</a:t>
            </a:r>
            <a:br>
              <a:rPr lang="en-US" altLang="en-US" dirty="0">
                <a:latin typeface="Arial" pitchFamily="34" charset="0"/>
                <a:ea typeface="ヒラギノ角ゴ Pro W3" pitchFamily="-112" charset="-128"/>
              </a:rPr>
            </a:br>
            <a:r>
              <a:rPr lang="en-US" altLang="en-US" dirty="0">
                <a:latin typeface="Arial" pitchFamily="34" charset="0"/>
                <a:ea typeface="ヒラギノ角ゴ Pro W3" pitchFamily="-112" charset="-128"/>
                <a:sym typeface="Symbol" pitchFamily="18" charset="2"/>
              </a:rPr>
              <a:t></a:t>
            </a:r>
            <a:r>
              <a:rPr lang="en-US" altLang="en-US" dirty="0">
                <a:latin typeface="Arial" pitchFamily="34" charset="0"/>
                <a:ea typeface="ヒラギノ角ゴ Pro W3" pitchFamily="-112" charset="-128"/>
              </a:rPr>
              <a:t> </a:t>
            </a:r>
            <a:r>
              <a:rPr lang="en-US" altLang="en-US" b="1" dirty="0">
                <a:latin typeface="Arial" pitchFamily="34" charset="0"/>
                <a:ea typeface="ヒラギノ角ゴ Pro W3" pitchFamily="-112" charset="-128"/>
              </a:rPr>
              <a:t>Kernel</a:t>
            </a:r>
            <a:r>
              <a:rPr lang="en-US" sz="1200" kern="1200" dirty="0">
                <a:solidFill>
                  <a:schemeClr val="tx1"/>
                </a:solidFill>
                <a:effectLst/>
                <a:latin typeface="Arial" charset="0"/>
                <a:ea typeface="ヒラギノ角ゴ Pro W3" pitchFamily="-111" charset="-128"/>
                <a:cs typeface="ヒラギノ角ゴ Pro W3" pitchFamily="-111" charset="-128"/>
              </a:rPr>
              <a:t> – </a:t>
            </a:r>
            <a:r>
              <a:rPr lang="en-US" altLang="en-US" dirty="0">
                <a:latin typeface="Arial" pitchFamily="34" charset="0"/>
                <a:ea typeface="ヒラギノ角ゴ Pro W3" pitchFamily="-112" charset="-128"/>
              </a:rPr>
              <a:t>Attacks the kernel of the OS</a:t>
            </a:r>
            <a:br>
              <a:rPr lang="en-US" altLang="en-US" dirty="0">
                <a:latin typeface="Arial" pitchFamily="34" charset="0"/>
                <a:ea typeface="ヒラギノ角ゴ Pro W3" pitchFamily="-112" charset="-128"/>
              </a:rPr>
            </a:br>
            <a:r>
              <a:rPr lang="en-US" altLang="en-US" dirty="0">
                <a:latin typeface="Arial" pitchFamily="34" charset="0"/>
                <a:ea typeface="ヒラギノ角ゴ Pro W3" pitchFamily="-112" charset="-128"/>
                <a:sym typeface="Symbol" pitchFamily="18" charset="2"/>
              </a:rPr>
              <a:t></a:t>
            </a:r>
            <a:r>
              <a:rPr lang="en-US" altLang="en-US" dirty="0">
                <a:latin typeface="Arial" pitchFamily="34" charset="0"/>
                <a:ea typeface="ヒラギノ角ゴ Pro W3" pitchFamily="-112" charset="-128"/>
              </a:rPr>
              <a:t> </a:t>
            </a:r>
            <a:r>
              <a:rPr lang="en-US" altLang="en-US" b="1" dirty="0">
                <a:latin typeface="Arial" pitchFamily="34" charset="0"/>
                <a:ea typeface="ヒラギノ角ゴ Pro W3" pitchFamily="-112" charset="-128"/>
              </a:rPr>
              <a:t>Library</a:t>
            </a:r>
            <a:r>
              <a:rPr lang="en-US" sz="1200" kern="1200" dirty="0">
                <a:solidFill>
                  <a:schemeClr val="tx1"/>
                </a:solidFill>
                <a:effectLst/>
                <a:latin typeface="Arial" charset="0"/>
                <a:ea typeface="ヒラギノ角ゴ Pro W3" pitchFamily="-111" charset="-128"/>
                <a:cs typeface="ヒラギノ角ゴ Pro W3" pitchFamily="-111" charset="-128"/>
              </a:rPr>
              <a:t> – </a:t>
            </a:r>
            <a:r>
              <a:rPr lang="en-US" altLang="en-US" dirty="0">
                <a:latin typeface="Arial" pitchFamily="34" charset="0"/>
                <a:ea typeface="ヒラギノ角ゴ Pro W3" pitchFamily="-112" charset="-128"/>
              </a:rPr>
              <a:t>Attacks libraries used on a system</a:t>
            </a:r>
            <a:br>
              <a:rPr lang="en-US" altLang="en-US" dirty="0">
                <a:latin typeface="Arial" pitchFamily="34" charset="0"/>
                <a:ea typeface="ヒラギノ角ゴ Pro W3" pitchFamily="-112" charset="-128"/>
              </a:rPr>
            </a:br>
            <a:r>
              <a:rPr lang="en-US" altLang="en-US" dirty="0">
                <a:latin typeface="Arial" pitchFamily="34" charset="0"/>
                <a:ea typeface="ヒラギノ角ゴ Pro W3" pitchFamily="-112" charset="-128"/>
                <a:sym typeface="Symbol" pitchFamily="18" charset="2"/>
              </a:rPr>
              <a:t></a:t>
            </a:r>
            <a:r>
              <a:rPr lang="en-US" altLang="en-US" dirty="0">
                <a:latin typeface="Arial" pitchFamily="34" charset="0"/>
                <a:ea typeface="ヒラギノ角ゴ Pro W3" pitchFamily="-112" charset="-128"/>
              </a:rPr>
              <a:t> </a:t>
            </a:r>
            <a:r>
              <a:rPr lang="en-US" altLang="en-US" b="1" dirty="0">
                <a:latin typeface="Arial" pitchFamily="34" charset="0"/>
                <a:ea typeface="ヒラギノ角ゴ Pro W3" pitchFamily="-112" charset="-128"/>
              </a:rPr>
              <a:t>Application level</a:t>
            </a:r>
            <a:r>
              <a:rPr lang="en-US" sz="1200" kern="1200" dirty="0">
                <a:solidFill>
                  <a:schemeClr val="tx1"/>
                </a:solidFill>
                <a:effectLst/>
                <a:latin typeface="Arial" charset="0"/>
                <a:ea typeface="ヒラギノ角ゴ Pro W3" pitchFamily="-111" charset="-128"/>
                <a:cs typeface="ヒラギノ角ゴ Pro W3" pitchFamily="-111" charset="-128"/>
              </a:rPr>
              <a:t> – </a:t>
            </a:r>
            <a:r>
              <a:rPr lang="en-US" altLang="en-US" dirty="0">
                <a:latin typeface="Arial" pitchFamily="34" charset="0"/>
                <a:ea typeface="ヒラギノ角ゴ Pro W3" pitchFamily="-112" charset="-128"/>
              </a:rPr>
              <a:t>Attacks specific applications</a:t>
            </a:r>
            <a:endParaRPr lang="en-US" dirty="0"/>
          </a:p>
          <a:p>
            <a:pPr>
              <a:defRPr/>
            </a:pPr>
            <a:endParaRPr lang="en-US" dirty="0">
              <a:latin typeface="Arial" pitchFamily="34" charset="0"/>
            </a:endParaRPr>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A9FE0136-4D9F-4DE8-A498-F84EDFF963CF}" type="slidenum">
              <a:rPr lang="en-US" altLang="en-US" smtClean="0"/>
              <a:pPr eaLnBrk="1" hangingPunct="1"/>
              <a:t>17</a:t>
            </a:fld>
            <a:endParaRPr lang="en-US" altLang="en-US" dirty="0"/>
          </a:p>
        </p:txBody>
      </p:sp>
    </p:spTree>
    <p:extLst>
      <p:ext uri="{BB962C8B-B14F-4D97-AF65-F5344CB8AC3E}">
        <p14:creationId xmlns:p14="http://schemas.microsoft.com/office/powerpoint/2010/main" val="3339302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marL="0" indent="0">
              <a:buFont typeface="+mj-lt"/>
              <a:buNone/>
              <a:defRPr/>
            </a:pPr>
            <a:r>
              <a:rPr lang="en-US" sz="1200" i="0" kern="1200" dirty="0">
                <a:solidFill>
                  <a:schemeClr val="tx1"/>
                </a:solidFill>
                <a:effectLst/>
                <a:latin typeface="Arial" charset="0"/>
                <a:ea typeface="ヒラギノ角ゴ Pro W3" pitchFamily="-111" charset="-128"/>
                <a:cs typeface="ヒラギノ角ゴ Pro W3" pitchFamily="-111" charset="-128"/>
              </a:rPr>
              <a:t>Logic bombs are difficult to detect because they are often installed by authorized users and, in particular, by administrators who are also often responsible for security. This demonstrates the need for a separation of duties and a periodic review of all programs and services that are running on a system. It also illustrates the need to maintain an active backup program so that if your organization loses critical files to this sort of</a:t>
            </a:r>
            <a:r>
              <a:rPr lang="en-US" sz="1200" i="0" kern="1200" baseline="0" dirty="0">
                <a:solidFill>
                  <a:schemeClr val="tx1"/>
                </a:solidFill>
                <a:effectLst/>
                <a:latin typeface="Arial" charset="0"/>
                <a:ea typeface="ヒラギノ角ゴ Pro W3" pitchFamily="-111" charset="-128"/>
                <a:cs typeface="ヒラギノ角ゴ Pro W3" pitchFamily="-111" charset="-128"/>
              </a:rPr>
              <a:t> </a:t>
            </a:r>
            <a:r>
              <a:rPr lang="en-US" sz="1200" i="0" kern="1200" dirty="0">
                <a:solidFill>
                  <a:schemeClr val="tx1"/>
                </a:solidFill>
                <a:effectLst/>
                <a:latin typeface="Arial" charset="0"/>
                <a:ea typeface="ヒラギノ角ゴ Pro W3" pitchFamily="-111" charset="-128"/>
                <a:cs typeface="ヒラギノ角ゴ Pro W3" pitchFamily="-111" charset="-128"/>
              </a:rPr>
              <a:t>malicious code, it loses only transactions that occurred since the most recent backup and no permanent loss of data results.</a:t>
            </a:r>
            <a:endParaRPr lang="en-US" dirty="0"/>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DD280CF7-5155-4942-BD7C-AE4CD3DAFE37}" type="slidenum">
              <a:rPr lang="en-US" altLang="en-US" smtClean="0"/>
              <a:pPr eaLnBrk="1" hangingPunct="1"/>
              <a:t>18</a:t>
            </a:fld>
            <a:endParaRPr lang="en-US" altLang="en-US" dirty="0"/>
          </a:p>
        </p:txBody>
      </p:sp>
    </p:spTree>
    <p:extLst>
      <p:ext uri="{BB962C8B-B14F-4D97-AF65-F5344CB8AC3E}">
        <p14:creationId xmlns:p14="http://schemas.microsoft.com/office/powerpoint/2010/main" val="2676328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Calibri" pitchFamily="34" charset="0"/>
              <a:buNone/>
            </a:pPr>
            <a:r>
              <a:rPr lang="en-US" altLang="en-US" dirty="0">
                <a:latin typeface="Arial" pitchFamily="34" charset="0"/>
                <a:ea typeface="ヒラギノ角ゴ Pro W3" pitchFamily="-112" charset="-128"/>
              </a:rPr>
              <a:t>Many uses of spyware seem innocuous at first, but the unauthorized monitoring of a system can be abused very easily. In other cases, the spyware is specifically designed to steal information. Many states have</a:t>
            </a:r>
            <a:r>
              <a:rPr lang="en-US" altLang="en-US" baseline="0" dirty="0">
                <a:latin typeface="Arial" pitchFamily="34" charset="0"/>
                <a:ea typeface="ヒラギノ角ゴ Pro W3" pitchFamily="-112" charset="-128"/>
              </a:rPr>
              <a:t> </a:t>
            </a:r>
            <a:r>
              <a:rPr lang="en-US" altLang="en-US" dirty="0">
                <a:latin typeface="Arial" pitchFamily="34" charset="0"/>
                <a:ea typeface="ヒラギノ角ゴ Pro W3" pitchFamily="-112" charset="-128"/>
              </a:rPr>
              <a:t>passed legislation banning the unapproved installation of software, but many cases of spyware circumvent this issue through complex and confusing end-user license agreements.</a:t>
            </a:r>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E4EE5A29-CF39-4DF6-9972-A8D8E5AF907D}" type="slidenum">
              <a:rPr lang="en-US" altLang="en-US" smtClean="0"/>
              <a:pPr eaLnBrk="1" hangingPunct="1"/>
              <a:t>19</a:t>
            </a:fld>
            <a:endParaRPr lang="en-US" altLang="en-US" dirty="0"/>
          </a:p>
        </p:txBody>
      </p:sp>
    </p:spTree>
    <p:extLst>
      <p:ext uri="{BB962C8B-B14F-4D97-AF65-F5344CB8AC3E}">
        <p14:creationId xmlns:p14="http://schemas.microsoft.com/office/powerpoint/2010/main" val="750598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dirty="0"/>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746EDE7A-5E4A-4D3B-801A-5C183101EDE0}" type="slidenum">
              <a:rPr lang="en-US" altLang="en-US" smtClean="0"/>
              <a:pPr eaLnBrk="1" hangingPunct="1"/>
              <a:t>2</a:t>
            </a:fld>
            <a:endParaRPr lang="en-US" altLang="en-US" dirty="0"/>
          </a:p>
        </p:txBody>
      </p:sp>
    </p:spTree>
    <p:extLst>
      <p:ext uri="{BB962C8B-B14F-4D97-AF65-F5344CB8AC3E}">
        <p14:creationId xmlns:p14="http://schemas.microsoft.com/office/powerpoint/2010/main" val="19202717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legitimate adware, the user is aware of the advertising and agrees to the arrangement in return for free use of the software. This type of adware often offers an alternative, ad-free version for a fee.</a:t>
            </a:r>
          </a:p>
          <a:p>
            <a:endParaRPr lang="en-US" dirty="0"/>
          </a:p>
          <a:p>
            <a:r>
              <a:rPr lang="en-US" dirty="0"/>
              <a:t>Adware can also refer to a form of</a:t>
            </a:r>
            <a:r>
              <a:rPr lang="en-US" baseline="0" dirty="0"/>
              <a:t> </a:t>
            </a:r>
            <a:r>
              <a:rPr lang="en-US" dirty="0"/>
              <a:t>malware, which is characterized by software that presents unwanted ads. These ads are sometimes an irritant, and at other times represent an actual security threat. Frequently these ads are in the form of pop-up browser windows, and in some cases they cascade upon any user action.</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20</a:t>
            </a:fld>
            <a:endParaRPr lang="en-US" altLang="en-US" dirty="0"/>
          </a:p>
        </p:txBody>
      </p:sp>
    </p:spTree>
    <p:extLst>
      <p:ext uri="{BB962C8B-B14F-4D97-AF65-F5344CB8AC3E}">
        <p14:creationId xmlns:p14="http://schemas.microsoft.com/office/powerpoint/2010/main" val="10434760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a:defRPr/>
            </a:pPr>
            <a:endParaRPr lang="en-US" dirty="0">
              <a:latin typeface="Arial" pitchFamily="34" charset="0"/>
            </a:endParaRPr>
          </a:p>
        </p:txBody>
      </p:sp>
      <p:sp>
        <p:nvSpPr>
          <p:cNvPr id="1187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83BD3354-478C-4D06-9791-6B39DB9FF1DB}" type="slidenum">
              <a:rPr lang="en-US" altLang="en-US" smtClean="0"/>
              <a:pPr eaLnBrk="1" hangingPunct="1"/>
              <a:t>21</a:t>
            </a:fld>
            <a:endParaRPr lang="en-US" altLang="en-US" dirty="0"/>
          </a:p>
        </p:txBody>
      </p:sp>
    </p:spTree>
    <p:extLst>
      <p:ext uri="{BB962C8B-B14F-4D97-AF65-F5344CB8AC3E}">
        <p14:creationId xmlns:p14="http://schemas.microsoft.com/office/powerpoint/2010/main" val="1555224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l">
              <a:buFont typeface="Arial" panose="020B0604020202020204" pitchFamily="34" charset="0"/>
              <a:buNone/>
            </a:pPr>
            <a:r>
              <a:rPr lang="en-US" altLang="en-US" dirty="0"/>
              <a:t>An example would be a hard-coded password that could be used to gain access to the program in the event that administrators forgot their own system password. The obvious problem with this sort of backdoor (also sometimes referred to as a </a:t>
            </a:r>
            <a:r>
              <a:rPr lang="en-US" altLang="en-US" i="1" dirty="0"/>
              <a:t>trapdoor</a:t>
            </a:r>
            <a:r>
              <a:rPr lang="en-US" altLang="en-US" dirty="0"/>
              <a:t>) is that, since it is hard-coded, it cannot be removed. Should an attacker learn of the backdoor, all systems running that software would be vulnerable to attack.</a:t>
            </a:r>
          </a:p>
          <a:p>
            <a:pPr marL="0" indent="0" algn="l">
              <a:buFont typeface="Arial" panose="020B0604020202020204" pitchFamily="34" charset="0"/>
              <a:buNone/>
            </a:pPr>
            <a:endParaRPr lang="en-US" altLang="en-US" dirty="0"/>
          </a:p>
          <a:p>
            <a:pPr marL="0" indent="0" algn="l">
              <a:buFont typeface="Arial" panose="020B0604020202020204" pitchFamily="34" charset="0"/>
              <a:buNone/>
            </a:pPr>
            <a:r>
              <a:rPr lang="en-US" sz="1200" i="0" kern="1200" dirty="0">
                <a:solidFill>
                  <a:schemeClr val="tx1"/>
                </a:solidFill>
                <a:effectLst/>
                <a:latin typeface="Arial" charset="0"/>
                <a:ea typeface="ヒラギノ角ゴ Pro W3" pitchFamily="-111" charset="-128"/>
                <a:cs typeface="ヒラギノ角ゴ Pro W3" pitchFamily="-111" charset="-128"/>
              </a:rPr>
              <a:t>Backdoors can</a:t>
            </a:r>
            <a:r>
              <a:rPr lang="en-US" sz="1200" i="0" kern="1200" baseline="0" dirty="0">
                <a:solidFill>
                  <a:schemeClr val="tx1"/>
                </a:solidFill>
                <a:effectLst/>
                <a:latin typeface="Arial" charset="0"/>
                <a:ea typeface="ヒラギノ角ゴ Pro W3" pitchFamily="-111" charset="-128"/>
                <a:cs typeface="ヒラギノ角ゴ Pro W3" pitchFamily="-111" charset="-128"/>
              </a:rPr>
              <a:t> also be installed by authorized individuals inadvertently, should they run software that contains a Trojan horse (introduced earlier). A variation on the backdoor is the rootkit, discussed in the previous section, which is established not to gain root access but rather to ensure continued root access.</a:t>
            </a:r>
            <a:endParaRPr lang="en-US" altLang="en-US" dirty="0"/>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4980512F-CC40-4AE1-BC8A-2C33102F756D}" type="slidenum">
              <a:rPr lang="en-US" altLang="en-US" smtClean="0"/>
              <a:pPr eaLnBrk="1" hangingPunct="1"/>
              <a:t>22</a:t>
            </a:fld>
            <a:endParaRPr lang="en-US" altLang="en-US" dirty="0"/>
          </a:p>
        </p:txBody>
      </p:sp>
    </p:spTree>
    <p:extLst>
      <p:ext uri="{BB962C8B-B14F-4D97-AF65-F5344CB8AC3E}">
        <p14:creationId xmlns:p14="http://schemas.microsoft.com/office/powerpoint/2010/main" val="14782900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23</a:t>
            </a:fld>
            <a:endParaRPr lang="en-US" altLang="en-US" dirty="0"/>
          </a:p>
        </p:txBody>
      </p:sp>
    </p:spTree>
    <p:extLst>
      <p:ext uri="{BB962C8B-B14F-4D97-AF65-F5344CB8AC3E}">
        <p14:creationId xmlns:p14="http://schemas.microsoft.com/office/powerpoint/2010/main" val="16343875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Malware in all forms—virus, worm, spyware, botnet, and so on—can be defended against in a couple of simple steps:</a:t>
            </a:r>
          </a:p>
          <a:p>
            <a:pPr marL="171450" indent="-171450">
              <a:buFont typeface="Arial" panose="020B0604020202020204" pitchFamily="34" charset="0"/>
              <a:buChar char="•"/>
            </a:pPr>
            <a:r>
              <a:rPr lang="en-US" b="1" dirty="0"/>
              <a:t>Use an antivirus program </a:t>
            </a:r>
            <a:r>
              <a:rPr lang="en-US" dirty="0"/>
              <a:t>Most major-vendor antivirus suites are designed to catch most widespread forms of malware. In some markets, the antivirus software is being referred to as anti-x software, indicating that it covers more than viruses. But because the threat environment changes literally daily, the signature files for the software need regular updates, which most antivirus programs offer to perform automatically.</a:t>
            </a:r>
          </a:p>
          <a:p>
            <a:pPr marL="171450" indent="-171450">
              <a:buFont typeface="Arial" panose="020B0604020202020204" pitchFamily="34" charset="0"/>
              <a:buChar char="•"/>
            </a:pPr>
            <a:r>
              <a:rPr lang="en-US" b="1" dirty="0"/>
              <a:t>Keep your software up to date </a:t>
            </a:r>
            <a:r>
              <a:rPr lang="en-US" dirty="0"/>
              <a:t>Many forms of malware achieve their objectives through exploitation of vulnerabilities in software, both in the operating system and applications. Although operating system vulnerabilities were the main source of problems, today application-level vulnerabilities pose the greatest risk. Unfortunately, while operating system vendors are becoming more and more responsive to patching, most application vendors are not, and some, like Adobe, have very large footprints across most machines.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One of the challenges in keeping a system up to date is keeping track of the software that is on the system, and keeping track of all vendor updates. There are software products, such as Secunia’s Personal Software Inspector (PSI) program, that can scan your machine to enumerate all the</a:t>
            </a:r>
            <a:r>
              <a:rPr lang="en-US" baseline="0" dirty="0"/>
              <a:t> </a:t>
            </a:r>
            <a:r>
              <a:rPr lang="en-US" dirty="0"/>
              <a:t>software installed and verify the vendor status of each product. For standalone machines, such as the one in your home, this type of program is a great time-saving item. In even small enterprises, these tools are essential to manage the complexity of patches needed across the machines.</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24</a:t>
            </a:fld>
            <a:endParaRPr lang="en-US" altLang="en-US" dirty="0"/>
          </a:p>
        </p:txBody>
      </p:sp>
    </p:spTree>
    <p:extLst>
      <p:ext uri="{BB962C8B-B14F-4D97-AF65-F5344CB8AC3E}">
        <p14:creationId xmlns:p14="http://schemas.microsoft.com/office/powerpoint/2010/main" val="19925140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Application-level attacks take advantage of several facts associated with computer applications.</a:t>
            </a:r>
          </a:p>
          <a:p>
            <a:endParaRPr lang="en-US" dirty="0"/>
          </a:p>
          <a:p>
            <a:r>
              <a:rPr lang="en-US" dirty="0"/>
              <a:t>First, most applications are large programs written by groups of programmers and, by their nature, have errors in design and coding that create vulnerabilities. For a list of typical vulnerabilities, see the Common Vulnerability and Exposures (CVE) list maintained by Mitre, http://cve.mitre.org.</a:t>
            </a:r>
          </a:p>
          <a:p>
            <a:endParaRPr lang="en-US" dirty="0"/>
          </a:p>
          <a:p>
            <a:r>
              <a:rPr lang="en-US" dirty="0"/>
              <a:t>Second, even when vulnerabilities are discovered and patched by software vendors, end users are slow to apply patches, as evidenced by the SQL Slammer incident in January 2003. The vulnerability exploited was a buffer overflow, and the vendor supplied a patch six months prior to the outbreak, yet the worm still spread quickly due to the multitude of unpatched systems.</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25</a:t>
            </a:fld>
            <a:endParaRPr lang="en-US" altLang="en-US" dirty="0"/>
          </a:p>
        </p:txBody>
      </p:sp>
    </p:spTree>
    <p:extLst>
      <p:ext uri="{BB962C8B-B14F-4D97-AF65-F5344CB8AC3E}">
        <p14:creationId xmlns:p14="http://schemas.microsoft.com/office/powerpoint/2010/main" val="255182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26</a:t>
            </a:fld>
            <a:endParaRPr lang="en-US" altLang="en-US" dirty="0"/>
          </a:p>
        </p:txBody>
      </p:sp>
    </p:spTree>
    <p:extLst>
      <p:ext uri="{BB962C8B-B14F-4D97-AF65-F5344CB8AC3E}">
        <p14:creationId xmlns:p14="http://schemas.microsoft.com/office/powerpoint/2010/main" val="39074827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a:defRPr/>
            </a:pPr>
            <a:r>
              <a:rPr lang="en-US" sz="1200" i="0" kern="1200" dirty="0">
                <a:solidFill>
                  <a:schemeClr val="tx1"/>
                </a:solidFill>
                <a:effectLst/>
                <a:latin typeface="Arial" charset="0"/>
                <a:ea typeface="ヒラギノ角ゴ Pro W3" pitchFamily="-111" charset="-128"/>
                <a:cs typeface="ヒラギノ角ゴ Pro W3" pitchFamily="-111" charset="-128"/>
              </a:rPr>
              <a:t>A </a:t>
            </a:r>
            <a:r>
              <a:rPr lang="en-US" sz="1200" b="1" i="0" kern="1200" dirty="0">
                <a:solidFill>
                  <a:schemeClr val="tx1"/>
                </a:solidFill>
                <a:effectLst/>
                <a:latin typeface="Arial" charset="0"/>
                <a:ea typeface="ヒラギノ角ゴ Pro W3" pitchFamily="-111" charset="-128"/>
                <a:cs typeface="ヒラギノ角ゴ Pro W3" pitchFamily="-111" charset="-128"/>
              </a:rPr>
              <a:t>denial-of-service (DoS) attack </a:t>
            </a:r>
            <a:r>
              <a:rPr lang="en-US" sz="1200" i="0" kern="1200" dirty="0">
                <a:solidFill>
                  <a:schemeClr val="tx1"/>
                </a:solidFill>
                <a:effectLst/>
                <a:latin typeface="Arial" charset="0"/>
                <a:ea typeface="ヒラギノ角ゴ Pro W3" pitchFamily="-111" charset="-128"/>
                <a:cs typeface="ヒラギノ角ゴ Pro W3" pitchFamily="-111" charset="-128"/>
              </a:rPr>
              <a:t>is an attack designed to prevent a system or service from functioning normally. A DoS attack can exploit a known vulnerability in a specific application or operating system, or it can attack</a:t>
            </a:r>
            <a:r>
              <a:rPr lang="en-US" sz="1200" i="0" kern="1200" baseline="0" dirty="0">
                <a:solidFill>
                  <a:schemeClr val="tx1"/>
                </a:solidFill>
                <a:effectLst/>
                <a:latin typeface="Arial" charset="0"/>
                <a:ea typeface="ヒラギノ角ゴ Pro W3" pitchFamily="-111" charset="-128"/>
                <a:cs typeface="ヒラギノ角ゴ Pro W3" pitchFamily="-111" charset="-128"/>
              </a:rPr>
              <a:t> </a:t>
            </a:r>
            <a:r>
              <a:rPr lang="en-US" sz="1200" i="0" kern="1200" dirty="0">
                <a:solidFill>
                  <a:schemeClr val="tx1"/>
                </a:solidFill>
                <a:effectLst/>
                <a:latin typeface="Arial" charset="0"/>
                <a:ea typeface="ヒラギノ角ゴ Pro W3" pitchFamily="-111" charset="-128"/>
                <a:cs typeface="ヒラギノ角ゴ Pro W3" pitchFamily="-111" charset="-128"/>
              </a:rPr>
              <a:t>features (or weaknesses) in specific protocols or services. In a DoS attack, the attacker attempts to deny authorized users access either to specific information or to the computer system or network itself.</a:t>
            </a:r>
            <a:r>
              <a:rPr lang="en-US" sz="1200" i="0" kern="1200" baseline="0" dirty="0">
                <a:solidFill>
                  <a:schemeClr val="tx1"/>
                </a:solidFill>
                <a:effectLst/>
                <a:latin typeface="Arial" charset="0"/>
                <a:ea typeface="ヒラギノ角ゴ Pro W3" pitchFamily="-111" charset="-128"/>
                <a:cs typeface="ヒラギノ角ゴ Pro W3" pitchFamily="-111" charset="-128"/>
              </a:rPr>
              <a:t> </a:t>
            </a:r>
            <a:r>
              <a:rPr lang="en-US" sz="1200" i="0" kern="1200" dirty="0">
                <a:solidFill>
                  <a:schemeClr val="tx1"/>
                </a:solidFill>
                <a:effectLst/>
                <a:latin typeface="Arial" charset="0"/>
                <a:ea typeface="ヒラギノ角ゴ Pro W3" pitchFamily="-111" charset="-128"/>
                <a:cs typeface="ヒラギノ角ゴ Pro W3" pitchFamily="-111" charset="-128"/>
              </a:rPr>
              <a:t>This can be accomplished by crashing the system—taking it offline—or by sending so many requests that the machine is overwhelmed.</a:t>
            </a:r>
          </a:p>
          <a:p>
            <a:pPr>
              <a:defRPr/>
            </a:pPr>
            <a:endParaRPr lang="en-US" sz="1200" i="0" kern="1200" dirty="0">
              <a:solidFill>
                <a:schemeClr val="tx1"/>
              </a:solidFill>
              <a:effectLst/>
              <a:latin typeface="Arial" charset="0"/>
              <a:ea typeface="ヒラギノ角ゴ Pro W3" pitchFamily="-111" charset="-128"/>
              <a:cs typeface="ヒラギノ角ゴ Pro W3" pitchFamily="-111"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Arial" pitchFamily="34" charset="0"/>
              </a:rPr>
              <a:t>The purpose of a DoS attack can be simply to prevent access to the target system, or the attack can be used in conjunction with other actions to gain unauthorized access to a computer or network. For example, a SYN flood attack can be used to prevent service to a system temporarily in order to take advantage of a trusted relationship that exists between that system and another.</a:t>
            </a: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41D3EDE1-0842-44D8-9810-424D30D08056}" type="slidenum">
              <a:rPr lang="en-US" altLang="en-US" smtClean="0"/>
              <a:pPr eaLnBrk="1" hangingPunct="1"/>
              <a:t>27</a:t>
            </a:fld>
            <a:endParaRPr lang="en-US" altLang="en-US" dirty="0"/>
          </a:p>
        </p:txBody>
      </p:sp>
    </p:spTree>
    <p:extLst>
      <p:ext uri="{BB962C8B-B14F-4D97-AF65-F5344CB8AC3E}">
        <p14:creationId xmlns:p14="http://schemas.microsoft.com/office/powerpoint/2010/main" val="35278099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marL="0" indent="0">
              <a:buFont typeface="+mj-lt"/>
              <a:buNone/>
              <a:defRPr/>
            </a:pPr>
            <a:endParaRPr lang="en-US" dirty="0">
              <a:latin typeface="Arial" pitchFamily="34"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CDE7138B-BA7F-46D5-B78C-FE560AFDB8E1}" type="slidenum">
              <a:rPr lang="en-US" altLang="en-US" smtClean="0"/>
              <a:pPr eaLnBrk="1" hangingPunct="1"/>
              <a:t>28</a:t>
            </a:fld>
            <a:endParaRPr lang="en-US" altLang="en-US" dirty="0"/>
          </a:p>
        </p:txBody>
      </p:sp>
    </p:spTree>
    <p:extLst>
      <p:ext uri="{BB962C8B-B14F-4D97-AF65-F5344CB8AC3E}">
        <p14:creationId xmlns:p14="http://schemas.microsoft.com/office/powerpoint/2010/main" val="10457757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marL="227617" indent="-227617">
              <a:buFont typeface="+mj-lt"/>
              <a:buAutoNum type="arabicPeriod"/>
              <a:defRPr/>
            </a:pPr>
            <a:r>
              <a:rPr lang="en-US" dirty="0"/>
              <a:t>First, System 1 sends a SYN packet to System 2 indicating a desire to communicate with the system.</a:t>
            </a:r>
          </a:p>
          <a:p>
            <a:pPr marL="227617" indent="-227617">
              <a:buFont typeface="+mj-lt"/>
              <a:buAutoNum type="arabicPeriod"/>
              <a:defRPr/>
            </a:pPr>
            <a:r>
              <a:rPr lang="en-US" dirty="0"/>
              <a:t>Then System 2 responds to System 1 by sending back the SYN packet combined with an ACK packet to indicate its willingness to accept communications.</a:t>
            </a:r>
          </a:p>
          <a:p>
            <a:pPr marL="227617" indent="-227617">
              <a:buFont typeface="+mj-lt"/>
              <a:buAutoNum type="arabicPeriod"/>
              <a:defRPr/>
            </a:pPr>
            <a:r>
              <a:rPr lang="en-US" dirty="0"/>
              <a:t>Once System 1 receives the SYN/ACK packet, it responds with an ACK packet and communications are then established between the systems.</a:t>
            </a:r>
          </a:p>
          <a:p>
            <a:pPr>
              <a:defRPr/>
            </a:pPr>
            <a:endParaRPr lang="en-US" dirty="0"/>
          </a:p>
          <a:p>
            <a:pPr>
              <a:defRPr/>
            </a:pPr>
            <a:endParaRPr lang="en-US" dirty="0"/>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034CD62B-F007-4B7C-83D1-BAD0F37FAC94}" type="slidenum">
              <a:rPr lang="en-US" altLang="en-US" smtClean="0"/>
              <a:pPr eaLnBrk="1" hangingPunct="1"/>
              <a:t>29</a:t>
            </a:fld>
            <a:endParaRPr lang="en-US" altLang="en-US" dirty="0"/>
          </a:p>
        </p:txBody>
      </p:sp>
    </p:spTree>
    <p:extLst>
      <p:ext uri="{BB962C8B-B14F-4D97-AF65-F5344CB8AC3E}">
        <p14:creationId xmlns:p14="http://schemas.microsoft.com/office/powerpoint/2010/main" val="483183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u="sng" dirty="0">
                <a:solidFill>
                  <a:schemeClr val="tx1"/>
                </a:solidFill>
                <a:latin typeface="Arial" pitchFamily="34" charset="0"/>
                <a:ea typeface="ヒラギノ角ゴ Pro W3" pitchFamily="-112" charset="-128"/>
              </a:rPr>
              <a:t>Auditing</a:t>
            </a:r>
            <a:r>
              <a:rPr lang="en-US" altLang="en-US" dirty="0">
                <a:solidFill>
                  <a:schemeClr val="tx1"/>
                </a:solidFill>
                <a:latin typeface="Arial" pitchFamily="34" charset="0"/>
                <a:ea typeface="ヒラギノ角ゴ Pro W3" pitchFamily="-112" charset="-128"/>
              </a:rPr>
              <a:t> – Actions or processes used to verify the assigned privileges and rights of a user, or any capabilities used to create and maintain a record showing who accessed a particular system</a:t>
            </a:r>
            <a:r>
              <a:rPr lang="en-US" altLang="en-US" baseline="0" dirty="0">
                <a:solidFill>
                  <a:schemeClr val="tx1"/>
                </a:solidFill>
                <a:latin typeface="Arial" pitchFamily="34" charset="0"/>
                <a:ea typeface="ヒラギノ角ゴ Pro W3" pitchFamily="-112" charset="-128"/>
              </a:rPr>
              <a:t> </a:t>
            </a:r>
            <a:r>
              <a:rPr lang="en-US" altLang="en-US" dirty="0">
                <a:solidFill>
                  <a:schemeClr val="tx1"/>
                </a:solidFill>
                <a:latin typeface="Arial" pitchFamily="34" charset="0"/>
                <a:ea typeface="ヒラギノ角ゴ Pro W3" pitchFamily="-112" charset="-128"/>
              </a:rPr>
              <a:t>and what actions they performed.</a:t>
            </a:r>
          </a:p>
          <a:p>
            <a:r>
              <a:rPr lang="en-US" altLang="en-US" u="sng" dirty="0">
                <a:solidFill>
                  <a:schemeClr val="tx1"/>
                </a:solidFill>
                <a:latin typeface="Arial" pitchFamily="34" charset="0"/>
                <a:ea typeface="ヒラギノ角ゴ Pro W3" pitchFamily="-112" charset="-128"/>
              </a:rPr>
              <a:t>Backdoor</a:t>
            </a:r>
            <a:r>
              <a:rPr lang="en-US" altLang="en-US" dirty="0">
                <a:solidFill>
                  <a:schemeClr val="tx1"/>
                </a:solidFill>
                <a:latin typeface="Arial" pitchFamily="34" charset="0"/>
                <a:ea typeface="ヒラギノ角ゴ Pro W3" pitchFamily="-112" charset="-128"/>
              </a:rPr>
              <a:t> – A hidden method used to gain access to a computer system, network, or application. Often used by software developers to ensure unrestricted access to the systems they create. Synonymous with trapdoor.</a:t>
            </a:r>
          </a:p>
          <a:p>
            <a:r>
              <a:rPr lang="en-US" altLang="en-US" u="sng" dirty="0">
                <a:solidFill>
                  <a:schemeClr val="tx1"/>
                </a:solidFill>
                <a:latin typeface="Arial" pitchFamily="34" charset="0"/>
                <a:ea typeface="ヒラギノ角ゴ Pro W3" pitchFamily="-112" charset="-128"/>
              </a:rPr>
              <a:t>Birthday attack</a:t>
            </a:r>
            <a:r>
              <a:rPr lang="en-US" altLang="en-US" u="none" dirty="0">
                <a:solidFill>
                  <a:schemeClr val="tx1"/>
                </a:solidFill>
                <a:latin typeface="Arial" pitchFamily="34" charset="0"/>
                <a:ea typeface="ヒラギノ角ゴ Pro W3" pitchFamily="-112" charset="-128"/>
              </a:rPr>
              <a:t> </a:t>
            </a:r>
            <a:r>
              <a:rPr lang="en-US" altLang="en-US" dirty="0">
                <a:solidFill>
                  <a:schemeClr val="tx1"/>
                </a:solidFill>
                <a:latin typeface="Arial" pitchFamily="34" charset="0"/>
                <a:ea typeface="ヒラギノ角ゴ Pro W3" pitchFamily="-112" charset="-128"/>
              </a:rPr>
              <a:t>– A form of attack in which the attack needs to match not a specific item but just one of a set of items.</a:t>
            </a:r>
          </a:p>
          <a:p>
            <a:r>
              <a:rPr lang="en-US" altLang="en-US" u="sng" dirty="0">
                <a:solidFill>
                  <a:schemeClr val="tx1"/>
                </a:solidFill>
                <a:latin typeface="Arial" pitchFamily="34" charset="0"/>
                <a:ea typeface="ヒラギノ角ゴ Pro W3" pitchFamily="-112" charset="-128"/>
              </a:rPr>
              <a:t>Botnet</a:t>
            </a:r>
            <a:r>
              <a:rPr lang="en-US" altLang="en-US" dirty="0">
                <a:solidFill>
                  <a:schemeClr val="tx1"/>
                </a:solidFill>
                <a:latin typeface="Arial" pitchFamily="34" charset="0"/>
                <a:ea typeface="ヒラギノ角ゴ Pro W3" pitchFamily="-112" charset="-128"/>
              </a:rPr>
              <a:t> – A term for a collection of software robots, or bots, that runs autonomously and automatically and commonly invisibly in the background. The term is most often associated with malicious software, but it can also refer to the network of computers using distributed computing software.</a:t>
            </a:r>
          </a:p>
          <a:p>
            <a:r>
              <a:rPr lang="en-US" altLang="en-US" u="sng" dirty="0">
                <a:solidFill>
                  <a:schemeClr val="tx1"/>
                </a:solidFill>
                <a:latin typeface="Arial" pitchFamily="34" charset="0"/>
                <a:ea typeface="ヒラギノ角ゴ Pro W3" pitchFamily="-112" charset="-128"/>
              </a:rPr>
              <a:t>Buffer overflow</a:t>
            </a:r>
            <a:r>
              <a:rPr lang="en-US" altLang="en-US" dirty="0">
                <a:solidFill>
                  <a:schemeClr val="tx1"/>
                </a:solidFill>
                <a:latin typeface="Arial" pitchFamily="34" charset="0"/>
                <a:ea typeface="ヒラギノ角ゴ Pro W3" pitchFamily="-112" charset="-128"/>
              </a:rPr>
              <a:t> – A specific type of software coding error that enables user input to overflow the allocated storage area and corrupt a running program.</a:t>
            </a:r>
          </a:p>
          <a:p>
            <a:r>
              <a:rPr lang="en-US" altLang="en-US" u="sng" dirty="0">
                <a:solidFill>
                  <a:schemeClr val="tx1"/>
                </a:solidFill>
                <a:latin typeface="Arial" pitchFamily="34" charset="0"/>
                <a:ea typeface="ヒラギノ角ゴ Pro W3" pitchFamily="-112" charset="-128"/>
              </a:rPr>
              <a:t>Denial-of-service (DoS) attack</a:t>
            </a:r>
            <a:r>
              <a:rPr lang="en-US" altLang="en-US" dirty="0">
                <a:solidFill>
                  <a:schemeClr val="tx1"/>
                </a:solidFill>
                <a:latin typeface="Arial" pitchFamily="34" charset="0"/>
                <a:ea typeface="ヒラギノ角ゴ Pro W3" pitchFamily="-112" charset="-128"/>
              </a:rPr>
              <a:t> – An attack in which actions are taken to deprive authorized individuals from accessing a system, its resources, the data it stores or processes, or the network to which it is connected.</a:t>
            </a:r>
          </a:p>
          <a:p>
            <a:r>
              <a:rPr lang="en-US" altLang="en-US" u="sng" dirty="0">
                <a:solidFill>
                  <a:schemeClr val="tx1"/>
                </a:solidFill>
                <a:latin typeface="Arial" pitchFamily="34" charset="0"/>
                <a:ea typeface="ヒラギノ角ゴ Pro W3" pitchFamily="-112" charset="-128"/>
              </a:rPr>
              <a:t>Distributed denial-of-service (DDoS) attack</a:t>
            </a:r>
            <a:r>
              <a:rPr lang="en-US" altLang="en-US" dirty="0">
                <a:solidFill>
                  <a:schemeClr val="tx1"/>
                </a:solidFill>
                <a:latin typeface="Arial" pitchFamily="34" charset="0"/>
                <a:ea typeface="ヒラギノ角ゴ Pro W3" pitchFamily="-112" charset="-128"/>
              </a:rPr>
              <a:t> – A special type of DoS attack in which the attacker elicits the generally unwilling support of other systems to launch a many-against-one attack.</a:t>
            </a:r>
          </a:p>
          <a:p>
            <a:r>
              <a:rPr lang="en-US" altLang="en-US" u="sng" dirty="0">
                <a:solidFill>
                  <a:schemeClr val="tx1"/>
                </a:solidFill>
                <a:latin typeface="Arial" pitchFamily="34" charset="0"/>
                <a:ea typeface="ヒラギノ角ゴ Pro W3" pitchFamily="-112" charset="-128"/>
              </a:rPr>
              <a:t>DNS kiting</a:t>
            </a:r>
            <a:r>
              <a:rPr lang="en-US" altLang="en-US" dirty="0">
                <a:solidFill>
                  <a:schemeClr val="tx1"/>
                </a:solidFill>
                <a:latin typeface="Arial" pitchFamily="34" charset="0"/>
                <a:ea typeface="ヒラギノ角ゴ Pro W3" pitchFamily="-112" charset="-128"/>
              </a:rPr>
              <a:t> – The use of a DNS record during the payment grace period without paying.</a:t>
            </a:r>
          </a:p>
          <a:p>
            <a:r>
              <a:rPr lang="en-US" altLang="en-US" u="sng" dirty="0">
                <a:solidFill>
                  <a:schemeClr val="tx1"/>
                </a:solidFill>
                <a:latin typeface="Arial" pitchFamily="34" charset="0"/>
                <a:ea typeface="ヒラギノ角ゴ Pro W3" pitchFamily="-112" charset="-128"/>
              </a:rPr>
              <a:t>Drive-by download attack</a:t>
            </a:r>
            <a:r>
              <a:rPr lang="en-US" altLang="en-US" dirty="0">
                <a:solidFill>
                  <a:schemeClr val="tx1"/>
                </a:solidFill>
                <a:latin typeface="Arial" pitchFamily="34" charset="0"/>
                <a:ea typeface="ヒラギノ角ゴ Pro W3" pitchFamily="-112" charset="-128"/>
              </a:rPr>
              <a:t> – An attack on an innocent victim machine where content is downloaded without the user’s knowledge.</a:t>
            </a:r>
          </a:p>
          <a:p>
            <a:r>
              <a:rPr lang="en-US" altLang="en-US" u="sng" dirty="0">
                <a:solidFill>
                  <a:schemeClr val="tx1"/>
                </a:solidFill>
                <a:latin typeface="Arial" pitchFamily="34" charset="0"/>
                <a:ea typeface="ヒラギノ角ゴ Pro W3" pitchFamily="-112" charset="-128"/>
              </a:rPr>
              <a:t>Integer overflow</a:t>
            </a:r>
            <a:r>
              <a:rPr lang="en-US" altLang="en-US" dirty="0">
                <a:solidFill>
                  <a:schemeClr val="tx1"/>
                </a:solidFill>
                <a:latin typeface="Arial" pitchFamily="34" charset="0"/>
                <a:ea typeface="ヒラギノ角ゴ Pro W3" pitchFamily="-112" charset="-128"/>
              </a:rPr>
              <a:t> – An error condition caused by the mismatch between a variable assigned storage size and the size of the value being manipulated.</a:t>
            </a:r>
          </a:p>
          <a:p>
            <a:r>
              <a:rPr lang="en-US" altLang="en-US" u="sng" dirty="0">
                <a:solidFill>
                  <a:schemeClr val="tx1"/>
                </a:solidFill>
                <a:effectLst/>
                <a:latin typeface="Arial" pitchFamily="34" charset="0"/>
                <a:ea typeface="ヒラギノ角ゴ Pro W3" pitchFamily="-112" charset="-128"/>
              </a:rPr>
              <a:t>Logic bomb</a:t>
            </a:r>
            <a:r>
              <a:rPr lang="en-US" altLang="en-US" dirty="0">
                <a:solidFill>
                  <a:schemeClr val="tx1"/>
                </a:solidFill>
                <a:latin typeface="Arial" pitchFamily="34" charset="0"/>
                <a:ea typeface="ヒラギノ角ゴ Pro W3" pitchFamily="-112" charset="-128"/>
              </a:rPr>
              <a:t> – A form of malicious code or software that is triggered by a specific event or condition. See also time bomb.</a:t>
            </a:r>
          </a:p>
        </p:txBody>
      </p:sp>
      <p:sp>
        <p:nvSpPr>
          <p:cNvPr id="4" name="Slide Number Placeholder 3"/>
          <p:cNvSpPr>
            <a:spLocks noGrp="1"/>
          </p:cNvSpPr>
          <p:nvPr>
            <p:ph type="sldNum" sz="quarter" idx="5"/>
          </p:nvPr>
        </p:nvSpPr>
        <p:spPr/>
        <p:txBody>
          <a:bodyPr/>
          <a:lstStyle/>
          <a:p>
            <a:pPr>
              <a:defRPr/>
            </a:pPr>
            <a:fld id="{4AF4CD94-9177-402C-96F0-891DDBCB8C0F}" type="slidenum">
              <a:rPr lang="en-US" smtClean="0"/>
              <a:pPr>
                <a:defRPr/>
              </a:pPr>
              <a:t>3</a:t>
            </a:fld>
            <a:endParaRPr lang="en-US" dirty="0"/>
          </a:p>
        </p:txBody>
      </p:sp>
    </p:spTree>
    <p:extLst>
      <p:ext uri="{BB962C8B-B14F-4D97-AF65-F5344CB8AC3E}">
        <p14:creationId xmlns:p14="http://schemas.microsoft.com/office/powerpoint/2010/main" val="17216483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SYN flooding is an example of a DoS attack that takes advantage of the way TCP/IP networks were designed to function, and it can be used to illustrate the basic principles of any DoS attack. SYN flooding uses the TCP three-way handshake that establishes a connection between two systems. Under normal circumstances, the first system sends a SYN packet to the system with which it wants to communicate. The second system responds with a SYN/ACK if it is able to accept the request. When the initial system receives the SYN/ACK from the second system, it responds with an ACK packet, and communication can then proceed. This process is shown in Figure 15.1.</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30</a:t>
            </a:fld>
            <a:endParaRPr lang="en-US" altLang="en-US" dirty="0"/>
          </a:p>
        </p:txBody>
      </p:sp>
    </p:spTree>
    <p:extLst>
      <p:ext uri="{BB962C8B-B14F-4D97-AF65-F5344CB8AC3E}">
        <p14:creationId xmlns:p14="http://schemas.microsoft.com/office/powerpoint/2010/main" val="7913874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a:defRPr/>
            </a:pPr>
            <a:endParaRPr lang="en-US" dirty="0">
              <a:latin typeface="Arial" pitchFamily="34"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CE98D376-5954-4276-97C1-BA76A74DA021}" type="slidenum">
              <a:rPr lang="en-US" altLang="en-US" smtClean="0"/>
              <a:pPr eaLnBrk="1" hangingPunct="1"/>
              <a:t>31</a:t>
            </a:fld>
            <a:endParaRPr lang="en-US" altLang="en-US" dirty="0"/>
          </a:p>
        </p:txBody>
      </p:sp>
    </p:spTree>
    <p:extLst>
      <p:ext uri="{BB962C8B-B14F-4D97-AF65-F5344CB8AC3E}">
        <p14:creationId xmlns:p14="http://schemas.microsoft.com/office/powerpoint/2010/main" val="21845593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SYN flooding attack, the attacker sends fake communication requests to the targeted system. Each of these requests will be answered by the target system, which then waits for the third part of the handshake. Since the requests are fake (a nonexistent IP address is used in the requests, so the target system is responding to a system that doesn’t exist), the target will wait for responses that never come, as shown in Figure 15.2. The target system will drop these connections after a specific time-out period, but if the attacker sends requests faster than the time-out period eliminates them, the system will quickly be filled with requests. The number of connections a system can support is finite, so when more requests come in than can be processed, the system will soon be reserving all its connections for fake requests. At this point, any further requests are simply dropped (ignored), and legitimate users who want to connect to the target system will not be able to do so, because use of the system has been denied to them.</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32</a:t>
            </a:fld>
            <a:endParaRPr lang="en-US" altLang="en-US" dirty="0"/>
          </a:p>
        </p:txBody>
      </p:sp>
    </p:spTree>
    <p:extLst>
      <p:ext uri="{BB962C8B-B14F-4D97-AF65-F5344CB8AC3E}">
        <p14:creationId xmlns:p14="http://schemas.microsoft.com/office/powerpoint/2010/main" val="16570645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a:defRPr/>
            </a:pPr>
            <a:endParaRPr lang="en-US" dirty="0">
              <a:latin typeface="Arial" pitchFamily="34"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CE98D376-5954-4276-97C1-BA76A74DA021}" type="slidenum">
              <a:rPr lang="en-US" altLang="en-US" smtClean="0"/>
              <a:pPr eaLnBrk="1" hangingPunct="1"/>
              <a:t>33</a:t>
            </a:fld>
            <a:endParaRPr lang="en-US" altLang="en-US" dirty="0"/>
          </a:p>
        </p:txBody>
      </p:sp>
    </p:spTree>
    <p:extLst>
      <p:ext uri="{BB962C8B-B14F-4D97-AF65-F5344CB8AC3E}">
        <p14:creationId xmlns:p14="http://schemas.microsoft.com/office/powerpoint/2010/main" val="17075639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marL="0" indent="0">
              <a:buFont typeface="+mj-lt"/>
              <a:buNone/>
              <a:defRPr/>
            </a:pPr>
            <a:r>
              <a:rPr lang="en-US" dirty="0"/>
              <a:t>Similar to a DoS attack, a Distributed Denial of Service (DDoS) attack has a goal of denying service to authorized users.</a:t>
            </a:r>
          </a:p>
          <a:p>
            <a:pPr marL="226634" lvl="0" indent="-228600">
              <a:buFont typeface="+mj-lt"/>
              <a:buAutoNum type="arabicPeriod"/>
              <a:defRPr/>
            </a:pPr>
            <a:r>
              <a:rPr lang="en-US" dirty="0">
                <a:cs typeface="ヒラギノ角ゴ Pro W3" pitchFamily="-111" charset="-128"/>
              </a:rPr>
              <a:t>The difference between a DoS and DDoS attack centers on the ability of the DDoS to use the combined resources of many systems.</a:t>
            </a:r>
            <a:r>
              <a:rPr lang="en-US" baseline="0" dirty="0">
                <a:cs typeface="ヒラギノ角ゴ Pro W3" pitchFamily="-111" charset="-128"/>
              </a:rPr>
              <a:t> </a:t>
            </a:r>
            <a:r>
              <a:rPr lang="en-US" dirty="0">
                <a:cs typeface="ヒラギノ角ゴ Pro W3" pitchFamily="-111" charset="-128"/>
              </a:rPr>
              <a:t>An entire network of attack agents can be commandeered and controlled by an attacker.</a:t>
            </a:r>
          </a:p>
          <a:p>
            <a:pPr marL="226634" lvl="0" indent="-228600">
              <a:buFont typeface="+mj-lt"/>
              <a:buAutoNum type="arabicPeriod"/>
              <a:defRPr/>
            </a:pPr>
            <a:r>
              <a:rPr lang="en-US" dirty="0">
                <a:cs typeface="ヒラギノ角ゴ Pro W3" pitchFamily="-111" charset="-128"/>
              </a:rPr>
              <a:t>The combined systems can then overwhelm the target with traffic under the direction of the attacker.</a:t>
            </a:r>
          </a:p>
          <a:p>
            <a:pPr marL="226634" lvl="0" indent="-228600">
              <a:buFont typeface="+mj-lt"/>
              <a:buAutoNum type="arabicPeriod"/>
              <a:defRPr/>
            </a:pPr>
            <a:r>
              <a:rPr lang="en-US" dirty="0">
                <a:cs typeface="ヒラギノ角ゴ Pro W3" pitchFamily="-111" charset="-128"/>
              </a:rPr>
              <a:t>If the attack network is large enough, even simple web traffic can quickly overwhelm even the largest web sites.</a:t>
            </a:r>
          </a:p>
          <a:p>
            <a:pPr marL="0" lvl="0" indent="0">
              <a:buFont typeface="+mj-lt"/>
              <a:buNone/>
              <a:defRPr/>
            </a:pPr>
            <a:endParaRPr lang="en-US" dirty="0">
              <a:cs typeface="ヒラギノ角ゴ Pro W3" pitchFamily="-111" charset="-128"/>
            </a:endParaRPr>
          </a:p>
          <a:p>
            <a:pPr marL="0" lvl="0" indent="0">
              <a:buFont typeface="+mj-lt"/>
              <a:buNone/>
              <a:defRPr/>
            </a:pPr>
            <a:r>
              <a:rPr lang="en-US" dirty="0">
                <a:cs typeface="ヒラギノ角ゴ Pro W3" pitchFamily="-111" charset="-128"/>
              </a:rPr>
              <a:t>A final option you should consider that will address several forms of DoS and DDoS attacks is to block ICMP packets at your border, since many attacks rely on ICMP. Blocking ICMP packets at the border devices prevents external ICMP packets from entering your network, and while this may block some functionality, it will leave internal ICMP functionality intact. It is also possible to block specific forms of ICMP; blocking Type 8, for instance, will block ICMP-based ping sweeps. It is worth noting that not all pings occur via ICMP; some tools, such as hping2, use TCP and UDP to carry ping messages.</a:t>
            </a:r>
          </a:p>
          <a:p>
            <a:pPr marL="455234" lvl="1" indent="0">
              <a:buFont typeface="Arial" panose="020B0604020202020204" pitchFamily="34" charset="0"/>
              <a:buNone/>
              <a:defRPr/>
            </a:pPr>
            <a:endParaRPr lang="en-US" dirty="0"/>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15F0282A-5E66-4708-BA84-42DF99076E81}" type="slidenum">
              <a:rPr lang="en-US" altLang="en-US" smtClean="0"/>
              <a:pPr eaLnBrk="1" hangingPunct="1"/>
              <a:t>34</a:t>
            </a:fld>
            <a:endParaRPr lang="en-US" altLang="en-US" dirty="0"/>
          </a:p>
        </p:txBody>
      </p:sp>
    </p:spTree>
    <p:extLst>
      <p:ext uri="{BB962C8B-B14F-4D97-AF65-F5344CB8AC3E}">
        <p14:creationId xmlns:p14="http://schemas.microsoft.com/office/powerpoint/2010/main" val="39176269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15.3 illustrates a DDoS network with agents and handlers.</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35</a:t>
            </a:fld>
            <a:endParaRPr lang="en-US" altLang="en-US" dirty="0"/>
          </a:p>
        </p:txBody>
      </p:sp>
    </p:spTree>
    <p:extLst>
      <p:ext uri="{BB962C8B-B14F-4D97-AF65-F5344CB8AC3E}">
        <p14:creationId xmlns:p14="http://schemas.microsoft.com/office/powerpoint/2010/main" val="29249799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36</a:t>
            </a:fld>
            <a:endParaRPr lang="en-US" altLang="en-US" dirty="0"/>
          </a:p>
        </p:txBody>
      </p:sp>
    </p:spTree>
    <p:extLst>
      <p:ext uri="{BB962C8B-B14F-4D97-AF65-F5344CB8AC3E}">
        <p14:creationId xmlns:p14="http://schemas.microsoft.com/office/powerpoint/2010/main" val="40052541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37</a:t>
            </a:fld>
            <a:endParaRPr lang="en-US" altLang="en-US" dirty="0"/>
          </a:p>
        </p:txBody>
      </p:sp>
    </p:spTree>
    <p:extLst>
      <p:ext uri="{BB962C8B-B14F-4D97-AF65-F5344CB8AC3E}">
        <p14:creationId xmlns:p14="http://schemas.microsoft.com/office/powerpoint/2010/main" val="11689920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War-dialing is an attempt by an attacker to find unprotected modem connections to an organizations computer systems and networks.</a:t>
            </a:r>
            <a:endParaRPr lang="en-US" baseline="0" dirty="0"/>
          </a:p>
          <a:p>
            <a:endParaRPr lang="en-US" baseline="0" dirty="0"/>
          </a:p>
          <a:p>
            <a:r>
              <a:rPr lang="en-US" dirty="0"/>
              <a:t>Success is often the result of authorized individuals connecting unauthorized or rogue modems to the network. The authorized user’s intent is not usually malicious, but the results can be.</a:t>
            </a:r>
          </a:p>
          <a:p>
            <a:endParaRPr lang="en-US" dirty="0"/>
          </a:p>
          <a:p>
            <a:r>
              <a:rPr lang="en-US" dirty="0"/>
              <a:t>In recent years, advances in telephone firewalls have severely restricted unauthorized connections while also increasing the security of authorized modems as well.</a:t>
            </a:r>
          </a:p>
          <a:p>
            <a:endParaRPr lang="en-US" dirty="0"/>
          </a:p>
          <a:p>
            <a:r>
              <a:rPr lang="en-US" dirty="0"/>
              <a:t>The term war-driving refers to attackers wandering around an area (often in a car), searching for available wireless network connections. There are security measures built into both the hardware and software tasked with maintaining a wireless access point, but it will only operate as well as it is configured.</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38</a:t>
            </a:fld>
            <a:endParaRPr lang="en-US" altLang="en-US" dirty="0"/>
          </a:p>
        </p:txBody>
      </p:sp>
    </p:spTree>
    <p:extLst>
      <p:ext uri="{BB962C8B-B14F-4D97-AF65-F5344CB8AC3E}">
        <p14:creationId xmlns:p14="http://schemas.microsoft.com/office/powerpoint/2010/main" val="11115821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a:defRPr/>
            </a:pPr>
            <a:r>
              <a:rPr lang="en-US" dirty="0">
                <a:latin typeface="Arial" pitchFamily="34" charset="0"/>
              </a:rPr>
              <a:t>The attacker might, for example, contact a system administrator and pretend to be an authorized user, asking to have a password reset. Another common ploy is to pose as a representative from a vendor who needs temporary access to perform</a:t>
            </a:r>
            <a:r>
              <a:rPr lang="en-US" baseline="0" dirty="0">
                <a:latin typeface="Arial" pitchFamily="34" charset="0"/>
              </a:rPr>
              <a:t> </a:t>
            </a:r>
            <a:r>
              <a:rPr lang="en-US" dirty="0">
                <a:latin typeface="Arial" pitchFamily="34" charset="0"/>
              </a:rPr>
              <a:t>some emergency maintenance. Social engineering also applies to physical access. Simple techniques include impersonating pizza or flower</a:t>
            </a:r>
            <a:r>
              <a:rPr lang="en-US" baseline="0" dirty="0">
                <a:latin typeface="Arial" pitchFamily="34" charset="0"/>
              </a:rPr>
              <a:t> </a:t>
            </a:r>
            <a:r>
              <a:rPr lang="en-US" dirty="0">
                <a:latin typeface="Arial" pitchFamily="34" charset="0"/>
              </a:rPr>
              <a:t>delivery personnel to gain physical access to a facility.</a:t>
            </a:r>
          </a:p>
          <a:p>
            <a:pPr>
              <a:defRPr/>
            </a:pPr>
            <a:endParaRPr lang="en-US" dirty="0">
              <a:latin typeface="Arial" pitchFamily="34" charset="0"/>
            </a:endParaRPr>
          </a:p>
          <a:p>
            <a:pPr>
              <a:defRPr/>
            </a:pPr>
            <a:r>
              <a:rPr lang="en-US" sz="1200" i="0" kern="1200" dirty="0">
                <a:solidFill>
                  <a:schemeClr val="tx1"/>
                </a:solidFill>
                <a:effectLst/>
                <a:latin typeface="Arial" charset="0"/>
                <a:ea typeface="ヒラギノ角ゴ Pro W3" pitchFamily="-111" charset="-128"/>
                <a:cs typeface="ヒラギノ角ゴ Pro W3" pitchFamily="-111" charset="-128"/>
              </a:rPr>
              <a:t>Attackers know that, due to poor security practices, if they can gain physical access to an office, the chances are good that, given a little unsupervised time, a user ID and password pair might be found on a</a:t>
            </a:r>
            <a:r>
              <a:rPr lang="en-US" sz="1200" i="0" kern="1200" baseline="0" dirty="0">
                <a:solidFill>
                  <a:schemeClr val="tx1"/>
                </a:solidFill>
                <a:effectLst/>
                <a:latin typeface="Arial" charset="0"/>
                <a:ea typeface="ヒラギノ角ゴ Pro W3" pitchFamily="-111" charset="-128"/>
                <a:cs typeface="ヒラギノ角ゴ Pro W3" pitchFamily="-111" charset="-128"/>
              </a:rPr>
              <a:t> </a:t>
            </a:r>
            <a:r>
              <a:rPr lang="en-US" sz="1200" i="0" kern="1200" dirty="0">
                <a:solidFill>
                  <a:schemeClr val="tx1"/>
                </a:solidFill>
                <a:effectLst/>
                <a:latin typeface="Arial" charset="0"/>
                <a:ea typeface="ヒラギノ角ゴ Pro W3" pitchFamily="-111" charset="-128"/>
                <a:cs typeface="ヒラギノ角ゴ Pro W3" pitchFamily="-111" charset="-128"/>
              </a:rPr>
              <a:t>notepad or sticky note.</a:t>
            </a:r>
            <a:endParaRPr lang="en-US" dirty="0">
              <a:latin typeface="Arial" pitchFamily="34" charset="0"/>
            </a:endParaRPr>
          </a:p>
        </p:txBody>
      </p:sp>
      <p:sp>
        <p:nvSpPr>
          <p:cNvPr id="1218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1D4062DC-AE77-4BEC-AD33-656DEE35D5DF}" type="slidenum">
              <a:rPr lang="en-US" altLang="en-US" smtClean="0"/>
              <a:pPr eaLnBrk="1" hangingPunct="1"/>
              <a:t>39</a:t>
            </a:fld>
            <a:endParaRPr lang="en-US" altLang="en-US" dirty="0"/>
          </a:p>
        </p:txBody>
      </p:sp>
    </p:spTree>
    <p:extLst>
      <p:ext uri="{BB962C8B-B14F-4D97-AF65-F5344CB8AC3E}">
        <p14:creationId xmlns:p14="http://schemas.microsoft.com/office/powerpoint/2010/main" val="2391064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u="sng" dirty="0">
                <a:latin typeface="Arial" pitchFamily="34" charset="0"/>
                <a:ea typeface="ヒラギノ角ゴ Pro W3" pitchFamily="-112" charset="-128"/>
              </a:rPr>
              <a:t>Malware</a:t>
            </a:r>
            <a:r>
              <a:rPr lang="en-US" altLang="en-US" dirty="0">
                <a:latin typeface="Arial" pitchFamily="34" charset="0"/>
                <a:ea typeface="ヒラギノ角ゴ Pro W3" pitchFamily="-112" charset="-128"/>
              </a:rPr>
              <a:t> – A class of software that is designed to cause harm.</a:t>
            </a:r>
          </a:p>
          <a:p>
            <a:r>
              <a:rPr lang="en-US" altLang="en-US" u="sng" dirty="0">
                <a:latin typeface="Arial" pitchFamily="34" charset="0"/>
                <a:ea typeface="ヒラギノ角ゴ Pro W3" pitchFamily="-112" charset="-128"/>
              </a:rPr>
              <a:t>Man-in-the-middle attack</a:t>
            </a:r>
            <a:r>
              <a:rPr lang="en-US" altLang="en-US" dirty="0">
                <a:latin typeface="Arial" pitchFamily="34" charset="0"/>
                <a:ea typeface="ヒラギノ角ゴ Pro W3" pitchFamily="-112" charset="-128"/>
              </a:rPr>
              <a:t> – Any attack that attempts to use a network node as the intermediary between two other nodes. Each of the endpoint nodes thinks it is talking directly to the other, but each is actually talking to the intermediary.</a:t>
            </a:r>
          </a:p>
          <a:p>
            <a:r>
              <a:rPr lang="en-US" altLang="en-US" u="sng" dirty="0">
                <a:latin typeface="Arial" pitchFamily="34" charset="0"/>
                <a:ea typeface="ヒラギノ角ゴ Pro W3" pitchFamily="-112" charset="-128"/>
              </a:rPr>
              <a:t>Null session</a:t>
            </a:r>
            <a:r>
              <a:rPr lang="en-US" altLang="en-US" dirty="0">
                <a:latin typeface="Arial" pitchFamily="34" charset="0"/>
                <a:ea typeface="ヒラギノ角ゴ Pro W3" pitchFamily="-112" charset="-128"/>
              </a:rPr>
              <a:t> – The way in which Microsoft Windows represents an unauthenticated connection.</a:t>
            </a:r>
          </a:p>
          <a:p>
            <a:r>
              <a:rPr lang="en-US" altLang="en-US" u="sng" dirty="0">
                <a:latin typeface="Arial" pitchFamily="34" charset="0"/>
                <a:ea typeface="ヒラギノ角ゴ Pro W3" pitchFamily="-112" charset="-128"/>
              </a:rPr>
              <a:t>Pharming</a:t>
            </a:r>
            <a:r>
              <a:rPr lang="en-US" altLang="en-US" dirty="0">
                <a:latin typeface="Arial" pitchFamily="34" charset="0"/>
                <a:ea typeface="ヒラギノ角ゴ Pro W3" pitchFamily="-112" charset="-128"/>
              </a:rPr>
              <a:t> – The use of a fake web site to socially engineer someone out of credentials.</a:t>
            </a:r>
          </a:p>
          <a:p>
            <a:r>
              <a:rPr lang="en-US" altLang="en-US" u="sng" dirty="0">
                <a:latin typeface="Arial" pitchFamily="34" charset="0"/>
                <a:ea typeface="ヒラギノ角ゴ Pro W3" pitchFamily="-112" charset="-128"/>
              </a:rPr>
              <a:t>Phishing</a:t>
            </a:r>
            <a:r>
              <a:rPr lang="en-US" altLang="en-US" dirty="0">
                <a:latin typeface="Arial" pitchFamily="34" charset="0"/>
                <a:ea typeface="ヒラギノ角ゴ Pro W3" pitchFamily="-112" charset="-128"/>
              </a:rPr>
              <a:t> – The use of social engineering to trick a user into responding to something such as an e-mail to instantiate a malware-based attack.</a:t>
            </a:r>
          </a:p>
          <a:p>
            <a:r>
              <a:rPr lang="en-US" altLang="en-US" u="sng" dirty="0">
                <a:latin typeface="Arial" pitchFamily="34" charset="0"/>
                <a:ea typeface="ヒラギノ角ゴ Pro W3" pitchFamily="-112" charset="-128"/>
              </a:rPr>
              <a:t>Ransomware</a:t>
            </a:r>
            <a:r>
              <a:rPr lang="en-US" altLang="en-US" dirty="0">
                <a:latin typeface="Arial" pitchFamily="34" charset="0"/>
                <a:ea typeface="ヒラギノ角ゴ Pro W3" pitchFamily="-112" charset="-128"/>
              </a:rPr>
              <a:t> – Malware that encrypts sensitive files and offers their return for a ransom.</a:t>
            </a:r>
          </a:p>
          <a:p>
            <a:r>
              <a:rPr lang="en-US" altLang="en-US" u="sng" dirty="0">
                <a:latin typeface="Arial" pitchFamily="34" charset="0"/>
                <a:ea typeface="ヒラギノ角ゴ Pro W3" pitchFamily="-112" charset="-128"/>
              </a:rPr>
              <a:t>Replay attack</a:t>
            </a:r>
            <a:r>
              <a:rPr lang="en-US" altLang="en-US" dirty="0">
                <a:latin typeface="Arial" pitchFamily="34" charset="0"/>
                <a:ea typeface="ヒラギノ角ゴ Pro W3" pitchFamily="-112" charset="-128"/>
              </a:rPr>
              <a:t> – An attack where data is replayed through a system to reproduce a series of transactions.</a:t>
            </a:r>
          </a:p>
          <a:p>
            <a:r>
              <a:rPr lang="en-US" altLang="en-US" u="sng" dirty="0">
                <a:latin typeface="Arial" pitchFamily="34" charset="0"/>
                <a:ea typeface="ヒラギノ角ゴ Pro W3" pitchFamily="-112" charset="-128"/>
              </a:rPr>
              <a:t>Rootkit</a:t>
            </a:r>
            <a:r>
              <a:rPr lang="en-US" altLang="en-US" dirty="0">
                <a:latin typeface="Arial" pitchFamily="34" charset="0"/>
                <a:ea typeface="ヒラギノ角ゴ Pro W3" pitchFamily="-112" charset="-128"/>
              </a:rPr>
              <a:t> – A form of malware that modifies the OS in a system to change the behavior of the system.</a:t>
            </a:r>
          </a:p>
          <a:p>
            <a:r>
              <a:rPr lang="en-US" altLang="en-US" u="sng" dirty="0">
                <a:latin typeface="Arial" pitchFamily="34" charset="0"/>
                <a:ea typeface="ヒラギノ角ゴ Pro W3" pitchFamily="-112" charset="-128"/>
              </a:rPr>
              <a:t>Sequence number</a:t>
            </a:r>
            <a:r>
              <a:rPr lang="en-US" altLang="en-US" dirty="0">
                <a:latin typeface="Arial" pitchFamily="34" charset="0"/>
                <a:ea typeface="ヒラギノ角ゴ Pro W3" pitchFamily="-112" charset="-128"/>
              </a:rPr>
              <a:t> – A number within a TCP packet to maintain TCP connections and conversation integrity.</a:t>
            </a:r>
          </a:p>
          <a:p>
            <a:r>
              <a:rPr lang="en-US" altLang="en-US" u="sng" dirty="0">
                <a:latin typeface="Arial" pitchFamily="34" charset="0"/>
                <a:ea typeface="ヒラギノ角ゴ Pro W3" pitchFamily="-112" charset="-128"/>
              </a:rPr>
              <a:t>Smurf attack</a:t>
            </a:r>
            <a:r>
              <a:rPr lang="en-US" altLang="en-US" dirty="0">
                <a:latin typeface="Arial" pitchFamily="34" charset="0"/>
                <a:ea typeface="ヒラギノ角ゴ Pro W3" pitchFamily="-112" charset="-128"/>
              </a:rPr>
              <a:t> – A method of generating significant numbers of packets for a DoS attack.</a:t>
            </a:r>
          </a:p>
          <a:p>
            <a:r>
              <a:rPr lang="en-US" altLang="en-US" u="sng" dirty="0">
                <a:latin typeface="Arial" pitchFamily="34" charset="0"/>
                <a:ea typeface="ヒラギノ角ゴ Pro W3" pitchFamily="-112" charset="-128"/>
              </a:rPr>
              <a:t>Sniffing</a:t>
            </a:r>
            <a:r>
              <a:rPr lang="en-US" altLang="en-US" dirty="0">
                <a:latin typeface="Arial" pitchFamily="34" charset="0"/>
                <a:ea typeface="ヒラギノ角ゴ Pro W3" pitchFamily="-112" charset="-128"/>
              </a:rPr>
              <a:t> – The use of a software or hardware device (sniffer) to observe network traffic as it passes through a network on a shared broadcast media.</a:t>
            </a:r>
          </a:p>
          <a:p>
            <a:r>
              <a:rPr lang="en-US" altLang="en-US" u="sng" dirty="0">
                <a:latin typeface="Arial" pitchFamily="34" charset="0"/>
                <a:ea typeface="ヒラギノ角ゴ Pro W3" pitchFamily="-112" charset="-128"/>
              </a:rPr>
              <a:t>Spear phishing</a:t>
            </a:r>
            <a:r>
              <a:rPr lang="en-US" altLang="en-US" dirty="0">
                <a:latin typeface="Arial" pitchFamily="34" charset="0"/>
                <a:ea typeface="ヒラギノ角ゴ Pro W3" pitchFamily="-112" charset="-128"/>
              </a:rPr>
              <a:t> – A form of targeted phishing where specific information is included to convince the recipient that the communication is genuine.</a:t>
            </a:r>
          </a:p>
          <a:p>
            <a:r>
              <a:rPr lang="en-US" altLang="en-US" u="sng" dirty="0">
                <a:latin typeface="Arial" pitchFamily="34" charset="0"/>
                <a:ea typeface="ヒラギノ角ゴ Pro W3" pitchFamily="-112" charset="-128"/>
              </a:rPr>
              <a:t>Spoofing</a:t>
            </a:r>
            <a:r>
              <a:rPr lang="en-US" altLang="en-US" dirty="0">
                <a:latin typeface="Arial" pitchFamily="34" charset="0"/>
                <a:ea typeface="ヒラギノ角ゴ Pro W3" pitchFamily="-112" charset="-128"/>
              </a:rPr>
              <a:t> – Making data appear to have originated from another source so as to hide the true origin from the recipient.</a:t>
            </a:r>
          </a:p>
          <a:p>
            <a:r>
              <a:rPr lang="en-US" altLang="en-US" u="sng" dirty="0">
                <a:latin typeface="Arial" pitchFamily="34" charset="0"/>
                <a:ea typeface="ヒラギノ角ゴ Pro W3" pitchFamily="-112" charset="-128"/>
              </a:rPr>
              <a:t>Spyware</a:t>
            </a:r>
            <a:r>
              <a:rPr lang="en-US" altLang="en-US" dirty="0">
                <a:latin typeface="Arial" pitchFamily="34" charset="0"/>
                <a:ea typeface="ヒラギノ角ゴ Pro W3" pitchFamily="-112" charset="-128"/>
              </a:rPr>
              <a:t> – Malware designed to spy on a use, typically recording information such as keystrokes for passwords.</a:t>
            </a:r>
          </a:p>
        </p:txBody>
      </p:sp>
      <p:sp>
        <p:nvSpPr>
          <p:cNvPr id="4" name="Slide Number Placeholder 3"/>
          <p:cNvSpPr>
            <a:spLocks noGrp="1"/>
          </p:cNvSpPr>
          <p:nvPr>
            <p:ph type="sldNum" sz="quarter" idx="5"/>
          </p:nvPr>
        </p:nvSpPr>
        <p:spPr/>
        <p:txBody>
          <a:bodyPr/>
          <a:lstStyle/>
          <a:p>
            <a:pPr>
              <a:defRPr/>
            </a:pPr>
            <a:fld id="{A6AA0865-5C2C-4E08-916A-8976B5994D0E}" type="slidenum">
              <a:rPr lang="en-US" smtClean="0"/>
              <a:pPr>
                <a:defRPr/>
              </a:pPr>
              <a:t>4</a:t>
            </a:fld>
            <a:endParaRPr lang="en-US" dirty="0"/>
          </a:p>
        </p:txBody>
      </p:sp>
    </p:spTree>
    <p:extLst>
      <p:ext uri="{BB962C8B-B14F-4D97-AF65-F5344CB8AC3E}">
        <p14:creationId xmlns:p14="http://schemas.microsoft.com/office/powerpoint/2010/main" val="1517311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a:defRPr/>
            </a:pPr>
            <a:endParaRPr lang="en-US" dirty="0">
              <a:latin typeface="Arial" pitchFamily="34" charset="0"/>
            </a:endParaRPr>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93D9D8B0-8CEB-4B77-80CD-EA98BDEC8FC4}" type="slidenum">
              <a:rPr lang="en-US" altLang="en-US" smtClean="0"/>
              <a:pPr eaLnBrk="1" hangingPunct="1"/>
              <a:t>40</a:t>
            </a:fld>
            <a:endParaRPr lang="en-US" altLang="en-US" dirty="0"/>
          </a:p>
        </p:txBody>
      </p:sp>
    </p:spTree>
    <p:extLst>
      <p:ext uri="{BB962C8B-B14F-4D97-AF65-F5344CB8AC3E}">
        <p14:creationId xmlns:p14="http://schemas.microsoft.com/office/powerpoint/2010/main" val="4277507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a:defRPr/>
            </a:pPr>
            <a:r>
              <a:rPr lang="en-US" dirty="0"/>
              <a:t>The group of protocols that makes up the TCP/IP suite was designed to work in a friendly environment in which everybody who connected to the network used the protocols as they were designed. The abuse of this friendly assumption is illustrated by network-traffic sniffing programs, sometimes referred to as </a:t>
            </a:r>
            <a:r>
              <a:rPr lang="en-US" i="1" dirty="0"/>
              <a:t>sniffers</a:t>
            </a:r>
            <a:r>
              <a:rPr lang="en-US" dirty="0"/>
              <a:t>.</a:t>
            </a:r>
          </a:p>
          <a:p>
            <a:pPr>
              <a:defRPr/>
            </a:pPr>
            <a:endParaRPr lang="en-US" dirty="0"/>
          </a:p>
          <a:p>
            <a:pPr marL="227617" indent="-227617">
              <a:buFont typeface="+mj-lt"/>
              <a:buAutoNum type="arabicPeriod"/>
              <a:defRPr/>
            </a:pPr>
            <a:r>
              <a:rPr lang="en-US" dirty="0"/>
              <a:t>Sniffing occurs when someone examines all the network traffic that passes their NIC, whether addressed for them or not.</a:t>
            </a:r>
          </a:p>
          <a:p>
            <a:pPr marL="682851" lvl="1" indent="-227617">
              <a:buFont typeface="+mj-lt"/>
              <a:buAutoNum type="alphaUcPeriod"/>
              <a:defRPr/>
            </a:pPr>
            <a:r>
              <a:rPr lang="en-US" dirty="0">
                <a:cs typeface="ヒラギノ角ゴ Pro W3" pitchFamily="-111" charset="-128"/>
              </a:rPr>
              <a:t>A network sniffer is a software or hardware device that is used to observe traffic as it passes through a network on shared broadcast media.</a:t>
            </a:r>
          </a:p>
          <a:p>
            <a:pPr marL="682851" lvl="1" indent="-227617">
              <a:buFont typeface="+mj-lt"/>
              <a:buAutoNum type="alphaUcPeriod"/>
              <a:defRPr/>
            </a:pPr>
            <a:r>
              <a:rPr lang="en-US" dirty="0">
                <a:cs typeface="ヒラギノ角ゴ Pro W3" pitchFamily="-111" charset="-128"/>
              </a:rPr>
              <a:t>Sniffing can be used to view all traffic, or it can target a specific protocol, service, or even string of characters (looking for logins, for example).</a:t>
            </a:r>
          </a:p>
          <a:p>
            <a:pPr marL="682851" lvl="1" indent="-227617">
              <a:buFont typeface="+mj-lt"/>
              <a:buAutoNum type="alphaUcPeriod"/>
              <a:defRPr/>
            </a:pPr>
            <a:r>
              <a:rPr lang="en-US" dirty="0">
                <a:cs typeface="ヒラギノ角ゴ Pro W3" pitchFamily="-111" charset="-128"/>
              </a:rPr>
              <a:t>Some network sniffers are designed not just to observe all traffic but to modify traffic as well.</a:t>
            </a:r>
          </a:p>
          <a:p>
            <a:pPr marL="682851" lvl="1" indent="-227617">
              <a:buFont typeface="+mj-lt"/>
              <a:buAutoNum type="alphaUcPeriod"/>
              <a:defRPr/>
            </a:pPr>
            <a:r>
              <a:rPr lang="en-US" sz="1200" i="0" kern="1200" dirty="0">
                <a:solidFill>
                  <a:schemeClr val="tx1"/>
                </a:solidFill>
                <a:effectLst/>
                <a:latin typeface="Arial" charset="0"/>
                <a:ea typeface="ヒラギノ角ゴ Pro W3" pitchFamily="-111" charset="-128"/>
                <a:cs typeface="ヒラギノ角ゴ Pro W3"/>
              </a:rPr>
              <a:t>Network sniffing is more difficult in switched network environments due to the way collision domains are eliminated in full-duplex switching, but certain techniques can be used (spanning ports, ARP poisoning, and attacks forcing a switch to fail and act as a hub) to circumvent this.</a:t>
            </a:r>
            <a:endParaRPr lang="en-US" dirty="0">
              <a:cs typeface="ヒラギノ角ゴ Pro W3" pitchFamily="-111" charset="-128"/>
            </a:endParaRPr>
          </a:p>
          <a:p>
            <a:pPr marL="682851" lvl="1" indent="-227617">
              <a:buFont typeface="+mj-lt"/>
              <a:buAutoNum type="alphaUcPeriod"/>
              <a:defRPr/>
            </a:pPr>
            <a:r>
              <a:rPr lang="en-US" dirty="0">
                <a:cs typeface="ヒラギノ角ゴ Pro W3" pitchFamily="-111" charset="-128"/>
              </a:rPr>
              <a:t>Network sniffers can be used by network administrators to monitor network performance.</a:t>
            </a:r>
          </a:p>
          <a:p>
            <a:pPr marL="682851" lvl="1" indent="-227617">
              <a:buFont typeface="+mj-lt"/>
              <a:buAutoNum type="alphaUcPeriod"/>
              <a:defRPr/>
            </a:pPr>
            <a:r>
              <a:rPr lang="en-US" dirty="0">
                <a:cs typeface="ヒラギノ角ゴ Pro W3" pitchFamily="-111" charset="-128"/>
              </a:rPr>
              <a:t>Network sniffers can be used by attackers to gather information that can be used in penetration attempts.</a:t>
            </a:r>
          </a:p>
          <a:p>
            <a:pPr marL="682851" lvl="1" indent="-227617">
              <a:buFont typeface="+mj-lt"/>
              <a:buAutoNum type="alphaUcPeriod"/>
              <a:defRPr/>
            </a:pPr>
            <a:r>
              <a:rPr lang="en-US" sz="1200" i="0" kern="1200" dirty="0">
                <a:solidFill>
                  <a:schemeClr val="tx1"/>
                </a:solidFill>
                <a:effectLst/>
                <a:latin typeface="Arial" charset="0"/>
                <a:ea typeface="ヒラギノ角ゴ Pro W3" pitchFamily="-111" charset="-128"/>
                <a:cs typeface="ヒラギノ角ゴ Pro W3"/>
              </a:rPr>
              <a:t>For network sniffers to be most effective, they need to be on the internal network, which generally means that the chances for outsiders to use them against you are extremely limited.</a:t>
            </a:r>
            <a:br>
              <a:rPr lang="en-US" sz="1200" i="0" kern="1200" dirty="0">
                <a:solidFill>
                  <a:schemeClr val="tx1"/>
                </a:solidFill>
                <a:effectLst/>
                <a:latin typeface="Arial" charset="0"/>
                <a:ea typeface="ヒラギノ角ゴ Pro W3" pitchFamily="-111" charset="-128"/>
                <a:cs typeface="ヒラギノ角ゴ Pro W3"/>
              </a:rPr>
            </a:br>
            <a:endParaRPr lang="en-US" dirty="0">
              <a:cs typeface="ヒラギノ角ゴ Pro W3" pitchFamily="-111" charset="-128"/>
            </a:endParaRPr>
          </a:p>
          <a:p>
            <a:pPr>
              <a:defRPr/>
            </a:pPr>
            <a:endParaRPr lang="en-US" dirty="0"/>
          </a:p>
          <a:p>
            <a:pPr>
              <a:defRPr/>
            </a:pPr>
            <a:endParaRPr lang="en-US" dirty="0">
              <a:latin typeface="Arial" pitchFamily="34" charset="0"/>
            </a:endParaRPr>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A6CCC685-D7EC-4387-B8DB-19889C05C5A1}" type="slidenum">
              <a:rPr lang="en-US" altLang="en-US" smtClean="0"/>
              <a:pPr eaLnBrk="1" hangingPunct="1"/>
              <a:t>41</a:t>
            </a:fld>
            <a:endParaRPr lang="en-US" altLang="en-US" dirty="0"/>
          </a:p>
        </p:txBody>
      </p:sp>
    </p:spTree>
    <p:extLst>
      <p:ext uri="{BB962C8B-B14F-4D97-AF65-F5344CB8AC3E}">
        <p14:creationId xmlns:p14="http://schemas.microsoft.com/office/powerpoint/2010/main" val="24740396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Normally, the network device that connects a computer to a network is designed to ignore all traffic that is not destined for that computer.</a:t>
            </a:r>
          </a:p>
          <a:p>
            <a:endParaRPr lang="en-US" dirty="0"/>
          </a:p>
          <a:p>
            <a:r>
              <a:rPr lang="en-US" dirty="0"/>
              <a:t>Network sniffers ignore this friendly agreement and observe all traffic on the network, whether destined for that computer or others, as shown in Figure 15.4.</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42</a:t>
            </a:fld>
            <a:endParaRPr lang="en-US" altLang="en-US" dirty="0"/>
          </a:p>
        </p:txBody>
      </p:sp>
    </p:spTree>
    <p:extLst>
      <p:ext uri="{BB962C8B-B14F-4D97-AF65-F5344CB8AC3E}">
        <p14:creationId xmlns:p14="http://schemas.microsoft.com/office/powerpoint/2010/main" val="4081247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Calibri" pitchFamily="34" charset="0"/>
              <a:buNone/>
            </a:pPr>
            <a:r>
              <a:rPr lang="en-US" sz="1200" b="1" i="0" kern="1200" dirty="0">
                <a:solidFill>
                  <a:schemeClr val="tx1"/>
                </a:solidFill>
                <a:effectLst/>
                <a:latin typeface="Arial" charset="0"/>
                <a:ea typeface="ヒラギノ角ゴ Pro W3" pitchFamily="-111" charset="-128"/>
                <a:cs typeface="ヒラギノ角ゴ Pro W3" pitchFamily="-111" charset="-128"/>
              </a:rPr>
              <a:t>Spoofing </a:t>
            </a:r>
            <a:r>
              <a:rPr lang="en-US" sz="1200" i="0" kern="1200" dirty="0">
                <a:solidFill>
                  <a:schemeClr val="tx1"/>
                </a:solidFill>
                <a:effectLst/>
                <a:latin typeface="Arial" charset="0"/>
                <a:ea typeface="ヒラギノ角ゴ Pro W3" pitchFamily="-111" charset="-128"/>
                <a:cs typeface="ヒラギノ角ゴ Pro W3" pitchFamily="-111" charset="-128"/>
              </a:rPr>
              <a:t>is nothing more than making data look like it has come from a different source. This is possible in TCP/IP because of the friendly</a:t>
            </a:r>
            <a:r>
              <a:rPr lang="en-US" sz="1200" i="0" kern="1200" baseline="0" dirty="0">
                <a:solidFill>
                  <a:schemeClr val="tx1"/>
                </a:solidFill>
                <a:effectLst/>
                <a:latin typeface="Arial" charset="0"/>
                <a:ea typeface="ヒラギノ角ゴ Pro W3" pitchFamily="-111" charset="-128"/>
                <a:cs typeface="ヒラギノ角ゴ Pro W3" pitchFamily="-111" charset="-128"/>
              </a:rPr>
              <a:t> </a:t>
            </a:r>
            <a:r>
              <a:rPr lang="en-US" sz="1200" i="0" kern="1200" dirty="0">
                <a:solidFill>
                  <a:schemeClr val="tx1"/>
                </a:solidFill>
                <a:effectLst/>
                <a:latin typeface="Arial" charset="0"/>
                <a:ea typeface="ヒラギノ角ゴ Pro W3" pitchFamily="-111" charset="-128"/>
                <a:cs typeface="ヒラギノ角ゴ Pro W3" pitchFamily="-111" charset="-128"/>
              </a:rPr>
              <a:t>assumptions behind the protocols. When the protocols were developed, it was assumed that individuals who had access to the network layer would be privileged users who could be trusted.</a:t>
            </a:r>
          </a:p>
          <a:p>
            <a:pPr>
              <a:buFont typeface="Calibri" pitchFamily="34" charset="0"/>
              <a:buNone/>
            </a:pPr>
            <a:endParaRPr lang="en-US" sz="1200" i="0" kern="1200" dirty="0">
              <a:solidFill>
                <a:schemeClr val="tx1"/>
              </a:solidFill>
              <a:effectLst/>
              <a:latin typeface="Arial" charset="0"/>
              <a:ea typeface="ヒラギノ角ゴ Pro W3" pitchFamily="-111" charset="-128"/>
              <a:cs typeface="ヒラギノ角ゴ Pro W3" pitchFamily="-111" charset="-128"/>
            </a:endParaRPr>
          </a:p>
          <a:p>
            <a:pPr>
              <a:buFont typeface="Calibri" pitchFamily="34" charset="0"/>
              <a:buNone/>
            </a:pPr>
            <a:r>
              <a:rPr lang="en-US" sz="1200" i="0" kern="1200" dirty="0">
                <a:solidFill>
                  <a:schemeClr val="tx1"/>
                </a:solidFill>
                <a:effectLst/>
                <a:latin typeface="Arial" charset="0"/>
                <a:ea typeface="ヒラギノ角ゴ Pro W3" pitchFamily="-111" charset="-128"/>
                <a:cs typeface="ヒラギノ角ゴ Pro W3" pitchFamily="-111" charset="-128"/>
              </a:rPr>
              <a:t>When a packet is sent from one system to another, it includes not only the destination IP address and port but the source IP address as well. You are supposed to fill in the source with your own address, but nothing stops you from filling in another system’s address. This is one of the several forms of spoofing</a:t>
            </a:r>
            <a:br>
              <a:rPr lang="en-US" sz="1200" i="0" kern="1200" dirty="0">
                <a:solidFill>
                  <a:schemeClr val="tx1"/>
                </a:solidFill>
                <a:effectLst/>
                <a:latin typeface="Arial" charset="0"/>
                <a:ea typeface="ヒラギノ角ゴ Pro W3" pitchFamily="-111" charset="-128"/>
                <a:cs typeface="ヒラギノ角ゴ Pro W3" pitchFamily="-111" charset="-128"/>
              </a:rPr>
            </a:br>
            <a:endParaRPr lang="en-US" altLang="en-US" dirty="0">
              <a:latin typeface="Arial" pitchFamily="34" charset="0"/>
              <a:ea typeface="ヒラギノ角ゴ Pro W3" pitchFamily="-112" charset="-128"/>
            </a:endParaRP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54F154F5-3C31-4ADA-B60D-2D0FA0487F4C}" type="slidenum">
              <a:rPr lang="en-US" altLang="en-US" smtClean="0"/>
              <a:pPr eaLnBrk="1" hangingPunct="1"/>
              <a:t>43</a:t>
            </a:fld>
            <a:endParaRPr lang="en-US" altLang="en-US" dirty="0"/>
          </a:p>
        </p:txBody>
      </p:sp>
    </p:spTree>
    <p:extLst>
      <p:ext uri="{BB962C8B-B14F-4D97-AF65-F5344CB8AC3E}">
        <p14:creationId xmlns:p14="http://schemas.microsoft.com/office/powerpoint/2010/main" val="693206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Calibri" pitchFamily="34" charset="0"/>
              <a:buNone/>
            </a:pPr>
            <a:r>
              <a:rPr lang="en-US" altLang="en-US" dirty="0">
                <a:latin typeface="Arial" pitchFamily="34" charset="0"/>
                <a:ea typeface="ヒラギノ角ゴ Pro W3" pitchFamily="-112" charset="-128"/>
              </a:rPr>
              <a:t>Spoofing E-Mail</a:t>
            </a:r>
          </a:p>
          <a:p>
            <a:pPr marL="682851" lvl="1" indent="-227617">
              <a:buFont typeface="Calibri" pitchFamily="34" charset="0"/>
              <a:buAutoNum type="alphaUcPeriod"/>
            </a:pPr>
            <a:r>
              <a:rPr lang="en-US" altLang="en-US" dirty="0">
                <a:latin typeface="Arial" pitchFamily="34" charset="0"/>
                <a:ea typeface="ヒラギノ角ゴ Pro W3" pitchFamily="-112" charset="-128"/>
              </a:rPr>
              <a:t>In e-mail spoofing, a message is sent with a From address that differs from that of the sending system. This can be easily accomplished in several different ways using several programs.</a:t>
            </a:r>
          </a:p>
          <a:p>
            <a:pPr marL="682851" lvl="1" indent="-227617">
              <a:buFont typeface="Calibri" pitchFamily="34" charset="0"/>
              <a:buAutoNum type="alphaUcPeriod"/>
            </a:pPr>
            <a:r>
              <a:rPr lang="en-US" altLang="en-US" dirty="0">
                <a:latin typeface="Arial" pitchFamily="34" charset="0"/>
                <a:ea typeface="ヒラギノ角ゴ Pro W3" pitchFamily="-112" charset="-128"/>
              </a:rPr>
              <a:t>Recipients can use several methods to determine whether an e-mail message was sent by the source it claims to have been sent from, but most users do not question their e-mail and will accept as authentic where it appears to have originated.</a:t>
            </a: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54F154F5-3C31-4ADA-B60D-2D0FA0487F4C}" type="slidenum">
              <a:rPr lang="en-US" altLang="en-US" smtClean="0"/>
              <a:pPr eaLnBrk="1" hangingPunct="1"/>
              <a:t>44</a:t>
            </a:fld>
            <a:endParaRPr lang="en-US" altLang="en-US" dirty="0"/>
          </a:p>
        </p:txBody>
      </p:sp>
    </p:spTree>
    <p:extLst>
      <p:ext uri="{BB962C8B-B14F-4D97-AF65-F5344CB8AC3E}">
        <p14:creationId xmlns:p14="http://schemas.microsoft.com/office/powerpoint/2010/main" val="2938321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a typeface="ヒラギノ角ゴ Pro W3" pitchFamily="-112" charset="-128"/>
            </a:endParaRP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54F154F5-3C31-4ADA-B60D-2D0FA0487F4C}" type="slidenum">
              <a:rPr lang="en-US" altLang="en-US" smtClean="0"/>
              <a:pPr eaLnBrk="1" hangingPunct="1"/>
              <a:t>45</a:t>
            </a:fld>
            <a:endParaRPr lang="en-US" altLang="en-US" dirty="0"/>
          </a:p>
        </p:txBody>
      </p:sp>
    </p:spTree>
    <p:extLst>
      <p:ext uri="{BB962C8B-B14F-4D97-AF65-F5344CB8AC3E}">
        <p14:creationId xmlns:p14="http://schemas.microsoft.com/office/powerpoint/2010/main" val="16625478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smurf attack, the packet sent by the attacker to the broadcast address is an echo request with the From address forged so that it appears that another system (the target system) has made the echo request. The normal response of a system to an echo request is an echo reply, and it is used in the ping utility to let a user know whether a remote system is reachable and is responding. In the smurf attack, the request is sent to all systems on the network, so all will respond with an echo reply to the target system, as shown in Figure 15.5. The attacker has sent one packet and has been able to generate as many as 254 responses aimed at the target. Should the attacker send several of these spoofed requests, or send them to several different networks, the target can quickly become overwhelmed.</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46</a:t>
            </a:fld>
            <a:endParaRPr lang="en-US" altLang="en-US" dirty="0"/>
          </a:p>
        </p:txBody>
      </p:sp>
    </p:spTree>
    <p:extLst>
      <p:ext uri="{BB962C8B-B14F-4D97-AF65-F5344CB8AC3E}">
        <p14:creationId xmlns:p14="http://schemas.microsoft.com/office/powerpoint/2010/main" val="30591767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itchFamily="34" charset="0"/>
                <a:ea typeface="ヒラギノ角ゴ Pro W3" pitchFamily="-112" charset="-128"/>
              </a:rPr>
              <a:t>Spoofing can also take advantage of a trusted relationship between two systems. If two systems are configured to accept the authentication accomplished by each other, an individual logged onto one system might not be forced to go through an authentication process again to access the other system. An attacker can take advantage of this arrangement by sending a packet to one system that appears to have come from a trusted system. Since the trusted relationship is in place, the targeted system may perform the requested task without authentication.</a:t>
            </a: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54F154F5-3C31-4ADA-B60D-2D0FA0487F4C}" type="slidenum">
              <a:rPr lang="en-US" altLang="en-US" smtClean="0"/>
              <a:pPr eaLnBrk="1" hangingPunct="1"/>
              <a:t>47</a:t>
            </a:fld>
            <a:endParaRPr lang="en-US" altLang="en-US" dirty="0"/>
          </a:p>
        </p:txBody>
      </p:sp>
    </p:spTree>
    <p:extLst>
      <p:ext uri="{BB962C8B-B14F-4D97-AF65-F5344CB8AC3E}">
        <p14:creationId xmlns:p14="http://schemas.microsoft.com/office/powerpoint/2010/main" val="39701824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15.6 illustrates a spoofing attack that includes a SYN flooding attack.</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48</a:t>
            </a:fld>
            <a:endParaRPr lang="en-US" altLang="en-US" dirty="0"/>
          </a:p>
        </p:txBody>
      </p:sp>
    </p:spTree>
    <p:extLst>
      <p:ext uri="{BB962C8B-B14F-4D97-AF65-F5344CB8AC3E}">
        <p14:creationId xmlns:p14="http://schemas.microsoft.com/office/powerpoint/2010/main" val="20612580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itchFamily="34" charset="0"/>
                <a:ea typeface="ヒラギノ角ゴ Pro W3" pitchFamily="-112" charset="-128"/>
              </a:rPr>
              <a:t>How complicated the spoofing is depends heavily on several factors, including whether the traffic is encrypted and where the attacker is located relative to the target. Spoofing attacks from inside a network, for example, are much easier to perform than attacks from outside of the network, because the inside attacker can observe the traffic to and from the target and can do a better job of formulating the necessary packets.</a:t>
            </a:r>
          </a:p>
          <a:p>
            <a:endParaRPr lang="en-US" altLang="en-US" dirty="0">
              <a:latin typeface="Arial" pitchFamily="34" charset="0"/>
              <a:ea typeface="ヒラギノ角ゴ Pro W3" pitchFamily="-112" charset="-128"/>
            </a:endParaRPr>
          </a:p>
          <a:p>
            <a:r>
              <a:rPr lang="en-US" sz="1200" i="0" kern="1200" dirty="0">
                <a:solidFill>
                  <a:schemeClr val="tx1"/>
                </a:solidFill>
                <a:effectLst/>
                <a:latin typeface="Arial" charset="0"/>
                <a:ea typeface="ヒラギノ角ゴ Pro W3" pitchFamily="-111" charset="-128"/>
                <a:cs typeface="ヒラギノ角ゴ Pro W3" pitchFamily="-111" charset="-128"/>
              </a:rPr>
              <a:t>Formulating the packets is more complicated for external attackers because a sequence number is associated with TCP packets. A </a:t>
            </a:r>
            <a:r>
              <a:rPr lang="en-US" sz="1200" b="1" i="0" kern="1200" dirty="0">
                <a:solidFill>
                  <a:schemeClr val="tx1"/>
                </a:solidFill>
                <a:effectLst/>
                <a:latin typeface="Arial" charset="0"/>
                <a:ea typeface="ヒラギノ角ゴ Pro W3" pitchFamily="-111" charset="-128"/>
                <a:cs typeface="ヒラギノ角ゴ Pro W3" pitchFamily="-111" charset="-128"/>
              </a:rPr>
              <a:t>sequence number </a:t>
            </a:r>
            <a:r>
              <a:rPr lang="en-US" sz="1200" i="0" kern="1200" dirty="0">
                <a:solidFill>
                  <a:schemeClr val="tx1"/>
                </a:solidFill>
                <a:effectLst/>
                <a:latin typeface="Arial" charset="0"/>
                <a:ea typeface="ヒラギノ角ゴ Pro W3" pitchFamily="-111" charset="-128"/>
                <a:cs typeface="ヒラギノ角ゴ Pro W3" pitchFamily="-111" charset="-128"/>
              </a:rPr>
              <a:t>is a 32-bit number established by the host that is incremented for each packet sent. Packets are not guaranteed to be received in order, and the sequence number can be used to help reorder packets as they are received and to refer to packets that may have been lost in transmission.</a:t>
            </a:r>
          </a:p>
          <a:p>
            <a:endParaRPr lang="en-US" altLang="en-US" sz="1200" i="0" kern="1200" dirty="0">
              <a:solidFill>
                <a:schemeClr val="tx1"/>
              </a:solidFill>
              <a:effectLst/>
              <a:latin typeface="Arial" charset="0"/>
              <a:ea typeface="ヒラギノ角ゴ Pro W3" pitchFamily="-111" charset="-128"/>
            </a:endParaRPr>
          </a:p>
          <a:p>
            <a:r>
              <a:rPr lang="en-US" sz="1200" i="0" kern="1200" dirty="0">
                <a:solidFill>
                  <a:schemeClr val="tx1"/>
                </a:solidFill>
                <a:effectLst/>
                <a:latin typeface="Arial" charset="0"/>
                <a:ea typeface="ヒラギノ角ゴ Pro W3" pitchFamily="-111" charset="-128"/>
                <a:cs typeface="ヒラギノ角ゴ Pro W3" pitchFamily="-111" charset="-128"/>
              </a:rPr>
              <a:t>The difference in the difficulty of attempting a spoofing attack from inside a network and from outside involves determining the sequence number.</a:t>
            </a:r>
            <a:endParaRPr lang="en-US" altLang="en-US" dirty="0">
              <a:latin typeface="Arial" pitchFamily="34" charset="0"/>
              <a:ea typeface="ヒラギノ角ゴ Pro W3" pitchFamily="-112" charset="-128"/>
            </a:endParaRPr>
          </a:p>
          <a:p>
            <a:endParaRPr lang="en-US" altLang="en-US" dirty="0">
              <a:latin typeface="Arial" pitchFamily="34" charset="0"/>
              <a:ea typeface="ヒラギノ角ゴ Pro W3" pitchFamily="-112" charset="-128"/>
            </a:endParaRPr>
          </a:p>
          <a:p>
            <a:pPr marL="228600" indent="-228600">
              <a:buFont typeface="+mj-lt"/>
              <a:buAutoNum type="arabicPeriod"/>
            </a:pPr>
            <a:r>
              <a:rPr lang="en-US" altLang="en-US" dirty="0">
                <a:latin typeface="Arial" pitchFamily="34" charset="0"/>
                <a:ea typeface="ヒラギノ角ゴ Pro W3" pitchFamily="-112" charset="-128"/>
              </a:rPr>
              <a:t>If the attacker is inside of the network and can observe the traffic with which the target host responds, the attacker can easily see the</a:t>
            </a:r>
            <a:r>
              <a:rPr lang="en-US" altLang="en-US" baseline="0" dirty="0">
                <a:latin typeface="Arial" pitchFamily="34" charset="0"/>
                <a:ea typeface="ヒラギノ角ゴ Pro W3" pitchFamily="-112" charset="-128"/>
              </a:rPr>
              <a:t> </a:t>
            </a:r>
            <a:r>
              <a:rPr lang="en-US" altLang="en-US" dirty="0">
                <a:latin typeface="Arial" pitchFamily="34" charset="0"/>
                <a:ea typeface="ヒラギノ角ゴ Pro W3" pitchFamily="-112" charset="-128"/>
              </a:rPr>
              <a:t>sequence number the system creates and can respond with the correct sequence number.</a:t>
            </a:r>
          </a:p>
          <a:p>
            <a:pPr marL="228600" indent="-228600">
              <a:buFont typeface="+mj-lt"/>
              <a:buAutoNum type="arabicPeriod"/>
            </a:pPr>
            <a:endParaRPr lang="en-US" altLang="en-US" dirty="0">
              <a:latin typeface="Arial" pitchFamily="34" charset="0"/>
              <a:ea typeface="ヒラギノ角ゴ Pro W3" pitchFamily="-112" charset="-128"/>
            </a:endParaRPr>
          </a:p>
          <a:p>
            <a:pPr marL="228600" indent="-228600">
              <a:buFont typeface="+mj-lt"/>
              <a:buAutoNum type="arabicPeriod"/>
            </a:pPr>
            <a:r>
              <a:rPr lang="en-US" altLang="en-US" dirty="0">
                <a:latin typeface="Arial" pitchFamily="34" charset="0"/>
                <a:ea typeface="ヒラギノ角ゴ Pro W3" pitchFamily="-112" charset="-128"/>
              </a:rPr>
              <a:t>If the attacker is external to the network and the sequence number the target system generates is not observed, it is next to impossible for the attacker to provide the final ACK with the correct sequence number. So the attacker has to guess what the sequence number might be.</a:t>
            </a: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54F154F5-3C31-4ADA-B60D-2D0FA0487F4C}" type="slidenum">
              <a:rPr lang="en-US" altLang="en-US" smtClean="0"/>
              <a:pPr eaLnBrk="1" hangingPunct="1"/>
              <a:t>49</a:t>
            </a:fld>
            <a:endParaRPr lang="en-US" altLang="en-US" dirty="0"/>
          </a:p>
        </p:txBody>
      </p:sp>
    </p:spTree>
    <p:extLst>
      <p:ext uri="{BB962C8B-B14F-4D97-AF65-F5344CB8AC3E}">
        <p14:creationId xmlns:p14="http://schemas.microsoft.com/office/powerpoint/2010/main" val="524098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u="sng" dirty="0">
                <a:latin typeface="Arial" pitchFamily="34" charset="0"/>
                <a:ea typeface="ヒラギノ角ゴ Pro W3" pitchFamily="-112" charset="-128"/>
              </a:rPr>
              <a:t>SYN flood</a:t>
            </a:r>
            <a:r>
              <a:rPr lang="en-US" altLang="en-US" dirty="0">
                <a:latin typeface="Arial" pitchFamily="34" charset="0"/>
                <a:ea typeface="ヒラギノ角ゴ Pro W3" pitchFamily="-112" charset="-128"/>
              </a:rPr>
              <a:t> – A method of performing DoS by exhausting TCP connection resources through partially opening connections and letting them</a:t>
            </a:r>
            <a:r>
              <a:rPr lang="en-US" altLang="en-US" baseline="0" dirty="0">
                <a:latin typeface="Arial" pitchFamily="34" charset="0"/>
                <a:ea typeface="ヒラギノ角ゴ Pro W3" pitchFamily="-112" charset="-128"/>
              </a:rPr>
              <a:t> </a:t>
            </a:r>
            <a:r>
              <a:rPr lang="en-US" altLang="en-US" dirty="0">
                <a:latin typeface="Arial" pitchFamily="34" charset="0"/>
                <a:ea typeface="ヒラギノ角ゴ Pro W3" pitchFamily="-112" charset="-128"/>
              </a:rPr>
              <a:t>time-out.</a:t>
            </a:r>
          </a:p>
          <a:p>
            <a:r>
              <a:rPr lang="en-US" altLang="en-US" u="sng" dirty="0">
                <a:latin typeface="Arial" pitchFamily="34" charset="0"/>
                <a:ea typeface="ヒラギノ角ゴ Pro W3" pitchFamily="-112" charset="-128"/>
              </a:rPr>
              <a:t>TCP/IP hijacking</a:t>
            </a:r>
            <a:r>
              <a:rPr lang="en-US" altLang="en-US" dirty="0">
                <a:latin typeface="Arial" pitchFamily="34" charset="0"/>
                <a:ea typeface="ヒラギノ角ゴ Pro W3" pitchFamily="-112" charset="-128"/>
              </a:rPr>
              <a:t> – An attack where the attacker intercepts and hijacks an established TCP connection.</a:t>
            </a:r>
          </a:p>
          <a:p>
            <a:r>
              <a:rPr lang="en-US" altLang="en-US" u="sng" dirty="0">
                <a:latin typeface="Arial" pitchFamily="34" charset="0"/>
                <a:ea typeface="ヒラギノ角ゴ Pro W3" pitchFamily="-112" charset="-128"/>
              </a:rPr>
              <a:t>Trojan</a:t>
            </a:r>
            <a:r>
              <a:rPr lang="en-US" altLang="en-US" dirty="0">
                <a:latin typeface="Arial" pitchFamily="34" charset="0"/>
                <a:ea typeface="ヒラギノ角ゴ Pro W3" pitchFamily="-112" charset="-128"/>
              </a:rPr>
              <a:t> – A form of malicious code that appears to provide one service (and may indeed provide that service) but that also hides another purpose. This hidden purpose often has a malicious intent. This code may also be referred to as a Trojan horse.</a:t>
            </a:r>
          </a:p>
          <a:p>
            <a:r>
              <a:rPr lang="en-US" altLang="en-US" u="sng" dirty="0">
                <a:latin typeface="Arial" pitchFamily="34" charset="0"/>
                <a:ea typeface="ヒラギノ角ゴ Pro W3" pitchFamily="-112" charset="-128"/>
              </a:rPr>
              <a:t>Typo squatting</a:t>
            </a:r>
            <a:r>
              <a:rPr lang="en-US" altLang="en-US" dirty="0">
                <a:latin typeface="Arial" pitchFamily="34" charset="0"/>
                <a:ea typeface="ヒラギノ角ゴ Pro W3" pitchFamily="-112" charset="-128"/>
              </a:rPr>
              <a:t> – An attack form that involves capitalizing upon common typo errors.</a:t>
            </a:r>
          </a:p>
          <a:p>
            <a:r>
              <a:rPr lang="en-US" altLang="en-US" u="sng" dirty="0">
                <a:latin typeface="Arial" pitchFamily="34" charset="0"/>
                <a:ea typeface="ヒラギノ角ゴ Pro W3" pitchFamily="-112" charset="-128"/>
              </a:rPr>
              <a:t>Virus</a:t>
            </a:r>
            <a:r>
              <a:rPr lang="en-US" altLang="en-US" dirty="0">
                <a:latin typeface="Arial" pitchFamily="34" charset="0"/>
                <a:ea typeface="ヒラギノ角ゴ Pro W3" pitchFamily="-112" charset="-128"/>
              </a:rPr>
              <a:t> – A form of malicious code or software that attaches itself to other pieces of code in order to replicate. Viruses may contain a payload, which is a portion of the code that is designed to execute when a certain condition is met (such as on a certain date). This payload is often malicious in nature.</a:t>
            </a:r>
          </a:p>
          <a:p>
            <a:r>
              <a:rPr lang="en-US" altLang="en-US" u="sng" dirty="0">
                <a:latin typeface="Arial" pitchFamily="34" charset="0"/>
                <a:ea typeface="ヒラギノ角ゴ Pro W3" pitchFamily="-112" charset="-128"/>
              </a:rPr>
              <a:t>Worm</a:t>
            </a:r>
            <a:r>
              <a:rPr lang="en-US" altLang="en-US" dirty="0">
                <a:latin typeface="Arial" pitchFamily="34" charset="0"/>
                <a:ea typeface="ヒラギノ角ゴ Pro W3" pitchFamily="-112" charset="-128"/>
              </a:rPr>
              <a:t> – An independent piece of malicious code or software that self-replicates. Unlike a virus, it does not need to be attached to another piece of code. A worm replicates by breaking into another system and making a copy of itself on this new system. A worm can contain a destructive payload but does not have to.</a:t>
            </a:r>
          </a:p>
          <a:p>
            <a:r>
              <a:rPr lang="en-US" altLang="en-US" u="sng" dirty="0">
                <a:latin typeface="Arial" pitchFamily="34" charset="0"/>
                <a:ea typeface="ヒラギノ角ゴ Pro W3" pitchFamily="-112" charset="-128"/>
              </a:rPr>
              <a:t>Zombie</a:t>
            </a:r>
            <a:r>
              <a:rPr lang="en-US" altLang="en-US" baseline="0" dirty="0">
                <a:latin typeface="Arial" pitchFamily="34" charset="0"/>
                <a:ea typeface="ヒラギノ角ゴ Pro W3" pitchFamily="-112" charset="-128"/>
              </a:rPr>
              <a:t> – </a:t>
            </a:r>
            <a:r>
              <a:rPr lang="en-US" altLang="en-US" dirty="0">
                <a:latin typeface="Arial" pitchFamily="34" charset="0"/>
                <a:ea typeface="ヒラギノ角ゴ Pro W3" pitchFamily="-112" charset="-128"/>
              </a:rPr>
              <a:t>A machine that is at least partially under the control of a botnet.</a:t>
            </a:r>
          </a:p>
        </p:txBody>
      </p:sp>
      <p:sp>
        <p:nvSpPr>
          <p:cNvPr id="4" name="Slide Number Placeholder 3"/>
          <p:cNvSpPr>
            <a:spLocks noGrp="1"/>
          </p:cNvSpPr>
          <p:nvPr>
            <p:ph type="sldNum" sz="quarter" idx="5"/>
          </p:nvPr>
        </p:nvSpPr>
        <p:spPr/>
        <p:txBody>
          <a:bodyPr/>
          <a:lstStyle/>
          <a:p>
            <a:pPr>
              <a:defRPr/>
            </a:pPr>
            <a:fld id="{A6AA0865-5C2C-4E08-916A-8976B5994D0E}" type="slidenum">
              <a:rPr lang="en-US" smtClean="0"/>
              <a:pPr>
                <a:defRPr/>
              </a:pPr>
              <a:t>5</a:t>
            </a:fld>
            <a:endParaRPr lang="en-US" dirty="0"/>
          </a:p>
        </p:txBody>
      </p:sp>
    </p:spTree>
    <p:extLst>
      <p:ext uri="{BB962C8B-B14F-4D97-AF65-F5344CB8AC3E}">
        <p14:creationId xmlns:p14="http://schemas.microsoft.com/office/powerpoint/2010/main" val="28172092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TCP three-way handshake, two sets of sequence numbers are created, as shown in Figure 15.7.</a:t>
            </a:r>
          </a:p>
          <a:p>
            <a:endParaRPr lang="en-US" dirty="0"/>
          </a:p>
          <a:p>
            <a:r>
              <a:rPr lang="en-US" dirty="0"/>
              <a:t>The first system chooses a sequence number to send with the original SYN packet. The system receiving this SYN packet acknowledges with a SYN/ACK. It sends an</a:t>
            </a:r>
            <a:r>
              <a:rPr lang="en-US" baseline="0" dirty="0"/>
              <a:t> </a:t>
            </a:r>
            <a:r>
              <a:rPr lang="en-US" dirty="0"/>
              <a:t>acknowledgment number back, which is based on the first sequence number plus one (that is, it increments the sequence number sent to it by one). It then also creates its own sequence number and sends that along with it. The original system receives the SYN/ACK with the new sequence number. It increments the sequence number by one and uses it as the acknowledgment number in the ACK packet with which it responds.</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50</a:t>
            </a:fld>
            <a:endParaRPr lang="en-US" altLang="en-US" dirty="0"/>
          </a:p>
        </p:txBody>
      </p:sp>
    </p:spTree>
    <p:extLst>
      <p:ext uri="{BB962C8B-B14F-4D97-AF65-F5344CB8AC3E}">
        <p14:creationId xmlns:p14="http://schemas.microsoft.com/office/powerpoint/2010/main" val="29849433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marL="227617" indent="-227617">
              <a:buFont typeface="+mj-lt"/>
              <a:buAutoNum type="arabicPeriod"/>
              <a:defRPr/>
            </a:pPr>
            <a:r>
              <a:rPr lang="en-US" dirty="0"/>
              <a:t>TCP/IP hijacking and session hijacking are terms used to refer to the process of taking control of an already existing session between a client and a server.</a:t>
            </a:r>
          </a:p>
          <a:p>
            <a:pPr marL="682851" lvl="1" indent="-227617">
              <a:buFont typeface="+mj-lt"/>
              <a:buAutoNum type="alphaUcPeriod"/>
              <a:defRPr/>
            </a:pPr>
            <a:r>
              <a:rPr lang="en-US" dirty="0">
                <a:cs typeface="ヒラギノ角ゴ Pro W3" pitchFamily="-111" charset="-128"/>
              </a:rPr>
              <a:t>The advantage to an attacker of hijacking over attempting to penetrate a computer system or network is that the attacker doesn’t</a:t>
            </a:r>
            <a:r>
              <a:rPr lang="en-US" baseline="0" dirty="0">
                <a:cs typeface="ヒラギノ角ゴ Pro W3" pitchFamily="-111" charset="-128"/>
              </a:rPr>
              <a:t> </a:t>
            </a:r>
            <a:r>
              <a:rPr lang="en-US" dirty="0">
                <a:cs typeface="ヒラギノ角ゴ Pro W3" pitchFamily="-111" charset="-128"/>
              </a:rPr>
              <a:t>have to circumvent any authentication mechanisms, since the user has already authenticated and established the session.</a:t>
            </a:r>
          </a:p>
          <a:p>
            <a:pPr marL="682851" lvl="1" indent="-227617">
              <a:buFont typeface="+mj-lt"/>
              <a:buAutoNum type="alphaUcPeriod"/>
              <a:defRPr/>
            </a:pPr>
            <a:r>
              <a:rPr lang="en-US" dirty="0">
                <a:cs typeface="ヒラギノ角ゴ Pro W3" pitchFamily="-111" charset="-128"/>
              </a:rPr>
              <a:t>To prevent the user from noticing anything unusual, the attacker can decide to attack the user’s system and perform a DoS attack</a:t>
            </a:r>
            <a:r>
              <a:rPr lang="en-US" baseline="0" dirty="0">
                <a:cs typeface="ヒラギノ角ゴ Pro W3" pitchFamily="-111" charset="-128"/>
              </a:rPr>
              <a:t> </a:t>
            </a:r>
            <a:r>
              <a:rPr lang="en-US" dirty="0">
                <a:cs typeface="ヒラギノ角ゴ Pro W3" pitchFamily="-111" charset="-128"/>
              </a:rPr>
              <a:t>on it, taking it down so that the user, and the system, will not notice the extra traffic that is taking place.</a:t>
            </a:r>
          </a:p>
          <a:p>
            <a:pPr marL="682851" lvl="1" indent="-227617">
              <a:buFont typeface="+mj-lt"/>
              <a:buAutoNum type="alphaUcPeriod"/>
              <a:defRPr/>
            </a:pPr>
            <a:r>
              <a:rPr lang="en-US" dirty="0">
                <a:cs typeface="ヒラギノ角ゴ Pro W3" pitchFamily="-111" charset="-128"/>
              </a:rPr>
              <a:t>Hijack attacks generally are used against web and Telnet sessions. Sequence numbers as they apply to spoofing also apply to</a:t>
            </a:r>
            <a:r>
              <a:rPr lang="en-US" baseline="0" dirty="0">
                <a:cs typeface="ヒラギノ角ゴ Pro W3" pitchFamily="-111" charset="-128"/>
              </a:rPr>
              <a:t> </a:t>
            </a:r>
            <a:r>
              <a:rPr lang="en-US" dirty="0">
                <a:cs typeface="ヒラギノ角ゴ Pro W3" pitchFamily="-111" charset="-128"/>
              </a:rPr>
              <a:t>session hijacking, since the hijacker will need to provide the correct sequence number to continue the appropriated sessions.</a:t>
            </a:r>
          </a:p>
          <a:p>
            <a:pPr>
              <a:defRPr/>
            </a:pPr>
            <a:endParaRPr lang="en-US" dirty="0">
              <a:latin typeface="Arial" pitchFamily="34" charset="0"/>
            </a:endParaRPr>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AF676539-E68C-43B8-8ECD-AA4F4EC39495}" type="slidenum">
              <a:rPr lang="en-US" altLang="en-US" smtClean="0"/>
              <a:pPr eaLnBrk="1" hangingPunct="1"/>
              <a:t>51</a:t>
            </a:fld>
            <a:endParaRPr lang="en-US" altLang="en-US" dirty="0"/>
          </a:p>
        </p:txBody>
      </p:sp>
    </p:spTree>
    <p:extLst>
      <p:ext uri="{BB962C8B-B14F-4D97-AF65-F5344CB8AC3E}">
        <p14:creationId xmlns:p14="http://schemas.microsoft.com/office/powerpoint/2010/main" val="25391917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marL="227617" indent="-227617">
              <a:buFont typeface="+mj-lt"/>
              <a:buAutoNum type="arabicPeriod"/>
              <a:defRPr/>
            </a:pPr>
            <a:r>
              <a:rPr lang="en-US" dirty="0"/>
              <a:t>A </a:t>
            </a:r>
            <a:r>
              <a:rPr lang="en-US" b="1" dirty="0"/>
              <a:t>man-in-the-middle attack </a:t>
            </a:r>
            <a:r>
              <a:rPr lang="en-US" dirty="0"/>
              <a:t>generally occurs when attackers are able to place themselves in the middle of two other hosts that are communicating.</a:t>
            </a:r>
          </a:p>
          <a:p>
            <a:pPr marL="682851" lvl="1" indent="-227617">
              <a:buFont typeface="Arial"/>
              <a:buChar char="•"/>
              <a:defRPr/>
            </a:pPr>
            <a:r>
              <a:rPr lang="en-US" dirty="0">
                <a:cs typeface="ヒラギノ角ゴ Pro W3" pitchFamily="-111" charset="-128"/>
              </a:rPr>
              <a:t>A man-in-the-middle attack can be</a:t>
            </a:r>
            <a:r>
              <a:rPr lang="en-US" baseline="0" dirty="0">
                <a:cs typeface="ヒラギノ角ゴ Pro W3" pitchFamily="-111" charset="-128"/>
              </a:rPr>
              <a:t> </a:t>
            </a:r>
            <a:r>
              <a:rPr lang="en-US" dirty="0">
                <a:cs typeface="ヒラギノ角ゴ Pro W3" pitchFamily="-111" charset="-128"/>
              </a:rPr>
              <a:t>accomplished by compromising a router to alter the path of the traffic.</a:t>
            </a:r>
          </a:p>
          <a:p>
            <a:pPr marL="682851" lvl="1" indent="-227617">
              <a:buFont typeface="Arial"/>
              <a:buChar char="•"/>
              <a:defRPr/>
            </a:pPr>
            <a:r>
              <a:rPr lang="en-US" dirty="0">
                <a:cs typeface="ヒラギノ角ゴ Pro W3" pitchFamily="-111" charset="-128"/>
              </a:rPr>
              <a:t>The attacker can then observe all traffic before relaying it and can actually modify or block traffic.</a:t>
            </a:r>
          </a:p>
          <a:p>
            <a:pPr marL="682851" lvl="1" indent="-227617">
              <a:buFont typeface="Arial"/>
              <a:buChar char="•"/>
              <a:defRPr/>
            </a:pPr>
            <a:r>
              <a:rPr lang="en-US" dirty="0">
                <a:cs typeface="ヒラギノ角ゴ Pro W3" pitchFamily="-111" charset="-128"/>
              </a:rPr>
              <a:t>To the target host, it appears that communication is occurring normally, since all expected replies are received.</a:t>
            </a:r>
          </a:p>
          <a:p>
            <a:pPr marL="227617" indent="-227617">
              <a:buFont typeface="+mj-lt"/>
              <a:buAutoNum type="arabicPeriod"/>
              <a:defRPr/>
            </a:pPr>
            <a:endParaRPr lang="en-US" dirty="0"/>
          </a:p>
          <a:p>
            <a:pPr marL="0" indent="0">
              <a:buFont typeface="+mj-lt"/>
              <a:buNone/>
              <a:defRPr/>
            </a:pPr>
            <a:r>
              <a:rPr lang="en-US" dirty="0"/>
              <a:t>There are numerous methods of instantiating a man-in-the-middle attack; one of the common methods is via session hijacking. Session</a:t>
            </a:r>
            <a:r>
              <a:rPr lang="en-US" baseline="0" dirty="0"/>
              <a:t> </a:t>
            </a:r>
            <a:r>
              <a:rPr lang="en-US" dirty="0"/>
              <a:t>hijacking can occur when information such as a cookie is stolen, allowing the attacker to impersonate the legitimate session. This attack can be as a result of a cross-site scripting attack, which tricks a user into executing code resulting in cookie theft. The amount of information that can be obtained in a man-in-the-middle attack will obviously be limited if the communication is encrypted. Even in this case, however, sensitive</a:t>
            </a:r>
            <a:r>
              <a:rPr lang="en-US" baseline="0" dirty="0"/>
              <a:t> </a:t>
            </a:r>
            <a:r>
              <a:rPr lang="en-US" dirty="0"/>
              <a:t>information can still be obtained, since knowing what communication is being conducted, and between which individuals, may, in fact, provide information that is valuable in certain circumstances.</a:t>
            </a:r>
            <a:endParaRPr lang="en-US" b="1" dirty="0"/>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0B4431A2-129D-4392-A077-DDDBCEC9AD90}" type="slidenum">
              <a:rPr lang="en-US" altLang="en-US" smtClean="0"/>
              <a:pPr eaLnBrk="1" hangingPunct="1"/>
              <a:t>52</a:t>
            </a:fld>
            <a:endParaRPr lang="en-US" altLang="en-US" dirty="0"/>
          </a:p>
        </p:txBody>
      </p:sp>
    </p:spTree>
    <p:extLst>
      <p:ext uri="{BB962C8B-B14F-4D97-AF65-F5344CB8AC3E}">
        <p14:creationId xmlns:p14="http://schemas.microsoft.com/office/powerpoint/2010/main" val="1453516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man-in-the-middle</a:t>
            </a:r>
            <a:r>
              <a:rPr lang="en-US" baseline="0" dirty="0"/>
              <a:t> attack is ideally, accomplished </a:t>
            </a:r>
            <a:r>
              <a:rPr lang="en-US" dirty="0"/>
              <a:t>by ensuring that all communication going to or from the target host is routed through the attacker’s host (which can be accomplished if the attacker can compromise the router for the target host). The attacker can then observe all</a:t>
            </a:r>
            <a:r>
              <a:rPr lang="en-US" baseline="0" dirty="0"/>
              <a:t> </a:t>
            </a:r>
            <a:r>
              <a:rPr lang="en-US" dirty="0"/>
              <a:t>traffic before relaying it and can actually modify or block traffic. To the target host, it appears that communication is occurring normally, since</a:t>
            </a:r>
            <a:r>
              <a:rPr lang="en-US" baseline="0" dirty="0"/>
              <a:t> </a:t>
            </a:r>
            <a:r>
              <a:rPr lang="en-US" dirty="0"/>
              <a:t>all expected replies are received. Figure 15.8 illustrates this type of attack.</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53</a:t>
            </a:fld>
            <a:endParaRPr lang="en-US" altLang="en-US" dirty="0"/>
          </a:p>
        </p:txBody>
      </p:sp>
    </p:spTree>
    <p:extLst>
      <p:ext uri="{BB962C8B-B14F-4D97-AF65-F5344CB8AC3E}">
        <p14:creationId xmlns:p14="http://schemas.microsoft.com/office/powerpoint/2010/main" val="33628888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a:defRPr/>
            </a:pPr>
            <a:endParaRPr lang="en-US" b="0" dirty="0"/>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0B4431A2-129D-4392-A077-DDDBCEC9AD90}" type="slidenum">
              <a:rPr lang="en-US" altLang="en-US" smtClean="0"/>
              <a:pPr eaLnBrk="1" hangingPunct="1"/>
              <a:t>54</a:t>
            </a:fld>
            <a:endParaRPr lang="en-US" altLang="en-US" dirty="0"/>
          </a:p>
        </p:txBody>
      </p:sp>
    </p:spTree>
    <p:extLst>
      <p:ext uri="{BB962C8B-B14F-4D97-AF65-F5344CB8AC3E}">
        <p14:creationId xmlns:p14="http://schemas.microsoft.com/office/powerpoint/2010/main" val="27455834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marL="227617" indent="-227617">
              <a:buFont typeface="+mj-lt"/>
              <a:buAutoNum type="arabicPeriod"/>
              <a:defRPr/>
            </a:pPr>
            <a:r>
              <a:rPr lang="en-US" dirty="0"/>
              <a:t>A replay attack occurs when the attacker captures a portion of a communication between two parties and retransmits it at a later time. </a:t>
            </a:r>
          </a:p>
          <a:p>
            <a:pPr marL="682851" lvl="1" indent="-227617">
              <a:buFont typeface="+mj-lt"/>
              <a:buAutoNum type="alphaUcPeriod"/>
              <a:defRPr/>
            </a:pPr>
            <a:r>
              <a:rPr lang="en-US" dirty="0">
                <a:cs typeface="ヒラギノ角ゴ Pro W3" pitchFamily="-111" charset="-128"/>
              </a:rPr>
              <a:t>Generally replay attacks are associated with attempts to circumvent authentication mechanisms, such as the capturing and reuse of a certificate or ticket.</a:t>
            </a:r>
          </a:p>
          <a:p>
            <a:pPr marL="682851" lvl="1" indent="-227617">
              <a:defRPr/>
            </a:pPr>
            <a:endParaRPr lang="en-US" dirty="0">
              <a:cs typeface="ヒラギノ角ゴ Pro W3" pitchFamily="-111" charset="-128"/>
            </a:endParaRPr>
          </a:p>
          <a:p>
            <a:pPr marL="227617" lvl="1" indent="-227617">
              <a:buFont typeface="+mj-lt"/>
              <a:buAutoNum type="arabicPeriod" startAt="2"/>
              <a:defRPr/>
            </a:pPr>
            <a:r>
              <a:rPr lang="en-US" dirty="0">
                <a:cs typeface="ヒラギノ角ゴ Pro W3" pitchFamily="-111" charset="-128"/>
              </a:rPr>
              <a:t>The best way to prevent replay attacks is with encryption, cryptographic authentication, and time stamps. If a portion of the certificate or ticket includes a date/time stamp or an expiration date/time, and this portion is also encrypted as part of the ticket or certificate, replaying</a:t>
            </a:r>
            <a:r>
              <a:rPr lang="en-US" baseline="0" dirty="0">
                <a:cs typeface="ヒラギノ角ゴ Pro W3" pitchFamily="-111" charset="-128"/>
              </a:rPr>
              <a:t> </a:t>
            </a:r>
            <a:r>
              <a:rPr lang="en-US" dirty="0">
                <a:cs typeface="ヒラギノ角ゴ Pro W3" pitchFamily="-111" charset="-128"/>
              </a:rPr>
              <a:t>it at a later time will prove useless, since it will be rejected as having expired.</a:t>
            </a:r>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E9DA1831-9AA0-4071-B4DE-9E7E10EEBAA0}" type="slidenum">
              <a:rPr lang="en-US" altLang="en-US" smtClean="0"/>
              <a:pPr eaLnBrk="1" hangingPunct="1"/>
              <a:t>55</a:t>
            </a:fld>
            <a:endParaRPr lang="en-US" altLang="en-US" dirty="0"/>
          </a:p>
        </p:txBody>
      </p:sp>
    </p:spTree>
    <p:extLst>
      <p:ext uri="{BB962C8B-B14F-4D97-AF65-F5344CB8AC3E}">
        <p14:creationId xmlns:p14="http://schemas.microsoft.com/office/powerpoint/2010/main" val="289070583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56</a:t>
            </a:fld>
            <a:endParaRPr lang="en-US" altLang="en-US" dirty="0"/>
          </a:p>
        </p:txBody>
      </p:sp>
    </p:spTree>
    <p:extLst>
      <p:ext uri="{BB962C8B-B14F-4D97-AF65-F5344CB8AC3E}">
        <p14:creationId xmlns:p14="http://schemas.microsoft.com/office/powerpoint/2010/main" val="23577337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Though not generally considered a social engineering issue, nor a security issue for that matter, spam can, however, be a security concern. Spam, as just about everybody knows, is bulk unsolicited e-mail. It can be legitimate in the sense that it has been sent by a company advertising a product or service, but it can also be malicious and could include an attachment that contains malicious software designed to harm your system, or a link to a malicious web site that may attempt to obtain personal information from you.</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57</a:t>
            </a:fld>
            <a:endParaRPr lang="en-US" altLang="en-US" dirty="0"/>
          </a:p>
        </p:txBody>
      </p:sp>
    </p:spTree>
    <p:extLst>
      <p:ext uri="{BB962C8B-B14F-4D97-AF65-F5344CB8AC3E}">
        <p14:creationId xmlns:p14="http://schemas.microsoft.com/office/powerpoint/2010/main" val="35933058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58</a:t>
            </a:fld>
            <a:endParaRPr lang="en-US" altLang="en-US" dirty="0"/>
          </a:p>
        </p:txBody>
      </p:sp>
    </p:spTree>
    <p:extLst>
      <p:ext uri="{BB962C8B-B14F-4D97-AF65-F5344CB8AC3E}">
        <p14:creationId xmlns:p14="http://schemas.microsoft.com/office/powerpoint/2010/main" val="7013938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59</a:t>
            </a:fld>
            <a:endParaRPr lang="en-US" altLang="en-US" dirty="0"/>
          </a:p>
        </p:txBody>
      </p:sp>
    </p:spTree>
    <p:extLst>
      <p:ext uri="{BB962C8B-B14F-4D97-AF65-F5344CB8AC3E}">
        <p14:creationId xmlns:p14="http://schemas.microsoft.com/office/powerpoint/2010/main" val="1042244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marL="227617" indent="-227617">
              <a:defRPr/>
            </a:pPr>
            <a:r>
              <a:rPr lang="en-US" dirty="0"/>
              <a:t>Generally, computer systems are attacked either as specific targets or merely as targets of opportunity.</a:t>
            </a:r>
          </a:p>
          <a:p>
            <a:pPr marL="227617" indent="-227617">
              <a:buFont typeface="+mj-lt"/>
              <a:buAutoNum type="arabicPeriod"/>
              <a:defRPr/>
            </a:pPr>
            <a:r>
              <a:rPr lang="en-US" dirty="0"/>
              <a:t>An attacker’s motivation in specifically targeting a system may be political, monetary, or other.</a:t>
            </a:r>
          </a:p>
          <a:p>
            <a:pPr marL="227617" indent="-227617">
              <a:buFont typeface="+mj-lt"/>
              <a:buAutoNum type="arabicPeriod"/>
              <a:defRPr/>
            </a:pPr>
            <a:r>
              <a:rPr lang="en-US" dirty="0"/>
              <a:t>In these instances the choice to attack does not rely on the exact hardware and software being used in the targeted system, but rather proceeds in spite of these details.</a:t>
            </a:r>
          </a:p>
          <a:p>
            <a:pPr marL="227617" indent="-227617">
              <a:buFont typeface="+mj-lt"/>
              <a:buAutoNum type="arabicPeriod"/>
              <a:defRPr/>
            </a:pPr>
            <a:r>
              <a:rPr lang="en-US" dirty="0"/>
              <a:t>Target of opportunity attacks succeed when systems are found which have not been updated with the most current security patches and are therefore vulnerable to specific exploits.</a:t>
            </a:r>
          </a:p>
          <a:p>
            <a:pPr>
              <a:defRPr/>
            </a:pPr>
            <a:endParaRPr lang="en-US" b="1" dirty="0"/>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E4C8B758-E70E-4E3F-BCEB-0CEE8ACF836C}" type="slidenum">
              <a:rPr lang="en-US" altLang="en-US" smtClean="0"/>
              <a:pPr eaLnBrk="1" hangingPunct="1"/>
              <a:t>6</a:t>
            </a:fld>
            <a:endParaRPr lang="en-US" altLang="en-US" dirty="0"/>
          </a:p>
        </p:txBody>
      </p:sp>
    </p:spTree>
    <p:extLst>
      <p:ext uri="{BB962C8B-B14F-4D97-AF65-F5344CB8AC3E}">
        <p14:creationId xmlns:p14="http://schemas.microsoft.com/office/powerpoint/2010/main" val="260716011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60</a:t>
            </a:fld>
            <a:endParaRPr lang="en-US" altLang="en-US" dirty="0"/>
          </a:p>
        </p:txBody>
      </p:sp>
    </p:spTree>
    <p:extLst>
      <p:ext uri="{BB962C8B-B14F-4D97-AF65-F5344CB8AC3E}">
        <p14:creationId xmlns:p14="http://schemas.microsoft.com/office/powerpoint/2010/main" val="15397215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Generally, the attackers are hoping to obtain credit card numbers or other information that can be used in identity theft. The user may receive an e-mail asking him or her to call a number that is answered by a potentially compromised voice message system. Users may also receive a recorded message that appears to come from a legitimate entity. In both cases, the user will be encouraged to respond</a:t>
            </a:r>
            <a:r>
              <a:rPr lang="en-US" baseline="0" dirty="0"/>
              <a:t> </a:t>
            </a:r>
            <a:r>
              <a:rPr lang="en-US" dirty="0"/>
              <a:t>quickly and provide the sensitive information so that access to their account is not blocked. If a user ever receives a message that claims to be from a reputable entity and asks for sensitive information, the user should not provide it but instead should use the Internet or examine a legitimate account statement to find a phone number that can be used to contact the entity. The user can then verify that the message received was legitimate or report the vishing attempt.</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61</a:t>
            </a:fld>
            <a:endParaRPr lang="en-US" altLang="en-US" dirty="0"/>
          </a:p>
        </p:txBody>
      </p:sp>
    </p:spTree>
    <p:extLst>
      <p:ext uri="{BB962C8B-B14F-4D97-AF65-F5344CB8AC3E}">
        <p14:creationId xmlns:p14="http://schemas.microsoft.com/office/powerpoint/2010/main" val="118866622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62</a:t>
            </a:fld>
            <a:endParaRPr lang="en-US" altLang="en-US" dirty="0"/>
          </a:p>
        </p:txBody>
      </p:sp>
    </p:spTree>
    <p:extLst>
      <p:ext uri="{BB962C8B-B14F-4D97-AF65-F5344CB8AC3E}">
        <p14:creationId xmlns:p14="http://schemas.microsoft.com/office/powerpoint/2010/main" val="116737086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15.9 illustrates how pharming operates. The first step is an attacker poisons the DNS system, so when the user queries it (step 2) they</a:t>
            </a:r>
            <a:r>
              <a:rPr lang="en-US" baseline="0" dirty="0"/>
              <a:t> </a:t>
            </a:r>
            <a:r>
              <a:rPr lang="en-US" dirty="0"/>
              <a:t>get a false address (step 3). This results in the user being directed to the fake web site (step 4).</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63</a:t>
            </a:fld>
            <a:endParaRPr lang="en-US" altLang="en-US" dirty="0"/>
          </a:p>
        </p:txBody>
      </p:sp>
    </p:spTree>
    <p:extLst>
      <p:ext uri="{BB962C8B-B14F-4D97-AF65-F5344CB8AC3E}">
        <p14:creationId xmlns:p14="http://schemas.microsoft.com/office/powerpoint/2010/main" val="105468320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XMAS scan can help determine OS type and version, based upon TCP/IP stack responses, and can also help determine firewall rules. These attacks can also be used to consume system resources, resulting in DoS.</a:t>
            </a:r>
          </a:p>
          <a:p>
            <a:endParaRPr lang="en-US" dirty="0"/>
          </a:p>
          <a:p>
            <a:r>
              <a:rPr lang="en-US" dirty="0"/>
              <a:t>Simple stateless firewalls check for the SYN flag set to prevent SYN floods, and Christmas packets are designed not to have SYN set, so they pass right by these devices.</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64</a:t>
            </a:fld>
            <a:endParaRPr lang="en-US" altLang="en-US" dirty="0"/>
          </a:p>
        </p:txBody>
      </p:sp>
    </p:spTree>
    <p:extLst>
      <p:ext uri="{BB962C8B-B14F-4D97-AF65-F5344CB8AC3E}">
        <p14:creationId xmlns:p14="http://schemas.microsoft.com/office/powerpoint/2010/main" val="221520986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65</a:t>
            </a:fld>
            <a:endParaRPr lang="en-US" altLang="en-US" dirty="0"/>
          </a:p>
        </p:txBody>
      </p:sp>
    </p:spTree>
    <p:extLst>
      <p:ext uri="{BB962C8B-B14F-4D97-AF65-F5344CB8AC3E}">
        <p14:creationId xmlns:p14="http://schemas.microsoft.com/office/powerpoint/2010/main" val="234384284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66</a:t>
            </a:fld>
            <a:endParaRPr lang="en-US" altLang="en-US" dirty="0"/>
          </a:p>
        </p:txBody>
      </p:sp>
    </p:spTree>
    <p:extLst>
      <p:ext uri="{BB962C8B-B14F-4D97-AF65-F5344CB8AC3E}">
        <p14:creationId xmlns:p14="http://schemas.microsoft.com/office/powerpoint/2010/main" val="80357184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67</a:t>
            </a:fld>
            <a:endParaRPr lang="en-US" altLang="en-US" dirty="0"/>
          </a:p>
        </p:txBody>
      </p:sp>
    </p:spTree>
    <p:extLst>
      <p:ext uri="{BB962C8B-B14F-4D97-AF65-F5344CB8AC3E}">
        <p14:creationId xmlns:p14="http://schemas.microsoft.com/office/powerpoint/2010/main" val="34347881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Arial" charset="0"/>
                <a:ea typeface="ヒラギノ角ゴ Pro W3" pitchFamily="-111" charset="-128"/>
                <a:cs typeface="ヒラギノ角ゴ Pro W3" pitchFamily="-111" charset="-128"/>
              </a:rPr>
              <a:t>Exam Tip: </a:t>
            </a:r>
            <a:r>
              <a:rPr lang="en-US" sz="1200" b="0" i="0" u="none" strike="noStrike" kern="1200" baseline="0" dirty="0">
                <a:solidFill>
                  <a:schemeClr val="tx1"/>
                </a:solidFill>
                <a:latin typeface="Arial" charset="0"/>
                <a:ea typeface="ヒラギノ角ゴ Pro W3" pitchFamily="-111" charset="-128"/>
                <a:cs typeface="ヒラギノ角ゴ Pro W3" pitchFamily="-111" charset="-128"/>
              </a:rPr>
              <a:t>The process of using a new domain name for the five-day “test” period and then relinquishing the name, only to repeat the process again—in essence, obtaining a domain name for free—is called </a:t>
            </a:r>
            <a:r>
              <a:rPr lang="en-US" sz="1200" b="0" i="1" u="none" strike="noStrike" kern="1200" baseline="0" dirty="0">
                <a:solidFill>
                  <a:schemeClr val="tx1"/>
                </a:solidFill>
                <a:latin typeface="Arial" charset="0"/>
                <a:ea typeface="ヒラギノ角ゴ Pro W3" pitchFamily="-111" charset="-128"/>
                <a:cs typeface="ヒラギノ角ゴ Pro W3" pitchFamily="-111" charset="-128"/>
              </a:rPr>
              <a:t>DNS kiting. </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68</a:t>
            </a:fld>
            <a:endParaRPr lang="en-US" altLang="en-US" dirty="0"/>
          </a:p>
        </p:txBody>
      </p:sp>
    </p:spTree>
    <p:extLst>
      <p:ext uri="{BB962C8B-B14F-4D97-AF65-F5344CB8AC3E}">
        <p14:creationId xmlns:p14="http://schemas.microsoft.com/office/powerpoint/2010/main" val="279203093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69</a:t>
            </a:fld>
            <a:endParaRPr lang="en-US" altLang="en-US" dirty="0"/>
          </a:p>
        </p:txBody>
      </p:sp>
    </p:spTree>
    <p:extLst>
      <p:ext uri="{BB962C8B-B14F-4D97-AF65-F5344CB8AC3E}">
        <p14:creationId xmlns:p14="http://schemas.microsoft.com/office/powerpoint/2010/main" val="2905169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7</a:t>
            </a:fld>
            <a:endParaRPr lang="en-US" altLang="en-US" dirty="0"/>
          </a:p>
        </p:txBody>
      </p:sp>
    </p:spTree>
    <p:extLst>
      <p:ext uri="{BB962C8B-B14F-4D97-AF65-F5344CB8AC3E}">
        <p14:creationId xmlns:p14="http://schemas.microsoft.com/office/powerpoint/2010/main" val="210026748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70</a:t>
            </a:fld>
            <a:endParaRPr lang="en-US" altLang="en-US" dirty="0"/>
          </a:p>
        </p:txBody>
      </p:sp>
    </p:spTree>
    <p:extLst>
      <p:ext uri="{BB962C8B-B14F-4D97-AF65-F5344CB8AC3E}">
        <p14:creationId xmlns:p14="http://schemas.microsoft.com/office/powerpoint/2010/main" val="327834246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15.10 shows a series of DNS queries executed on a Windows machine. In the first request, the DNS server was with an ISP, while on the second request, the DNS server was from a VPN connection. Between the two requests, the network connections were changed, resulting in different DNS lookups. This is a form of DNS poisoning attack.</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71</a:t>
            </a:fld>
            <a:endParaRPr lang="en-US" altLang="en-US" dirty="0"/>
          </a:p>
        </p:txBody>
      </p:sp>
    </p:spTree>
    <p:extLst>
      <p:ext uri="{BB962C8B-B14F-4D97-AF65-F5344CB8AC3E}">
        <p14:creationId xmlns:p14="http://schemas.microsoft.com/office/powerpoint/2010/main" val="14192948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times, </a:t>
            </a:r>
            <a:r>
              <a:rPr lang="en-US" b="1" dirty="0"/>
              <a:t>nslookup</a:t>
            </a:r>
            <a:r>
              <a:rPr lang="en-US" dirty="0"/>
              <a:t> will return a nonauthoritative answer, as shown in Figure 15.11. This typically means the result is from a cache as opposed to a server that has an authoritative (that is, known to be current) answer.</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72</a:t>
            </a:fld>
            <a:endParaRPr lang="en-US" altLang="en-US" dirty="0"/>
          </a:p>
        </p:txBody>
      </p:sp>
    </p:spTree>
    <p:extLst>
      <p:ext uri="{BB962C8B-B14F-4D97-AF65-F5344CB8AC3E}">
        <p14:creationId xmlns:p14="http://schemas.microsoft.com/office/powerpoint/2010/main" val="209207278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other commands you can use to examine and manipulate the DNS cache on a system. In Windows, the </a:t>
            </a:r>
            <a:r>
              <a:rPr lang="en-US" b="1" i="0" dirty="0"/>
              <a:t>ipconfig/displaydns </a:t>
            </a:r>
            <a:r>
              <a:rPr lang="en-US" dirty="0"/>
              <a:t>command will show the current DNS cache on a machine.</a:t>
            </a:r>
          </a:p>
          <a:p>
            <a:endParaRPr lang="en-US" dirty="0"/>
          </a:p>
          <a:p>
            <a:r>
              <a:rPr lang="en-US" dirty="0"/>
              <a:t>Figure 15.12 shows a small DNS cache. This cache was recently emptied using the </a:t>
            </a:r>
            <a:r>
              <a:rPr lang="en-US" b="1" dirty="0"/>
              <a:t>ipconfig /flushdns </a:t>
            </a:r>
            <a:r>
              <a:rPr lang="en-US" dirty="0"/>
              <a:t>command to make it fit on the screen.</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73</a:t>
            </a:fld>
            <a:endParaRPr lang="en-US" altLang="en-US" dirty="0"/>
          </a:p>
        </p:txBody>
      </p:sp>
    </p:spTree>
    <p:extLst>
      <p:ext uri="{BB962C8B-B14F-4D97-AF65-F5344CB8AC3E}">
        <p14:creationId xmlns:p14="http://schemas.microsoft.com/office/powerpoint/2010/main" val="181303411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74</a:t>
            </a:fld>
            <a:endParaRPr lang="en-US" altLang="en-US" dirty="0"/>
          </a:p>
        </p:txBody>
      </p:sp>
    </p:spTree>
    <p:extLst>
      <p:ext uri="{BB962C8B-B14F-4D97-AF65-F5344CB8AC3E}">
        <p14:creationId xmlns:p14="http://schemas.microsoft.com/office/powerpoint/2010/main" val="156925903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75</a:t>
            </a:fld>
            <a:endParaRPr lang="en-US" altLang="en-US" dirty="0"/>
          </a:p>
        </p:txBody>
      </p:sp>
    </p:spTree>
    <p:extLst>
      <p:ext uri="{BB962C8B-B14F-4D97-AF65-F5344CB8AC3E}">
        <p14:creationId xmlns:p14="http://schemas.microsoft.com/office/powerpoint/2010/main" val="178134012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76</a:t>
            </a:fld>
            <a:endParaRPr lang="en-US" altLang="en-US" dirty="0"/>
          </a:p>
        </p:txBody>
      </p:sp>
    </p:spTree>
    <p:extLst>
      <p:ext uri="{BB962C8B-B14F-4D97-AF65-F5344CB8AC3E}">
        <p14:creationId xmlns:p14="http://schemas.microsoft.com/office/powerpoint/2010/main" val="306819293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brute-force attack on a password can take place at two levels:</a:t>
            </a:r>
          </a:p>
          <a:p>
            <a:pPr marL="228600" indent="-228600">
              <a:buFont typeface="+mj-lt"/>
              <a:buAutoNum type="arabicPeriod"/>
            </a:pPr>
            <a:r>
              <a:rPr lang="en-US" dirty="0"/>
              <a:t>The attacker can use a password-cracking program to attempt to guess the password directly at a login prompt. The attack can be made more difficult if the account locks after a few failed login attempts.</a:t>
            </a:r>
          </a:p>
          <a:p>
            <a:pPr marL="228600" indent="-228600">
              <a:buFont typeface="+mj-lt"/>
              <a:buAutoNum type="arabicPeriod"/>
            </a:pPr>
            <a:r>
              <a:rPr lang="en-US" dirty="0"/>
              <a:t>The attacker can first steal a password file, use a password-cracking program to compile a list of possible passwords based on the list of password hashes contained in the password file (offline), and then use that narrower list to attempt to guess the password at the login prompt. The second attack can be thwarted if the password file is securely maintained so that others cannot obtain a copy of it.</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77</a:t>
            </a:fld>
            <a:endParaRPr lang="en-US" altLang="en-US" dirty="0"/>
          </a:p>
        </p:txBody>
      </p:sp>
    </p:spTree>
    <p:extLst>
      <p:ext uri="{BB962C8B-B14F-4D97-AF65-F5344CB8AC3E}">
        <p14:creationId xmlns:p14="http://schemas.microsoft.com/office/powerpoint/2010/main" val="113711648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birthday</a:t>
            </a:r>
            <a:r>
              <a:rPr lang="en-US" baseline="0" dirty="0"/>
              <a:t> attack </a:t>
            </a:r>
            <a:r>
              <a:rPr lang="en-US" dirty="0"/>
              <a:t>phenomenon applies to passwords, with k (number of passwords) being quite a bit larger.</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78</a:t>
            </a:fld>
            <a:endParaRPr lang="en-US" altLang="en-US" dirty="0"/>
          </a:p>
        </p:txBody>
      </p:sp>
    </p:spTree>
    <p:extLst>
      <p:ext uri="{BB962C8B-B14F-4D97-AF65-F5344CB8AC3E}">
        <p14:creationId xmlns:p14="http://schemas.microsoft.com/office/powerpoint/2010/main" val="345324089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attacker does not need to know the password, but instead can use a captured hash and inject it directly, which will verify correctly, granting access. As this is a very technically specific hack, tools have been developed to facilitate its operation.</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79</a:t>
            </a:fld>
            <a:endParaRPr lang="en-US" altLang="en-US" dirty="0"/>
          </a:p>
        </p:txBody>
      </p:sp>
    </p:spTree>
    <p:extLst>
      <p:ext uri="{BB962C8B-B14F-4D97-AF65-F5344CB8AC3E}">
        <p14:creationId xmlns:p14="http://schemas.microsoft.com/office/powerpoint/2010/main" val="3248661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Malware can be fairly complex in its construction, with specific features designed to assist malware in avoiding detection. Modern malware</a:t>
            </a:r>
            <a:r>
              <a:rPr lang="en-US" baseline="0" dirty="0"/>
              <a:t> </a:t>
            </a:r>
            <a:r>
              <a:rPr lang="en-US" dirty="0"/>
              <a:t>can be multipart in construction, where several pieces work together to achieve a desired effect.</a:t>
            </a:r>
          </a:p>
          <a:p>
            <a:endParaRPr lang="en-US" dirty="0"/>
          </a:p>
          <a:p>
            <a:pPr marL="171450" indent="-171450">
              <a:buFont typeface="Arial" panose="020B0604020202020204" pitchFamily="34" charset="0"/>
              <a:buChar char="•"/>
            </a:pPr>
            <a:r>
              <a:rPr lang="en-US" dirty="0"/>
              <a:t>When malware has multiple different</a:t>
            </a:r>
            <a:r>
              <a:rPr lang="en-US" baseline="0" dirty="0"/>
              <a:t> </a:t>
            </a:r>
            <a:r>
              <a:rPr lang="en-US" dirty="0"/>
              <a:t>objects that it specifically attacks, it is called </a:t>
            </a:r>
            <a:r>
              <a:rPr lang="en-US" i="1" dirty="0"/>
              <a:t>multipartite</a:t>
            </a:r>
            <a:r>
              <a:rPr lang="en-US" dirty="0"/>
              <a:t>.</a:t>
            </a:r>
          </a:p>
          <a:p>
            <a:pPr marL="171450" indent="-171450">
              <a:buFont typeface="Arial" panose="020B0604020202020204" pitchFamily="34" charset="0"/>
              <a:buChar char="•"/>
            </a:pPr>
            <a:r>
              <a:rPr lang="en-US" dirty="0"/>
              <a:t>Many types of malware can include a changing encryption layer to resist pattern-matching detection. These are called </a:t>
            </a:r>
            <a:r>
              <a:rPr lang="en-US" i="1" dirty="0"/>
              <a:t>polymorphic</a:t>
            </a:r>
            <a:r>
              <a:rPr lang="en-US" dirty="0"/>
              <a:t>.</a:t>
            </a:r>
          </a:p>
          <a:p>
            <a:pPr marL="171450" indent="-171450">
              <a:buFont typeface="Arial" panose="020B0604020202020204" pitchFamily="34" charset="0"/>
              <a:buChar char="•"/>
            </a:pPr>
            <a:r>
              <a:rPr lang="en-US" dirty="0"/>
              <a:t>If the malware actually changes the code at time of infection, this property is called</a:t>
            </a:r>
            <a:r>
              <a:rPr lang="en-US" baseline="0" dirty="0"/>
              <a:t> </a:t>
            </a:r>
            <a:r>
              <a:rPr lang="en-US" i="1" dirty="0"/>
              <a:t>metamorphic</a:t>
            </a:r>
            <a:r>
              <a:rPr lang="en-US" dirty="0"/>
              <a:t>.</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8</a:t>
            </a:fld>
            <a:endParaRPr lang="en-US" altLang="en-US" dirty="0"/>
          </a:p>
        </p:txBody>
      </p:sp>
    </p:spTree>
    <p:extLst>
      <p:ext uri="{BB962C8B-B14F-4D97-AF65-F5344CB8AC3E}">
        <p14:creationId xmlns:p14="http://schemas.microsoft.com/office/powerpoint/2010/main" val="14963950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80</a:t>
            </a:fld>
            <a:endParaRPr lang="en-US" altLang="en-US" dirty="0"/>
          </a:p>
        </p:txBody>
      </p:sp>
    </p:spTree>
    <p:extLst>
      <p:ext uri="{BB962C8B-B14F-4D97-AF65-F5344CB8AC3E}">
        <p14:creationId xmlns:p14="http://schemas.microsoft.com/office/powerpoint/2010/main" val="229372275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81</a:t>
            </a:fld>
            <a:endParaRPr lang="en-US" altLang="en-US" dirty="0"/>
          </a:p>
        </p:txBody>
      </p:sp>
    </p:spTree>
    <p:extLst>
      <p:ext uri="{BB962C8B-B14F-4D97-AF65-F5344CB8AC3E}">
        <p14:creationId xmlns:p14="http://schemas.microsoft.com/office/powerpoint/2010/main" val="172098978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82</a:t>
            </a:fld>
            <a:endParaRPr lang="en-US" altLang="en-US" dirty="0"/>
          </a:p>
        </p:txBody>
      </p:sp>
    </p:spTree>
    <p:extLst>
      <p:ext uri="{BB962C8B-B14F-4D97-AF65-F5344CB8AC3E}">
        <p14:creationId xmlns:p14="http://schemas.microsoft.com/office/powerpoint/2010/main" val="391842758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83</a:t>
            </a:fld>
            <a:endParaRPr lang="en-US" altLang="en-US" dirty="0"/>
          </a:p>
        </p:txBody>
      </p:sp>
    </p:spTree>
    <p:extLst>
      <p:ext uri="{BB962C8B-B14F-4D97-AF65-F5344CB8AC3E}">
        <p14:creationId xmlns:p14="http://schemas.microsoft.com/office/powerpoint/2010/main" val="356177273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84</a:t>
            </a:fld>
            <a:endParaRPr lang="en-US" altLang="en-US" dirty="0"/>
          </a:p>
        </p:txBody>
      </p:sp>
    </p:spTree>
    <p:extLst>
      <p:ext uri="{BB962C8B-B14F-4D97-AF65-F5344CB8AC3E}">
        <p14:creationId xmlns:p14="http://schemas.microsoft.com/office/powerpoint/2010/main" val="411042719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85</a:t>
            </a:fld>
            <a:endParaRPr lang="en-US" altLang="en-US" dirty="0"/>
          </a:p>
        </p:txBody>
      </p:sp>
    </p:spTree>
    <p:extLst>
      <p:ext uri="{BB962C8B-B14F-4D97-AF65-F5344CB8AC3E}">
        <p14:creationId xmlns:p14="http://schemas.microsoft.com/office/powerpoint/2010/main" val="42594583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86</a:t>
            </a:fld>
            <a:endParaRPr lang="en-US" altLang="en-US" dirty="0"/>
          </a:p>
        </p:txBody>
      </p:sp>
    </p:spTree>
    <p:extLst>
      <p:ext uri="{BB962C8B-B14F-4D97-AF65-F5344CB8AC3E}">
        <p14:creationId xmlns:p14="http://schemas.microsoft.com/office/powerpoint/2010/main" val="312027762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87</a:t>
            </a:fld>
            <a:endParaRPr lang="en-US" altLang="en-US" dirty="0"/>
          </a:p>
        </p:txBody>
      </p:sp>
    </p:spTree>
    <p:extLst>
      <p:ext uri="{BB962C8B-B14F-4D97-AF65-F5344CB8AC3E}">
        <p14:creationId xmlns:p14="http://schemas.microsoft.com/office/powerpoint/2010/main" val="371449772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88</a:t>
            </a:fld>
            <a:endParaRPr lang="en-US" altLang="en-US" dirty="0"/>
          </a:p>
        </p:txBody>
      </p:sp>
    </p:spTree>
    <p:extLst>
      <p:ext uri="{BB962C8B-B14F-4D97-AF65-F5344CB8AC3E}">
        <p14:creationId xmlns:p14="http://schemas.microsoft.com/office/powerpoint/2010/main" val="281817488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89</a:t>
            </a:fld>
            <a:endParaRPr lang="en-US" altLang="en-US" dirty="0"/>
          </a:p>
        </p:txBody>
      </p:sp>
    </p:spTree>
    <p:extLst>
      <p:ext uri="{BB962C8B-B14F-4D97-AF65-F5344CB8AC3E}">
        <p14:creationId xmlns:p14="http://schemas.microsoft.com/office/powerpoint/2010/main" val="1732622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9</a:t>
            </a:fld>
            <a:endParaRPr lang="en-US" altLang="en-US" dirty="0"/>
          </a:p>
        </p:txBody>
      </p:sp>
    </p:spTree>
    <p:extLst>
      <p:ext uri="{BB962C8B-B14F-4D97-AF65-F5344CB8AC3E}">
        <p14:creationId xmlns:p14="http://schemas.microsoft.com/office/powerpoint/2010/main" val="184213785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90</a:t>
            </a:fld>
            <a:endParaRPr lang="en-US" altLang="en-US" dirty="0"/>
          </a:p>
        </p:txBody>
      </p:sp>
    </p:spTree>
    <p:extLst>
      <p:ext uri="{BB962C8B-B14F-4D97-AF65-F5344CB8AC3E}">
        <p14:creationId xmlns:p14="http://schemas.microsoft.com/office/powerpoint/2010/main" val="146210515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91</a:t>
            </a:fld>
            <a:endParaRPr lang="en-US" altLang="en-US" dirty="0"/>
          </a:p>
        </p:txBody>
      </p:sp>
    </p:spTree>
    <p:extLst>
      <p:ext uri="{BB962C8B-B14F-4D97-AF65-F5344CB8AC3E}">
        <p14:creationId xmlns:p14="http://schemas.microsoft.com/office/powerpoint/2010/main" val="375895129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92</a:t>
            </a:fld>
            <a:endParaRPr lang="en-US" altLang="en-US" dirty="0"/>
          </a:p>
        </p:txBody>
      </p:sp>
    </p:spTree>
    <p:extLst>
      <p:ext uri="{BB962C8B-B14F-4D97-AF65-F5344CB8AC3E}">
        <p14:creationId xmlns:p14="http://schemas.microsoft.com/office/powerpoint/2010/main" val="97005463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93</a:t>
            </a:fld>
            <a:endParaRPr lang="en-US" altLang="en-US" dirty="0"/>
          </a:p>
        </p:txBody>
      </p:sp>
    </p:spTree>
    <p:extLst>
      <p:ext uri="{BB962C8B-B14F-4D97-AF65-F5344CB8AC3E}">
        <p14:creationId xmlns:p14="http://schemas.microsoft.com/office/powerpoint/2010/main" val="293824532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94</a:t>
            </a:fld>
            <a:endParaRPr lang="en-US" altLang="en-US" dirty="0"/>
          </a:p>
        </p:txBody>
      </p:sp>
    </p:spTree>
    <p:extLst>
      <p:ext uri="{BB962C8B-B14F-4D97-AF65-F5344CB8AC3E}">
        <p14:creationId xmlns:p14="http://schemas.microsoft.com/office/powerpoint/2010/main" val="233232952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r>
              <a:rPr lang="en-US" sz="1200" b="0" i="0" u="none" strike="noStrike" kern="1200" baseline="0" dirty="0">
                <a:solidFill>
                  <a:schemeClr val="tx1"/>
                </a:solidFill>
                <a:latin typeface="Arial" charset="0"/>
                <a:ea typeface="ヒラギノ角ゴ Pro W3" pitchFamily="-111" charset="-128"/>
                <a:cs typeface="ヒラギノ角ゴ Pro W3" pitchFamily="-111" charset="-128"/>
              </a:rPr>
              <a:t>The important elements here are the standards. Organizations from different communities may have widely different standards, and any audit will need to consider the appropriate elements for the specific community. Audits differ from security or vulnerability assessments in that assessments measure the security posture of the organization but may do so without any mandated standards against which to compare them. In a security assessment, general security “best practices” can be used, but they may lack the regulatory teeth that standards often provide. Penetration tests can also be encountered—these tests are conducted against an organization to determine whether any holes in the organization’s security can be found. The goal of the penetration test is to penetrate the security rather than measure it against some standard. Penetration tests are often viewed as </a:t>
            </a:r>
            <a:r>
              <a:rPr lang="en-US" sz="1200" b="0" i="1" u="none" strike="noStrike" kern="1200" baseline="0" dirty="0">
                <a:solidFill>
                  <a:schemeClr val="tx1"/>
                </a:solidFill>
                <a:latin typeface="Arial" charset="0"/>
                <a:ea typeface="ヒラギノ角ゴ Pro W3" pitchFamily="-111" charset="-128"/>
                <a:cs typeface="ヒラギノ角ゴ Pro W3" pitchFamily="-111" charset="-128"/>
              </a:rPr>
              <a:t>white-hat hacking </a:t>
            </a:r>
            <a:r>
              <a:rPr lang="en-US" sz="1200" b="0" i="0" u="none" strike="noStrike" kern="1200" baseline="0" dirty="0">
                <a:solidFill>
                  <a:schemeClr val="tx1"/>
                </a:solidFill>
                <a:latin typeface="Arial" charset="0"/>
                <a:ea typeface="ヒラギノ角ゴ Pro W3" pitchFamily="-111" charset="-128"/>
                <a:cs typeface="ヒラギノ角ゴ Pro W3" pitchFamily="-111" charset="-128"/>
              </a:rPr>
              <a:t>in that the methods used often mirror those that attackers (often called </a:t>
            </a:r>
            <a:r>
              <a:rPr lang="en-US" sz="1200" b="0" i="1" u="none" strike="noStrike" kern="1200" baseline="0" dirty="0">
                <a:solidFill>
                  <a:schemeClr val="tx1"/>
                </a:solidFill>
                <a:latin typeface="Arial" charset="0"/>
                <a:ea typeface="ヒラギノ角ゴ Pro W3" pitchFamily="-111" charset="-128"/>
                <a:cs typeface="ヒラギノ角ゴ Pro W3" pitchFamily="-111" charset="-128"/>
              </a:rPr>
              <a:t>black hats</a:t>
            </a:r>
            <a:r>
              <a:rPr lang="en-US" sz="1200" b="0" i="0" u="none" strike="noStrike" kern="1200" baseline="0" dirty="0">
                <a:solidFill>
                  <a:schemeClr val="tx1"/>
                </a:solidFill>
                <a:latin typeface="Arial" charset="0"/>
                <a:ea typeface="ヒラギノ角ゴ Pro W3" pitchFamily="-111" charset="-128"/>
                <a:cs typeface="ヒラギノ角ゴ Pro W3" pitchFamily="-111" charset="-128"/>
              </a:rPr>
              <a:t>) might use. </a:t>
            </a:r>
            <a:endParaRPr lang="en-US" dirty="0">
              <a:cs typeface="ヒラギノ角ゴ Pro W3" pitchFamily="-111" charset="-128"/>
            </a:endParaRPr>
          </a:p>
        </p:txBody>
      </p:sp>
      <p:sp>
        <p:nvSpPr>
          <p:cNvPr id="1228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B3A0AC2B-326F-428D-8007-089117BAA6DB}" type="slidenum">
              <a:rPr lang="en-US" altLang="en-US" smtClean="0"/>
              <a:pPr eaLnBrk="1" hangingPunct="1"/>
              <a:t>95</a:t>
            </a:fld>
            <a:endParaRPr lang="en-US" altLang="en-US" dirty="0"/>
          </a:p>
        </p:txBody>
      </p:sp>
    </p:spTree>
    <p:extLst>
      <p:ext uri="{BB962C8B-B14F-4D97-AF65-F5344CB8AC3E}">
        <p14:creationId xmlns:p14="http://schemas.microsoft.com/office/powerpoint/2010/main" val="346255261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part of any good security program, administrators must perform periodic audits to ensure things “are as they should be” with regard to users, systems, policies, and procedures. Installing and configuring security mechanisms is important, but they must be reviewed on a regularly scheduled basis to ensure they are effective, up to date, and serving their intended function. Here are some examples, but by no means a complete list, of items that should be audited on a regular basis:</a:t>
            </a:r>
          </a:p>
          <a:p>
            <a:pPr marL="171450" indent="-171450">
              <a:buFont typeface="Arial" panose="020B0604020202020204" pitchFamily="34" charset="0"/>
              <a:buChar char="•"/>
            </a:pPr>
            <a:r>
              <a:rPr lang="en-US" b="1" dirty="0"/>
              <a:t>User access</a:t>
            </a:r>
            <a:r>
              <a:rPr lang="en-US" sz="1200" kern="1200" dirty="0">
                <a:solidFill>
                  <a:schemeClr val="tx1"/>
                </a:solidFill>
                <a:effectLst/>
                <a:latin typeface="Arial" charset="0"/>
                <a:ea typeface="ヒラギノ角ゴ Pro W3" pitchFamily="-111" charset="-128"/>
                <a:cs typeface="ヒラギノ角ゴ Pro W3" pitchFamily="-111" charset="-128"/>
              </a:rPr>
              <a:t> – </a:t>
            </a:r>
            <a:r>
              <a:rPr lang="en-US" dirty="0"/>
              <a:t>Administrators should review which users are accessing the systems, when they are doing so, what resources they are using, and so on. Administrators should look closely for users accessing resources improperly or accessing legitimate resources at unusual times.</a:t>
            </a:r>
          </a:p>
          <a:p>
            <a:pPr marL="171450" indent="-171450">
              <a:buFont typeface="Arial" panose="020B0604020202020204" pitchFamily="34" charset="0"/>
              <a:buChar char="•"/>
            </a:pPr>
            <a:r>
              <a:rPr lang="en-US" b="1" dirty="0"/>
              <a:t>User rights</a:t>
            </a:r>
            <a:r>
              <a:rPr lang="en-US" sz="1200" kern="1200" dirty="0">
                <a:solidFill>
                  <a:schemeClr val="tx1"/>
                </a:solidFill>
                <a:effectLst/>
                <a:latin typeface="Arial" charset="0"/>
                <a:ea typeface="ヒラギノ角ゴ Pro W3" pitchFamily="-111" charset="-128"/>
                <a:cs typeface="ヒラギノ角ゴ Pro W3" pitchFamily="-111" charset="-128"/>
              </a:rPr>
              <a:t> – </a:t>
            </a:r>
            <a:r>
              <a:rPr lang="en-US" dirty="0"/>
              <a:t>When a user changes jobs or responsibilities, she will likely need to be assigned different access permissions; she may gain access to new resources and lose access to others. To ensure that users have access only to the resources and capabilities they need for their current positions, all user rights should be audited periodically.</a:t>
            </a:r>
          </a:p>
          <a:p>
            <a:pPr marL="171450" indent="-171450">
              <a:buFont typeface="Arial" panose="020B0604020202020204" pitchFamily="34" charset="0"/>
              <a:buChar char="•"/>
            </a:pPr>
            <a:r>
              <a:rPr lang="en-US" b="1" dirty="0"/>
              <a:t>Storage</a:t>
            </a:r>
            <a:r>
              <a:rPr lang="en-US" sz="1200" kern="1200" dirty="0">
                <a:solidFill>
                  <a:schemeClr val="tx1"/>
                </a:solidFill>
                <a:effectLst/>
                <a:latin typeface="Arial" charset="0"/>
                <a:ea typeface="ヒラギノ角ゴ Pro W3" pitchFamily="-111" charset="-128"/>
                <a:cs typeface="ヒラギノ角ゴ Pro W3" pitchFamily="-111" charset="-128"/>
              </a:rPr>
              <a:t> – </a:t>
            </a:r>
            <a:r>
              <a:rPr lang="en-US" dirty="0"/>
              <a:t>Many organizations have policies governing what can be stored on “company” resources and how much space can be used by a given user or group. Periodic audits help to ensure that no undesirable or illegal materials exist on organizational resources.</a:t>
            </a:r>
          </a:p>
          <a:p>
            <a:pPr marL="171450" indent="-171450">
              <a:buFont typeface="Arial" panose="020B0604020202020204" pitchFamily="34" charset="0"/>
              <a:buChar char="•"/>
            </a:pPr>
            <a:r>
              <a:rPr lang="en-US" b="1" dirty="0"/>
              <a:t>Retention</a:t>
            </a:r>
            <a:r>
              <a:rPr lang="en-US" sz="1200" kern="1200" dirty="0">
                <a:solidFill>
                  <a:schemeClr val="tx1"/>
                </a:solidFill>
                <a:effectLst/>
                <a:latin typeface="Arial" charset="0"/>
                <a:ea typeface="ヒラギノ角ゴ Pro W3" pitchFamily="-111" charset="-128"/>
                <a:cs typeface="ヒラギノ角ゴ Pro W3" pitchFamily="-111" charset="-128"/>
              </a:rPr>
              <a:t> – </a:t>
            </a:r>
            <a:r>
              <a:rPr lang="en-US" dirty="0"/>
              <a:t>In some organizations, how long a particular document or record is stored can be as important as what is being stored. A records retention policy helps to define what is stored, how it is stored, how long it is stored, and how it is disposed of when the time comes.</a:t>
            </a:r>
            <a:r>
              <a:rPr lang="en-US" baseline="0" dirty="0"/>
              <a:t> </a:t>
            </a:r>
            <a:r>
              <a:rPr lang="en-US" dirty="0"/>
              <a:t>Periodic audits help to ensure that records or documents are removed when they are no longer needed.</a:t>
            </a:r>
          </a:p>
          <a:p>
            <a:pPr marL="171450" indent="-171450">
              <a:buFont typeface="Arial" panose="020B0604020202020204" pitchFamily="34" charset="0"/>
              <a:buChar char="•"/>
            </a:pPr>
            <a:r>
              <a:rPr lang="en-US" b="1" dirty="0"/>
              <a:t>Firewall rules</a:t>
            </a:r>
            <a:r>
              <a:rPr lang="en-US" sz="1200" kern="1200" dirty="0">
                <a:solidFill>
                  <a:schemeClr val="tx1"/>
                </a:solidFill>
                <a:effectLst/>
                <a:latin typeface="Arial" charset="0"/>
                <a:ea typeface="ヒラギノ角ゴ Pro W3" pitchFamily="-111" charset="-128"/>
                <a:cs typeface="ヒラギノ角ゴ Pro W3" pitchFamily="-111" charset="-128"/>
              </a:rPr>
              <a:t> – </a:t>
            </a:r>
            <a:r>
              <a:rPr lang="en-US" dirty="0"/>
              <a:t>Periodic audits of firewall rules are important to ensure the firewall is filtering traffic as desired and to help ensure that “temporary” rules do not end up as permanent additions to the rule set.</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96</a:t>
            </a:fld>
            <a:endParaRPr lang="en-US" altLang="en-US" dirty="0"/>
          </a:p>
        </p:txBody>
      </p:sp>
    </p:spTree>
    <p:extLst>
      <p:ext uri="{BB962C8B-B14F-4D97-AF65-F5344CB8AC3E}">
        <p14:creationId xmlns:p14="http://schemas.microsoft.com/office/powerpoint/2010/main" val="178512640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nSpc>
                <a:spcPct val="80000"/>
              </a:lnSpc>
              <a:buFontTx/>
              <a:buNone/>
            </a:pPr>
            <a:endParaRPr lang="en-US" altLang="en-US" sz="500" dirty="0">
              <a:latin typeface="Calibri" pitchFamily="34" charset="0"/>
              <a:ea typeface="ＭＳ Ｐゴシック" pitchFamily="34" charset="-128"/>
            </a:endParaRPr>
          </a:p>
        </p:txBody>
      </p:sp>
      <p:sp>
        <p:nvSpPr>
          <p:cNvPr id="1239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6CC43117-80C9-4D49-95EA-BBEAD4F32922}" type="slidenum">
              <a:rPr lang="en-US" altLang="en-US" smtClean="0"/>
              <a:pPr eaLnBrk="1" hangingPunct="1"/>
              <a:t>97</a:t>
            </a:fld>
            <a:endParaRPr lang="en-US" altLang="en-US" dirty="0"/>
          </a:p>
        </p:txBody>
      </p:sp>
    </p:spTree>
    <p:extLst>
      <p:ext uri="{BB962C8B-B14F-4D97-AF65-F5344CB8AC3E}">
        <p14:creationId xmlns:p14="http://schemas.microsoft.com/office/powerpoint/2010/main" val="1075552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8448"/>
            <a:ext cx="7772400" cy="1470025"/>
          </a:xfrm>
          <a:prstGeom prst="rect">
            <a:avLst/>
          </a:prstGeom>
        </p:spPr>
        <p:txBody>
          <a:bodyPr/>
          <a:lstStyle>
            <a:lvl1pPr algn="ctr" defTabSz="914400" rtl="0" eaLnBrk="1" latinLnBrk="0" hangingPunct="1">
              <a:spcBef>
                <a:spcPct val="0"/>
              </a:spcBef>
              <a:buNone/>
              <a:defRPr lang="en-US" sz="4900" kern="1200" dirty="0">
                <a:solidFill>
                  <a:schemeClr val="tx1"/>
                </a:solidFill>
                <a:effectLst>
                  <a:outerShdw dist="38100" dir="2700000" algn="tl" rotWithShape="0">
                    <a:srgbClr val="808080"/>
                  </a:outerShdw>
                </a:effectLst>
                <a:latin typeface="+mj-lt"/>
                <a:ea typeface="ヒラギノ角ゴ Pro W3" pitchFamily="-112" charset="-128"/>
                <a:cs typeface="+mj-cs"/>
              </a:defRPr>
            </a:lvl1pPr>
          </a:lstStyle>
          <a:p>
            <a:r>
              <a:rPr lang="en-US" dirty="0"/>
              <a:t>Click to edit Master title style</a:t>
            </a:r>
          </a:p>
        </p:txBody>
      </p:sp>
      <p:sp>
        <p:nvSpPr>
          <p:cNvPr id="3" name="Subtitle 2"/>
          <p:cNvSpPr>
            <a:spLocks noGrp="1"/>
          </p:cNvSpPr>
          <p:nvPr>
            <p:ph type="subTitle" idx="1"/>
          </p:nvPr>
        </p:nvSpPr>
        <p:spPr>
          <a:xfrm>
            <a:off x="1371600" y="5641848"/>
            <a:ext cx="6400800" cy="612648"/>
          </a:xfrm>
          <a:prstGeom prst="rect">
            <a:avLst/>
          </a:prstGeom>
        </p:spPr>
        <p:txBody>
          <a:bodyPr/>
          <a:lstStyle>
            <a:lvl1pPr marL="0" indent="0" algn="ctr" defTabSz="914400" rtl="0" eaLnBrk="1" latinLnBrk="0" hangingPunct="1">
              <a:lnSpc>
                <a:spcPct val="90000"/>
              </a:lnSpc>
              <a:spcBef>
                <a:spcPct val="20000"/>
              </a:spcBef>
              <a:buFont typeface="Arial" panose="020B0604020202020204" pitchFamily="34" charset="0"/>
              <a:buNone/>
              <a:defRPr lang="en-US" sz="3600" kern="1200" dirty="0">
                <a:solidFill>
                  <a:schemeClr val="tx1">
                    <a:tint val="75000"/>
                  </a:schemeClr>
                </a:solidFill>
                <a:latin typeface="+mn-lt"/>
                <a:ea typeface="ヒラギノ角ゴ Pro W3" pitchFamily="-112" charset="-128"/>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4/26/2021</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26707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04900"/>
            <a:ext cx="8229600" cy="876300"/>
          </a:xfrm>
          <a:prstGeom prst="rect">
            <a:avLst/>
          </a:prstGeom>
        </p:spPr>
        <p:txBody>
          <a:bodyPr/>
          <a:lstStyle>
            <a:lvl1pPr>
              <a:defRPr sz="3600"/>
            </a:lvl1pPr>
          </a:lstStyle>
          <a:p>
            <a:r>
              <a:rPr lang="en-US" dirty="0"/>
              <a:t>Click to edit Master title style</a:t>
            </a:r>
          </a:p>
        </p:txBody>
      </p:sp>
      <p:sp>
        <p:nvSpPr>
          <p:cNvPr id="3" name="Content Placeholder 2"/>
          <p:cNvSpPr>
            <a:spLocks noGrp="1"/>
          </p:cNvSpPr>
          <p:nvPr>
            <p:ph idx="1"/>
          </p:nvPr>
        </p:nvSpPr>
        <p:spPr>
          <a:xfrm>
            <a:off x="457200" y="1981200"/>
            <a:ext cx="8229600" cy="4144963"/>
          </a:xfrm>
          <a:prstGeom prst="rect">
            <a:avLst/>
          </a:prstGeom>
        </p:spPr>
        <p:txBody>
          <a:bodyPr/>
          <a:lstStyle>
            <a:lvl1pPr>
              <a:defRPr sz="2800"/>
            </a:lvl1pPr>
            <a:lvl2pPr>
              <a:defRPr sz="24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4/26/2021</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151752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_Line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09218"/>
            <a:ext cx="8229600" cy="1176782"/>
          </a:xfrm>
          <a:prstGeom prst="rect">
            <a:avLst/>
          </a:prstGeom>
        </p:spPr>
        <p:txBody>
          <a:bodyPr/>
          <a:lstStyle>
            <a:lvl1pPr>
              <a:defRPr sz="3600"/>
            </a:lvl1pPr>
          </a:lstStyle>
          <a:p>
            <a:r>
              <a:rPr lang="en-US" dirty="0"/>
              <a:t>Click to edit Master title style</a:t>
            </a:r>
          </a:p>
        </p:txBody>
      </p:sp>
      <p:sp>
        <p:nvSpPr>
          <p:cNvPr id="3" name="Content Placeholder 2"/>
          <p:cNvSpPr>
            <a:spLocks noGrp="1"/>
          </p:cNvSpPr>
          <p:nvPr>
            <p:ph idx="1"/>
          </p:nvPr>
        </p:nvSpPr>
        <p:spPr>
          <a:xfrm>
            <a:off x="457200" y="2362200"/>
            <a:ext cx="8229600" cy="3761232"/>
          </a:xfrm>
          <a:prstGeom prst="rect">
            <a:avLst/>
          </a:prstGeom>
        </p:spPr>
        <p:txBody>
          <a:bodyPr/>
          <a:lstStyle>
            <a:lvl1pPr>
              <a:defRPr sz="2800"/>
            </a:lvl1pPr>
            <a:lvl2pPr>
              <a:defRPr sz="24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4/26/2021</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306086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06424"/>
            <a:ext cx="8229600" cy="877824"/>
          </a:xfrm>
          <a:prstGeom prst="rect">
            <a:avLst/>
          </a:prstGeom>
        </p:spPr>
        <p:txBody>
          <a:bodyPr/>
          <a:lstStyle>
            <a:lvl1pPr>
              <a:defRPr sz="3600"/>
            </a:lvl1pPr>
          </a:lstStyle>
          <a:p>
            <a:r>
              <a:rPr lang="en-US" dirty="0"/>
              <a:t>Click to edit Master title style</a:t>
            </a:r>
          </a:p>
        </p:txBody>
      </p:sp>
      <p:sp>
        <p:nvSpPr>
          <p:cNvPr id="3" name="Content Placeholder 2"/>
          <p:cNvSpPr>
            <a:spLocks noGrp="1"/>
          </p:cNvSpPr>
          <p:nvPr>
            <p:ph sz="half" idx="1"/>
          </p:nvPr>
        </p:nvSpPr>
        <p:spPr>
          <a:xfrm>
            <a:off x="457200" y="1981200"/>
            <a:ext cx="4038600" cy="4144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981200"/>
            <a:ext cx="4038600" cy="4144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solidFill>
                  <a:prstClr val="black"/>
                </a:solidFill>
              </a:rPr>
              <a:pPr/>
              <a:t>4/26/2021</a:t>
            </a:fld>
            <a:endParaRPr lang="en-US" dirty="0">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solidFill>
                <a:prstClr val="black"/>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52362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 one line">
    <p:spTree>
      <p:nvGrpSpPr>
        <p:cNvPr id="1" name=""/>
        <p:cNvGrpSpPr/>
        <p:nvPr/>
      </p:nvGrpSpPr>
      <p:grpSpPr>
        <a:xfrm>
          <a:off x="0" y="0"/>
          <a:ext cx="0" cy="0"/>
          <a:chOff x="0" y="0"/>
          <a:chExt cx="0" cy="0"/>
        </a:xfrm>
      </p:grpSpPr>
      <p:sp>
        <p:nvSpPr>
          <p:cNvPr id="2" name="Title 1"/>
          <p:cNvSpPr>
            <a:spLocks noGrp="1"/>
          </p:cNvSpPr>
          <p:nvPr>
            <p:ph type="title"/>
          </p:nvPr>
        </p:nvSpPr>
        <p:spPr>
          <a:xfrm>
            <a:off x="457200" y="1104900"/>
            <a:ext cx="8229600" cy="876300"/>
          </a:xfrm>
          <a:prstGeom prst="rect">
            <a:avLst/>
          </a:prstGeom>
        </p:spPr>
        <p:txBody>
          <a:bodyPr/>
          <a:lstStyle>
            <a:lvl1pPr>
              <a:defRPr sz="3600"/>
            </a:lvl1pPr>
          </a:lstStyle>
          <a:p>
            <a:r>
              <a:rPr lang="en-US" dirty="0"/>
              <a:t>Click to edit Master 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4/26/2021</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3286446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 two lines">
    <p:spTree>
      <p:nvGrpSpPr>
        <p:cNvPr id="1" name=""/>
        <p:cNvGrpSpPr/>
        <p:nvPr/>
      </p:nvGrpSpPr>
      <p:grpSpPr>
        <a:xfrm>
          <a:off x="0" y="0"/>
          <a:ext cx="0" cy="0"/>
          <a:chOff x="0" y="0"/>
          <a:chExt cx="0" cy="0"/>
        </a:xfrm>
      </p:grpSpPr>
      <p:sp>
        <p:nvSpPr>
          <p:cNvPr id="2" name="Title 1"/>
          <p:cNvSpPr>
            <a:spLocks noGrp="1"/>
          </p:cNvSpPr>
          <p:nvPr>
            <p:ph type="title"/>
          </p:nvPr>
        </p:nvSpPr>
        <p:spPr>
          <a:xfrm>
            <a:off x="457200" y="1109218"/>
            <a:ext cx="8229600" cy="1176782"/>
          </a:xfrm>
          <a:prstGeom prst="rect">
            <a:avLst/>
          </a:prstGeom>
        </p:spPr>
        <p:txBody>
          <a:bodyPr/>
          <a:lstStyle>
            <a:lvl1pPr>
              <a:defRPr sz="3600"/>
            </a:lvl1pPr>
          </a:lstStyle>
          <a:p>
            <a:r>
              <a:rPr lang="en-US" dirty="0"/>
              <a:t>Click to edit Master 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4/26/2021</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3592782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gure">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4/26/2021</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
        <p:nvSpPr>
          <p:cNvPr id="6" name="Content Placeholder 5"/>
          <p:cNvSpPr>
            <a:spLocks noGrp="1"/>
          </p:cNvSpPr>
          <p:nvPr>
            <p:ph sz="quarter" idx="13" hasCustomPrompt="1"/>
          </p:nvPr>
        </p:nvSpPr>
        <p:spPr>
          <a:xfrm>
            <a:off x="609600" y="5943600"/>
            <a:ext cx="7924800" cy="457200"/>
          </a:xfrm>
        </p:spPr>
        <p:txBody>
          <a:bodyPr/>
          <a:lstStyle>
            <a:lvl1pPr marL="0" indent="0" algn="ctr">
              <a:buNone/>
              <a:defRPr sz="1800"/>
            </a:lvl1pPr>
          </a:lstStyle>
          <a:p>
            <a:pPr lvl="0"/>
            <a:r>
              <a:rPr lang="en-US" dirty="0"/>
              <a:t>&lt;Insert Figure number and caption&gt;</a:t>
            </a:r>
          </a:p>
        </p:txBody>
      </p:sp>
    </p:spTree>
    <p:extLst>
      <p:ext uri="{BB962C8B-B14F-4D97-AF65-F5344CB8AC3E}">
        <p14:creationId xmlns:p14="http://schemas.microsoft.com/office/powerpoint/2010/main" val="3731631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4/26/2021</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788336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8"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grpSp>
        <p:nvGrpSpPr>
          <p:cNvPr id="22" name="Group 13"/>
          <p:cNvGrpSpPr>
            <a:grpSpLocks/>
          </p:cNvGrpSpPr>
          <p:nvPr userDrawn="1"/>
        </p:nvGrpSpPr>
        <p:grpSpPr bwMode="auto">
          <a:xfrm>
            <a:off x="-3175" y="0"/>
            <a:ext cx="9147175" cy="6769100"/>
            <a:chOff x="0" y="0"/>
            <a:chExt cx="9147175" cy="6769100"/>
          </a:xfrm>
        </p:grpSpPr>
        <p:grpSp>
          <p:nvGrpSpPr>
            <p:cNvPr id="23" name="Group 9"/>
            <p:cNvGrpSpPr>
              <a:grpSpLocks/>
            </p:cNvGrpSpPr>
            <p:nvPr userDrawn="1"/>
          </p:nvGrpSpPr>
          <p:grpSpPr bwMode="auto">
            <a:xfrm>
              <a:off x="0" y="0"/>
              <a:ext cx="9147175" cy="1006475"/>
              <a:chOff x="0" y="0"/>
              <a:chExt cx="9147175" cy="1006475"/>
            </a:xfrm>
          </p:grpSpPr>
          <p:sp>
            <p:nvSpPr>
              <p:cNvPr id="25" name="Rectangle 24"/>
              <p:cNvSpPr>
                <a:spLocks/>
              </p:cNvSpPr>
              <p:nvPr userDrawn="1"/>
            </p:nvSpPr>
            <p:spPr>
              <a:xfrm>
                <a:off x="0" y="0"/>
                <a:ext cx="9147175" cy="100647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26" name="TextBox 11"/>
              <p:cNvSpPr txBox="1">
                <a:spLocks noChangeArrowheads="1"/>
              </p:cNvSpPr>
              <p:nvPr userDrawn="1"/>
            </p:nvSpPr>
            <p:spPr bwMode="auto">
              <a:xfrm>
                <a:off x="1172896" y="269557"/>
                <a:ext cx="797110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600" dirty="0">
                    <a:solidFill>
                      <a:schemeClr val="bg1"/>
                    </a:solidFill>
                    <a:latin typeface="Century" panose="02040604050505020304" pitchFamily="18" charset="0"/>
                  </a:rPr>
                  <a:t>Principles</a:t>
                </a:r>
                <a:r>
                  <a:rPr lang="en-US" altLang="en-US" sz="2600" baseline="0" dirty="0">
                    <a:solidFill>
                      <a:schemeClr val="bg1"/>
                    </a:solidFill>
                    <a:latin typeface="Century" panose="02040604050505020304" pitchFamily="18" charset="0"/>
                  </a:rPr>
                  <a:t> of Computer Security, Fourth Edition</a:t>
                </a:r>
                <a:endParaRPr lang="en-US" altLang="en-US" sz="2600" dirty="0">
                  <a:solidFill>
                    <a:schemeClr val="bg1"/>
                  </a:solidFill>
                  <a:latin typeface="Century" panose="02040604050505020304" pitchFamily="18" charset="0"/>
                </a:endParaRPr>
              </a:p>
            </p:txBody>
          </p:sp>
        </p:grpSp>
        <p:sp>
          <p:nvSpPr>
            <p:cNvPr id="24" name="TextBox 23"/>
            <p:cNvSpPr txBox="1"/>
            <p:nvPr userDrawn="1"/>
          </p:nvSpPr>
          <p:spPr>
            <a:xfrm>
              <a:off x="0" y="6553200"/>
              <a:ext cx="9144000" cy="215900"/>
            </a:xfrm>
            <a:prstGeom prst="rect">
              <a:avLst/>
            </a:prstGeom>
            <a:solidFill>
              <a:schemeClr val="tx1"/>
            </a:solidFill>
          </p:spPr>
          <p:txBody>
            <a:bodyPr>
              <a:spAutoFit/>
            </a:bodyPr>
            <a:lstStyle/>
            <a:p>
              <a:pPr eaLnBrk="1" hangingPunct="1">
                <a:defRPr/>
              </a:pPr>
              <a:r>
                <a:rPr lang="en-US" sz="800" dirty="0">
                  <a:solidFill>
                    <a:schemeClr val="bg1"/>
                  </a:solidFill>
                  <a:latin typeface="Arial" charset="0"/>
                  <a:cs typeface="Arial" charset="0"/>
                </a:rPr>
                <a:t>Copyright © 2016 by McGraw-Hill Education. All rights reserved.</a:t>
              </a:r>
            </a:p>
          </p:txBody>
        </p:sp>
      </p:grpSp>
      <p:sp>
        <p:nvSpPr>
          <p:cNvPr id="27" name="Footer Placeholder 4"/>
          <p:cNvSpPr txBox="1">
            <a:spLocks/>
          </p:cNvSpPr>
          <p:nvPr userDrawn="1"/>
        </p:nvSpPr>
        <p:spPr>
          <a:xfrm>
            <a:off x="3122612" y="6296025"/>
            <a:ext cx="2895600" cy="365125"/>
          </a:xfrm>
          <a:prstGeom prst="rect">
            <a:avLst/>
          </a:prstGeom>
        </p:spPr>
        <p:txBody>
          <a:bodyPr vert="horz" lIns="91440" tIns="45720" rIns="91440" bIns="45720" rtlCol="0" anchor="ctr"/>
          <a:lstStyle>
            <a:defPPr>
              <a:defRPr lang="en-US"/>
            </a:defPPr>
            <a:lvl1pPr algn="ctr"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endParaRPr lang="en-US" dirty="0"/>
          </a:p>
        </p:txBody>
      </p:sp>
      <p:pic>
        <p:nvPicPr>
          <p:cNvPr id="29" name="Picture 2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175" y="-15240"/>
            <a:ext cx="1172897" cy="1021715"/>
          </a:xfrm>
          <a:prstGeom prst="rect">
            <a:avLst/>
          </a:prstGeom>
        </p:spPr>
      </p:pic>
    </p:spTree>
    <p:extLst>
      <p:ext uri="{BB962C8B-B14F-4D97-AF65-F5344CB8AC3E}">
        <p14:creationId xmlns:p14="http://schemas.microsoft.com/office/powerpoint/2010/main" val="3614237024"/>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68" r:id="rId3"/>
    <p:sldLayoutId id="2147483667" r:id="rId4"/>
    <p:sldLayoutId id="2147483670" r:id="rId5"/>
    <p:sldLayoutId id="2147483671" r:id="rId6"/>
    <p:sldLayoutId id="2147483669" r:id="rId7"/>
    <p:sldLayoutId id="2147483661"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a:t>Types of Attacks and Malicious Software</a:t>
            </a:r>
          </a:p>
        </p:txBody>
      </p:sp>
      <p:sp>
        <p:nvSpPr>
          <p:cNvPr id="2051" name="Rectangle 3"/>
          <p:cNvSpPr>
            <a:spLocks noGrp="1" noChangeArrowheads="1"/>
          </p:cNvSpPr>
          <p:nvPr>
            <p:ph type="subTitle" idx="1"/>
          </p:nvPr>
        </p:nvSpPr>
        <p:spPr/>
        <p:txBody>
          <a:bodyPr/>
          <a:lstStyle/>
          <a:p>
            <a:r>
              <a:rPr lang="en-US" altLang="en-US" dirty="0"/>
              <a:t>Chapter 15</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9172" y="2836608"/>
            <a:ext cx="4105656" cy="2737104"/>
          </a:xfrm>
          <a:prstGeom prst="rect">
            <a:avLst/>
          </a:prstGeom>
        </p:spPr>
      </p:pic>
    </p:spTree>
    <p:extLst>
      <p:ext uri="{BB962C8B-B14F-4D97-AF65-F5344CB8AC3E}">
        <p14:creationId xmlns:p14="http://schemas.microsoft.com/office/powerpoint/2010/main" val="1951612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Viruses (</a:t>
            </a:r>
            <a:r>
              <a:rPr lang="en-US" i="1" dirty="0"/>
              <a:t>continued</a:t>
            </a:r>
            <a:r>
              <a:rPr lang="en-US" dirty="0"/>
              <a:t>)</a:t>
            </a:r>
          </a:p>
        </p:txBody>
      </p:sp>
      <p:sp>
        <p:nvSpPr>
          <p:cNvPr id="3" name="Content Placeholder 2"/>
          <p:cNvSpPr>
            <a:spLocks noGrp="1"/>
          </p:cNvSpPr>
          <p:nvPr>
            <p:ph idx="1"/>
          </p:nvPr>
        </p:nvSpPr>
        <p:spPr>
          <a:xfrm>
            <a:off x="457200" y="1981200"/>
            <a:ext cx="8229600" cy="4876800"/>
          </a:xfrm>
        </p:spPr>
        <p:txBody>
          <a:bodyPr/>
          <a:lstStyle/>
          <a:p>
            <a:r>
              <a:rPr lang="en-US" dirty="0"/>
              <a:t>A boot sector virus infects the boot sector portion of a floppy disk or hard drive.</a:t>
            </a:r>
          </a:p>
          <a:p>
            <a:r>
              <a:rPr lang="en-US" dirty="0"/>
              <a:t>A program virus attaches itself to executable files so that it is executed before the program executes.</a:t>
            </a:r>
          </a:p>
          <a:p>
            <a:pPr lvl="1"/>
            <a:r>
              <a:rPr lang="en-US" dirty="0"/>
              <a:t>Most program viruses also hide a nefarious purpose, such as deleting the hard drive data.</a:t>
            </a:r>
          </a:p>
          <a:p>
            <a:r>
              <a:rPr lang="en-US" dirty="0"/>
              <a:t>A macro virus results from software that includes macro-programming languages.</a:t>
            </a:r>
          </a:p>
          <a:p>
            <a:pPr lvl="1"/>
            <a:r>
              <a:rPr lang="en-US" dirty="0"/>
              <a:t>Best practice is to advise users never to open a document attached to an e-mail if it seems at all suspicious.</a:t>
            </a:r>
          </a:p>
        </p:txBody>
      </p:sp>
    </p:spTree>
    <p:extLst>
      <p:ext uri="{BB962C8B-B14F-4D97-AF65-F5344CB8AC3E}">
        <p14:creationId xmlns:p14="http://schemas.microsoft.com/office/powerpoint/2010/main" val="2904632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Viruses (</a:t>
            </a:r>
            <a:r>
              <a:rPr lang="en-US" i="1" dirty="0"/>
              <a:t>continued</a:t>
            </a:r>
            <a:r>
              <a:rPr lang="en-US" dirty="0"/>
              <a:t>)</a:t>
            </a:r>
          </a:p>
        </p:txBody>
      </p:sp>
      <p:sp>
        <p:nvSpPr>
          <p:cNvPr id="3" name="Content Placeholder 2"/>
          <p:cNvSpPr>
            <a:spLocks noGrp="1"/>
          </p:cNvSpPr>
          <p:nvPr>
            <p:ph idx="1"/>
          </p:nvPr>
        </p:nvSpPr>
        <p:spPr>
          <a:xfrm>
            <a:off x="457200" y="1981200"/>
            <a:ext cx="8229600" cy="4343400"/>
          </a:xfrm>
        </p:spPr>
        <p:txBody>
          <a:bodyPr/>
          <a:lstStyle/>
          <a:p>
            <a:r>
              <a:rPr lang="en-US" dirty="0"/>
              <a:t>To avoid virus infection:</a:t>
            </a:r>
          </a:p>
          <a:p>
            <a:pPr lvl="1"/>
            <a:r>
              <a:rPr lang="en-US" dirty="0"/>
              <a:t>Be cautious about executing programs or opening documents sent to you.</a:t>
            </a:r>
          </a:p>
          <a:p>
            <a:pPr lvl="1"/>
            <a:r>
              <a:rPr lang="en-US" dirty="0"/>
              <a:t>Install and run an antivirus program and maintain an up-to-date listing of virus signatures for the software.</a:t>
            </a:r>
          </a:p>
          <a:p>
            <a:pPr lvl="1"/>
            <a:r>
              <a:rPr lang="en-US" dirty="0"/>
              <a:t>Stay on top of the latest updates for known viruses.</a:t>
            </a:r>
          </a:p>
          <a:p>
            <a:r>
              <a:rPr lang="en-US" dirty="0"/>
              <a:t>Two advances in virus writing have made it more difficult for antivirus software to detect viruses.</a:t>
            </a:r>
          </a:p>
          <a:p>
            <a:pPr lvl="1"/>
            <a:r>
              <a:rPr lang="en-US" i="1" dirty="0"/>
              <a:t>Stealth virus</a:t>
            </a:r>
          </a:p>
          <a:p>
            <a:pPr lvl="1"/>
            <a:r>
              <a:rPr lang="en-US" i="1" dirty="0"/>
              <a:t>Polymorphic virus</a:t>
            </a:r>
          </a:p>
        </p:txBody>
      </p:sp>
    </p:spTree>
    <p:extLst>
      <p:ext uri="{BB962C8B-B14F-4D97-AF65-F5344CB8AC3E}">
        <p14:creationId xmlns:p14="http://schemas.microsoft.com/office/powerpoint/2010/main" val="2090675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Viruses (</a:t>
            </a:r>
            <a:r>
              <a:rPr lang="en-US" i="1" dirty="0"/>
              <a:t>continued</a:t>
            </a:r>
            <a:r>
              <a:rPr lang="en-US" dirty="0"/>
              <a:t>)</a:t>
            </a:r>
          </a:p>
        </p:txBody>
      </p:sp>
      <p:sp>
        <p:nvSpPr>
          <p:cNvPr id="3" name="Content Placeholder 2"/>
          <p:cNvSpPr>
            <a:spLocks noGrp="1"/>
          </p:cNvSpPr>
          <p:nvPr>
            <p:ph idx="1"/>
          </p:nvPr>
        </p:nvSpPr>
        <p:spPr>
          <a:xfrm>
            <a:off x="457200" y="1981200"/>
            <a:ext cx="8229600" cy="4267200"/>
          </a:xfrm>
        </p:spPr>
        <p:txBody>
          <a:bodyPr/>
          <a:lstStyle/>
          <a:p>
            <a:r>
              <a:rPr lang="en-US" dirty="0"/>
              <a:t>Armored viruses resist being reverse-engineered.</a:t>
            </a:r>
          </a:p>
          <a:p>
            <a:pPr lvl="1"/>
            <a:r>
              <a:rPr lang="en-US" dirty="0"/>
              <a:t>Makes the process of determining information from reverse engineering a viruses functionality more difficult.</a:t>
            </a:r>
          </a:p>
          <a:p>
            <a:r>
              <a:rPr lang="en-US" dirty="0"/>
              <a:t>Users are susceptible to virus hoaxes due to prior virus outbreaks.</a:t>
            </a:r>
          </a:p>
          <a:p>
            <a:pPr lvl="1"/>
            <a:r>
              <a:rPr lang="en-US" dirty="0"/>
              <a:t>Word is spread about a new virus and the danger it poses.</a:t>
            </a:r>
          </a:p>
          <a:p>
            <a:pPr lvl="1"/>
            <a:r>
              <a:rPr lang="en-US" dirty="0"/>
              <a:t>A hoax may warn users to not read certain files or connect to the Internet.</a:t>
            </a:r>
          </a:p>
          <a:p>
            <a:pPr lvl="1"/>
            <a:r>
              <a:rPr lang="en-US" dirty="0"/>
              <a:t>Hoaxes can actually be even more destructive than just wasting time and bandwidth.</a:t>
            </a:r>
          </a:p>
        </p:txBody>
      </p:sp>
    </p:spTree>
    <p:extLst>
      <p:ext uri="{BB962C8B-B14F-4D97-AF65-F5344CB8AC3E}">
        <p14:creationId xmlns:p14="http://schemas.microsoft.com/office/powerpoint/2010/main" val="1152987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Worms</a:t>
            </a:r>
          </a:p>
        </p:txBody>
      </p:sp>
      <p:sp>
        <p:nvSpPr>
          <p:cNvPr id="3" name="Content Placeholder 2"/>
          <p:cNvSpPr>
            <a:spLocks noGrp="1"/>
          </p:cNvSpPr>
          <p:nvPr>
            <p:ph idx="1"/>
          </p:nvPr>
        </p:nvSpPr>
        <p:spPr>
          <a:xfrm>
            <a:off x="457200" y="1981200"/>
            <a:ext cx="8229600" cy="4648200"/>
          </a:xfrm>
        </p:spPr>
        <p:txBody>
          <a:bodyPr/>
          <a:lstStyle/>
          <a:p>
            <a:r>
              <a:rPr lang="en-US" b="1" dirty="0"/>
              <a:t>Worms</a:t>
            </a:r>
            <a:r>
              <a:rPr lang="en-US" dirty="0"/>
              <a:t> are pieces of code that attempt to penetrate networks and computer systems.</a:t>
            </a:r>
          </a:p>
          <a:p>
            <a:pPr lvl="1"/>
            <a:r>
              <a:rPr lang="en-US" dirty="0"/>
              <a:t>Once a penetration occurs, the worm will create a new copy of itself on the penetrated system.</a:t>
            </a:r>
          </a:p>
          <a:p>
            <a:pPr lvl="1"/>
            <a:r>
              <a:rPr lang="en-US" dirty="0"/>
              <a:t>Reproduction of a worm thus does not rely on the attachment of the virus to another piece of code or to a file, which is the definition of a virus.</a:t>
            </a:r>
          </a:p>
          <a:p>
            <a:r>
              <a:rPr lang="en-US" dirty="0"/>
              <a:t>There is an important distinction:</a:t>
            </a:r>
          </a:p>
          <a:p>
            <a:pPr lvl="1"/>
            <a:r>
              <a:rPr lang="en-US" dirty="0"/>
              <a:t>Virus code has to attach itself to something else.</a:t>
            </a:r>
          </a:p>
          <a:p>
            <a:pPr lvl="1"/>
            <a:r>
              <a:rPr lang="en-US" dirty="0"/>
              <a:t>Worm code can “survive” on its own.</a:t>
            </a:r>
          </a:p>
        </p:txBody>
      </p:sp>
    </p:spTree>
    <p:extLst>
      <p:ext uri="{BB962C8B-B14F-4D97-AF65-F5344CB8AC3E}">
        <p14:creationId xmlns:p14="http://schemas.microsoft.com/office/powerpoint/2010/main" val="3238855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Worms (</a:t>
            </a:r>
            <a:r>
              <a:rPr lang="en-US" i="1" dirty="0"/>
              <a:t>continued</a:t>
            </a:r>
            <a:r>
              <a:rPr lang="en-US" dirty="0"/>
              <a:t>)</a:t>
            </a:r>
          </a:p>
        </p:txBody>
      </p:sp>
      <p:sp>
        <p:nvSpPr>
          <p:cNvPr id="3" name="Content Placeholder 2"/>
          <p:cNvSpPr>
            <a:spLocks noGrp="1"/>
          </p:cNvSpPr>
          <p:nvPr>
            <p:ph idx="1"/>
          </p:nvPr>
        </p:nvSpPr>
        <p:spPr/>
        <p:txBody>
          <a:bodyPr/>
          <a:lstStyle/>
          <a:p>
            <a:r>
              <a:rPr lang="en-US" dirty="0"/>
              <a:t>Protection against worms depends on the type of worm.</a:t>
            </a:r>
          </a:p>
          <a:p>
            <a:r>
              <a:rPr lang="en-US" dirty="0"/>
              <a:t>Avoid worms attached and propagated by e-mail.</a:t>
            </a:r>
          </a:p>
          <a:p>
            <a:pPr lvl="1"/>
            <a:r>
              <a:rPr lang="en-US" dirty="0"/>
              <a:t>Do not open files or run attachments unless you are absolutely sure of their origin and integrity.</a:t>
            </a:r>
          </a:p>
          <a:p>
            <a:r>
              <a:rPr lang="en-US" dirty="0"/>
              <a:t>Secure systems and networks against penetration.</a:t>
            </a:r>
          </a:p>
          <a:p>
            <a:pPr lvl="1"/>
            <a:r>
              <a:rPr lang="en-US" dirty="0"/>
              <a:t>Install patches, eliminate unused and unnecessary services, enforce good password security, and use firewalls and intrusion detection systems.</a:t>
            </a:r>
          </a:p>
          <a:p>
            <a:r>
              <a:rPr lang="en-US" dirty="0"/>
              <a:t>Sophisticated attacks are almost impossible to avoid.</a:t>
            </a:r>
          </a:p>
        </p:txBody>
      </p:sp>
    </p:spTree>
    <p:extLst>
      <p:ext uri="{BB962C8B-B14F-4D97-AF65-F5344CB8AC3E}">
        <p14:creationId xmlns:p14="http://schemas.microsoft.com/office/powerpoint/2010/main" val="1389711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Polymorphic Malware</a:t>
            </a:r>
          </a:p>
        </p:txBody>
      </p:sp>
      <p:sp>
        <p:nvSpPr>
          <p:cNvPr id="3" name="Content Placeholder 2"/>
          <p:cNvSpPr>
            <a:spLocks noGrp="1"/>
          </p:cNvSpPr>
          <p:nvPr>
            <p:ph idx="1"/>
          </p:nvPr>
        </p:nvSpPr>
        <p:spPr/>
        <p:txBody>
          <a:bodyPr/>
          <a:lstStyle/>
          <a:p>
            <a:r>
              <a:rPr lang="en-US" dirty="0"/>
              <a:t>One of the primary means of avoiding detection by sensors is the use of </a:t>
            </a:r>
            <a:r>
              <a:rPr lang="en-US" i="1" dirty="0"/>
              <a:t>polymorphic code</a:t>
            </a:r>
            <a:r>
              <a:rPr lang="en-US" dirty="0"/>
              <a:t>.</a:t>
            </a:r>
          </a:p>
          <a:p>
            <a:pPr lvl="1"/>
            <a:r>
              <a:rPr lang="en-US" dirty="0"/>
              <a:t>This is code that changes on a regular basis.</a:t>
            </a:r>
          </a:p>
          <a:p>
            <a:pPr lvl="1"/>
            <a:r>
              <a:rPr lang="en-US" dirty="0"/>
              <a:t>These changes or mutations are designed not to affect the functionality of the code, but rather to mask any signature from detection.</a:t>
            </a:r>
          </a:p>
          <a:p>
            <a:pPr lvl="1"/>
            <a:r>
              <a:rPr lang="en-US" dirty="0"/>
              <a:t>Polymorphic programs can change their coding after each use, making each replicant different from a detection point of view.</a:t>
            </a:r>
          </a:p>
        </p:txBody>
      </p:sp>
    </p:spTree>
    <p:extLst>
      <p:ext uri="{BB962C8B-B14F-4D97-AF65-F5344CB8AC3E}">
        <p14:creationId xmlns:p14="http://schemas.microsoft.com/office/powerpoint/2010/main" val="3702464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Trojan Horses</a:t>
            </a:r>
          </a:p>
        </p:txBody>
      </p:sp>
      <p:sp>
        <p:nvSpPr>
          <p:cNvPr id="12291" name="Rectangle 3"/>
          <p:cNvSpPr>
            <a:spLocks noGrp="1" noChangeArrowheads="1"/>
          </p:cNvSpPr>
          <p:nvPr>
            <p:ph idx="1"/>
          </p:nvPr>
        </p:nvSpPr>
        <p:spPr/>
        <p:txBody>
          <a:bodyPr/>
          <a:lstStyle/>
          <a:p>
            <a:r>
              <a:rPr lang="en-US" dirty="0"/>
              <a:t>A Trojan horse, or simply </a:t>
            </a:r>
            <a:r>
              <a:rPr lang="en-US" b="1" dirty="0"/>
              <a:t>Trojan</a:t>
            </a:r>
            <a:r>
              <a:rPr lang="en-US" dirty="0"/>
              <a:t>, is a piece of software that appears to do one thing (and may, in fact, actually do that thing) but hides some other functionality.</a:t>
            </a:r>
          </a:p>
          <a:p>
            <a:pPr lvl="1"/>
            <a:r>
              <a:rPr lang="en-US" dirty="0"/>
              <a:t>A Trojan is a standalone program that must be copied</a:t>
            </a:r>
            <a:br>
              <a:rPr lang="en-US" dirty="0"/>
            </a:br>
            <a:r>
              <a:rPr lang="en-US" dirty="0"/>
              <a:t>and installed by the user.</a:t>
            </a:r>
          </a:p>
          <a:p>
            <a:r>
              <a:rPr lang="en-US" dirty="0"/>
              <a:t>To prevent the introduction of a Trojan:</a:t>
            </a:r>
          </a:p>
          <a:p>
            <a:pPr lvl="1"/>
            <a:r>
              <a:rPr lang="en-US" dirty="0">
                <a:cs typeface="ヒラギノ角ゴ Pro W3" pitchFamily="-111" charset="-128"/>
              </a:rPr>
              <a:t>Never to run software if you are unsure of its origin, security, and integrity</a:t>
            </a:r>
          </a:p>
          <a:p>
            <a:pPr lvl="1"/>
            <a:r>
              <a:rPr lang="en-US" dirty="0">
                <a:cs typeface="ヒラギノ角ゴ Pro W3" pitchFamily="-111" charset="-128"/>
              </a:rPr>
              <a:t>Keep a virus-checking program running on the system</a:t>
            </a:r>
            <a:endParaRPr lang="en-US" dirty="0"/>
          </a:p>
        </p:txBody>
      </p:sp>
    </p:spTree>
    <p:extLst>
      <p:ext uri="{BB962C8B-B14F-4D97-AF65-F5344CB8AC3E}">
        <p14:creationId xmlns:p14="http://schemas.microsoft.com/office/powerpoint/2010/main" val="9178234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Rootkits</a:t>
            </a:r>
          </a:p>
        </p:txBody>
      </p:sp>
      <p:sp>
        <p:nvSpPr>
          <p:cNvPr id="12291" name="Rectangle 3"/>
          <p:cNvSpPr>
            <a:spLocks noGrp="1" noChangeArrowheads="1"/>
          </p:cNvSpPr>
          <p:nvPr>
            <p:ph idx="1"/>
          </p:nvPr>
        </p:nvSpPr>
        <p:spPr>
          <a:xfrm>
            <a:off x="457200" y="1981200"/>
            <a:ext cx="8229600" cy="5181600"/>
          </a:xfrm>
        </p:spPr>
        <p:txBody>
          <a:bodyPr/>
          <a:lstStyle/>
          <a:p>
            <a:r>
              <a:rPr lang="en-US" dirty="0"/>
              <a:t>A </a:t>
            </a:r>
            <a:r>
              <a:rPr lang="en-US" b="1" dirty="0"/>
              <a:t>rootkit</a:t>
            </a:r>
            <a:r>
              <a:rPr lang="en-US" dirty="0"/>
              <a:t> is a form of malware specifically designed to modify the operation of the operating system in some fashion to facilitate nonstandard functionality.</a:t>
            </a:r>
          </a:p>
          <a:p>
            <a:pPr lvl="1"/>
            <a:r>
              <a:rPr lang="en-US" dirty="0"/>
              <a:t>Can do virtually anything that the operating system does</a:t>
            </a:r>
          </a:p>
          <a:p>
            <a:pPr lvl="1"/>
            <a:r>
              <a:rPr lang="en-US" dirty="0"/>
              <a:t>Designed to avoid the security functions of the operating system to avoid detection using subversion or evasion</a:t>
            </a:r>
          </a:p>
          <a:p>
            <a:pPr lvl="1"/>
            <a:r>
              <a:rPr lang="en-US" dirty="0"/>
              <a:t>Can load before the operating system loads, acting as a virtualization layer</a:t>
            </a:r>
          </a:p>
          <a:p>
            <a:pPr lvl="1"/>
            <a:r>
              <a:rPr lang="en-US" dirty="0">
                <a:cs typeface="ヒラギノ角ゴ Pro W3" pitchFamily="-111" charset="-128"/>
              </a:rPr>
              <a:t>Acts as a form of malware and can exist in firmware and as loadable library modules</a:t>
            </a:r>
          </a:p>
        </p:txBody>
      </p:sp>
    </p:spTree>
    <p:extLst>
      <p:ext uri="{BB962C8B-B14F-4D97-AF65-F5344CB8AC3E}">
        <p14:creationId xmlns:p14="http://schemas.microsoft.com/office/powerpoint/2010/main" val="37474967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Logic Bombs</a:t>
            </a:r>
          </a:p>
        </p:txBody>
      </p:sp>
      <p:sp>
        <p:nvSpPr>
          <p:cNvPr id="52227" name="Rectangle 3"/>
          <p:cNvSpPr>
            <a:spLocks noGrp="1" noChangeArrowheads="1"/>
          </p:cNvSpPr>
          <p:nvPr>
            <p:ph idx="1"/>
          </p:nvPr>
        </p:nvSpPr>
        <p:spPr/>
        <p:txBody>
          <a:bodyPr/>
          <a:lstStyle/>
          <a:p>
            <a:r>
              <a:rPr lang="en-US" altLang="en-US" b="1" dirty="0"/>
              <a:t>Logic bombs</a:t>
            </a:r>
            <a:r>
              <a:rPr lang="en-US" altLang="en-US" dirty="0"/>
              <a:t> are a type of malicious software that is deliberately installed, generally by an authorized user.</a:t>
            </a:r>
          </a:p>
          <a:p>
            <a:pPr lvl="1"/>
            <a:r>
              <a:rPr lang="en-US" altLang="en-US" dirty="0"/>
              <a:t>A logic bomb is a piece of code that sits dormant for a period of time until some event invokes its malicious payload.</a:t>
            </a:r>
          </a:p>
          <a:p>
            <a:pPr lvl="1"/>
            <a:r>
              <a:rPr lang="en-US" dirty="0">
                <a:ea typeface="ヒラギノ角ゴ Pro W3" pitchFamily="-111" charset="-128"/>
                <a:cs typeface="ヒラギノ角ゴ Pro W3" pitchFamily="-111" charset="-128"/>
              </a:rPr>
              <a:t>Logic bombs are difficult to detect.</a:t>
            </a:r>
            <a:endParaRPr lang="en-US" altLang="en-US" dirty="0"/>
          </a:p>
          <a:p>
            <a:pPr lvl="1"/>
            <a:r>
              <a:rPr lang="en-US" dirty="0">
                <a:ea typeface="ヒラギノ角ゴ Pro W3" pitchFamily="-111" charset="-128"/>
                <a:cs typeface="ヒラギノ角ゴ Pro W3" pitchFamily="-111" charset="-128"/>
              </a:rPr>
              <a:t>They demonstrate the need for a separation of duties and a periodic review of all programs and services that are running on a system.</a:t>
            </a:r>
            <a:endParaRPr lang="en-US" altLang="en-US" dirty="0"/>
          </a:p>
          <a:p>
            <a:pPr lvl="1"/>
            <a:r>
              <a:rPr lang="en-US" altLang="en-US" dirty="0"/>
              <a:t>They reinforce need for active backups.</a:t>
            </a:r>
          </a:p>
        </p:txBody>
      </p:sp>
    </p:spTree>
    <p:extLst>
      <p:ext uri="{BB962C8B-B14F-4D97-AF65-F5344CB8AC3E}">
        <p14:creationId xmlns:p14="http://schemas.microsoft.com/office/powerpoint/2010/main" val="137421546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Spyware</a:t>
            </a:r>
          </a:p>
        </p:txBody>
      </p:sp>
      <p:sp>
        <p:nvSpPr>
          <p:cNvPr id="51203" name="Rectangle 3"/>
          <p:cNvSpPr>
            <a:spLocks noGrp="1" noChangeArrowheads="1"/>
          </p:cNvSpPr>
          <p:nvPr>
            <p:ph idx="1"/>
          </p:nvPr>
        </p:nvSpPr>
        <p:spPr/>
        <p:txBody>
          <a:bodyPr/>
          <a:lstStyle/>
          <a:p>
            <a:r>
              <a:rPr lang="en-US" altLang="en-US" b="1" dirty="0"/>
              <a:t>Spyware</a:t>
            </a:r>
            <a:r>
              <a:rPr lang="en-US" altLang="en-US" dirty="0"/>
              <a:t> is software that “spies” on users, recording and reporting on their activities.</a:t>
            </a:r>
          </a:p>
          <a:p>
            <a:pPr lvl="1"/>
            <a:r>
              <a:rPr lang="en-US" altLang="en-US" dirty="0"/>
              <a:t>Typically installed without user knowledge, spyware can do a wide range of activities.</a:t>
            </a:r>
          </a:p>
          <a:p>
            <a:pPr lvl="1"/>
            <a:r>
              <a:rPr lang="en-US" altLang="en-US" dirty="0"/>
              <a:t>It can record keystrokes (commonly called keylogging) when the user logs into specific web sites.</a:t>
            </a:r>
          </a:p>
          <a:p>
            <a:pPr lvl="2"/>
            <a:r>
              <a:rPr lang="en-US" altLang="en-US" dirty="0"/>
              <a:t>It can monitor how a user uses a specific piece of software (monitor attempts to cheat at games).</a:t>
            </a:r>
          </a:p>
          <a:p>
            <a:pPr lvl="1"/>
            <a:r>
              <a:rPr lang="en-US" altLang="en-US" dirty="0">
                <a:ea typeface="ヒラギノ角ゴ Pro W3" pitchFamily="-112" charset="-128"/>
              </a:rPr>
              <a:t>Many states have passed legislation banning the unapproved installation of software.</a:t>
            </a:r>
            <a:endParaRPr lang="en-US" altLang="en-US" dirty="0"/>
          </a:p>
        </p:txBody>
      </p:sp>
    </p:spTree>
    <p:extLst>
      <p:ext uri="{BB962C8B-B14F-4D97-AF65-F5344CB8AC3E}">
        <p14:creationId xmlns:p14="http://schemas.microsoft.com/office/powerpoint/2010/main" val="308385095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075" name="Content Placeholder 2"/>
          <p:cNvSpPr>
            <a:spLocks noGrp="1"/>
          </p:cNvSpPr>
          <p:nvPr>
            <p:ph idx="1"/>
          </p:nvPr>
        </p:nvSpPr>
        <p:spPr/>
        <p:txBody>
          <a:bodyPr/>
          <a:lstStyle/>
          <a:p>
            <a:r>
              <a:rPr lang="en-US" altLang="en-US" dirty="0"/>
              <a:t>Describe the various types of computer and network attacks, including denial-of-service, spoofing, hijacking, and password guessing.</a:t>
            </a:r>
          </a:p>
          <a:p>
            <a:r>
              <a:rPr lang="en-US" altLang="en-US" dirty="0"/>
              <a:t>Identify the different types of malicious software that exist, including viruses, worms, Trojan horses, logic bombs, time bombs, and rootkits.</a:t>
            </a:r>
          </a:p>
          <a:p>
            <a:r>
              <a:rPr lang="en-US" altLang="en-US" dirty="0"/>
              <a:t>Explain how social engineering can be used as a means to gain access to computers and networks.</a:t>
            </a:r>
          </a:p>
          <a:p>
            <a:r>
              <a:rPr lang="en-US" altLang="en-US" dirty="0"/>
              <a:t>Describe the importance of auditing and what should be audited.</a:t>
            </a:r>
          </a:p>
        </p:txBody>
      </p:sp>
    </p:spTree>
    <p:extLst>
      <p:ext uri="{BB962C8B-B14F-4D97-AF65-F5344CB8AC3E}">
        <p14:creationId xmlns:p14="http://schemas.microsoft.com/office/powerpoint/2010/main" val="1142088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Adware</a:t>
            </a:r>
          </a:p>
        </p:txBody>
      </p:sp>
      <p:sp>
        <p:nvSpPr>
          <p:cNvPr id="3" name="Content Placeholder 2"/>
          <p:cNvSpPr>
            <a:spLocks noGrp="1"/>
          </p:cNvSpPr>
          <p:nvPr>
            <p:ph idx="1"/>
          </p:nvPr>
        </p:nvSpPr>
        <p:spPr/>
        <p:txBody>
          <a:bodyPr/>
          <a:lstStyle/>
          <a:p>
            <a:r>
              <a:rPr lang="en-US" dirty="0"/>
              <a:t>Software that is supported by advertising is called </a:t>
            </a:r>
            <a:r>
              <a:rPr lang="en-US" i="1" dirty="0"/>
              <a:t>adware</a:t>
            </a:r>
            <a:r>
              <a:rPr lang="en-US" dirty="0"/>
              <a:t>.</a:t>
            </a:r>
          </a:p>
          <a:p>
            <a:r>
              <a:rPr lang="en-US" dirty="0"/>
              <a:t>Adware comes in many different forms:</a:t>
            </a:r>
          </a:p>
          <a:p>
            <a:pPr lvl="1"/>
            <a:r>
              <a:rPr lang="en-US" dirty="0"/>
              <a:t>Legitimate adware</a:t>
            </a:r>
          </a:p>
          <a:p>
            <a:pPr lvl="2"/>
            <a:r>
              <a:rPr lang="en-US" dirty="0"/>
              <a:t>The user is aware of the advertising and agrees to the arrangement in return for free use of the software.</a:t>
            </a:r>
          </a:p>
          <a:p>
            <a:pPr lvl="1"/>
            <a:r>
              <a:rPr lang="en-US" dirty="0"/>
              <a:t>Adware in the form of malware</a:t>
            </a:r>
          </a:p>
          <a:p>
            <a:pPr lvl="2"/>
            <a:r>
              <a:rPr lang="en-US" dirty="0"/>
              <a:t>It is characterized by software that presents unwanted ads.</a:t>
            </a:r>
          </a:p>
        </p:txBody>
      </p:sp>
    </p:spTree>
    <p:extLst>
      <p:ext uri="{BB962C8B-B14F-4D97-AF65-F5344CB8AC3E}">
        <p14:creationId xmlns:p14="http://schemas.microsoft.com/office/powerpoint/2010/main" val="968242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Botnets</a:t>
            </a:r>
          </a:p>
        </p:txBody>
      </p:sp>
      <p:sp>
        <p:nvSpPr>
          <p:cNvPr id="57347" name="Rectangle 3"/>
          <p:cNvSpPr>
            <a:spLocks noGrp="1" noChangeArrowheads="1"/>
          </p:cNvSpPr>
          <p:nvPr>
            <p:ph idx="1"/>
          </p:nvPr>
        </p:nvSpPr>
        <p:spPr>
          <a:xfrm>
            <a:off x="457200" y="1981200"/>
            <a:ext cx="8229600" cy="4648200"/>
          </a:xfrm>
        </p:spPr>
        <p:txBody>
          <a:bodyPr/>
          <a:lstStyle/>
          <a:p>
            <a:r>
              <a:rPr lang="en-US" altLang="en-US" dirty="0"/>
              <a:t>One form of malware that is seemingly benign to a user is a botnet </a:t>
            </a:r>
            <a:r>
              <a:rPr lang="en-US" altLang="en-US" b="1" dirty="0"/>
              <a:t>zombie</a:t>
            </a:r>
            <a:r>
              <a:rPr lang="en-US" altLang="en-US" dirty="0"/>
              <a:t>.</a:t>
            </a:r>
          </a:p>
          <a:p>
            <a:pPr lvl="1"/>
            <a:r>
              <a:rPr lang="en-US" altLang="en-US" dirty="0"/>
              <a:t>Hackers create armies of machines by installing malware agents on the machines, which then are called zombies.</a:t>
            </a:r>
          </a:p>
          <a:p>
            <a:pPr lvl="1"/>
            <a:r>
              <a:rPr lang="en-US" altLang="en-US" dirty="0"/>
              <a:t>These collections of machines are called </a:t>
            </a:r>
            <a:r>
              <a:rPr lang="en-US" altLang="en-US" b="1" dirty="0"/>
              <a:t>botnets</a:t>
            </a:r>
            <a:r>
              <a:rPr lang="en-US" altLang="en-US" dirty="0"/>
              <a:t>.</a:t>
            </a:r>
          </a:p>
          <a:p>
            <a:pPr lvl="1"/>
            <a:r>
              <a:rPr lang="en-US" altLang="en-US" dirty="0"/>
              <a:t>These zombies machines are used to conduct other attacks and to spread spam and other malware.</a:t>
            </a:r>
          </a:p>
          <a:p>
            <a:pPr lvl="1"/>
            <a:r>
              <a:rPr lang="en-US" altLang="en-US" dirty="0"/>
              <a:t>Botnets have grown into networks of over a million nodes </a:t>
            </a:r>
            <a:r>
              <a:rPr lang="en-US" dirty="0">
                <a:ea typeface="ヒラギノ角ゴ Pro W3" pitchFamily="-111" charset="-128"/>
                <a:cs typeface="ヒラギノ角ゴ Pro W3" pitchFamily="-111" charset="-128"/>
              </a:rPr>
              <a:t>and are responsible for tens of millions of spam messages daily</a:t>
            </a:r>
            <a:r>
              <a:rPr lang="en-US" altLang="en-US" dirty="0"/>
              <a:t>.</a:t>
            </a:r>
          </a:p>
        </p:txBody>
      </p:sp>
    </p:spTree>
    <p:extLst>
      <p:ext uri="{BB962C8B-B14F-4D97-AF65-F5344CB8AC3E}">
        <p14:creationId xmlns:p14="http://schemas.microsoft.com/office/powerpoint/2010/main" val="58829031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Backdoors and Trapdoors</a:t>
            </a:r>
          </a:p>
        </p:txBody>
      </p:sp>
      <p:sp>
        <p:nvSpPr>
          <p:cNvPr id="12291" name="Rectangle 3"/>
          <p:cNvSpPr>
            <a:spLocks noGrp="1" noChangeArrowheads="1"/>
          </p:cNvSpPr>
          <p:nvPr>
            <p:ph idx="1"/>
          </p:nvPr>
        </p:nvSpPr>
        <p:spPr/>
        <p:txBody>
          <a:bodyPr/>
          <a:lstStyle/>
          <a:p>
            <a:r>
              <a:rPr lang="en-US" altLang="en-US" b="1" dirty="0"/>
              <a:t>Backdoors</a:t>
            </a:r>
            <a:r>
              <a:rPr lang="en-US" altLang="en-US" dirty="0"/>
              <a:t> were originally (and sometimes still are) nothing more than methods used by software developers to ensure that they could gain access to an application even if something were to happen in the future to prevent normal access methods.</a:t>
            </a:r>
          </a:p>
          <a:p>
            <a:pPr lvl="1"/>
            <a:r>
              <a:rPr lang="en-US" dirty="0"/>
              <a:t>The term </a:t>
            </a:r>
            <a:r>
              <a:rPr lang="en-US" i="1" dirty="0"/>
              <a:t>backdoor </a:t>
            </a:r>
            <a:r>
              <a:rPr lang="en-US" dirty="0"/>
              <a:t>is also, and more commonly, used to refer to programs that attackers install after gaining unauthorized access to a system to ensure that they can continue to have unrestricted access to the system, even if their initial access method is discovered and blocked.</a:t>
            </a:r>
            <a:endParaRPr lang="en-US" altLang="en-US" dirty="0"/>
          </a:p>
        </p:txBody>
      </p:sp>
    </p:spTree>
    <p:extLst>
      <p:ext uri="{BB962C8B-B14F-4D97-AF65-F5344CB8AC3E}">
        <p14:creationId xmlns:p14="http://schemas.microsoft.com/office/powerpoint/2010/main" val="41241990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Ransomware</a:t>
            </a:r>
          </a:p>
        </p:txBody>
      </p:sp>
      <p:sp>
        <p:nvSpPr>
          <p:cNvPr id="3" name="Content Placeholder 2"/>
          <p:cNvSpPr>
            <a:spLocks noGrp="1"/>
          </p:cNvSpPr>
          <p:nvPr>
            <p:ph idx="1"/>
          </p:nvPr>
        </p:nvSpPr>
        <p:spPr/>
        <p:txBody>
          <a:bodyPr/>
          <a:lstStyle/>
          <a:p>
            <a:r>
              <a:rPr lang="en-US" b="1" dirty="0"/>
              <a:t>Ransomware</a:t>
            </a:r>
            <a:r>
              <a:rPr lang="en-US" dirty="0"/>
              <a:t> is a form of malware that performs some action and extracts ransom from a user.</a:t>
            </a:r>
          </a:p>
          <a:p>
            <a:r>
              <a:rPr lang="en-US" dirty="0"/>
              <a:t>The most common form of ransomware is one that encrypts a key file or set of files, rendering a system unusable, or dataset unavailable.</a:t>
            </a:r>
          </a:p>
          <a:p>
            <a:r>
              <a:rPr lang="en-US" dirty="0"/>
              <a:t>The attacker releases the information after being paid, typically in a nontraceable means such as bitcoin.</a:t>
            </a:r>
          </a:p>
        </p:txBody>
      </p:sp>
    </p:spTree>
    <p:extLst>
      <p:ext uri="{BB962C8B-B14F-4D97-AF65-F5344CB8AC3E}">
        <p14:creationId xmlns:p14="http://schemas.microsoft.com/office/powerpoint/2010/main" val="1936321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Malware Defenses</a:t>
            </a:r>
          </a:p>
        </p:txBody>
      </p:sp>
      <p:sp>
        <p:nvSpPr>
          <p:cNvPr id="3" name="Content Placeholder 2"/>
          <p:cNvSpPr>
            <a:spLocks noGrp="1"/>
          </p:cNvSpPr>
          <p:nvPr>
            <p:ph idx="1"/>
          </p:nvPr>
        </p:nvSpPr>
        <p:spPr/>
        <p:txBody>
          <a:bodyPr/>
          <a:lstStyle/>
          <a:p>
            <a:r>
              <a:rPr lang="en-US" dirty="0"/>
              <a:t>Malware can be defended against in a couple of simple steps:</a:t>
            </a:r>
          </a:p>
          <a:p>
            <a:pPr lvl="1"/>
            <a:r>
              <a:rPr lang="en-US" dirty="0"/>
              <a:t>Use an antivirus program – Most major-vendor antivirus suites are designed to catch most widespread forms of malware.</a:t>
            </a:r>
          </a:p>
          <a:p>
            <a:pPr lvl="1"/>
            <a:r>
              <a:rPr lang="en-US" dirty="0"/>
              <a:t>Keep your software up to date – Many forms of malware achieve their objectives through exploitation of vulnerabilities in software, both in the operating system and applications.</a:t>
            </a:r>
          </a:p>
          <a:p>
            <a:r>
              <a:rPr lang="en-US" dirty="0"/>
              <a:t>Challenge is keeping track of the software that is on the system, and keeping track of all vendor updates.</a:t>
            </a:r>
          </a:p>
        </p:txBody>
      </p:sp>
    </p:spTree>
    <p:extLst>
      <p:ext uri="{BB962C8B-B14F-4D97-AF65-F5344CB8AC3E}">
        <p14:creationId xmlns:p14="http://schemas.microsoft.com/office/powerpoint/2010/main" val="2927551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Malware Defenses (</a:t>
            </a:r>
            <a:r>
              <a:rPr lang="en-US" i="1" dirty="0"/>
              <a:t>continued</a:t>
            </a:r>
            <a:r>
              <a:rPr lang="en-US" dirty="0"/>
              <a:t>)</a:t>
            </a:r>
          </a:p>
        </p:txBody>
      </p:sp>
      <p:sp>
        <p:nvSpPr>
          <p:cNvPr id="3" name="Content Placeholder 2"/>
          <p:cNvSpPr>
            <a:spLocks noGrp="1"/>
          </p:cNvSpPr>
          <p:nvPr>
            <p:ph idx="1"/>
          </p:nvPr>
        </p:nvSpPr>
        <p:spPr>
          <a:xfrm>
            <a:off x="457200" y="1981200"/>
            <a:ext cx="8229600" cy="4648200"/>
          </a:xfrm>
        </p:spPr>
        <p:txBody>
          <a:bodyPr/>
          <a:lstStyle/>
          <a:p>
            <a:r>
              <a:rPr lang="en-US" dirty="0"/>
              <a:t>Application-level attacks are attacks against a system that can occur at the network level, at the operating system level, at the application level, or at the user level (social engineering).</a:t>
            </a:r>
          </a:p>
          <a:p>
            <a:pPr lvl="1"/>
            <a:r>
              <a:rPr lang="en-US" dirty="0"/>
              <a:t>Today’s attacks are aimed at the applications primarily because this is where the objective of most attacks resides.</a:t>
            </a:r>
          </a:p>
          <a:p>
            <a:r>
              <a:rPr lang="en-US" dirty="0"/>
              <a:t>Application-level attacks take advantage of several facts associated with computer applications.</a:t>
            </a:r>
          </a:p>
          <a:p>
            <a:pPr lvl="1"/>
            <a:r>
              <a:rPr lang="en-US" dirty="0"/>
              <a:t>Most applications are large programs and end users are slow to apply patches.</a:t>
            </a:r>
          </a:p>
        </p:txBody>
      </p:sp>
    </p:spTree>
    <p:extLst>
      <p:ext uri="{BB962C8B-B14F-4D97-AF65-F5344CB8AC3E}">
        <p14:creationId xmlns:p14="http://schemas.microsoft.com/office/powerpoint/2010/main" val="591704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Attacking Computer Systems and Networks</a:t>
            </a:r>
          </a:p>
        </p:txBody>
      </p:sp>
      <p:sp>
        <p:nvSpPr>
          <p:cNvPr id="3" name="Content Placeholder 2"/>
          <p:cNvSpPr>
            <a:spLocks noGrp="1"/>
          </p:cNvSpPr>
          <p:nvPr>
            <p:ph idx="1"/>
          </p:nvPr>
        </p:nvSpPr>
        <p:spPr/>
        <p:txBody>
          <a:bodyPr/>
          <a:lstStyle/>
          <a:p>
            <a:r>
              <a:rPr lang="en-US" dirty="0"/>
              <a:t>Attacks on computer systems and networks can be grouped into two broad categories:</a:t>
            </a:r>
          </a:p>
          <a:p>
            <a:pPr lvl="1"/>
            <a:r>
              <a:rPr lang="en-US" dirty="0"/>
              <a:t>Attacks on specific software</a:t>
            </a:r>
          </a:p>
          <a:p>
            <a:pPr lvl="2"/>
            <a:r>
              <a:rPr lang="en-US" dirty="0"/>
              <a:t>Generally possible because of an oversight in the code (and possibly in the testing of that code) or because of a flaw, or bug, in the code</a:t>
            </a:r>
          </a:p>
          <a:p>
            <a:pPr lvl="1"/>
            <a:r>
              <a:rPr lang="en-US" dirty="0"/>
              <a:t>Attacks on a specific protocol or service</a:t>
            </a:r>
          </a:p>
          <a:p>
            <a:pPr lvl="2"/>
            <a:r>
              <a:rPr lang="en-US" dirty="0"/>
              <a:t>Attempt to take advantage of a specific feature of the protocol or service or to use the protocol or service in a manner for which it was not intended</a:t>
            </a:r>
          </a:p>
        </p:txBody>
      </p:sp>
    </p:spTree>
    <p:extLst>
      <p:ext uri="{BB962C8B-B14F-4D97-AF65-F5344CB8AC3E}">
        <p14:creationId xmlns:p14="http://schemas.microsoft.com/office/powerpoint/2010/main" val="1331023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Denial-of-Service Attack</a:t>
            </a:r>
          </a:p>
        </p:txBody>
      </p:sp>
      <p:sp>
        <p:nvSpPr>
          <p:cNvPr id="12291" name="Rectangle 3"/>
          <p:cNvSpPr>
            <a:spLocks noGrp="1" noChangeArrowheads="1"/>
          </p:cNvSpPr>
          <p:nvPr>
            <p:ph idx="1"/>
          </p:nvPr>
        </p:nvSpPr>
        <p:spPr/>
        <p:txBody>
          <a:bodyPr/>
          <a:lstStyle/>
          <a:p>
            <a:r>
              <a:rPr lang="en-US" dirty="0"/>
              <a:t>A </a:t>
            </a:r>
            <a:r>
              <a:rPr lang="en-US" b="1" dirty="0"/>
              <a:t>denial-of-service (DoS)</a:t>
            </a:r>
            <a:r>
              <a:rPr lang="en-US" dirty="0"/>
              <a:t> </a:t>
            </a:r>
            <a:r>
              <a:rPr lang="en-US" b="1" dirty="0"/>
              <a:t>attack</a:t>
            </a:r>
            <a:r>
              <a:rPr lang="en-US" dirty="0"/>
              <a:t> is an attack designed to prevent a system or service from functioning normally.</a:t>
            </a:r>
          </a:p>
          <a:p>
            <a:pPr lvl="1"/>
            <a:r>
              <a:rPr lang="en-US" dirty="0">
                <a:ea typeface="ヒラギノ角ゴ Pro W3" pitchFamily="-111" charset="-128"/>
                <a:cs typeface="ヒラギノ角ゴ Pro W3" pitchFamily="-111" charset="-128"/>
              </a:rPr>
              <a:t>Can exploit a known vulnerability in a specific application or operating system</a:t>
            </a:r>
          </a:p>
          <a:p>
            <a:pPr lvl="1"/>
            <a:r>
              <a:rPr lang="en-US" dirty="0">
                <a:ea typeface="ヒラギノ角ゴ Pro W3" pitchFamily="-111" charset="-128"/>
                <a:cs typeface="ヒラギノ角ゴ Pro W3" pitchFamily="-111" charset="-128"/>
              </a:rPr>
              <a:t>Can attack features (or weaknesses) in specific protocols or services</a:t>
            </a:r>
          </a:p>
          <a:p>
            <a:pPr lvl="1"/>
            <a:r>
              <a:rPr lang="en-US" dirty="0">
                <a:ea typeface="ヒラギノ角ゴ Pro W3" pitchFamily="-111" charset="-128"/>
                <a:cs typeface="ヒラギノ角ゴ Pro W3" pitchFamily="-111" charset="-128"/>
              </a:rPr>
              <a:t>Attempts to deny authorized users access either to specific information or to the computer system or network itself</a:t>
            </a:r>
            <a:endParaRPr lang="en-US" dirty="0">
              <a:ea typeface="ヒラギノ角ゴ Pro W3" pitchFamily="-111" charset="-128"/>
            </a:endParaRPr>
          </a:p>
        </p:txBody>
      </p:sp>
    </p:spTree>
    <p:extLst>
      <p:ext uri="{BB962C8B-B14F-4D97-AF65-F5344CB8AC3E}">
        <p14:creationId xmlns:p14="http://schemas.microsoft.com/office/powerpoint/2010/main" val="117909201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Denial-of-Service Attack (</a:t>
            </a:r>
            <a:r>
              <a:rPr lang="en-US" i="1" dirty="0"/>
              <a:t>continued</a:t>
            </a:r>
            <a:r>
              <a:rPr lang="en-US" dirty="0"/>
              <a:t>)</a:t>
            </a:r>
          </a:p>
        </p:txBody>
      </p:sp>
      <p:sp>
        <p:nvSpPr>
          <p:cNvPr id="12291" name="Rectangle 3"/>
          <p:cNvSpPr>
            <a:spLocks noGrp="1" noChangeArrowheads="1"/>
          </p:cNvSpPr>
          <p:nvPr>
            <p:ph idx="1"/>
          </p:nvPr>
        </p:nvSpPr>
        <p:spPr/>
        <p:txBody>
          <a:bodyPr/>
          <a:lstStyle/>
          <a:p>
            <a:r>
              <a:rPr lang="en-US" dirty="0"/>
              <a:t>A </a:t>
            </a:r>
            <a:r>
              <a:rPr lang="en-US" b="1" dirty="0"/>
              <a:t>SYN flood </a:t>
            </a:r>
            <a:r>
              <a:rPr lang="en-US" dirty="0"/>
              <a:t>attack can be used to prevent service to a system temporarily in order to take advantage of a trusted relationship that exists between that system and another.</a:t>
            </a:r>
          </a:p>
          <a:p>
            <a:pPr lvl="1"/>
            <a:r>
              <a:rPr lang="en-US" dirty="0"/>
              <a:t>Illustrates basic principles of most DoS attacks</a:t>
            </a:r>
          </a:p>
          <a:p>
            <a:pPr lvl="1"/>
            <a:r>
              <a:rPr lang="en-US" dirty="0"/>
              <a:t>Exploits weakness inherent to the TCP/IP protocol</a:t>
            </a:r>
          </a:p>
          <a:p>
            <a:pPr lvl="1"/>
            <a:r>
              <a:rPr lang="en-US" dirty="0"/>
              <a:t>Uses TCP three-way handshake to flood a system with faked connection requests</a:t>
            </a:r>
          </a:p>
        </p:txBody>
      </p:sp>
    </p:spTree>
    <p:extLst>
      <p:ext uri="{BB962C8B-B14F-4D97-AF65-F5344CB8AC3E}">
        <p14:creationId xmlns:p14="http://schemas.microsoft.com/office/powerpoint/2010/main" val="244107102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Denial-of-Service Attack (</a:t>
            </a:r>
            <a:r>
              <a:rPr lang="en-US" i="1" dirty="0"/>
              <a:t>continued</a:t>
            </a:r>
            <a:r>
              <a:rPr lang="en-US" dirty="0"/>
              <a:t>)</a:t>
            </a:r>
          </a:p>
        </p:txBody>
      </p:sp>
      <p:sp>
        <p:nvSpPr>
          <p:cNvPr id="20483" name="Rectangle 3"/>
          <p:cNvSpPr>
            <a:spLocks noGrp="1" noChangeArrowheads="1"/>
          </p:cNvSpPr>
          <p:nvPr>
            <p:ph idx="1"/>
          </p:nvPr>
        </p:nvSpPr>
        <p:spPr/>
        <p:txBody>
          <a:bodyPr/>
          <a:lstStyle/>
          <a:p>
            <a:r>
              <a:rPr lang="en-US" dirty="0"/>
              <a:t>TCP three-way handshake</a:t>
            </a:r>
            <a:endParaRPr lang="en-US" altLang="en-US" dirty="0"/>
          </a:p>
          <a:p>
            <a:pPr lvl="1"/>
            <a:r>
              <a:rPr lang="en-US" altLang="en-US" dirty="0"/>
              <a:t>System 1 sends SYN packet to System 2.</a:t>
            </a:r>
          </a:p>
          <a:p>
            <a:pPr lvl="1"/>
            <a:r>
              <a:rPr lang="en-US" altLang="en-US" dirty="0"/>
              <a:t>System 2 responds with SYN/ACK packet.</a:t>
            </a:r>
          </a:p>
          <a:p>
            <a:pPr lvl="1"/>
            <a:r>
              <a:rPr lang="en-US" altLang="en-US" dirty="0"/>
              <a:t>System 1 sends ACK packet to System 2 and communications can then proceed.</a:t>
            </a:r>
          </a:p>
        </p:txBody>
      </p:sp>
    </p:spTree>
    <p:extLst>
      <p:ext uri="{BB962C8B-B14F-4D97-AF65-F5344CB8AC3E}">
        <p14:creationId xmlns:p14="http://schemas.microsoft.com/office/powerpoint/2010/main" val="287195021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dirty="0"/>
              <a:t>Key Terms</a:t>
            </a:r>
          </a:p>
        </p:txBody>
      </p:sp>
      <p:sp>
        <p:nvSpPr>
          <p:cNvPr id="3" name="Content Placeholder 2"/>
          <p:cNvSpPr>
            <a:spLocks noGrp="1"/>
          </p:cNvSpPr>
          <p:nvPr>
            <p:ph sz="half" idx="1"/>
          </p:nvPr>
        </p:nvSpPr>
        <p:spPr/>
        <p:txBody>
          <a:bodyPr/>
          <a:lstStyle/>
          <a:p>
            <a:r>
              <a:rPr lang="en-US" dirty="0"/>
              <a:t>Auditing</a:t>
            </a:r>
          </a:p>
          <a:p>
            <a:r>
              <a:rPr lang="en-US" dirty="0"/>
              <a:t>Backdoor</a:t>
            </a:r>
          </a:p>
          <a:p>
            <a:r>
              <a:rPr lang="en-US" dirty="0"/>
              <a:t>Birthday attack</a:t>
            </a:r>
          </a:p>
          <a:p>
            <a:r>
              <a:rPr lang="en-US" dirty="0"/>
              <a:t>Botnet</a:t>
            </a:r>
          </a:p>
          <a:p>
            <a:r>
              <a:rPr lang="en-US" dirty="0"/>
              <a:t>Buffer overflow</a:t>
            </a:r>
          </a:p>
          <a:p>
            <a:r>
              <a:rPr lang="en-US" dirty="0"/>
              <a:t>Denial-of-service (DoS) attack</a:t>
            </a:r>
          </a:p>
        </p:txBody>
      </p:sp>
      <p:sp>
        <p:nvSpPr>
          <p:cNvPr id="4" name="Content Placeholder 3"/>
          <p:cNvSpPr>
            <a:spLocks noGrp="1"/>
          </p:cNvSpPr>
          <p:nvPr>
            <p:ph sz="half" idx="2"/>
          </p:nvPr>
        </p:nvSpPr>
        <p:spPr/>
        <p:txBody>
          <a:bodyPr/>
          <a:lstStyle/>
          <a:p>
            <a:r>
              <a:rPr lang="en-US" dirty="0"/>
              <a:t>Distributed denial-of-service (DDoS) attack</a:t>
            </a:r>
          </a:p>
          <a:p>
            <a:r>
              <a:rPr lang="en-US" dirty="0"/>
              <a:t>DNS kiting</a:t>
            </a:r>
          </a:p>
          <a:p>
            <a:r>
              <a:rPr lang="en-US" dirty="0"/>
              <a:t>Drive-by download attack</a:t>
            </a:r>
          </a:p>
          <a:p>
            <a:r>
              <a:rPr lang="en-US" dirty="0"/>
              <a:t>Integer overflow</a:t>
            </a:r>
          </a:p>
          <a:p>
            <a:r>
              <a:rPr lang="en-US" dirty="0"/>
              <a:t>Logic bomb</a:t>
            </a:r>
          </a:p>
        </p:txBody>
      </p:sp>
      <p:sp>
        <p:nvSpPr>
          <p:cNvPr id="4099" name="Text Box 4"/>
          <p:cNvSpPr txBox="1">
            <a:spLocks noChangeArrowheads="1"/>
          </p:cNvSpPr>
          <p:nvPr/>
        </p:nvSpPr>
        <p:spPr bwMode="auto">
          <a:xfrm>
            <a:off x="441325" y="17129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ヒラギノ角ゴ Pro W3" pitchFamily="-112" charset="-128"/>
              </a:defRPr>
            </a:lvl1pPr>
            <a:lvl2pPr marL="742950" indent="-285750" eaLnBrk="0" hangingPunct="0">
              <a:defRPr>
                <a:solidFill>
                  <a:schemeClr val="tx1"/>
                </a:solidFill>
                <a:latin typeface="Arial" pitchFamily="34" charset="0"/>
                <a:ea typeface="ヒラギノ角ゴ Pro W3" pitchFamily="-112" charset="-128"/>
              </a:defRPr>
            </a:lvl2pPr>
            <a:lvl3pPr marL="1143000" indent="-228600" eaLnBrk="0" hangingPunct="0">
              <a:defRPr>
                <a:solidFill>
                  <a:schemeClr val="tx1"/>
                </a:solidFill>
                <a:latin typeface="Arial" pitchFamily="34" charset="0"/>
                <a:ea typeface="ヒラギノ角ゴ Pro W3" pitchFamily="-112" charset="-128"/>
              </a:defRPr>
            </a:lvl3pPr>
            <a:lvl4pPr marL="1600200" indent="-228600" eaLnBrk="0" hangingPunct="0">
              <a:defRPr>
                <a:solidFill>
                  <a:schemeClr val="tx1"/>
                </a:solidFill>
                <a:latin typeface="Arial" pitchFamily="34" charset="0"/>
                <a:ea typeface="ヒラギノ角ゴ Pro W3" pitchFamily="-112" charset="-128"/>
              </a:defRPr>
            </a:lvl4pPr>
            <a:lvl5pPr marL="2057400" indent="-228600" eaLnBrk="0" hangingPunct="0">
              <a:defRPr>
                <a:solidFill>
                  <a:schemeClr val="tx1"/>
                </a:solidFill>
                <a:latin typeface="Arial" pitchFamily="34" charset="0"/>
                <a:ea typeface="ヒラギノ角ゴ Pro W3" pitchFamily="-112"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endParaRPr lang="en-US" altLang="en-US" dirty="0"/>
          </a:p>
        </p:txBody>
      </p:sp>
    </p:spTree>
    <p:extLst>
      <p:ext uri="{BB962C8B-B14F-4D97-AF65-F5344CB8AC3E}">
        <p14:creationId xmlns:p14="http://schemas.microsoft.com/office/powerpoint/2010/main" val="4303616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09600" y="4419600"/>
            <a:ext cx="7924800" cy="457200"/>
          </a:xfrm>
        </p:spPr>
        <p:txBody>
          <a:bodyPr/>
          <a:lstStyle/>
          <a:p>
            <a:r>
              <a:rPr lang="en-US" dirty="0"/>
              <a:t> Figure 15.1 The TCP three-way handshake</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2514600"/>
            <a:ext cx="7924800" cy="1228042"/>
          </a:xfrm>
          <a:prstGeom prst="rect">
            <a:avLst/>
          </a:prstGeom>
        </p:spPr>
      </p:pic>
    </p:spTree>
    <p:extLst>
      <p:ext uri="{BB962C8B-B14F-4D97-AF65-F5344CB8AC3E}">
        <p14:creationId xmlns:p14="http://schemas.microsoft.com/office/powerpoint/2010/main" val="26505131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Denial-of-Service Attack (</a:t>
            </a:r>
            <a:r>
              <a:rPr lang="en-US" i="1" dirty="0"/>
              <a:t>continued</a:t>
            </a:r>
            <a:r>
              <a:rPr lang="en-US" dirty="0"/>
              <a:t>)</a:t>
            </a:r>
          </a:p>
        </p:txBody>
      </p:sp>
      <p:sp>
        <p:nvSpPr>
          <p:cNvPr id="21507" name="Rectangle 3"/>
          <p:cNvSpPr>
            <a:spLocks noGrp="1" noChangeArrowheads="1"/>
          </p:cNvSpPr>
          <p:nvPr>
            <p:ph idx="1"/>
          </p:nvPr>
        </p:nvSpPr>
        <p:spPr/>
        <p:txBody>
          <a:bodyPr/>
          <a:lstStyle/>
          <a:p>
            <a:r>
              <a:rPr lang="en-US" altLang="en-US" dirty="0"/>
              <a:t>Steps of a SYN flood attack</a:t>
            </a:r>
          </a:p>
          <a:p>
            <a:pPr lvl="1"/>
            <a:r>
              <a:rPr lang="en-US" altLang="en-US" dirty="0"/>
              <a:t>Communication request sent to target system.</a:t>
            </a:r>
          </a:p>
          <a:p>
            <a:pPr lvl="1"/>
            <a:r>
              <a:rPr lang="en-US" altLang="en-US" dirty="0"/>
              <a:t>Target responds to faked IP address.</a:t>
            </a:r>
          </a:p>
          <a:p>
            <a:pPr lvl="1"/>
            <a:r>
              <a:rPr lang="en-US" altLang="en-US" dirty="0"/>
              <a:t>Target waits for non-existent system response.</a:t>
            </a:r>
          </a:p>
          <a:p>
            <a:pPr lvl="1"/>
            <a:r>
              <a:rPr lang="en-US" altLang="en-US" dirty="0"/>
              <a:t>Request eventually times out.</a:t>
            </a:r>
          </a:p>
          <a:p>
            <a:pPr lvl="1"/>
            <a:r>
              <a:rPr lang="en-US" altLang="en-US" dirty="0"/>
              <a:t>If the attacks outpace the requests timing-out, then systems resources will be exhausted.</a:t>
            </a:r>
          </a:p>
        </p:txBody>
      </p:sp>
    </p:spTree>
    <p:extLst>
      <p:ext uri="{BB962C8B-B14F-4D97-AF65-F5344CB8AC3E}">
        <p14:creationId xmlns:p14="http://schemas.microsoft.com/office/powerpoint/2010/main" val="168876471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09600" y="5029200"/>
            <a:ext cx="7924800" cy="457200"/>
          </a:xfrm>
        </p:spPr>
        <p:txBody>
          <a:bodyPr/>
          <a:lstStyle/>
          <a:p>
            <a:r>
              <a:rPr lang="en-US" dirty="0"/>
              <a:t>Figure 15.2 A SYN flooding–based DoS attack</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4476" y="2057400"/>
            <a:ext cx="7395047" cy="2412353"/>
          </a:xfrm>
          <a:prstGeom prst="rect">
            <a:avLst/>
          </a:prstGeom>
        </p:spPr>
      </p:pic>
    </p:spTree>
    <p:extLst>
      <p:ext uri="{BB962C8B-B14F-4D97-AF65-F5344CB8AC3E}">
        <p14:creationId xmlns:p14="http://schemas.microsoft.com/office/powerpoint/2010/main" val="32221039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Denial-of-Service Attack (</a:t>
            </a:r>
            <a:r>
              <a:rPr lang="en-US" i="1" dirty="0"/>
              <a:t>continued</a:t>
            </a:r>
            <a:r>
              <a:rPr lang="en-US" dirty="0"/>
              <a:t>)</a:t>
            </a:r>
          </a:p>
        </p:txBody>
      </p:sp>
      <p:sp>
        <p:nvSpPr>
          <p:cNvPr id="21507" name="Rectangle 3"/>
          <p:cNvSpPr>
            <a:spLocks noGrp="1" noChangeArrowheads="1"/>
          </p:cNvSpPr>
          <p:nvPr>
            <p:ph idx="1"/>
          </p:nvPr>
        </p:nvSpPr>
        <p:spPr/>
        <p:txBody>
          <a:bodyPr/>
          <a:lstStyle/>
          <a:p>
            <a:r>
              <a:rPr lang="en-US" altLang="en-US" dirty="0"/>
              <a:t>Another simple DoS attack is the infamous ping of death (POD).</a:t>
            </a:r>
          </a:p>
          <a:p>
            <a:pPr lvl="1"/>
            <a:r>
              <a:rPr lang="en-US" altLang="en-US" dirty="0"/>
              <a:t>POD targets a specific application or operating system.</a:t>
            </a:r>
          </a:p>
          <a:p>
            <a:pPr lvl="1"/>
            <a:r>
              <a:rPr lang="en-US" altLang="en-US" dirty="0"/>
              <a:t>Reminder: SYN flooding targets a protocol.</a:t>
            </a:r>
          </a:p>
          <a:p>
            <a:pPr lvl="1"/>
            <a:r>
              <a:rPr lang="en-US" altLang="en-US" dirty="0"/>
              <a:t>In the POD attack, the attacker sends an Internet Control Message Protocol (ICMP) ping packet equal to, or exceeding, 64KB.</a:t>
            </a:r>
          </a:p>
          <a:p>
            <a:pPr lvl="1"/>
            <a:r>
              <a:rPr lang="en-US" altLang="en-US" dirty="0"/>
              <a:t>Certain older systems are not able to handle this size of packet, and the system will hang or crash.</a:t>
            </a:r>
          </a:p>
        </p:txBody>
      </p:sp>
    </p:spTree>
    <p:extLst>
      <p:ext uri="{BB962C8B-B14F-4D97-AF65-F5344CB8AC3E}">
        <p14:creationId xmlns:p14="http://schemas.microsoft.com/office/powerpoint/2010/main" val="29148824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Denial-of-Service Attack (</a:t>
            </a:r>
            <a:r>
              <a:rPr lang="en-US" i="1" dirty="0"/>
              <a:t>continued</a:t>
            </a:r>
            <a:r>
              <a:rPr lang="en-US" dirty="0"/>
              <a:t>)</a:t>
            </a:r>
          </a:p>
        </p:txBody>
      </p:sp>
      <p:sp>
        <p:nvSpPr>
          <p:cNvPr id="23555" name="Rectangle 3"/>
          <p:cNvSpPr>
            <a:spLocks noGrp="1" noChangeArrowheads="1"/>
          </p:cNvSpPr>
          <p:nvPr>
            <p:ph idx="1"/>
          </p:nvPr>
        </p:nvSpPr>
        <p:spPr/>
        <p:txBody>
          <a:bodyPr/>
          <a:lstStyle/>
          <a:p>
            <a:r>
              <a:rPr lang="en-US" dirty="0"/>
              <a:t>A DoS attack employing multiple attacking systems is known as a </a:t>
            </a:r>
            <a:r>
              <a:rPr lang="en-US" b="1" dirty="0"/>
              <a:t>distributed denial-of-service (DDoS) attack</a:t>
            </a:r>
            <a:r>
              <a:rPr lang="en-US" dirty="0"/>
              <a:t>.</a:t>
            </a:r>
          </a:p>
          <a:p>
            <a:pPr lvl="1"/>
            <a:r>
              <a:rPr lang="en-US" altLang="en-US" dirty="0"/>
              <a:t>Denies access or service to authorized users</a:t>
            </a:r>
          </a:p>
          <a:p>
            <a:pPr lvl="1"/>
            <a:r>
              <a:rPr lang="en-US" altLang="en-US" dirty="0"/>
              <a:t>Uses resources of many systems combined into an attack network</a:t>
            </a:r>
          </a:p>
          <a:p>
            <a:pPr lvl="1"/>
            <a:r>
              <a:rPr lang="en-US" altLang="en-US" dirty="0"/>
              <a:t>Overwhelms target system or network</a:t>
            </a:r>
          </a:p>
          <a:p>
            <a:pPr lvl="2"/>
            <a:r>
              <a:rPr lang="en-US" altLang="en-US" dirty="0"/>
              <a:t>With enough attack agents, even simple web traffic can quickly affect a large website</a:t>
            </a:r>
          </a:p>
        </p:txBody>
      </p:sp>
    </p:spTree>
    <p:extLst>
      <p:ext uri="{BB962C8B-B14F-4D97-AF65-F5344CB8AC3E}">
        <p14:creationId xmlns:p14="http://schemas.microsoft.com/office/powerpoint/2010/main" val="174522767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09600" y="5791200"/>
            <a:ext cx="7924800" cy="457200"/>
          </a:xfrm>
        </p:spPr>
        <p:txBody>
          <a:bodyPr/>
          <a:lstStyle/>
          <a:p>
            <a:r>
              <a:rPr lang="en-US" dirty="0"/>
              <a:t>Figure 15.3 DDoS attack</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1100" y="1371600"/>
            <a:ext cx="6781800" cy="4129390"/>
          </a:xfrm>
          <a:prstGeom prst="rect">
            <a:avLst/>
          </a:prstGeom>
        </p:spPr>
      </p:pic>
    </p:spTree>
    <p:extLst>
      <p:ext uri="{BB962C8B-B14F-4D97-AF65-F5344CB8AC3E}">
        <p14:creationId xmlns:p14="http://schemas.microsoft.com/office/powerpoint/2010/main" val="9880252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Denial-of-Service Attack (</a:t>
            </a:r>
            <a:r>
              <a:rPr lang="en-US" i="1" dirty="0"/>
              <a:t>continued</a:t>
            </a:r>
            <a:r>
              <a:rPr lang="en-US" dirty="0"/>
              <a:t>)</a:t>
            </a:r>
          </a:p>
        </p:txBody>
      </p:sp>
      <p:sp>
        <p:nvSpPr>
          <p:cNvPr id="3" name="Content Placeholder 2"/>
          <p:cNvSpPr>
            <a:spLocks noGrp="1"/>
          </p:cNvSpPr>
          <p:nvPr>
            <p:ph idx="1"/>
          </p:nvPr>
        </p:nvSpPr>
        <p:spPr/>
        <p:txBody>
          <a:bodyPr/>
          <a:lstStyle/>
          <a:p>
            <a:r>
              <a:rPr lang="en-US" dirty="0"/>
              <a:t>Smurf attack</a:t>
            </a:r>
          </a:p>
          <a:p>
            <a:pPr lvl="1"/>
            <a:r>
              <a:rPr lang="en-US" dirty="0"/>
              <a:t>In a specific DoS attack known as a </a:t>
            </a:r>
            <a:r>
              <a:rPr lang="en-US" i="1" dirty="0"/>
              <a:t>smurf attack</a:t>
            </a:r>
            <a:r>
              <a:rPr lang="en-US" dirty="0"/>
              <a:t>, the attacker sends a spoofed packet to the broadcast address for a network, which distributes the packet to all systems on that network.</a:t>
            </a:r>
          </a:p>
          <a:p>
            <a:pPr lvl="1"/>
            <a:r>
              <a:rPr lang="en-US" dirty="0"/>
              <a:t>Further details are listed in the IP Address Spoofing section.</a:t>
            </a:r>
          </a:p>
        </p:txBody>
      </p:sp>
    </p:spTree>
    <p:extLst>
      <p:ext uri="{BB962C8B-B14F-4D97-AF65-F5344CB8AC3E}">
        <p14:creationId xmlns:p14="http://schemas.microsoft.com/office/powerpoint/2010/main" val="21928583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Denial-of-Service Attack (</a:t>
            </a:r>
            <a:r>
              <a:rPr lang="en-US" i="1" dirty="0"/>
              <a:t>continued</a:t>
            </a:r>
            <a:r>
              <a:rPr lang="en-US" dirty="0"/>
              <a:t>)</a:t>
            </a:r>
          </a:p>
        </p:txBody>
      </p:sp>
      <p:sp>
        <p:nvSpPr>
          <p:cNvPr id="3" name="Content Placeholder 2"/>
          <p:cNvSpPr>
            <a:spLocks noGrp="1"/>
          </p:cNvSpPr>
          <p:nvPr>
            <p:ph idx="1"/>
          </p:nvPr>
        </p:nvSpPr>
        <p:spPr/>
        <p:txBody>
          <a:bodyPr/>
          <a:lstStyle/>
          <a:p>
            <a:r>
              <a:rPr lang="en-US" dirty="0"/>
              <a:t>Defending against DOS-type attacks</a:t>
            </a:r>
          </a:p>
          <a:p>
            <a:pPr lvl="1"/>
            <a:r>
              <a:rPr lang="en-US" dirty="0"/>
              <a:t>Ensure you have applied the latest patches and upgrades to your systems and the applications running on them.</a:t>
            </a:r>
          </a:p>
          <a:p>
            <a:pPr lvl="1"/>
            <a:r>
              <a:rPr lang="en-US" dirty="0"/>
              <a:t>Change the time-out option for TCP connections so that attacks such as the SYN flooding attack are more difficult to perform.</a:t>
            </a:r>
          </a:p>
          <a:p>
            <a:pPr lvl="1"/>
            <a:r>
              <a:rPr lang="en-US" dirty="0"/>
              <a:t>For DDoS attacks, distribute your workload across several systems.</a:t>
            </a:r>
          </a:p>
          <a:p>
            <a:pPr lvl="1"/>
            <a:r>
              <a:rPr lang="en-US" dirty="0"/>
              <a:t>To prevent a DDoS attack, you must either be able to intercept or block the attack messages or keep the DDoS network from being established in the first place.</a:t>
            </a:r>
          </a:p>
        </p:txBody>
      </p:sp>
    </p:spTree>
    <p:extLst>
      <p:ext uri="{BB962C8B-B14F-4D97-AF65-F5344CB8AC3E}">
        <p14:creationId xmlns:p14="http://schemas.microsoft.com/office/powerpoint/2010/main" val="3882106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Denial-of-Service Attack (</a:t>
            </a:r>
            <a:r>
              <a:rPr lang="en-US" i="1" dirty="0"/>
              <a:t>continued</a:t>
            </a:r>
            <a:r>
              <a:rPr lang="en-US" dirty="0"/>
              <a:t>)</a:t>
            </a:r>
          </a:p>
        </p:txBody>
      </p:sp>
      <p:sp>
        <p:nvSpPr>
          <p:cNvPr id="3" name="Content Placeholder 2"/>
          <p:cNvSpPr>
            <a:spLocks noGrp="1"/>
          </p:cNvSpPr>
          <p:nvPr>
            <p:ph idx="1"/>
          </p:nvPr>
        </p:nvSpPr>
        <p:spPr/>
        <p:txBody>
          <a:bodyPr/>
          <a:lstStyle/>
          <a:p>
            <a:r>
              <a:rPr lang="en-US" i="1" dirty="0"/>
              <a:t>War-dialing</a:t>
            </a:r>
            <a:r>
              <a:rPr lang="en-US" dirty="0"/>
              <a:t> is the term used to describe an attacker’s attempt to discover unprotected modem connections to computer systems and networks.</a:t>
            </a:r>
          </a:p>
          <a:p>
            <a:pPr lvl="1"/>
            <a:r>
              <a:rPr lang="en-US" dirty="0"/>
              <a:t>War-dialing was surprisingly successful, mostly because of </a:t>
            </a:r>
            <a:r>
              <a:rPr lang="en-US" i="1" dirty="0"/>
              <a:t>rogue modems</a:t>
            </a:r>
            <a:r>
              <a:rPr lang="en-US" dirty="0"/>
              <a:t>—unauthorized modems attached to computers on a network by authorized users.</a:t>
            </a:r>
          </a:p>
          <a:p>
            <a:r>
              <a:rPr lang="en-US" i="1" dirty="0"/>
              <a:t>War-driving</a:t>
            </a:r>
            <a:r>
              <a:rPr lang="en-US" dirty="0"/>
              <a:t> is the unauthorized scanning for and connecting to wireless access points.</a:t>
            </a:r>
          </a:p>
          <a:p>
            <a:pPr lvl="1"/>
            <a:r>
              <a:rPr lang="en-US" dirty="0"/>
              <a:t>Frequently done while driving near a facility</a:t>
            </a:r>
          </a:p>
        </p:txBody>
      </p:sp>
    </p:spTree>
    <p:extLst>
      <p:ext uri="{BB962C8B-B14F-4D97-AF65-F5344CB8AC3E}">
        <p14:creationId xmlns:p14="http://schemas.microsoft.com/office/powerpoint/2010/main" val="18156739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Social Engineering</a:t>
            </a:r>
          </a:p>
        </p:txBody>
      </p:sp>
      <p:sp>
        <p:nvSpPr>
          <p:cNvPr id="12291" name="Rectangle 3"/>
          <p:cNvSpPr>
            <a:spLocks noGrp="1" noChangeArrowheads="1"/>
          </p:cNvSpPr>
          <p:nvPr>
            <p:ph idx="1"/>
          </p:nvPr>
        </p:nvSpPr>
        <p:spPr/>
        <p:txBody>
          <a:bodyPr/>
          <a:lstStyle/>
          <a:p>
            <a:r>
              <a:rPr lang="en-US" dirty="0"/>
              <a:t>Social engineering relies on lies and misrepresentation, which an attacker uses to trick an authorized user into providing information or access the attacker would not normally be entitled to.</a:t>
            </a:r>
          </a:p>
          <a:p>
            <a:r>
              <a:rPr lang="en-US" dirty="0"/>
              <a:t>Social engineering examples include:</a:t>
            </a:r>
          </a:p>
          <a:p>
            <a:pPr lvl="1"/>
            <a:r>
              <a:rPr lang="en-US" dirty="0"/>
              <a:t>Contacting a system administrator and pretending to be an authorized user, asking to have a password reset</a:t>
            </a:r>
          </a:p>
          <a:p>
            <a:pPr lvl="1"/>
            <a:r>
              <a:rPr lang="en-US" dirty="0"/>
              <a:t>Posing as a representative from a vendor who needs temporary access to perform some emergency maintenance</a:t>
            </a:r>
          </a:p>
        </p:txBody>
      </p:sp>
    </p:spTree>
    <p:extLst>
      <p:ext uri="{BB962C8B-B14F-4D97-AF65-F5344CB8AC3E}">
        <p14:creationId xmlns:p14="http://schemas.microsoft.com/office/powerpoint/2010/main" val="325575988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p:txBody>
          <a:bodyPr/>
          <a:lstStyle/>
          <a:p>
            <a:r>
              <a:rPr lang="en-US" altLang="en-US" dirty="0"/>
              <a:t>Key Terms (</a:t>
            </a:r>
            <a:r>
              <a:rPr lang="en-US" altLang="en-US" i="1" dirty="0"/>
              <a:t>continued</a:t>
            </a:r>
            <a:r>
              <a:rPr lang="en-US" altLang="en-US" dirty="0"/>
              <a:t>)</a:t>
            </a:r>
          </a:p>
        </p:txBody>
      </p:sp>
      <p:sp>
        <p:nvSpPr>
          <p:cNvPr id="5123" name="Content Placeholder 4"/>
          <p:cNvSpPr>
            <a:spLocks noGrp="1"/>
          </p:cNvSpPr>
          <p:nvPr>
            <p:ph sz="half" idx="1"/>
          </p:nvPr>
        </p:nvSpPr>
        <p:spPr/>
        <p:txBody>
          <a:bodyPr/>
          <a:lstStyle/>
          <a:p>
            <a:r>
              <a:rPr lang="en-US" altLang="en-US" dirty="0"/>
              <a:t>Malware</a:t>
            </a:r>
          </a:p>
          <a:p>
            <a:r>
              <a:rPr lang="en-US" altLang="en-US" dirty="0"/>
              <a:t>Man-in-the-middle attack</a:t>
            </a:r>
          </a:p>
          <a:p>
            <a:r>
              <a:rPr lang="en-US" altLang="en-US" dirty="0"/>
              <a:t>Null session</a:t>
            </a:r>
          </a:p>
          <a:p>
            <a:r>
              <a:rPr lang="en-US" altLang="en-US" dirty="0"/>
              <a:t>Pharming</a:t>
            </a:r>
          </a:p>
          <a:p>
            <a:r>
              <a:rPr lang="en-US" altLang="en-US" dirty="0"/>
              <a:t>Phishing</a:t>
            </a:r>
          </a:p>
          <a:p>
            <a:r>
              <a:rPr lang="en-US" altLang="en-US" dirty="0"/>
              <a:t>Ransomware</a:t>
            </a:r>
          </a:p>
          <a:p>
            <a:r>
              <a:rPr lang="en-US" altLang="en-US" dirty="0"/>
              <a:t>Replay attack</a:t>
            </a:r>
          </a:p>
        </p:txBody>
      </p:sp>
      <p:sp>
        <p:nvSpPr>
          <p:cNvPr id="2" name="Content Placeholder 1"/>
          <p:cNvSpPr>
            <a:spLocks noGrp="1"/>
          </p:cNvSpPr>
          <p:nvPr>
            <p:ph sz="half" idx="2"/>
          </p:nvPr>
        </p:nvSpPr>
        <p:spPr/>
        <p:txBody>
          <a:bodyPr/>
          <a:lstStyle/>
          <a:p>
            <a:r>
              <a:rPr lang="en-US" altLang="en-US" dirty="0"/>
              <a:t>Rootkit</a:t>
            </a:r>
          </a:p>
          <a:p>
            <a:r>
              <a:rPr lang="en-US" altLang="en-US" dirty="0"/>
              <a:t>Sequence number</a:t>
            </a:r>
          </a:p>
          <a:p>
            <a:r>
              <a:rPr lang="en-US" altLang="en-US" dirty="0"/>
              <a:t>Smurf attack</a:t>
            </a:r>
          </a:p>
          <a:p>
            <a:r>
              <a:rPr lang="en-US" altLang="en-US" dirty="0"/>
              <a:t>Sniffing</a:t>
            </a:r>
          </a:p>
          <a:p>
            <a:r>
              <a:rPr lang="en-US" altLang="en-US" dirty="0"/>
              <a:t>Spear phishing</a:t>
            </a:r>
          </a:p>
          <a:p>
            <a:r>
              <a:rPr lang="en-US" altLang="en-US" dirty="0"/>
              <a:t>Spoofing</a:t>
            </a:r>
          </a:p>
          <a:p>
            <a:r>
              <a:rPr lang="en-US" altLang="en-US" dirty="0"/>
              <a:t>Spyware</a:t>
            </a:r>
          </a:p>
        </p:txBody>
      </p:sp>
    </p:spTree>
    <p:extLst>
      <p:ext uri="{BB962C8B-B14F-4D97-AF65-F5344CB8AC3E}">
        <p14:creationId xmlns:p14="http://schemas.microsoft.com/office/powerpoint/2010/main" val="42502361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Null Sessions</a:t>
            </a:r>
          </a:p>
        </p:txBody>
      </p:sp>
      <p:sp>
        <p:nvSpPr>
          <p:cNvPr id="28675" name="Rectangle 3"/>
          <p:cNvSpPr>
            <a:spLocks noGrp="1" noChangeArrowheads="1"/>
          </p:cNvSpPr>
          <p:nvPr>
            <p:ph idx="1"/>
          </p:nvPr>
        </p:nvSpPr>
        <p:spPr/>
        <p:txBody>
          <a:bodyPr/>
          <a:lstStyle/>
          <a:p>
            <a:r>
              <a:rPr lang="en-US" altLang="en-US" dirty="0"/>
              <a:t>Microsoft Windows systems prior to XP and Server 2003 exhibited a vulnerability in their Server Message Block (SMB) system that allowed users to establish null sessions.</a:t>
            </a:r>
          </a:p>
          <a:p>
            <a:r>
              <a:rPr lang="en-US" altLang="en-US" dirty="0"/>
              <a:t>A </a:t>
            </a:r>
            <a:r>
              <a:rPr lang="en-US" altLang="en-US" b="1" dirty="0"/>
              <a:t>null session </a:t>
            </a:r>
            <a:r>
              <a:rPr lang="en-US" altLang="en-US" dirty="0"/>
              <a:t>is a connection to a Windows inter-process communications share (IPC$).</a:t>
            </a:r>
          </a:p>
          <a:p>
            <a:r>
              <a:rPr lang="en-US" altLang="en-US" dirty="0"/>
              <a:t>The good news is that Windows XP, Server 2003, and beyond are not susceptible to this vulnerability by default.</a:t>
            </a:r>
          </a:p>
        </p:txBody>
      </p:sp>
    </p:spTree>
    <p:extLst>
      <p:ext uri="{BB962C8B-B14F-4D97-AF65-F5344CB8AC3E}">
        <p14:creationId xmlns:p14="http://schemas.microsoft.com/office/powerpoint/2010/main" val="85696000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Sniffing</a:t>
            </a:r>
          </a:p>
        </p:txBody>
      </p:sp>
      <p:sp>
        <p:nvSpPr>
          <p:cNvPr id="29699" name="Rectangle 3"/>
          <p:cNvSpPr>
            <a:spLocks noGrp="1" noChangeArrowheads="1"/>
          </p:cNvSpPr>
          <p:nvPr>
            <p:ph idx="1"/>
          </p:nvPr>
        </p:nvSpPr>
        <p:spPr/>
        <p:txBody>
          <a:bodyPr/>
          <a:lstStyle/>
          <a:p>
            <a:r>
              <a:rPr lang="en-US" altLang="en-US" b="1" dirty="0"/>
              <a:t>Sniffing</a:t>
            </a:r>
            <a:r>
              <a:rPr lang="en-US" altLang="en-US" dirty="0"/>
              <a:t> is when someone examines all the network traffic that passes their NIC, whether addressed for them or not.</a:t>
            </a:r>
          </a:p>
          <a:p>
            <a:pPr lvl="1"/>
            <a:r>
              <a:rPr lang="en-US" altLang="en-US" dirty="0"/>
              <a:t>A network sniffer is a software or hardware device.</a:t>
            </a:r>
          </a:p>
          <a:p>
            <a:pPr lvl="2"/>
            <a:r>
              <a:rPr lang="en-US" dirty="0"/>
              <a:t>The device can be used to view all traffic, or it can target a specific protocol, service, or even string of characters.</a:t>
            </a:r>
            <a:endParaRPr lang="en-US" altLang="en-US" dirty="0"/>
          </a:p>
          <a:p>
            <a:pPr lvl="1"/>
            <a:r>
              <a:rPr lang="en-US" altLang="en-US" i="1" dirty="0"/>
              <a:t>Sniffers</a:t>
            </a:r>
            <a:r>
              <a:rPr lang="en-US" altLang="en-US" dirty="0"/>
              <a:t> may be able to modify some or all traffic in route</a:t>
            </a:r>
          </a:p>
          <a:p>
            <a:pPr lvl="1"/>
            <a:r>
              <a:rPr lang="en-US" altLang="en-US" dirty="0"/>
              <a:t>Network administrators can use a sniffer to monitor and troubleshoot network performance.</a:t>
            </a:r>
          </a:p>
        </p:txBody>
      </p:sp>
    </p:spTree>
    <p:extLst>
      <p:ext uri="{BB962C8B-B14F-4D97-AF65-F5344CB8AC3E}">
        <p14:creationId xmlns:p14="http://schemas.microsoft.com/office/powerpoint/2010/main" val="578117648"/>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609600" y="5791200"/>
            <a:ext cx="7924800" cy="457200"/>
          </a:xfrm>
        </p:spPr>
        <p:txBody>
          <a:bodyPr/>
          <a:lstStyle/>
          <a:p>
            <a:r>
              <a:rPr lang="en-US" dirty="0"/>
              <a:t>Figure 15.4 Network sniffers listen to all network traffic.</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95244" y="1447800"/>
            <a:ext cx="2953512" cy="3958050"/>
          </a:xfrm>
          <a:prstGeom prst="rect">
            <a:avLst/>
          </a:prstGeom>
        </p:spPr>
      </p:pic>
    </p:spTree>
    <p:extLst>
      <p:ext uri="{BB962C8B-B14F-4D97-AF65-F5344CB8AC3E}">
        <p14:creationId xmlns:p14="http://schemas.microsoft.com/office/powerpoint/2010/main" val="8649901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Spoofing</a:t>
            </a:r>
          </a:p>
        </p:txBody>
      </p:sp>
      <p:sp>
        <p:nvSpPr>
          <p:cNvPr id="31747" name="Rectangle 3"/>
          <p:cNvSpPr>
            <a:spLocks noGrp="1" noChangeArrowheads="1"/>
          </p:cNvSpPr>
          <p:nvPr>
            <p:ph idx="1"/>
          </p:nvPr>
        </p:nvSpPr>
        <p:spPr/>
        <p:txBody>
          <a:bodyPr/>
          <a:lstStyle/>
          <a:p>
            <a:r>
              <a:rPr lang="en-US" altLang="en-US" b="1" dirty="0"/>
              <a:t>Spoofing</a:t>
            </a:r>
            <a:r>
              <a:rPr lang="en-US" altLang="en-US" dirty="0"/>
              <a:t> is nothing more than making data look like it has come from a different source.</a:t>
            </a:r>
          </a:p>
          <a:p>
            <a:pPr lvl="1"/>
            <a:r>
              <a:rPr lang="en-US" altLang="en-US" dirty="0"/>
              <a:t>Spoofing is possible in TCP/IP because of the friendly assumptions behind the protocols.</a:t>
            </a:r>
          </a:p>
          <a:p>
            <a:pPr lvl="2"/>
            <a:r>
              <a:rPr lang="en-US" dirty="0">
                <a:ea typeface="ヒラギノ角ゴ Pro W3" pitchFamily="-111" charset="-128"/>
                <a:cs typeface="ヒラギノ角ゴ Pro W3" pitchFamily="-111" charset="-128"/>
              </a:rPr>
              <a:t>Protocol assumed that individuals who had access to the network layer would be privileged users who could be trusted.</a:t>
            </a:r>
            <a:endParaRPr lang="en-US" altLang="en-US" dirty="0"/>
          </a:p>
        </p:txBody>
      </p:sp>
    </p:spTree>
    <p:extLst>
      <p:ext uri="{BB962C8B-B14F-4D97-AF65-F5344CB8AC3E}">
        <p14:creationId xmlns:p14="http://schemas.microsoft.com/office/powerpoint/2010/main" val="3502973305"/>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Spoofing (</a:t>
            </a:r>
            <a:r>
              <a:rPr lang="en-US" i="1" dirty="0"/>
              <a:t>continued</a:t>
            </a:r>
            <a:r>
              <a:rPr lang="en-US" dirty="0"/>
              <a:t>)</a:t>
            </a:r>
          </a:p>
        </p:txBody>
      </p:sp>
      <p:sp>
        <p:nvSpPr>
          <p:cNvPr id="31747" name="Rectangle 3"/>
          <p:cNvSpPr>
            <a:spLocks noGrp="1" noChangeArrowheads="1"/>
          </p:cNvSpPr>
          <p:nvPr>
            <p:ph idx="1"/>
          </p:nvPr>
        </p:nvSpPr>
        <p:spPr/>
        <p:txBody>
          <a:bodyPr/>
          <a:lstStyle/>
          <a:p>
            <a:r>
              <a:rPr lang="en-US" altLang="en-US" dirty="0"/>
              <a:t>Spoofing e-mail</a:t>
            </a:r>
          </a:p>
          <a:p>
            <a:pPr lvl="1"/>
            <a:r>
              <a:rPr lang="en-US" altLang="en-US" dirty="0"/>
              <a:t>Occurs when a message is sent with a From address that differs from that of the sending system.</a:t>
            </a:r>
          </a:p>
          <a:p>
            <a:r>
              <a:rPr lang="en-US" altLang="en-US" dirty="0"/>
              <a:t>E-mail spoofing examples</a:t>
            </a:r>
          </a:p>
          <a:p>
            <a:pPr lvl="1"/>
            <a:r>
              <a:rPr lang="en-US" dirty="0"/>
              <a:t>Telnet to port 25 on a mail server – From there, you can fill in any address for the From and To sections of the message, whether or not the addresses are yours or even actually exist.</a:t>
            </a:r>
          </a:p>
          <a:p>
            <a:pPr lvl="1"/>
            <a:r>
              <a:rPr lang="en-US" altLang="en-US" dirty="0"/>
              <a:t>E-mail spoofing variation</a:t>
            </a:r>
            <a:r>
              <a:rPr lang="en-US" dirty="0"/>
              <a:t> – </a:t>
            </a:r>
            <a:r>
              <a:rPr lang="en-US" altLang="en-US" dirty="0"/>
              <a:t>Attackers acquire a URL similar to the URL they want to spoof so that e-mail sent from their system appears to have come from the official site.</a:t>
            </a:r>
          </a:p>
        </p:txBody>
      </p:sp>
    </p:spTree>
    <p:extLst>
      <p:ext uri="{BB962C8B-B14F-4D97-AF65-F5344CB8AC3E}">
        <p14:creationId xmlns:p14="http://schemas.microsoft.com/office/powerpoint/2010/main" val="747172637"/>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Spoofing (</a:t>
            </a:r>
            <a:r>
              <a:rPr lang="en-US" i="1" dirty="0"/>
              <a:t>continued</a:t>
            </a:r>
            <a:r>
              <a:rPr lang="en-US" dirty="0"/>
              <a:t>)</a:t>
            </a:r>
          </a:p>
        </p:txBody>
      </p:sp>
      <p:sp>
        <p:nvSpPr>
          <p:cNvPr id="31747" name="Rectangle 3"/>
          <p:cNvSpPr>
            <a:spLocks noGrp="1" noChangeArrowheads="1"/>
          </p:cNvSpPr>
          <p:nvPr>
            <p:ph idx="1"/>
          </p:nvPr>
        </p:nvSpPr>
        <p:spPr/>
        <p:txBody>
          <a:bodyPr/>
          <a:lstStyle/>
          <a:p>
            <a:r>
              <a:rPr lang="en-US" altLang="en-US" dirty="0"/>
              <a:t>IP address spoofing</a:t>
            </a:r>
          </a:p>
          <a:p>
            <a:pPr lvl="1"/>
            <a:r>
              <a:rPr lang="en-US" altLang="en-US" dirty="0"/>
              <a:t>This occurs when a system inserts a different address in the From portion of the IP packet.</a:t>
            </a:r>
          </a:p>
          <a:p>
            <a:pPr lvl="1"/>
            <a:r>
              <a:rPr lang="en-US" altLang="en-US" dirty="0"/>
              <a:t>In a specific DoS attack known as a </a:t>
            </a:r>
            <a:r>
              <a:rPr lang="en-US" altLang="en-US" b="1" dirty="0"/>
              <a:t>smurf attack</a:t>
            </a:r>
            <a:r>
              <a:rPr lang="en-US" altLang="en-US" dirty="0"/>
              <a:t>, the attacker sends a spoofed packet to the broadcast address for a network, which distributes the packet to all systems on that network.</a:t>
            </a:r>
          </a:p>
        </p:txBody>
      </p:sp>
    </p:spTree>
    <p:extLst>
      <p:ext uri="{BB962C8B-B14F-4D97-AF65-F5344CB8AC3E}">
        <p14:creationId xmlns:p14="http://schemas.microsoft.com/office/powerpoint/2010/main" val="158205183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609600" y="5638801"/>
            <a:ext cx="7924800" cy="457200"/>
          </a:xfrm>
        </p:spPr>
        <p:txBody>
          <a:bodyPr/>
          <a:lstStyle/>
          <a:p>
            <a:r>
              <a:rPr lang="en-US" dirty="0"/>
              <a:t>Figure 15.5 Smurfing used in a smurf DOS attack</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0" y="1447800"/>
            <a:ext cx="6858000" cy="3923299"/>
          </a:xfrm>
          <a:prstGeom prst="rect">
            <a:avLst/>
          </a:prstGeom>
        </p:spPr>
      </p:pic>
    </p:spTree>
    <p:extLst>
      <p:ext uri="{BB962C8B-B14F-4D97-AF65-F5344CB8AC3E}">
        <p14:creationId xmlns:p14="http://schemas.microsoft.com/office/powerpoint/2010/main" val="805497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Spoofing (</a:t>
            </a:r>
            <a:r>
              <a:rPr lang="en-US" i="1" dirty="0"/>
              <a:t>continued</a:t>
            </a:r>
            <a:r>
              <a:rPr lang="en-US" dirty="0"/>
              <a:t>)</a:t>
            </a:r>
          </a:p>
        </p:txBody>
      </p:sp>
      <p:sp>
        <p:nvSpPr>
          <p:cNvPr id="31747" name="Rectangle 3"/>
          <p:cNvSpPr>
            <a:spLocks noGrp="1" noChangeArrowheads="1"/>
          </p:cNvSpPr>
          <p:nvPr>
            <p:ph idx="1"/>
          </p:nvPr>
        </p:nvSpPr>
        <p:spPr/>
        <p:txBody>
          <a:bodyPr/>
          <a:lstStyle/>
          <a:p>
            <a:r>
              <a:rPr lang="en-US" altLang="en-US" dirty="0"/>
              <a:t>Spoofing and trusted relationships</a:t>
            </a:r>
          </a:p>
          <a:p>
            <a:pPr lvl="1"/>
            <a:r>
              <a:rPr lang="en-US" altLang="en-US" dirty="0"/>
              <a:t>If two systems are configured to accept the authentication accomplished by each other, an individual logged onto one system might not be forced to go through an authentication process again to access the other system.</a:t>
            </a:r>
          </a:p>
          <a:p>
            <a:pPr lvl="1"/>
            <a:r>
              <a:rPr lang="en-US" altLang="en-US" dirty="0"/>
              <a:t>An attacker can take advantage of this arrangement by sending a packet to one system that appears to have come from a trusted system.</a:t>
            </a:r>
          </a:p>
          <a:p>
            <a:pPr lvl="1"/>
            <a:r>
              <a:rPr lang="en-US" altLang="en-US" dirty="0"/>
              <a:t>Since the trusted relationship is in place, the targeted system may perform the requested task without authentication.</a:t>
            </a:r>
          </a:p>
        </p:txBody>
      </p:sp>
    </p:spTree>
    <p:extLst>
      <p:ext uri="{BB962C8B-B14F-4D97-AF65-F5344CB8AC3E}">
        <p14:creationId xmlns:p14="http://schemas.microsoft.com/office/powerpoint/2010/main" val="2801360638"/>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609600" y="5410200"/>
            <a:ext cx="7924800" cy="457200"/>
          </a:xfrm>
        </p:spPr>
        <p:txBody>
          <a:bodyPr/>
          <a:lstStyle/>
          <a:p>
            <a:r>
              <a:rPr lang="en-US" dirty="0"/>
              <a:t>Figure 15.6 Spoofing to take advantage of a trusted relationship</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8700" y="1676400"/>
            <a:ext cx="7086600" cy="3400713"/>
          </a:xfrm>
          <a:prstGeom prst="rect">
            <a:avLst/>
          </a:prstGeom>
        </p:spPr>
      </p:pic>
    </p:spTree>
    <p:extLst>
      <p:ext uri="{BB962C8B-B14F-4D97-AF65-F5344CB8AC3E}">
        <p14:creationId xmlns:p14="http://schemas.microsoft.com/office/powerpoint/2010/main" val="14146012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Spoofing (</a:t>
            </a:r>
            <a:r>
              <a:rPr lang="en-US" i="1" dirty="0"/>
              <a:t>continued</a:t>
            </a:r>
            <a:r>
              <a:rPr lang="en-US" dirty="0"/>
              <a:t>)</a:t>
            </a:r>
          </a:p>
        </p:txBody>
      </p:sp>
      <p:sp>
        <p:nvSpPr>
          <p:cNvPr id="31747" name="Rectangle 3"/>
          <p:cNvSpPr>
            <a:spLocks noGrp="1" noChangeArrowheads="1"/>
          </p:cNvSpPr>
          <p:nvPr>
            <p:ph idx="1"/>
          </p:nvPr>
        </p:nvSpPr>
        <p:spPr>
          <a:xfrm>
            <a:off x="457200" y="1981200"/>
            <a:ext cx="8229600" cy="4343400"/>
          </a:xfrm>
        </p:spPr>
        <p:txBody>
          <a:bodyPr/>
          <a:lstStyle/>
          <a:p>
            <a:r>
              <a:rPr lang="en-US" altLang="en-US" dirty="0"/>
              <a:t>Spoofing and sequence numbers</a:t>
            </a:r>
          </a:p>
          <a:p>
            <a:pPr lvl="1"/>
            <a:r>
              <a:rPr lang="en-US" altLang="en-US" dirty="0"/>
              <a:t>Formulating packets is more complicated for external attackers because of sequence number.</a:t>
            </a:r>
          </a:p>
          <a:p>
            <a:pPr lvl="1"/>
            <a:r>
              <a:rPr lang="en-US" altLang="en-US" dirty="0"/>
              <a:t>A </a:t>
            </a:r>
            <a:r>
              <a:rPr lang="en-US" altLang="en-US" b="1" dirty="0"/>
              <a:t>sequence number </a:t>
            </a:r>
            <a:r>
              <a:rPr lang="en-US" altLang="en-US" dirty="0"/>
              <a:t>is a 32-bit number established by the host that is incremented for each packet sent.</a:t>
            </a:r>
          </a:p>
          <a:p>
            <a:pPr lvl="2"/>
            <a:r>
              <a:rPr lang="en-US" altLang="en-US" dirty="0"/>
              <a:t>Packets are not guaranteed to be received in order; the sequence number can be used to help reorder packets.</a:t>
            </a:r>
          </a:p>
          <a:p>
            <a:pPr lvl="1"/>
            <a:r>
              <a:rPr lang="en-US" altLang="en-US" dirty="0"/>
              <a:t>The difference in the difficulty of attempting a spoofing attack from inside a network and from outside involves determining the sequence number.</a:t>
            </a:r>
          </a:p>
        </p:txBody>
      </p:sp>
    </p:spTree>
    <p:extLst>
      <p:ext uri="{BB962C8B-B14F-4D97-AF65-F5344CB8AC3E}">
        <p14:creationId xmlns:p14="http://schemas.microsoft.com/office/powerpoint/2010/main" val="274026034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p:txBody>
          <a:bodyPr/>
          <a:lstStyle/>
          <a:p>
            <a:r>
              <a:rPr lang="en-US" altLang="en-US" dirty="0"/>
              <a:t>Key Terms (</a:t>
            </a:r>
            <a:r>
              <a:rPr lang="en-US" altLang="en-US" i="1" dirty="0"/>
              <a:t>continued</a:t>
            </a:r>
            <a:r>
              <a:rPr lang="en-US" altLang="en-US" dirty="0"/>
              <a:t>)</a:t>
            </a:r>
          </a:p>
        </p:txBody>
      </p:sp>
      <p:sp>
        <p:nvSpPr>
          <p:cNvPr id="5123" name="Content Placeholder 4"/>
          <p:cNvSpPr>
            <a:spLocks noGrp="1"/>
          </p:cNvSpPr>
          <p:nvPr>
            <p:ph idx="1"/>
          </p:nvPr>
        </p:nvSpPr>
        <p:spPr>
          <a:xfrm>
            <a:off x="457200" y="1981200"/>
            <a:ext cx="4038600" cy="4144963"/>
          </a:xfrm>
        </p:spPr>
        <p:txBody>
          <a:bodyPr/>
          <a:lstStyle/>
          <a:p>
            <a:r>
              <a:rPr lang="en-US" altLang="en-US" dirty="0"/>
              <a:t>SYN flood</a:t>
            </a:r>
          </a:p>
          <a:p>
            <a:r>
              <a:rPr lang="en-US" altLang="en-US" dirty="0"/>
              <a:t>TCP/IP hijacking</a:t>
            </a:r>
          </a:p>
          <a:p>
            <a:r>
              <a:rPr lang="en-US" altLang="en-US" dirty="0"/>
              <a:t>Trojan</a:t>
            </a:r>
          </a:p>
          <a:p>
            <a:r>
              <a:rPr lang="en-US" altLang="en-US" dirty="0"/>
              <a:t>Typo squatting</a:t>
            </a:r>
          </a:p>
        </p:txBody>
      </p:sp>
      <p:sp>
        <p:nvSpPr>
          <p:cNvPr id="4" name="Content Placeholder 4"/>
          <p:cNvSpPr txBox="1">
            <a:spLocks/>
          </p:cNvSpPr>
          <p:nvPr/>
        </p:nvSpPr>
        <p:spPr bwMode="auto">
          <a:xfrm>
            <a:off x="4648200" y="1981200"/>
            <a:ext cx="4038600" cy="414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pPr>
            <a:r>
              <a:rPr lang="en-US" altLang="en-US" dirty="0"/>
              <a:t>Virus</a:t>
            </a:r>
          </a:p>
          <a:p>
            <a:pPr fontAlgn="auto">
              <a:spcAft>
                <a:spcPts val="0"/>
              </a:spcAft>
            </a:pPr>
            <a:r>
              <a:rPr lang="en-US" altLang="en-US" dirty="0"/>
              <a:t>Worm</a:t>
            </a:r>
          </a:p>
          <a:p>
            <a:pPr fontAlgn="auto">
              <a:spcAft>
                <a:spcPts val="0"/>
              </a:spcAft>
            </a:pPr>
            <a:r>
              <a:rPr lang="en-US" altLang="en-US" dirty="0"/>
              <a:t>Zombie</a:t>
            </a:r>
          </a:p>
        </p:txBody>
      </p:sp>
    </p:spTree>
    <p:extLst>
      <p:ext uri="{BB962C8B-B14F-4D97-AF65-F5344CB8AC3E}">
        <p14:creationId xmlns:p14="http://schemas.microsoft.com/office/powerpoint/2010/main" val="8299727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609600" y="4648200"/>
            <a:ext cx="7924800" cy="457200"/>
          </a:xfrm>
        </p:spPr>
        <p:txBody>
          <a:bodyPr/>
          <a:lstStyle/>
          <a:p>
            <a:r>
              <a:rPr lang="en-US" dirty="0"/>
              <a:t>Figure 15.7 Three-way handshake with sequence numbers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0067" y="2514600"/>
            <a:ext cx="7063866" cy="1549908"/>
          </a:xfrm>
          <a:prstGeom prst="rect">
            <a:avLst/>
          </a:prstGeom>
        </p:spPr>
      </p:pic>
    </p:spTree>
    <p:extLst>
      <p:ext uri="{BB962C8B-B14F-4D97-AF65-F5344CB8AC3E}">
        <p14:creationId xmlns:p14="http://schemas.microsoft.com/office/powerpoint/2010/main" val="40482053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TCP/IP Hijacking</a:t>
            </a:r>
          </a:p>
        </p:txBody>
      </p:sp>
      <p:sp>
        <p:nvSpPr>
          <p:cNvPr id="39939" name="Rectangle 3"/>
          <p:cNvSpPr>
            <a:spLocks noGrp="1" noChangeArrowheads="1"/>
          </p:cNvSpPr>
          <p:nvPr>
            <p:ph idx="1"/>
          </p:nvPr>
        </p:nvSpPr>
        <p:spPr/>
        <p:txBody>
          <a:bodyPr/>
          <a:lstStyle/>
          <a:p>
            <a:r>
              <a:rPr lang="en-US" altLang="en-US" b="1" dirty="0"/>
              <a:t>TCP/IP hijacking </a:t>
            </a:r>
            <a:r>
              <a:rPr lang="en-US" altLang="en-US" dirty="0"/>
              <a:t>and session hijacking are terms used to refer to the process of taking control of an already existing session between a client and a server.</a:t>
            </a:r>
          </a:p>
          <a:p>
            <a:pPr lvl="1"/>
            <a:r>
              <a:rPr lang="en-US" dirty="0">
                <a:cs typeface="ヒラギノ角ゴ Pro W3" pitchFamily="-111" charset="-128"/>
              </a:rPr>
              <a:t>Attacker does not have to circumvent any authentication mechanisms.</a:t>
            </a:r>
          </a:p>
          <a:p>
            <a:pPr lvl="1"/>
            <a:r>
              <a:rPr lang="en-US" altLang="en-US" dirty="0"/>
              <a:t>Attack can be disguised with a DoS attack.</a:t>
            </a:r>
          </a:p>
          <a:p>
            <a:pPr lvl="1"/>
            <a:r>
              <a:rPr lang="en-US" altLang="en-US" dirty="0"/>
              <a:t>Hijack attacks generally are used against web and Telnet sessions.</a:t>
            </a:r>
          </a:p>
        </p:txBody>
      </p:sp>
    </p:spTree>
    <p:extLst>
      <p:ext uri="{BB962C8B-B14F-4D97-AF65-F5344CB8AC3E}">
        <p14:creationId xmlns:p14="http://schemas.microsoft.com/office/powerpoint/2010/main" val="703202909"/>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Man-in-the-Middle Attacks</a:t>
            </a:r>
          </a:p>
        </p:txBody>
      </p:sp>
      <p:sp>
        <p:nvSpPr>
          <p:cNvPr id="36867" name="Rectangle 3"/>
          <p:cNvSpPr>
            <a:spLocks noGrp="1" noChangeArrowheads="1"/>
          </p:cNvSpPr>
          <p:nvPr>
            <p:ph idx="1"/>
          </p:nvPr>
        </p:nvSpPr>
        <p:spPr>
          <a:xfrm>
            <a:off x="457200" y="1981200"/>
            <a:ext cx="8229600" cy="4876800"/>
          </a:xfrm>
        </p:spPr>
        <p:txBody>
          <a:bodyPr/>
          <a:lstStyle/>
          <a:p>
            <a:r>
              <a:rPr lang="en-US" altLang="en-US" dirty="0"/>
              <a:t>A </a:t>
            </a:r>
            <a:r>
              <a:rPr lang="en-US" altLang="en-US" b="1" dirty="0"/>
              <a:t>man-in-the-middle attack</a:t>
            </a:r>
            <a:r>
              <a:rPr lang="en-US" altLang="en-US" dirty="0"/>
              <a:t> generally occurs when attackers are able to place themselves in the middle of two other hosts that are communicating.</a:t>
            </a:r>
          </a:p>
          <a:p>
            <a:pPr lvl="1"/>
            <a:r>
              <a:rPr lang="en-US" altLang="en-US" dirty="0"/>
              <a:t>Attack is typically accomplished by compromising a router to alter the path of the traffic.</a:t>
            </a:r>
          </a:p>
          <a:p>
            <a:pPr lvl="1"/>
            <a:r>
              <a:rPr lang="en-US" dirty="0"/>
              <a:t>A common method of instantiating a man-in-the-middle attack is via session hijacking.</a:t>
            </a:r>
            <a:endParaRPr lang="en-US" altLang="en-US" dirty="0"/>
          </a:p>
          <a:p>
            <a:pPr lvl="1"/>
            <a:r>
              <a:rPr lang="en-US" dirty="0"/>
              <a:t>Session hijacking can occur when information such as a cookie is stolen, allowing the attacker to impersonate the legitimate session.</a:t>
            </a:r>
          </a:p>
          <a:p>
            <a:pPr lvl="2"/>
            <a:r>
              <a:rPr lang="en-US" altLang="en-US" dirty="0"/>
              <a:t>Can result from a cross-site scripting attack</a:t>
            </a:r>
          </a:p>
        </p:txBody>
      </p:sp>
    </p:spTree>
    <p:extLst>
      <p:ext uri="{BB962C8B-B14F-4D97-AF65-F5344CB8AC3E}">
        <p14:creationId xmlns:p14="http://schemas.microsoft.com/office/powerpoint/2010/main" val="1199737042"/>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09600" y="5181600"/>
            <a:ext cx="7924800" cy="457200"/>
          </a:xfrm>
        </p:spPr>
        <p:txBody>
          <a:bodyPr/>
          <a:lstStyle/>
          <a:p>
            <a:r>
              <a:rPr lang="en-US" dirty="0"/>
              <a:t>Figure 15.8 A man-in-the-middle attack</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8611" y="1981200"/>
            <a:ext cx="6846778" cy="2720340"/>
          </a:xfrm>
          <a:prstGeom prst="rect">
            <a:avLst/>
          </a:prstGeom>
        </p:spPr>
      </p:pic>
    </p:spTree>
    <p:extLst>
      <p:ext uri="{BB962C8B-B14F-4D97-AF65-F5344CB8AC3E}">
        <p14:creationId xmlns:p14="http://schemas.microsoft.com/office/powerpoint/2010/main" val="6882462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Man-in-the-Middle Attacks (</a:t>
            </a:r>
            <a:r>
              <a:rPr lang="en-US" i="1" dirty="0"/>
              <a:t>continued</a:t>
            </a:r>
            <a:r>
              <a:rPr lang="en-US" dirty="0"/>
              <a:t>)</a:t>
            </a:r>
          </a:p>
        </p:txBody>
      </p:sp>
      <p:sp>
        <p:nvSpPr>
          <p:cNvPr id="36867" name="Rectangle 3"/>
          <p:cNvSpPr>
            <a:spLocks noGrp="1" noChangeArrowheads="1"/>
          </p:cNvSpPr>
          <p:nvPr>
            <p:ph idx="1"/>
          </p:nvPr>
        </p:nvSpPr>
        <p:spPr/>
        <p:txBody>
          <a:bodyPr/>
          <a:lstStyle/>
          <a:p>
            <a:r>
              <a:rPr lang="en-US" dirty="0"/>
              <a:t>The term “man-in-the-middle attack” is sometimes used to refer to a more specific type of attack—one in which the encrypted traffic issue is addressed.</a:t>
            </a:r>
          </a:p>
          <a:p>
            <a:pPr lvl="1"/>
            <a:r>
              <a:rPr lang="en-US" dirty="0"/>
              <a:t>An attacker can conduct a man-in-the-middle attack by intercepting a request for a friend’s public key and the sending of your public key to him.</a:t>
            </a:r>
          </a:p>
          <a:p>
            <a:pPr lvl="1"/>
            <a:r>
              <a:rPr lang="en-US" dirty="0"/>
              <a:t>Well-designed cryptographic products use techniques such as mutual authentication to avoid this problem.</a:t>
            </a:r>
            <a:endParaRPr lang="en-US" altLang="en-US" dirty="0"/>
          </a:p>
        </p:txBody>
      </p:sp>
    </p:spTree>
    <p:extLst>
      <p:ext uri="{BB962C8B-B14F-4D97-AF65-F5344CB8AC3E}">
        <p14:creationId xmlns:p14="http://schemas.microsoft.com/office/powerpoint/2010/main" val="2625266702"/>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Replay Attack</a:t>
            </a:r>
          </a:p>
        </p:txBody>
      </p:sp>
      <p:sp>
        <p:nvSpPr>
          <p:cNvPr id="38915" name="Rectangle 3"/>
          <p:cNvSpPr>
            <a:spLocks noGrp="1" noChangeArrowheads="1"/>
          </p:cNvSpPr>
          <p:nvPr>
            <p:ph idx="1"/>
          </p:nvPr>
        </p:nvSpPr>
        <p:spPr/>
        <p:txBody>
          <a:bodyPr/>
          <a:lstStyle/>
          <a:p>
            <a:r>
              <a:rPr lang="en-US" altLang="en-US" dirty="0"/>
              <a:t>A </a:t>
            </a:r>
            <a:r>
              <a:rPr lang="en-US" altLang="en-US" b="1" dirty="0"/>
              <a:t>replay attack </a:t>
            </a:r>
            <a:r>
              <a:rPr lang="en-US" altLang="en-US" dirty="0"/>
              <a:t>occurs when the attacker captures a portion of a communication between two parties and retransmits it at a later time.</a:t>
            </a:r>
          </a:p>
          <a:p>
            <a:pPr lvl="1"/>
            <a:r>
              <a:rPr lang="en-US" altLang="en-US" dirty="0"/>
              <a:t>Replay attacks are associated with attempts to circumvent authentication mechanisms.</a:t>
            </a:r>
          </a:p>
          <a:p>
            <a:pPr lvl="1"/>
            <a:r>
              <a:rPr lang="en-US" altLang="en-US" dirty="0"/>
              <a:t>The best way to prevent replay attacks is with encryption, cryptographic authentication, and time stamps.</a:t>
            </a:r>
          </a:p>
        </p:txBody>
      </p:sp>
    </p:spTree>
    <p:extLst>
      <p:ext uri="{BB962C8B-B14F-4D97-AF65-F5344CB8AC3E}">
        <p14:creationId xmlns:p14="http://schemas.microsoft.com/office/powerpoint/2010/main" val="2559402564"/>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Transitive Access</a:t>
            </a:r>
          </a:p>
        </p:txBody>
      </p:sp>
      <p:sp>
        <p:nvSpPr>
          <p:cNvPr id="5" name="Content Placeholder 4"/>
          <p:cNvSpPr>
            <a:spLocks noGrp="1"/>
          </p:cNvSpPr>
          <p:nvPr>
            <p:ph idx="1"/>
          </p:nvPr>
        </p:nvSpPr>
        <p:spPr/>
        <p:txBody>
          <a:bodyPr/>
          <a:lstStyle/>
          <a:p>
            <a:r>
              <a:rPr lang="en-US" i="1" dirty="0"/>
              <a:t>Transitive access </a:t>
            </a:r>
            <a:r>
              <a:rPr lang="en-US" dirty="0"/>
              <a:t>is a means of attacking a system by violating the trust relationship between machines.</a:t>
            </a:r>
          </a:p>
          <a:p>
            <a:r>
              <a:rPr lang="en-US" dirty="0"/>
              <a:t>A simple example is when servers are well protected and clients are not, and the servers trust the clients.</a:t>
            </a:r>
          </a:p>
          <a:p>
            <a:pPr lvl="1"/>
            <a:r>
              <a:rPr lang="en-US" dirty="0"/>
              <a:t>In this case, attacking a client can provide transitive access to the servers.</a:t>
            </a:r>
          </a:p>
        </p:txBody>
      </p:sp>
    </p:spTree>
    <p:extLst>
      <p:ext uri="{BB962C8B-B14F-4D97-AF65-F5344CB8AC3E}">
        <p14:creationId xmlns:p14="http://schemas.microsoft.com/office/powerpoint/2010/main" val="23464279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Spam</a:t>
            </a:r>
          </a:p>
        </p:txBody>
      </p:sp>
      <p:sp>
        <p:nvSpPr>
          <p:cNvPr id="3" name="Content Placeholder 2"/>
          <p:cNvSpPr>
            <a:spLocks noGrp="1"/>
          </p:cNvSpPr>
          <p:nvPr>
            <p:ph idx="1"/>
          </p:nvPr>
        </p:nvSpPr>
        <p:spPr/>
        <p:txBody>
          <a:bodyPr/>
          <a:lstStyle/>
          <a:p>
            <a:r>
              <a:rPr lang="en-US" dirty="0"/>
              <a:t>Though not generally considered a social engineering issue, nor a security issue for that matter, spam can, however, be a security concern.</a:t>
            </a:r>
          </a:p>
          <a:p>
            <a:pPr lvl="1"/>
            <a:r>
              <a:rPr lang="en-US" dirty="0"/>
              <a:t>Spam is bulk unsolicited e-mail.</a:t>
            </a:r>
          </a:p>
          <a:p>
            <a:pPr lvl="1"/>
            <a:r>
              <a:rPr lang="en-US" dirty="0"/>
              <a:t>It can be legitimate in the sense that it has been sent by a company advertising a product or service.</a:t>
            </a:r>
          </a:p>
          <a:p>
            <a:pPr lvl="1"/>
            <a:r>
              <a:rPr lang="en-US" dirty="0"/>
              <a:t>Spam can also be malicious and could include an attachment that contains malicious software designed to harm your system, or a link to a malicious web site that may attempt to obtain personal information from you.</a:t>
            </a:r>
          </a:p>
        </p:txBody>
      </p:sp>
    </p:spTree>
    <p:extLst>
      <p:ext uri="{BB962C8B-B14F-4D97-AF65-F5344CB8AC3E}">
        <p14:creationId xmlns:p14="http://schemas.microsoft.com/office/powerpoint/2010/main" val="39764372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Spim</a:t>
            </a:r>
          </a:p>
        </p:txBody>
      </p:sp>
      <p:sp>
        <p:nvSpPr>
          <p:cNvPr id="3" name="Content Placeholder 2"/>
          <p:cNvSpPr>
            <a:spLocks noGrp="1"/>
          </p:cNvSpPr>
          <p:nvPr>
            <p:ph idx="1"/>
          </p:nvPr>
        </p:nvSpPr>
        <p:spPr/>
        <p:txBody>
          <a:bodyPr/>
          <a:lstStyle/>
          <a:p>
            <a:r>
              <a:rPr lang="en-US" dirty="0"/>
              <a:t>Though not as well known, a variation on spam is </a:t>
            </a:r>
            <a:r>
              <a:rPr lang="en-US" i="1" dirty="0"/>
              <a:t>spim</a:t>
            </a:r>
            <a:r>
              <a:rPr lang="en-US" dirty="0"/>
              <a:t>, which is basically spam delivered via an instant messaging application such as Yahoo! Messenger or AOL Instant Messenger (AIM).</a:t>
            </a:r>
          </a:p>
          <a:p>
            <a:r>
              <a:rPr lang="en-US" dirty="0"/>
              <a:t>The purpose of hostile spim is the same as that of spam—the delivery of malicious content or links.</a:t>
            </a:r>
          </a:p>
        </p:txBody>
      </p:sp>
    </p:spTree>
    <p:extLst>
      <p:ext uri="{BB962C8B-B14F-4D97-AF65-F5344CB8AC3E}">
        <p14:creationId xmlns:p14="http://schemas.microsoft.com/office/powerpoint/2010/main" val="3704128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Phishing</a:t>
            </a:r>
          </a:p>
        </p:txBody>
      </p:sp>
      <p:sp>
        <p:nvSpPr>
          <p:cNvPr id="3" name="Content Placeholder 2"/>
          <p:cNvSpPr>
            <a:spLocks noGrp="1"/>
          </p:cNvSpPr>
          <p:nvPr>
            <p:ph idx="1"/>
          </p:nvPr>
        </p:nvSpPr>
        <p:spPr/>
        <p:txBody>
          <a:bodyPr/>
          <a:lstStyle/>
          <a:p>
            <a:r>
              <a:rPr lang="en-US" b="1" dirty="0"/>
              <a:t>Phishing</a:t>
            </a:r>
            <a:r>
              <a:rPr lang="en-US" dirty="0"/>
              <a:t> is the use of fraudulent e-mails or instant messages that appear to be genuine but are designed to trick users.</a:t>
            </a:r>
          </a:p>
          <a:p>
            <a:r>
              <a:rPr lang="en-US" dirty="0"/>
              <a:t>The goal of a phishing attack is to obtain from the user information that can be used in an attack, such as login credentials or other critical information.</a:t>
            </a:r>
          </a:p>
        </p:txBody>
      </p:sp>
    </p:spTree>
    <p:extLst>
      <p:ext uri="{BB962C8B-B14F-4D97-AF65-F5344CB8AC3E}">
        <p14:creationId xmlns:p14="http://schemas.microsoft.com/office/powerpoint/2010/main" val="112054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Avenues of Attack</a:t>
            </a:r>
          </a:p>
        </p:txBody>
      </p:sp>
      <p:sp>
        <p:nvSpPr>
          <p:cNvPr id="12291" name="Rectangle 3"/>
          <p:cNvSpPr>
            <a:spLocks noGrp="1" noChangeArrowheads="1"/>
          </p:cNvSpPr>
          <p:nvPr>
            <p:ph idx="1"/>
          </p:nvPr>
        </p:nvSpPr>
        <p:spPr>
          <a:xfrm>
            <a:off x="457200" y="1981200"/>
            <a:ext cx="8229600" cy="4495800"/>
          </a:xfrm>
        </p:spPr>
        <p:txBody>
          <a:bodyPr/>
          <a:lstStyle/>
          <a:p>
            <a:r>
              <a:rPr lang="en-US" dirty="0"/>
              <a:t>A computer system is attacked for one of two general reasons:</a:t>
            </a:r>
          </a:p>
          <a:p>
            <a:pPr lvl="1"/>
            <a:r>
              <a:rPr lang="en-US" dirty="0"/>
              <a:t>It is specifically targeted by an attacker.</a:t>
            </a:r>
          </a:p>
          <a:p>
            <a:pPr lvl="2"/>
            <a:r>
              <a:rPr lang="en-US" dirty="0"/>
              <a:t>Political reason</a:t>
            </a:r>
          </a:p>
          <a:p>
            <a:pPr lvl="2"/>
            <a:r>
              <a:rPr lang="en-US" dirty="0"/>
              <a:t>Chosen based on attacker’s motivation</a:t>
            </a:r>
          </a:p>
          <a:p>
            <a:pPr lvl="2"/>
            <a:r>
              <a:rPr lang="en-US" dirty="0"/>
              <a:t>Not reliant on target system’s hardware and software</a:t>
            </a:r>
          </a:p>
          <a:p>
            <a:pPr lvl="1"/>
            <a:r>
              <a:rPr lang="en-US" dirty="0"/>
              <a:t>It is a target of opportunity.</a:t>
            </a:r>
          </a:p>
          <a:p>
            <a:pPr lvl="2"/>
            <a:r>
              <a:rPr lang="en-US" dirty="0"/>
              <a:t>Systems with hardware or software vulnerable to a specific exploit</a:t>
            </a:r>
          </a:p>
          <a:p>
            <a:pPr lvl="2"/>
            <a:r>
              <a:rPr lang="en-US" dirty="0"/>
              <a:t>Difficult and take time and effort</a:t>
            </a:r>
          </a:p>
        </p:txBody>
      </p:sp>
    </p:spTree>
    <p:extLst>
      <p:ext uri="{BB962C8B-B14F-4D97-AF65-F5344CB8AC3E}">
        <p14:creationId xmlns:p14="http://schemas.microsoft.com/office/powerpoint/2010/main" val="4050215485"/>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Spear Phishing</a:t>
            </a:r>
          </a:p>
        </p:txBody>
      </p:sp>
      <p:sp>
        <p:nvSpPr>
          <p:cNvPr id="3" name="Content Placeholder 2"/>
          <p:cNvSpPr>
            <a:spLocks noGrp="1"/>
          </p:cNvSpPr>
          <p:nvPr>
            <p:ph idx="1"/>
          </p:nvPr>
        </p:nvSpPr>
        <p:spPr/>
        <p:txBody>
          <a:bodyPr/>
          <a:lstStyle/>
          <a:p>
            <a:r>
              <a:rPr lang="en-US" b="1" dirty="0"/>
              <a:t>Spear</a:t>
            </a:r>
            <a:r>
              <a:rPr lang="en-US" dirty="0"/>
              <a:t> </a:t>
            </a:r>
            <a:r>
              <a:rPr lang="en-US" b="1" dirty="0"/>
              <a:t>phishing</a:t>
            </a:r>
            <a:r>
              <a:rPr lang="en-US" dirty="0"/>
              <a:t> is the term that has been created to refer to a phishing attack that targets a specific group with something in common.</a:t>
            </a:r>
          </a:p>
          <a:p>
            <a:r>
              <a:rPr lang="en-US" dirty="0"/>
              <a:t>By targeting a specific group, the ratio of successful attacks (that is, the number of responses received) to the total number of e-mails or messages sent usually increases because a targeted attack will seem more plausible than a message sent to users randomly.</a:t>
            </a:r>
          </a:p>
        </p:txBody>
      </p:sp>
    </p:spTree>
    <p:extLst>
      <p:ext uri="{BB962C8B-B14F-4D97-AF65-F5344CB8AC3E}">
        <p14:creationId xmlns:p14="http://schemas.microsoft.com/office/powerpoint/2010/main" val="16113929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Vishing</a:t>
            </a:r>
          </a:p>
        </p:txBody>
      </p:sp>
      <p:sp>
        <p:nvSpPr>
          <p:cNvPr id="3" name="Content Placeholder 2"/>
          <p:cNvSpPr>
            <a:spLocks noGrp="1"/>
          </p:cNvSpPr>
          <p:nvPr>
            <p:ph idx="1"/>
          </p:nvPr>
        </p:nvSpPr>
        <p:spPr/>
        <p:txBody>
          <a:bodyPr/>
          <a:lstStyle/>
          <a:p>
            <a:r>
              <a:rPr lang="en-US" i="1" dirty="0"/>
              <a:t>Vishing</a:t>
            </a:r>
            <a:r>
              <a:rPr lang="en-US" dirty="0"/>
              <a:t> is a variation of phishing that uses voice communication technology to obtain the information the attacker is seeking.</a:t>
            </a:r>
          </a:p>
          <a:p>
            <a:pPr lvl="1"/>
            <a:r>
              <a:rPr lang="en-US" dirty="0"/>
              <a:t>Vishing takes advantage of the trust that some people place in the telephone network.</a:t>
            </a:r>
          </a:p>
          <a:p>
            <a:pPr lvl="1"/>
            <a:r>
              <a:rPr lang="en-US" dirty="0"/>
              <a:t>Users are unaware that attackers can spoof (simulate) calls from legitimate entities using voice over IP (VoIP) technology.</a:t>
            </a:r>
          </a:p>
          <a:p>
            <a:pPr lvl="1"/>
            <a:r>
              <a:rPr lang="en-US" dirty="0"/>
              <a:t>Voice messaging can also be compromised and used in these attempts.</a:t>
            </a:r>
          </a:p>
          <a:p>
            <a:pPr lvl="1"/>
            <a:r>
              <a:rPr lang="en-US" dirty="0"/>
              <a:t>Attackers seek to obtain information for identity theft.</a:t>
            </a:r>
          </a:p>
        </p:txBody>
      </p:sp>
    </p:spTree>
    <p:extLst>
      <p:ext uri="{BB962C8B-B14F-4D97-AF65-F5344CB8AC3E}">
        <p14:creationId xmlns:p14="http://schemas.microsoft.com/office/powerpoint/2010/main" val="13073609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Pharming</a:t>
            </a:r>
          </a:p>
        </p:txBody>
      </p:sp>
      <p:sp>
        <p:nvSpPr>
          <p:cNvPr id="3" name="Content Placeholder 2"/>
          <p:cNvSpPr>
            <a:spLocks noGrp="1"/>
          </p:cNvSpPr>
          <p:nvPr>
            <p:ph idx="1"/>
          </p:nvPr>
        </p:nvSpPr>
        <p:spPr/>
        <p:txBody>
          <a:bodyPr/>
          <a:lstStyle/>
          <a:p>
            <a:r>
              <a:rPr lang="en-US" b="1" dirty="0"/>
              <a:t>Pharming</a:t>
            </a:r>
            <a:r>
              <a:rPr lang="en-US" dirty="0"/>
              <a:t> consists of misdirecting users to fake web sites that have been made to look official.</a:t>
            </a:r>
          </a:p>
          <a:p>
            <a:pPr lvl="1"/>
            <a:r>
              <a:rPr lang="en-US" dirty="0"/>
              <a:t>Users directed to the fake web site as a result of activity</a:t>
            </a:r>
            <a:br>
              <a:rPr lang="en-US" dirty="0"/>
            </a:br>
            <a:r>
              <a:rPr lang="en-US" dirty="0"/>
              <a:t>such as DNS poisoning or modification of local host.</a:t>
            </a:r>
          </a:p>
          <a:p>
            <a:pPr lvl="1"/>
            <a:r>
              <a:rPr lang="en-US" dirty="0"/>
              <a:t>Once at the fake web site, the user may supply personal information, believing that they are connected</a:t>
            </a:r>
            <a:br>
              <a:rPr lang="en-US" dirty="0"/>
            </a:br>
            <a:r>
              <a:rPr lang="en-US" dirty="0"/>
              <a:t>to the legitimate site.</a:t>
            </a:r>
          </a:p>
        </p:txBody>
      </p:sp>
    </p:spTree>
    <p:extLst>
      <p:ext uri="{BB962C8B-B14F-4D97-AF65-F5344CB8AC3E}">
        <p14:creationId xmlns:p14="http://schemas.microsoft.com/office/powerpoint/2010/main" val="1827954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09600" y="5638800"/>
            <a:ext cx="7924800" cy="457200"/>
          </a:xfrm>
        </p:spPr>
        <p:txBody>
          <a:bodyPr/>
          <a:lstStyle/>
          <a:p>
            <a:r>
              <a:rPr lang="en-US" dirty="0"/>
              <a:t>Figure 15.9 How pharming works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16708" y="1524000"/>
            <a:ext cx="3910584" cy="3820931"/>
          </a:xfrm>
          <a:prstGeom prst="rect">
            <a:avLst/>
          </a:prstGeom>
        </p:spPr>
      </p:pic>
    </p:spTree>
    <p:extLst>
      <p:ext uri="{BB962C8B-B14F-4D97-AF65-F5344CB8AC3E}">
        <p14:creationId xmlns:p14="http://schemas.microsoft.com/office/powerpoint/2010/main" val="16208166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Scanning Attacks</a:t>
            </a:r>
          </a:p>
        </p:txBody>
      </p:sp>
      <p:sp>
        <p:nvSpPr>
          <p:cNvPr id="3" name="Content Placeholder 2"/>
          <p:cNvSpPr>
            <a:spLocks noGrp="1"/>
          </p:cNvSpPr>
          <p:nvPr>
            <p:ph idx="1"/>
          </p:nvPr>
        </p:nvSpPr>
        <p:spPr/>
        <p:txBody>
          <a:bodyPr/>
          <a:lstStyle/>
          <a:p>
            <a:r>
              <a:rPr lang="en-US" dirty="0"/>
              <a:t>Scanners can be used to send specifically crafted packets in an attempt to determine TCP/UDP port status.</a:t>
            </a:r>
          </a:p>
          <a:p>
            <a:r>
              <a:rPr lang="en-US" dirty="0"/>
              <a:t>An XMAS scan uses the URG, PSH, and FIN flags to determine TCP port availability.</a:t>
            </a:r>
          </a:p>
          <a:p>
            <a:pPr lvl="1"/>
            <a:r>
              <a:rPr lang="en-US" dirty="0"/>
              <a:t>If the port is closed, an RST is returned.</a:t>
            </a:r>
          </a:p>
          <a:p>
            <a:pPr lvl="1"/>
            <a:r>
              <a:rPr lang="en-US" dirty="0"/>
              <a:t>If the port is open, there is typically no return.</a:t>
            </a:r>
          </a:p>
          <a:p>
            <a:r>
              <a:rPr lang="en-US" dirty="0"/>
              <a:t>Advanced firewalls can detect these packets, alerting people to the scanning activities.</a:t>
            </a:r>
          </a:p>
        </p:txBody>
      </p:sp>
    </p:spTree>
    <p:extLst>
      <p:ext uri="{BB962C8B-B14F-4D97-AF65-F5344CB8AC3E}">
        <p14:creationId xmlns:p14="http://schemas.microsoft.com/office/powerpoint/2010/main" val="807748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Attacks on Encryption</a:t>
            </a:r>
          </a:p>
        </p:txBody>
      </p:sp>
      <p:sp>
        <p:nvSpPr>
          <p:cNvPr id="3" name="Content Placeholder 2"/>
          <p:cNvSpPr>
            <a:spLocks noGrp="1"/>
          </p:cNvSpPr>
          <p:nvPr>
            <p:ph idx="1"/>
          </p:nvPr>
        </p:nvSpPr>
        <p:spPr/>
        <p:txBody>
          <a:bodyPr/>
          <a:lstStyle/>
          <a:p>
            <a:r>
              <a:rPr lang="en-US" i="1" dirty="0"/>
              <a:t>Encryption</a:t>
            </a:r>
            <a:r>
              <a:rPr lang="en-US" dirty="0"/>
              <a:t> is the process of transforming </a:t>
            </a:r>
            <a:r>
              <a:rPr lang="en-US" i="1" dirty="0"/>
              <a:t>plaintext</a:t>
            </a:r>
            <a:r>
              <a:rPr lang="en-US" dirty="0"/>
              <a:t> into an unreadable format known as </a:t>
            </a:r>
            <a:r>
              <a:rPr lang="en-US" i="1" dirty="0"/>
              <a:t>ciphertext</a:t>
            </a:r>
            <a:r>
              <a:rPr lang="en-US" dirty="0"/>
              <a:t> using a specific technique or algorithm.</a:t>
            </a:r>
          </a:p>
          <a:p>
            <a:r>
              <a:rPr lang="en-US" dirty="0"/>
              <a:t>Most encryption techniques use some form of key in the encryption process.</a:t>
            </a:r>
          </a:p>
          <a:p>
            <a:r>
              <a:rPr lang="en-US" i="1" dirty="0"/>
              <a:t>Cryptanalysis</a:t>
            </a:r>
            <a:r>
              <a:rPr lang="en-US" dirty="0"/>
              <a:t> is the process of attempting to break a cryptographic system—it is an attack on the specific method used to encrypt the plaintext.</a:t>
            </a:r>
          </a:p>
          <a:p>
            <a:r>
              <a:rPr lang="en-US" dirty="0"/>
              <a:t>Cryptographic systems can be compromised in various ways.</a:t>
            </a:r>
          </a:p>
        </p:txBody>
      </p:sp>
    </p:spTree>
    <p:extLst>
      <p:ext uri="{BB962C8B-B14F-4D97-AF65-F5344CB8AC3E}">
        <p14:creationId xmlns:p14="http://schemas.microsoft.com/office/powerpoint/2010/main" val="22797887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Attacks on Encryption (</a:t>
            </a:r>
            <a:r>
              <a:rPr lang="en-US" i="1" dirty="0"/>
              <a:t>continued</a:t>
            </a:r>
            <a:r>
              <a:rPr lang="en-US" dirty="0"/>
              <a:t>)</a:t>
            </a:r>
          </a:p>
        </p:txBody>
      </p:sp>
      <p:sp>
        <p:nvSpPr>
          <p:cNvPr id="3" name="Content Placeholder 2"/>
          <p:cNvSpPr>
            <a:spLocks noGrp="1"/>
          </p:cNvSpPr>
          <p:nvPr>
            <p:ph idx="1"/>
          </p:nvPr>
        </p:nvSpPr>
        <p:spPr/>
        <p:txBody>
          <a:bodyPr/>
          <a:lstStyle/>
          <a:p>
            <a:r>
              <a:rPr lang="en-US" dirty="0"/>
              <a:t>Certain encryption algorithms may have specific keys that yield poor, or easily decrypted, ciphertext.</a:t>
            </a:r>
          </a:p>
          <a:p>
            <a:r>
              <a:rPr lang="en-US" dirty="0"/>
              <a:t>An exhaustive search of the keyspace will decrypt the message.</a:t>
            </a:r>
          </a:p>
          <a:p>
            <a:pPr lvl="1"/>
            <a:r>
              <a:rPr lang="en-US" dirty="0"/>
              <a:t>The strength of the encryption method is related</a:t>
            </a:r>
            <a:br>
              <a:rPr lang="en-US" dirty="0"/>
            </a:br>
            <a:r>
              <a:rPr lang="en-US" dirty="0"/>
              <a:t>to the sheer size of the keyspace.</a:t>
            </a:r>
          </a:p>
          <a:p>
            <a:pPr lvl="1"/>
            <a:r>
              <a:rPr lang="en-US" dirty="0"/>
              <a:t>You cannot immediately compare different key lengths from different algorithms and assume relative strength.</a:t>
            </a:r>
          </a:p>
        </p:txBody>
      </p:sp>
    </p:spTree>
    <p:extLst>
      <p:ext uri="{BB962C8B-B14F-4D97-AF65-F5344CB8AC3E}">
        <p14:creationId xmlns:p14="http://schemas.microsoft.com/office/powerpoint/2010/main" val="39399298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Attacks on Encryption (</a:t>
            </a:r>
            <a:r>
              <a:rPr lang="en-US" i="1" dirty="0"/>
              <a:t>continued</a:t>
            </a:r>
            <a:r>
              <a:rPr lang="en-US" dirty="0"/>
              <a:t>)</a:t>
            </a:r>
          </a:p>
        </p:txBody>
      </p:sp>
      <p:sp>
        <p:nvSpPr>
          <p:cNvPr id="3" name="Content Placeholder 2"/>
          <p:cNvSpPr>
            <a:spLocks noGrp="1"/>
          </p:cNvSpPr>
          <p:nvPr>
            <p:ph idx="1"/>
          </p:nvPr>
        </p:nvSpPr>
        <p:spPr/>
        <p:txBody>
          <a:bodyPr/>
          <a:lstStyle/>
          <a:p>
            <a:r>
              <a:rPr lang="en-US" dirty="0"/>
              <a:t>One of the most common ways of attacking an encryption system is to find weaknesses in mechanisms surrounding the cryptography.</a:t>
            </a:r>
          </a:p>
          <a:p>
            <a:pPr lvl="1"/>
            <a:r>
              <a:rPr lang="en-US" dirty="0"/>
              <a:t>It is not the cryptographic algorithm itself that is being attacked, but rather the implementation of that algorithm in the real world.</a:t>
            </a:r>
          </a:p>
        </p:txBody>
      </p:sp>
    </p:spTree>
    <p:extLst>
      <p:ext uri="{BB962C8B-B14F-4D97-AF65-F5344CB8AC3E}">
        <p14:creationId xmlns:p14="http://schemas.microsoft.com/office/powerpoint/2010/main" val="31428611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System Attacks</a:t>
            </a:r>
          </a:p>
        </p:txBody>
      </p:sp>
      <p:sp>
        <p:nvSpPr>
          <p:cNvPr id="3" name="Content Placeholder 2"/>
          <p:cNvSpPr>
            <a:spLocks noGrp="1"/>
          </p:cNvSpPr>
          <p:nvPr>
            <p:ph idx="1"/>
          </p:nvPr>
        </p:nvSpPr>
        <p:spPr/>
        <p:txBody>
          <a:bodyPr/>
          <a:lstStyle/>
          <a:p>
            <a:r>
              <a:rPr lang="en-US" dirty="0"/>
              <a:t>IP addresses and other addresses can be manipulated.</a:t>
            </a:r>
          </a:p>
          <a:p>
            <a:r>
              <a:rPr lang="en-US" b="1" dirty="0"/>
              <a:t>DNS kiting</a:t>
            </a:r>
            <a:r>
              <a:rPr lang="en-US" dirty="0"/>
              <a:t>, is an economic attack against the terms of using a new DNS entry.</a:t>
            </a:r>
          </a:p>
          <a:p>
            <a:r>
              <a:rPr lang="en-US" dirty="0"/>
              <a:t>Another twist on this scheme is the concept of domain name front running, where a registrar places a name on a five-day hold after someone searches for it, and then offers it for sale at a higher price.</a:t>
            </a:r>
          </a:p>
        </p:txBody>
      </p:sp>
    </p:spTree>
    <p:extLst>
      <p:ext uri="{BB962C8B-B14F-4D97-AF65-F5344CB8AC3E}">
        <p14:creationId xmlns:p14="http://schemas.microsoft.com/office/powerpoint/2010/main" val="29202043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Poisoning</a:t>
            </a:r>
          </a:p>
        </p:txBody>
      </p:sp>
      <p:sp>
        <p:nvSpPr>
          <p:cNvPr id="3" name="Content Placeholder 2"/>
          <p:cNvSpPr>
            <a:spLocks noGrp="1"/>
          </p:cNvSpPr>
          <p:nvPr>
            <p:ph idx="1"/>
          </p:nvPr>
        </p:nvSpPr>
        <p:spPr/>
        <p:txBody>
          <a:bodyPr/>
          <a:lstStyle/>
          <a:p>
            <a:r>
              <a:rPr lang="en-US" dirty="0"/>
              <a:t>Caches can also be poisoned, sending incorrect information to the end user’s application, redirecting traffic, and changing system behaviors.</a:t>
            </a:r>
          </a:p>
        </p:txBody>
      </p:sp>
    </p:spTree>
    <p:extLst>
      <p:ext uri="{BB962C8B-B14F-4D97-AF65-F5344CB8AC3E}">
        <p14:creationId xmlns:p14="http://schemas.microsoft.com/office/powerpoint/2010/main" val="3842936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Possible Avenues of Attack</a:t>
            </a:r>
          </a:p>
        </p:txBody>
      </p:sp>
      <p:sp>
        <p:nvSpPr>
          <p:cNvPr id="3" name="Content Placeholder 2"/>
          <p:cNvSpPr>
            <a:spLocks noGrp="1"/>
          </p:cNvSpPr>
          <p:nvPr>
            <p:ph idx="1"/>
          </p:nvPr>
        </p:nvSpPr>
        <p:spPr/>
        <p:txBody>
          <a:bodyPr/>
          <a:lstStyle/>
          <a:p>
            <a:r>
              <a:rPr lang="en-US" dirty="0"/>
              <a:t>Steps to minimize possible attacks include:</a:t>
            </a:r>
          </a:p>
          <a:p>
            <a:pPr lvl="1"/>
            <a:r>
              <a:rPr lang="en-US" dirty="0"/>
              <a:t>Ensure all patches for the operating system and applications are installed.</a:t>
            </a:r>
          </a:p>
          <a:p>
            <a:pPr lvl="1"/>
            <a:r>
              <a:rPr lang="en-US" dirty="0"/>
              <a:t>Limit the services that are running on the system.</a:t>
            </a:r>
          </a:p>
          <a:p>
            <a:pPr lvl="1"/>
            <a:r>
              <a:rPr lang="en-US" dirty="0"/>
              <a:t>Limit public disclosure of private information about your organization and its computing resources.</a:t>
            </a:r>
          </a:p>
        </p:txBody>
      </p:sp>
    </p:spTree>
    <p:extLst>
      <p:ext uri="{BB962C8B-B14F-4D97-AF65-F5344CB8AC3E}">
        <p14:creationId xmlns:p14="http://schemas.microsoft.com/office/powerpoint/2010/main" val="36376213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Poisoning (</a:t>
            </a:r>
            <a:r>
              <a:rPr lang="en-US" i="1" dirty="0"/>
              <a:t>continued</a:t>
            </a:r>
            <a:r>
              <a:rPr lang="en-US" dirty="0"/>
              <a:t>)</a:t>
            </a:r>
          </a:p>
        </p:txBody>
      </p:sp>
      <p:sp>
        <p:nvSpPr>
          <p:cNvPr id="3" name="Content Placeholder 2"/>
          <p:cNvSpPr>
            <a:spLocks noGrp="1"/>
          </p:cNvSpPr>
          <p:nvPr>
            <p:ph idx="1"/>
          </p:nvPr>
        </p:nvSpPr>
        <p:spPr/>
        <p:txBody>
          <a:bodyPr/>
          <a:lstStyle/>
          <a:p>
            <a:r>
              <a:rPr lang="en-US" dirty="0"/>
              <a:t>A DNS poisoning attack occurs when network connections are changed, resulting in different DNS lookups.</a:t>
            </a:r>
          </a:p>
          <a:p>
            <a:pPr lvl="1"/>
            <a:r>
              <a:rPr lang="en-US" dirty="0"/>
              <a:t>DNS poisoning can occur at any level.</a:t>
            </a:r>
          </a:p>
          <a:p>
            <a:pPr lvl="1"/>
            <a:r>
              <a:rPr lang="en-US" dirty="0"/>
              <a:t>At times, </a:t>
            </a:r>
            <a:r>
              <a:rPr lang="en-US" b="1" dirty="0"/>
              <a:t>nslookup </a:t>
            </a:r>
            <a:r>
              <a:rPr lang="en-US" dirty="0"/>
              <a:t>will return a nonauthoritative answer.</a:t>
            </a:r>
          </a:p>
          <a:p>
            <a:pPr lvl="1"/>
            <a:r>
              <a:rPr lang="en-US" dirty="0"/>
              <a:t>DNS poisoning is a variant of a larger attack class referred to as </a:t>
            </a:r>
            <a:r>
              <a:rPr lang="en-US" i="1" dirty="0"/>
              <a:t>DNS spoofing</a:t>
            </a:r>
            <a:r>
              <a:rPr lang="en-US" dirty="0"/>
              <a:t>, in which an attacker changes a DNS record through any of a multitude of means.</a:t>
            </a:r>
          </a:p>
        </p:txBody>
      </p:sp>
    </p:spTree>
    <p:extLst>
      <p:ext uri="{BB962C8B-B14F-4D97-AF65-F5344CB8AC3E}">
        <p14:creationId xmlns:p14="http://schemas.microsoft.com/office/powerpoint/2010/main" val="25573609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09600" y="5334000"/>
            <a:ext cx="7924800" cy="457200"/>
          </a:xfrm>
        </p:spPr>
        <p:txBody>
          <a:bodyPr/>
          <a:lstStyle/>
          <a:p>
            <a:r>
              <a:rPr lang="en-US" dirty="0"/>
              <a:t> Figure 15.10 nslookup of a DNS query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791" y="1752600"/>
            <a:ext cx="6434418" cy="3250475"/>
          </a:xfrm>
          <a:prstGeom prst="rect">
            <a:avLst/>
          </a:prstGeom>
        </p:spPr>
      </p:pic>
    </p:spTree>
    <p:extLst>
      <p:ext uri="{BB962C8B-B14F-4D97-AF65-F5344CB8AC3E}">
        <p14:creationId xmlns:p14="http://schemas.microsoft.com/office/powerpoint/2010/main" val="961945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09600" y="5334000"/>
            <a:ext cx="7924800" cy="457200"/>
          </a:xfrm>
        </p:spPr>
        <p:txBody>
          <a:bodyPr/>
          <a:lstStyle/>
          <a:p>
            <a:r>
              <a:rPr lang="en-US" dirty="0"/>
              <a:t> Figure 15.11 Cache response to a DNS query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0211" y="1828800"/>
            <a:ext cx="6283578" cy="3174275"/>
          </a:xfrm>
          <a:prstGeom prst="rect">
            <a:avLst/>
          </a:prstGeom>
        </p:spPr>
      </p:pic>
    </p:spTree>
    <p:extLst>
      <p:ext uri="{BB962C8B-B14F-4D97-AF65-F5344CB8AC3E}">
        <p14:creationId xmlns:p14="http://schemas.microsoft.com/office/powerpoint/2010/main" val="36730169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09600" y="5410200"/>
            <a:ext cx="7924800" cy="457200"/>
          </a:xfrm>
        </p:spPr>
        <p:txBody>
          <a:bodyPr/>
          <a:lstStyle/>
          <a:p>
            <a:r>
              <a:rPr lang="en-US" dirty="0"/>
              <a:t> Figure 15.12 Cache response to a DNS table query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4353" y="1905000"/>
            <a:ext cx="6335293" cy="3200400"/>
          </a:xfrm>
          <a:prstGeom prst="rect">
            <a:avLst/>
          </a:prstGeom>
        </p:spPr>
      </p:pic>
    </p:spTree>
    <p:extLst>
      <p:ext uri="{BB962C8B-B14F-4D97-AF65-F5344CB8AC3E}">
        <p14:creationId xmlns:p14="http://schemas.microsoft.com/office/powerpoint/2010/main" val="25259427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Poisoning (</a:t>
            </a:r>
            <a:r>
              <a:rPr lang="en-US" i="1" dirty="0"/>
              <a:t>continued</a:t>
            </a:r>
            <a:r>
              <a:rPr lang="en-US" dirty="0"/>
              <a:t>)</a:t>
            </a:r>
          </a:p>
        </p:txBody>
      </p:sp>
      <p:sp>
        <p:nvSpPr>
          <p:cNvPr id="3" name="Content Placeholder 2"/>
          <p:cNvSpPr>
            <a:spLocks noGrp="1"/>
          </p:cNvSpPr>
          <p:nvPr>
            <p:ph idx="1"/>
          </p:nvPr>
        </p:nvSpPr>
        <p:spPr/>
        <p:txBody>
          <a:bodyPr/>
          <a:lstStyle/>
          <a:p>
            <a:r>
              <a:rPr lang="en-US" dirty="0"/>
              <a:t>ARP poisoning involves an attacker sending messages, corrupting the ARP table, and causing packets to be misrouted.</a:t>
            </a:r>
          </a:p>
          <a:p>
            <a:pPr lvl="1"/>
            <a:r>
              <a:rPr lang="en-US" dirty="0"/>
              <a:t>This form of attack results in malicious address redirection.</a:t>
            </a:r>
          </a:p>
          <a:p>
            <a:pPr lvl="1"/>
            <a:r>
              <a:rPr lang="en-US" dirty="0"/>
              <a:t>This can allow a mechanism whereby an attacker can inject themselves into the middle of a conversation between two machines, a man-in-the-middle attack.</a:t>
            </a:r>
          </a:p>
          <a:p>
            <a:pPr lvl="1"/>
            <a:r>
              <a:rPr lang="en-US" dirty="0"/>
              <a:t>Local MAC addresses can also be poisoned in the same manner, although it is called ARP poisoning.</a:t>
            </a:r>
          </a:p>
        </p:txBody>
      </p:sp>
    </p:spTree>
    <p:extLst>
      <p:ext uri="{BB962C8B-B14F-4D97-AF65-F5344CB8AC3E}">
        <p14:creationId xmlns:p14="http://schemas.microsoft.com/office/powerpoint/2010/main" val="8392703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 Guessing</a:t>
            </a:r>
          </a:p>
        </p:txBody>
      </p:sp>
      <p:sp>
        <p:nvSpPr>
          <p:cNvPr id="3" name="Content Placeholder 2"/>
          <p:cNvSpPr>
            <a:spLocks noGrp="1"/>
          </p:cNvSpPr>
          <p:nvPr>
            <p:ph idx="1"/>
          </p:nvPr>
        </p:nvSpPr>
        <p:spPr/>
        <p:txBody>
          <a:bodyPr/>
          <a:lstStyle/>
          <a:p>
            <a:r>
              <a:rPr lang="en-US" dirty="0"/>
              <a:t>The most common form of authentication is the user ID and password combination</a:t>
            </a:r>
          </a:p>
          <a:p>
            <a:r>
              <a:rPr lang="en-US" dirty="0"/>
              <a:t>While it is not inherently a poor mechanism for authentication, the combination can be attacked in several ways.</a:t>
            </a:r>
          </a:p>
          <a:p>
            <a:r>
              <a:rPr lang="en-US" dirty="0"/>
              <a:t>All too often, these attacks yield favorable results for the attacker not as a result of a weakness in the scheme but usually due to the user not following good password procedures.</a:t>
            </a:r>
          </a:p>
        </p:txBody>
      </p:sp>
    </p:spTree>
    <p:extLst>
      <p:ext uri="{BB962C8B-B14F-4D97-AF65-F5344CB8AC3E}">
        <p14:creationId xmlns:p14="http://schemas.microsoft.com/office/powerpoint/2010/main" val="8501188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 Guessing (</a:t>
            </a:r>
            <a:r>
              <a:rPr lang="en-US" i="1" dirty="0"/>
              <a:t>continued</a:t>
            </a:r>
            <a:r>
              <a:rPr lang="en-US" dirty="0"/>
              <a:t>)</a:t>
            </a:r>
          </a:p>
        </p:txBody>
      </p:sp>
      <p:sp>
        <p:nvSpPr>
          <p:cNvPr id="3" name="Content Placeholder 2"/>
          <p:cNvSpPr>
            <a:spLocks noGrp="1"/>
          </p:cNvSpPr>
          <p:nvPr>
            <p:ph idx="1"/>
          </p:nvPr>
        </p:nvSpPr>
        <p:spPr/>
        <p:txBody>
          <a:bodyPr/>
          <a:lstStyle/>
          <a:p>
            <a:r>
              <a:rPr lang="en-US" dirty="0"/>
              <a:t>People are notorious for picking poor passwords.</a:t>
            </a:r>
          </a:p>
          <a:p>
            <a:pPr lvl="1"/>
            <a:r>
              <a:rPr lang="en-US" dirty="0"/>
              <a:t>Users need to select a password that they can remember, so they create simple passwords.</a:t>
            </a:r>
          </a:p>
          <a:p>
            <a:pPr lvl="1"/>
            <a:r>
              <a:rPr lang="en-US" dirty="0"/>
              <a:t>The attacker just needs to obtain a valid user ID and some information about the user before guessing can begin.</a:t>
            </a:r>
          </a:p>
          <a:p>
            <a:r>
              <a:rPr lang="en-US" dirty="0"/>
              <a:t>A password-cracking program can uses a list of dictionary words to try to guess the password.</a:t>
            </a:r>
          </a:p>
          <a:p>
            <a:pPr lvl="1"/>
            <a:r>
              <a:rPr lang="en-US" dirty="0"/>
              <a:t>Rules can also be defined so that the cracking program will substitute special characters for other characters or combine words.</a:t>
            </a:r>
          </a:p>
        </p:txBody>
      </p:sp>
    </p:spTree>
    <p:extLst>
      <p:ext uri="{BB962C8B-B14F-4D97-AF65-F5344CB8AC3E}">
        <p14:creationId xmlns:p14="http://schemas.microsoft.com/office/powerpoint/2010/main" val="13630741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 Guessing (</a:t>
            </a:r>
            <a:r>
              <a:rPr lang="en-US" i="1" dirty="0"/>
              <a:t>continued</a:t>
            </a:r>
            <a:r>
              <a:rPr lang="en-US" dirty="0"/>
              <a:t>)</a:t>
            </a:r>
          </a:p>
        </p:txBody>
      </p:sp>
      <p:sp>
        <p:nvSpPr>
          <p:cNvPr id="3" name="Content Placeholder 2"/>
          <p:cNvSpPr>
            <a:spLocks noGrp="1"/>
          </p:cNvSpPr>
          <p:nvPr>
            <p:ph idx="1"/>
          </p:nvPr>
        </p:nvSpPr>
        <p:spPr/>
        <p:txBody>
          <a:bodyPr/>
          <a:lstStyle/>
          <a:p>
            <a:r>
              <a:rPr lang="en-US" dirty="0"/>
              <a:t>In a brute-force attack, a password-cracking program attempts all possible character combinations.</a:t>
            </a:r>
          </a:p>
          <a:p>
            <a:r>
              <a:rPr lang="en-US" dirty="0"/>
              <a:t>There are two levels of brute-force attack:</a:t>
            </a:r>
          </a:p>
          <a:p>
            <a:pPr lvl="1"/>
            <a:r>
              <a:rPr lang="en-US" dirty="0"/>
              <a:t>Use a password-cracking program to attempt to guess the password directly at a login prompt</a:t>
            </a:r>
          </a:p>
          <a:p>
            <a:pPr lvl="1"/>
            <a:r>
              <a:rPr lang="en-US" dirty="0"/>
              <a:t>Steal a password file and use a password-cracking program to compile a list of possible passwords based on the list of password hashes contained in the password file (offline)</a:t>
            </a:r>
          </a:p>
          <a:p>
            <a:pPr lvl="2"/>
            <a:r>
              <a:rPr lang="en-US" dirty="0"/>
              <a:t>Use narrower list to attempt to guess the password at the login prompt</a:t>
            </a:r>
          </a:p>
        </p:txBody>
      </p:sp>
    </p:spTree>
    <p:extLst>
      <p:ext uri="{BB962C8B-B14F-4D97-AF65-F5344CB8AC3E}">
        <p14:creationId xmlns:p14="http://schemas.microsoft.com/office/powerpoint/2010/main" val="22021097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 Guessing (</a:t>
            </a:r>
            <a:r>
              <a:rPr lang="en-US" i="1" dirty="0"/>
              <a:t>continued</a:t>
            </a:r>
            <a:r>
              <a:rPr lang="en-US" dirty="0"/>
              <a:t>)</a:t>
            </a:r>
          </a:p>
        </p:txBody>
      </p:sp>
      <p:sp>
        <p:nvSpPr>
          <p:cNvPr id="3" name="Content Placeholder 2"/>
          <p:cNvSpPr>
            <a:spLocks noGrp="1"/>
          </p:cNvSpPr>
          <p:nvPr>
            <p:ph idx="1"/>
          </p:nvPr>
        </p:nvSpPr>
        <p:spPr/>
        <p:txBody>
          <a:bodyPr/>
          <a:lstStyle/>
          <a:p>
            <a:r>
              <a:rPr lang="en-US" dirty="0"/>
              <a:t>A hybrid password attack is an attack that combines the preceding dictionary and brute-force methods.</a:t>
            </a:r>
          </a:p>
          <a:p>
            <a:r>
              <a:rPr lang="en-US" dirty="0"/>
              <a:t>The </a:t>
            </a:r>
            <a:r>
              <a:rPr lang="en-US" b="1" dirty="0"/>
              <a:t>birthday attack </a:t>
            </a:r>
            <a:r>
              <a:rPr lang="en-US" dirty="0"/>
              <a:t>is a special type of brute-force attack</a:t>
            </a:r>
          </a:p>
          <a:p>
            <a:pPr lvl="1"/>
            <a:r>
              <a:rPr lang="en-US" dirty="0"/>
              <a:t>Uses the </a:t>
            </a:r>
            <a:r>
              <a:rPr lang="en-US" i="1" dirty="0"/>
              <a:t>birthday paradox</a:t>
            </a:r>
            <a:r>
              <a:rPr lang="en-US" dirty="0"/>
              <a:t> that</a:t>
            </a:r>
            <a:r>
              <a:rPr lang="en-US" i="1" dirty="0"/>
              <a:t> </a:t>
            </a:r>
            <a:r>
              <a:rPr lang="en-US" dirty="0"/>
              <a:t>states that in a group of at least 23 people, the chance that two individuals will have the same birthday is greater than 50 percent.</a:t>
            </a:r>
          </a:p>
          <a:p>
            <a:pPr lvl="2"/>
            <a:r>
              <a:rPr lang="en-US" dirty="0"/>
              <a:t>Mathematically, the equation is 1.25×</a:t>
            </a:r>
            <a:r>
              <a:rPr lang="en-US" i="1" dirty="0"/>
              <a:t>k</a:t>
            </a:r>
            <a:r>
              <a:rPr lang="en-US" b="1" baseline="30000" dirty="0"/>
              <a:t>1/2</a:t>
            </a:r>
            <a:r>
              <a:rPr lang="en-US" dirty="0"/>
              <a:t>, where </a:t>
            </a:r>
            <a:r>
              <a:rPr lang="en-US" i="1" dirty="0"/>
              <a:t>k </a:t>
            </a:r>
            <a:r>
              <a:rPr lang="en-US" dirty="0"/>
              <a:t>equals the size of the set of possible values, which in the birthday paradox is 365</a:t>
            </a:r>
          </a:p>
        </p:txBody>
      </p:sp>
    </p:spTree>
    <p:extLst>
      <p:ext uri="{BB962C8B-B14F-4D97-AF65-F5344CB8AC3E}">
        <p14:creationId xmlns:p14="http://schemas.microsoft.com/office/powerpoint/2010/main" val="19349184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Pass-the-Hash Attacks</a:t>
            </a:r>
          </a:p>
        </p:txBody>
      </p:sp>
      <p:sp>
        <p:nvSpPr>
          <p:cNvPr id="3" name="Content Placeholder 2"/>
          <p:cNvSpPr>
            <a:spLocks noGrp="1"/>
          </p:cNvSpPr>
          <p:nvPr>
            <p:ph idx="1"/>
          </p:nvPr>
        </p:nvSpPr>
        <p:spPr/>
        <p:txBody>
          <a:bodyPr/>
          <a:lstStyle/>
          <a:p>
            <a:r>
              <a:rPr lang="en-US" dirty="0"/>
              <a:t>Pass the hash is a hacking technique where the attacker captures the hash used to authenticate a process.</a:t>
            </a:r>
          </a:p>
          <a:p>
            <a:r>
              <a:rPr lang="en-US" dirty="0"/>
              <a:t>The attacker can then use this hash by injecting it into a process in place of the password.</a:t>
            </a:r>
          </a:p>
          <a:p>
            <a:r>
              <a:rPr lang="en-US" dirty="0"/>
              <a:t>This is a highly technical attack, targeting the Windows authentication process, injecting a copy of the password hash directly into the system.</a:t>
            </a:r>
          </a:p>
          <a:p>
            <a:r>
              <a:rPr lang="en-US" dirty="0"/>
              <a:t>The attacker does not need to know the password.</a:t>
            </a:r>
          </a:p>
        </p:txBody>
      </p:sp>
    </p:spTree>
    <p:extLst>
      <p:ext uri="{BB962C8B-B14F-4D97-AF65-F5344CB8AC3E}">
        <p14:creationId xmlns:p14="http://schemas.microsoft.com/office/powerpoint/2010/main" val="1367943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Malicious Code</a:t>
            </a:r>
          </a:p>
        </p:txBody>
      </p:sp>
      <p:sp>
        <p:nvSpPr>
          <p:cNvPr id="3" name="Content Placeholder 2"/>
          <p:cNvSpPr>
            <a:spLocks noGrp="1"/>
          </p:cNvSpPr>
          <p:nvPr>
            <p:ph idx="1"/>
          </p:nvPr>
        </p:nvSpPr>
        <p:spPr/>
        <p:txBody>
          <a:bodyPr/>
          <a:lstStyle/>
          <a:p>
            <a:r>
              <a:rPr lang="en-US" dirty="0"/>
              <a:t>Malicious code, or </a:t>
            </a:r>
            <a:r>
              <a:rPr lang="en-US" b="1" dirty="0"/>
              <a:t>malware</a:t>
            </a:r>
            <a:r>
              <a:rPr lang="en-US" dirty="0"/>
              <a:t>, refers to software that has been designed for some nefarious purpose.</a:t>
            </a:r>
          </a:p>
          <a:p>
            <a:r>
              <a:rPr lang="en-US" dirty="0"/>
              <a:t>Patching of vulnerabilities is important, for it closes the point of entry for most malware.</a:t>
            </a:r>
          </a:p>
          <a:p>
            <a:r>
              <a:rPr lang="en-US" dirty="0"/>
              <a:t>Types of malicious software include:</a:t>
            </a:r>
          </a:p>
          <a:p>
            <a:pPr lvl="1"/>
            <a:r>
              <a:rPr lang="en-US" dirty="0"/>
              <a:t>Viruses, Trojan horses, logic bombs, spyware, and worms</a:t>
            </a:r>
          </a:p>
          <a:p>
            <a:r>
              <a:rPr lang="en-US" dirty="0"/>
              <a:t>Malware can be fairly complex in its construction.</a:t>
            </a:r>
          </a:p>
          <a:p>
            <a:pPr lvl="1"/>
            <a:r>
              <a:rPr lang="en-US" i="1" dirty="0"/>
              <a:t>Multipartite</a:t>
            </a:r>
            <a:r>
              <a:rPr lang="en-US" dirty="0"/>
              <a:t>, </a:t>
            </a:r>
            <a:r>
              <a:rPr lang="en-US" i="1" dirty="0"/>
              <a:t>polymorphic</a:t>
            </a:r>
            <a:r>
              <a:rPr lang="en-US" dirty="0"/>
              <a:t>, and </a:t>
            </a:r>
            <a:r>
              <a:rPr lang="en-US" i="1" dirty="0"/>
              <a:t>metamorphic</a:t>
            </a:r>
          </a:p>
        </p:txBody>
      </p:sp>
    </p:spTree>
    <p:extLst>
      <p:ext uri="{BB962C8B-B14F-4D97-AF65-F5344CB8AC3E}">
        <p14:creationId xmlns:p14="http://schemas.microsoft.com/office/powerpoint/2010/main" val="41413847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Exploitation</a:t>
            </a:r>
          </a:p>
        </p:txBody>
      </p:sp>
      <p:sp>
        <p:nvSpPr>
          <p:cNvPr id="3" name="Content Placeholder 2"/>
          <p:cNvSpPr>
            <a:spLocks noGrp="1"/>
          </p:cNvSpPr>
          <p:nvPr>
            <p:ph idx="1"/>
          </p:nvPr>
        </p:nvSpPr>
        <p:spPr/>
        <p:txBody>
          <a:bodyPr/>
          <a:lstStyle/>
          <a:p>
            <a:r>
              <a:rPr lang="en-US" i="1" dirty="0"/>
              <a:t>Software exploitation</a:t>
            </a:r>
            <a:r>
              <a:rPr lang="en-US" dirty="0"/>
              <a:t> is an attack that takes advantage of bugs or weaknesses in software.</a:t>
            </a:r>
          </a:p>
          <a:p>
            <a:pPr lvl="1"/>
            <a:r>
              <a:rPr lang="en-US" dirty="0"/>
              <a:t>Can be the result of poor design, poor testing, or poor coding practices</a:t>
            </a:r>
          </a:p>
          <a:p>
            <a:pPr lvl="1"/>
            <a:r>
              <a:rPr lang="en-US" dirty="0"/>
              <a:t>Can result from what are sometimes called “features”</a:t>
            </a:r>
          </a:p>
          <a:p>
            <a:pPr lvl="1"/>
            <a:r>
              <a:rPr lang="en-US" dirty="0"/>
              <a:t>A preventable problem</a:t>
            </a:r>
          </a:p>
          <a:p>
            <a:pPr lvl="2"/>
            <a:r>
              <a:rPr lang="en-US" i="1" dirty="0"/>
              <a:t>Fuzzing: </a:t>
            </a:r>
            <a:r>
              <a:rPr lang="en-US" dirty="0"/>
              <a:t>the automated process of applying large sets of inputs to a system and analyzing the output to determine exploitable weaknesses</a:t>
            </a:r>
          </a:p>
          <a:p>
            <a:pPr lvl="1"/>
            <a:r>
              <a:rPr lang="en-US" dirty="0"/>
              <a:t>Can exploit error messages from applications</a:t>
            </a:r>
          </a:p>
        </p:txBody>
      </p:sp>
    </p:spTree>
    <p:extLst>
      <p:ext uri="{BB962C8B-B14F-4D97-AF65-F5344CB8AC3E}">
        <p14:creationId xmlns:p14="http://schemas.microsoft.com/office/powerpoint/2010/main" val="41173363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Exploitation (</a:t>
            </a:r>
            <a:r>
              <a:rPr lang="en-US" i="1" dirty="0"/>
              <a:t>continued</a:t>
            </a:r>
            <a:r>
              <a:rPr lang="en-US" dirty="0"/>
              <a:t>)</a:t>
            </a:r>
          </a:p>
        </p:txBody>
      </p:sp>
      <p:sp>
        <p:nvSpPr>
          <p:cNvPr id="3" name="Content Placeholder 2"/>
          <p:cNvSpPr>
            <a:spLocks noGrp="1"/>
          </p:cNvSpPr>
          <p:nvPr>
            <p:ph idx="1"/>
          </p:nvPr>
        </p:nvSpPr>
        <p:spPr/>
        <p:txBody>
          <a:bodyPr/>
          <a:lstStyle/>
          <a:p>
            <a:r>
              <a:rPr lang="en-US" dirty="0"/>
              <a:t>A common weakness that has often been exploited is a </a:t>
            </a:r>
            <a:r>
              <a:rPr lang="en-US" b="1" dirty="0"/>
              <a:t>buffer overflow</a:t>
            </a:r>
            <a:r>
              <a:rPr lang="en-US" dirty="0"/>
              <a:t>, which occurs when a program is provided more data for input than it was designed to handle.</a:t>
            </a:r>
          </a:p>
          <a:p>
            <a:r>
              <a:rPr lang="en-US" dirty="0"/>
              <a:t>An </a:t>
            </a:r>
            <a:r>
              <a:rPr lang="en-US" b="1" dirty="0"/>
              <a:t>integer overflow </a:t>
            </a:r>
            <a:r>
              <a:rPr lang="en-US" dirty="0"/>
              <a:t>is a programming error condition that occurs when a program attempts to store a numeric value, an integer, in a variable that is too small to hold it.</a:t>
            </a:r>
          </a:p>
        </p:txBody>
      </p:sp>
    </p:spTree>
    <p:extLst>
      <p:ext uri="{BB962C8B-B14F-4D97-AF65-F5344CB8AC3E}">
        <p14:creationId xmlns:p14="http://schemas.microsoft.com/office/powerpoint/2010/main" val="19489485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Client-Side Attacks</a:t>
            </a:r>
          </a:p>
        </p:txBody>
      </p:sp>
      <p:sp>
        <p:nvSpPr>
          <p:cNvPr id="3" name="Content Placeholder 2"/>
          <p:cNvSpPr>
            <a:spLocks noGrp="1"/>
          </p:cNvSpPr>
          <p:nvPr>
            <p:ph idx="1"/>
          </p:nvPr>
        </p:nvSpPr>
        <p:spPr/>
        <p:txBody>
          <a:bodyPr/>
          <a:lstStyle/>
          <a:p>
            <a:r>
              <a:rPr lang="en-US" dirty="0"/>
              <a:t>The web browser has become the major application for users to engage resources across the Web.</a:t>
            </a:r>
          </a:p>
          <a:p>
            <a:r>
              <a:rPr lang="en-US" dirty="0"/>
              <a:t>The popularity and the utility of this interface has made it a prime target for attackers to gain access and control over a system.</a:t>
            </a:r>
          </a:p>
          <a:p>
            <a:r>
              <a:rPr lang="en-US" dirty="0"/>
              <a:t>A wide variety of attacks can occur via a browser, typically resulting from a failure to validate input properly before use.</a:t>
            </a:r>
          </a:p>
          <a:p>
            <a:r>
              <a:rPr lang="en-US" dirty="0"/>
              <a:t>Unvalidated input can result in a series of injection attacks, header manipulation, and others.</a:t>
            </a:r>
          </a:p>
        </p:txBody>
      </p:sp>
    </p:spTree>
    <p:extLst>
      <p:ext uri="{BB962C8B-B14F-4D97-AF65-F5344CB8AC3E}">
        <p14:creationId xmlns:p14="http://schemas.microsoft.com/office/powerpoint/2010/main" val="104897393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Client-Side Attacks (</a:t>
            </a:r>
            <a:r>
              <a:rPr lang="en-US" i="1" dirty="0"/>
              <a:t>continued</a:t>
            </a:r>
            <a:r>
              <a:rPr lang="en-US" dirty="0"/>
              <a:t>)</a:t>
            </a:r>
          </a:p>
        </p:txBody>
      </p:sp>
      <p:sp>
        <p:nvSpPr>
          <p:cNvPr id="3" name="Content Placeholder 2"/>
          <p:cNvSpPr>
            <a:spLocks noGrp="1"/>
          </p:cNvSpPr>
          <p:nvPr>
            <p:ph idx="1"/>
          </p:nvPr>
        </p:nvSpPr>
        <p:spPr/>
        <p:txBody>
          <a:bodyPr/>
          <a:lstStyle/>
          <a:p>
            <a:r>
              <a:rPr lang="en-US" dirty="0"/>
              <a:t>SQL injection attacks and command injection attacks can provide attackers with unauthorized access.</a:t>
            </a:r>
          </a:p>
          <a:p>
            <a:r>
              <a:rPr lang="en-US" dirty="0"/>
              <a:t>When HTTP is being dynamically generated through the use of user inputs, unvalidated inputs can give attackers an opportunity to change HTTP elements.</a:t>
            </a:r>
          </a:p>
          <a:p>
            <a:pPr lvl="1"/>
            <a:r>
              <a:rPr lang="en-US" dirty="0"/>
              <a:t>When user-supplied information is used in a header, it is possible to deploy a variety of attacks, including cache poisoning, cross-site scripting, cross-user defacement, page hijacking, cookie manipulation, and open redirect.</a:t>
            </a:r>
          </a:p>
        </p:txBody>
      </p:sp>
    </p:spTree>
    <p:extLst>
      <p:ext uri="{BB962C8B-B14F-4D97-AF65-F5344CB8AC3E}">
        <p14:creationId xmlns:p14="http://schemas.microsoft.com/office/powerpoint/2010/main" val="7753636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Client-Side Attacks (</a:t>
            </a:r>
            <a:r>
              <a:rPr lang="en-US" i="1" dirty="0"/>
              <a:t>continued</a:t>
            </a:r>
            <a:r>
              <a:rPr lang="en-US" dirty="0"/>
              <a:t>)</a:t>
            </a:r>
          </a:p>
        </p:txBody>
      </p:sp>
      <p:sp>
        <p:nvSpPr>
          <p:cNvPr id="3" name="Content Placeholder 2"/>
          <p:cNvSpPr>
            <a:spLocks noGrp="1"/>
          </p:cNvSpPr>
          <p:nvPr>
            <p:ph idx="1"/>
          </p:nvPr>
        </p:nvSpPr>
        <p:spPr>
          <a:xfrm>
            <a:off x="457200" y="1981200"/>
            <a:ext cx="8229600" cy="4724400"/>
          </a:xfrm>
        </p:spPr>
        <p:txBody>
          <a:bodyPr/>
          <a:lstStyle/>
          <a:p>
            <a:r>
              <a:rPr lang="en-US" b="1" dirty="0"/>
              <a:t>Typo squatting </a:t>
            </a:r>
            <a:r>
              <a:rPr lang="en-US" dirty="0"/>
              <a:t>is an attack form that involves capitalizing upon common typo errors.</a:t>
            </a:r>
          </a:p>
          <a:p>
            <a:pPr lvl="1"/>
            <a:r>
              <a:rPr lang="en-US" dirty="0"/>
              <a:t>This attack pattern is also referred to as </a:t>
            </a:r>
            <a:r>
              <a:rPr lang="en-US" i="1" dirty="0"/>
              <a:t>URL hijacking</a:t>
            </a:r>
            <a:r>
              <a:rPr lang="en-US" dirty="0"/>
              <a:t>, </a:t>
            </a:r>
            <a:r>
              <a:rPr lang="en-US" i="1" dirty="0"/>
              <a:t>fake URL</a:t>
            </a:r>
            <a:r>
              <a:rPr lang="en-US" dirty="0"/>
              <a:t>, or </a:t>
            </a:r>
            <a:r>
              <a:rPr lang="en-US" i="1" dirty="0"/>
              <a:t>brandjacking</a:t>
            </a:r>
            <a:r>
              <a:rPr lang="en-US" dirty="0"/>
              <a:t> if the objective is to deceive based on branding.</a:t>
            </a:r>
          </a:p>
          <a:p>
            <a:r>
              <a:rPr lang="en-US" dirty="0"/>
              <a:t>A </a:t>
            </a:r>
            <a:r>
              <a:rPr lang="en-US" b="1" dirty="0"/>
              <a:t>drive-by download attack </a:t>
            </a:r>
            <a:r>
              <a:rPr lang="en-US" dirty="0"/>
              <a:t>automatically downloads malware within browser, whether a user clicks or not.</a:t>
            </a:r>
          </a:p>
        </p:txBody>
      </p:sp>
    </p:spTree>
    <p:extLst>
      <p:ext uri="{BB962C8B-B14F-4D97-AF65-F5344CB8AC3E}">
        <p14:creationId xmlns:p14="http://schemas.microsoft.com/office/powerpoint/2010/main" val="19244805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Client-Side Attacks (</a:t>
            </a:r>
            <a:r>
              <a:rPr lang="en-US" i="1" dirty="0"/>
              <a:t>continued</a:t>
            </a:r>
            <a:r>
              <a:rPr lang="en-US" dirty="0"/>
              <a:t>)</a:t>
            </a:r>
          </a:p>
        </p:txBody>
      </p:sp>
      <p:sp>
        <p:nvSpPr>
          <p:cNvPr id="3" name="Content Placeholder 2"/>
          <p:cNvSpPr>
            <a:spLocks noGrp="1"/>
          </p:cNvSpPr>
          <p:nvPr>
            <p:ph idx="1"/>
          </p:nvPr>
        </p:nvSpPr>
        <p:spPr/>
        <p:txBody>
          <a:bodyPr/>
          <a:lstStyle/>
          <a:p>
            <a:r>
              <a:rPr lang="en-US" dirty="0"/>
              <a:t>Attackers can plant malware at sites where users are likely to frequent.</a:t>
            </a:r>
          </a:p>
          <a:p>
            <a:pPr lvl="1"/>
            <a:r>
              <a:rPr lang="en-US" dirty="0"/>
              <a:t>Watering hole attacks involve the infecting of a target web site with malware.</a:t>
            </a:r>
          </a:p>
          <a:p>
            <a:pPr lvl="1"/>
            <a:r>
              <a:rPr lang="en-US" dirty="0"/>
              <a:t>These are not simple attacks, yet they can be very effective at delivering malware to specific groups of end users.</a:t>
            </a:r>
          </a:p>
          <a:p>
            <a:pPr lvl="1"/>
            <a:r>
              <a:rPr lang="en-US" dirty="0"/>
              <a:t>Watering hole attacks are complex to achieve and appear to be backed by nation-states and other high-resource attackers.</a:t>
            </a:r>
          </a:p>
        </p:txBody>
      </p:sp>
    </p:spTree>
    <p:extLst>
      <p:ext uri="{BB962C8B-B14F-4D97-AF65-F5344CB8AC3E}">
        <p14:creationId xmlns:p14="http://schemas.microsoft.com/office/powerpoint/2010/main" val="35638518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Persistent Threat</a:t>
            </a:r>
          </a:p>
        </p:txBody>
      </p:sp>
      <p:sp>
        <p:nvSpPr>
          <p:cNvPr id="3" name="Content Placeholder 2"/>
          <p:cNvSpPr>
            <a:spLocks noGrp="1"/>
          </p:cNvSpPr>
          <p:nvPr>
            <p:ph idx="1"/>
          </p:nvPr>
        </p:nvSpPr>
        <p:spPr/>
        <p:txBody>
          <a:bodyPr/>
          <a:lstStyle/>
          <a:p>
            <a:r>
              <a:rPr lang="en-US" dirty="0"/>
              <a:t>The advanced persistent threat (APT) is a method of attack that primarily focuses on stealth and continuous presence on a system.</a:t>
            </a:r>
          </a:p>
          <a:p>
            <a:pPr lvl="1"/>
            <a:r>
              <a:rPr lang="en-US" dirty="0"/>
              <a:t>APT is a very advanced method, requiring a team to maintain access and typically involves high-value targets.</a:t>
            </a:r>
          </a:p>
          <a:p>
            <a:pPr lvl="1"/>
            <a:r>
              <a:rPr lang="en-US" dirty="0"/>
              <a:t>APT typically involves specially crafted attack vectors, coupled with phishing or spear phishing for the initial entry.</a:t>
            </a:r>
          </a:p>
          <a:p>
            <a:pPr lvl="1"/>
            <a:r>
              <a:rPr lang="en-US" dirty="0"/>
              <a:t>Then techniques are employed to develop backdoors and multiple account access routes.</a:t>
            </a:r>
          </a:p>
        </p:txBody>
      </p:sp>
    </p:spTree>
    <p:extLst>
      <p:ext uri="{BB962C8B-B14F-4D97-AF65-F5344CB8AC3E}">
        <p14:creationId xmlns:p14="http://schemas.microsoft.com/office/powerpoint/2010/main" val="387263607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Access Trojans</a:t>
            </a:r>
          </a:p>
        </p:txBody>
      </p:sp>
      <p:sp>
        <p:nvSpPr>
          <p:cNvPr id="3" name="Content Placeholder 2"/>
          <p:cNvSpPr>
            <a:spLocks noGrp="1"/>
          </p:cNvSpPr>
          <p:nvPr>
            <p:ph idx="1"/>
          </p:nvPr>
        </p:nvSpPr>
        <p:spPr/>
        <p:txBody>
          <a:bodyPr/>
          <a:lstStyle/>
          <a:p>
            <a:r>
              <a:rPr lang="en-US" dirty="0"/>
              <a:t>Remote access Trojans (RATs) are malware designed to enable remote access to a machine.</a:t>
            </a:r>
          </a:p>
          <a:p>
            <a:pPr lvl="1"/>
            <a:r>
              <a:rPr lang="en-US" dirty="0"/>
              <a:t>Similar to remote desktop administration, but rather than being visible to a user, it is hidden in the system.</a:t>
            </a:r>
          </a:p>
          <a:p>
            <a:pPr lvl="1"/>
            <a:r>
              <a:rPr lang="en-US" dirty="0"/>
              <a:t>RATs enable attackers to have a way back into a system.</a:t>
            </a:r>
          </a:p>
          <a:p>
            <a:pPr lvl="1"/>
            <a:r>
              <a:rPr lang="en-US" dirty="0"/>
              <a:t>The principal use of a RAT is to enable re-entry to a system and/or collect data on a system.</a:t>
            </a:r>
          </a:p>
          <a:p>
            <a:pPr lvl="1"/>
            <a:r>
              <a:rPr lang="en-US" dirty="0"/>
              <a:t>A key function of a RAT is to provide a periodic beacon out, so even if firewalls and other security devices block unrequested packets, the beacon function makes them requested, bypassing many security checks.</a:t>
            </a:r>
          </a:p>
        </p:txBody>
      </p:sp>
    </p:spTree>
    <p:extLst>
      <p:ext uri="{BB962C8B-B14F-4D97-AF65-F5344CB8AC3E}">
        <p14:creationId xmlns:p14="http://schemas.microsoft.com/office/powerpoint/2010/main" val="348371642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a:t>
            </a:r>
          </a:p>
        </p:txBody>
      </p:sp>
      <p:sp>
        <p:nvSpPr>
          <p:cNvPr id="3" name="Content Placeholder 2"/>
          <p:cNvSpPr>
            <a:spLocks noGrp="1"/>
          </p:cNvSpPr>
          <p:nvPr>
            <p:ph idx="1"/>
          </p:nvPr>
        </p:nvSpPr>
        <p:spPr/>
        <p:txBody>
          <a:bodyPr/>
          <a:lstStyle/>
          <a:p>
            <a:r>
              <a:rPr lang="en-US" dirty="0"/>
              <a:t>There are a variety of toolsets used by security professionals that could also be used for malicious purposes.</a:t>
            </a:r>
          </a:p>
          <a:p>
            <a:r>
              <a:rPr lang="en-US" dirty="0"/>
              <a:t>These toolsets are used by penetration testers when testing the security posture of a system.</a:t>
            </a:r>
          </a:p>
          <a:p>
            <a:r>
              <a:rPr lang="en-US" dirty="0"/>
              <a:t>The same tools in the hands of an adversary can be used for malicious purposes.</a:t>
            </a:r>
          </a:p>
        </p:txBody>
      </p:sp>
    </p:spTree>
    <p:extLst>
      <p:ext uri="{BB962C8B-B14F-4D97-AF65-F5344CB8AC3E}">
        <p14:creationId xmlns:p14="http://schemas.microsoft.com/office/powerpoint/2010/main" val="185190219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Metasploit</a:t>
            </a:r>
          </a:p>
        </p:txBody>
      </p:sp>
      <p:sp>
        <p:nvSpPr>
          <p:cNvPr id="3" name="Content Placeholder 2"/>
          <p:cNvSpPr>
            <a:spLocks noGrp="1"/>
          </p:cNvSpPr>
          <p:nvPr>
            <p:ph idx="1"/>
          </p:nvPr>
        </p:nvSpPr>
        <p:spPr/>
        <p:txBody>
          <a:bodyPr/>
          <a:lstStyle/>
          <a:p>
            <a:r>
              <a:rPr lang="en-US" dirty="0"/>
              <a:t>Metasploit is a framework that enables attackers to exploit systems (bypass controls) and inject payloads (attack code) into a system.</a:t>
            </a:r>
          </a:p>
          <a:p>
            <a:r>
              <a:rPr lang="en-US" dirty="0"/>
              <a:t>Metasploit is widely distributed, powerful, and one of the most popular tools used by attackers.</a:t>
            </a:r>
          </a:p>
          <a:p>
            <a:r>
              <a:rPr lang="en-US" dirty="0"/>
              <a:t>When new vulnerabilities are discovered in systems, Metasploit exploit modules are quickly created in the community, making this tool the go-to tool for most professionals.</a:t>
            </a:r>
          </a:p>
        </p:txBody>
      </p:sp>
    </p:spTree>
    <p:extLst>
      <p:ext uri="{BB962C8B-B14F-4D97-AF65-F5344CB8AC3E}">
        <p14:creationId xmlns:p14="http://schemas.microsoft.com/office/powerpoint/2010/main" val="3229715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Viruses</a:t>
            </a:r>
          </a:p>
        </p:txBody>
      </p:sp>
      <p:sp>
        <p:nvSpPr>
          <p:cNvPr id="3" name="Content Placeholder 2"/>
          <p:cNvSpPr>
            <a:spLocks noGrp="1"/>
          </p:cNvSpPr>
          <p:nvPr>
            <p:ph idx="1"/>
          </p:nvPr>
        </p:nvSpPr>
        <p:spPr/>
        <p:txBody>
          <a:bodyPr/>
          <a:lstStyle/>
          <a:p>
            <a:r>
              <a:rPr lang="en-US" dirty="0"/>
              <a:t>The best-known type of malicious code is the </a:t>
            </a:r>
            <a:r>
              <a:rPr lang="en-US" b="1" dirty="0"/>
              <a:t>virus</a:t>
            </a:r>
            <a:r>
              <a:rPr lang="en-US" dirty="0"/>
              <a:t>.</a:t>
            </a:r>
          </a:p>
          <a:p>
            <a:pPr lvl="1"/>
            <a:r>
              <a:rPr lang="en-US" dirty="0"/>
              <a:t>A virus is a piece of malicious code that replicates by attaching itself to another piece of executable code.</a:t>
            </a:r>
          </a:p>
          <a:p>
            <a:pPr lvl="1"/>
            <a:r>
              <a:rPr lang="en-US" dirty="0"/>
              <a:t>When the other executable code is run, the virus also executes and has the opportunity to infect other files and</a:t>
            </a:r>
            <a:br>
              <a:rPr lang="en-US" dirty="0"/>
            </a:br>
            <a:r>
              <a:rPr lang="en-US" dirty="0"/>
              <a:t>perform any other nefarious actions it was designed to do.</a:t>
            </a:r>
          </a:p>
          <a:p>
            <a:pPr lvl="1"/>
            <a:r>
              <a:rPr lang="en-US" dirty="0"/>
              <a:t>The specific way that a virus infects other files, and the type of files it infects, depends on the type of virus.</a:t>
            </a:r>
          </a:p>
          <a:p>
            <a:pPr lvl="1"/>
            <a:r>
              <a:rPr lang="en-US" dirty="0"/>
              <a:t>The first viruses created were of two types:</a:t>
            </a:r>
          </a:p>
          <a:p>
            <a:pPr lvl="2"/>
            <a:r>
              <a:rPr lang="en-US" dirty="0"/>
              <a:t>Boot sector viruses and program viruses</a:t>
            </a:r>
          </a:p>
        </p:txBody>
      </p:sp>
    </p:spTree>
    <p:extLst>
      <p:ext uri="{BB962C8B-B14F-4D97-AF65-F5344CB8AC3E}">
        <p14:creationId xmlns:p14="http://schemas.microsoft.com/office/powerpoint/2010/main" val="4128659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BackTrack/Kali</a:t>
            </a:r>
          </a:p>
        </p:txBody>
      </p:sp>
      <p:sp>
        <p:nvSpPr>
          <p:cNvPr id="5" name="Content Placeholder 4"/>
          <p:cNvSpPr>
            <a:spLocks noGrp="1"/>
          </p:cNvSpPr>
          <p:nvPr>
            <p:ph idx="1"/>
          </p:nvPr>
        </p:nvSpPr>
        <p:spPr/>
        <p:txBody>
          <a:bodyPr/>
          <a:lstStyle/>
          <a:p>
            <a:r>
              <a:rPr lang="en-US" dirty="0"/>
              <a:t>BackTrack is a Linux distribution that is preloaded with many security tools.</a:t>
            </a:r>
          </a:p>
          <a:p>
            <a:r>
              <a:rPr lang="en-US" dirty="0"/>
              <a:t>The current version is called Kali Linux.</a:t>
            </a:r>
          </a:p>
          <a:p>
            <a:r>
              <a:rPr lang="en-US" dirty="0"/>
              <a:t>It includes a whole host of preconfigured, preloaded tools, including Metasploit, Social-Engineering Toolkit, and others.</a:t>
            </a:r>
          </a:p>
        </p:txBody>
      </p:sp>
    </p:spTree>
    <p:extLst>
      <p:ext uri="{BB962C8B-B14F-4D97-AF65-F5344CB8AC3E}">
        <p14:creationId xmlns:p14="http://schemas.microsoft.com/office/powerpoint/2010/main" val="21767065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Social-Engineering Toolkit</a:t>
            </a:r>
          </a:p>
        </p:txBody>
      </p:sp>
      <p:sp>
        <p:nvSpPr>
          <p:cNvPr id="5" name="Content Placeholder 4"/>
          <p:cNvSpPr>
            <a:spLocks noGrp="1"/>
          </p:cNvSpPr>
          <p:nvPr>
            <p:ph idx="1"/>
          </p:nvPr>
        </p:nvSpPr>
        <p:spPr/>
        <p:txBody>
          <a:bodyPr/>
          <a:lstStyle/>
          <a:p>
            <a:r>
              <a:rPr lang="en-US" dirty="0"/>
              <a:t>The Social-Engineering Toolkit (SET) is a set of tools that can be used to target attacks toward the people using systems.</a:t>
            </a:r>
          </a:p>
          <a:p>
            <a:r>
              <a:rPr lang="en-US" dirty="0"/>
              <a:t>It has applets that can be used to create phishing e-mails, Java attack code, and other social engineering–type attacks.</a:t>
            </a:r>
          </a:p>
          <a:p>
            <a:r>
              <a:rPr lang="en-US" dirty="0"/>
              <a:t>The SET is included in BackTrack/Kali and other distributions.</a:t>
            </a:r>
          </a:p>
        </p:txBody>
      </p:sp>
    </p:spTree>
    <p:extLst>
      <p:ext uri="{BB962C8B-B14F-4D97-AF65-F5344CB8AC3E}">
        <p14:creationId xmlns:p14="http://schemas.microsoft.com/office/powerpoint/2010/main" val="185953406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Cobalt Strike</a:t>
            </a:r>
          </a:p>
        </p:txBody>
      </p:sp>
      <p:sp>
        <p:nvSpPr>
          <p:cNvPr id="5" name="Content Placeholder 4"/>
          <p:cNvSpPr>
            <a:spLocks noGrp="1"/>
          </p:cNvSpPr>
          <p:nvPr>
            <p:ph idx="1"/>
          </p:nvPr>
        </p:nvSpPr>
        <p:spPr/>
        <p:txBody>
          <a:bodyPr/>
          <a:lstStyle/>
          <a:p>
            <a:r>
              <a:rPr lang="en-US" dirty="0"/>
              <a:t>Cobalt Strike is a powerful application that can replicate advanced threats and assist in the execution of targeted attacks on systems.</a:t>
            </a:r>
          </a:p>
          <a:p>
            <a:r>
              <a:rPr lang="en-US" dirty="0"/>
              <a:t>Cobalt Strike expands the Armitage tool’s capabilities, adding advanced attack methods.</a:t>
            </a:r>
          </a:p>
        </p:txBody>
      </p:sp>
    </p:spTree>
    <p:extLst>
      <p:ext uri="{BB962C8B-B14F-4D97-AF65-F5344CB8AC3E}">
        <p14:creationId xmlns:p14="http://schemas.microsoft.com/office/powerpoint/2010/main" val="357023960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Core Impact</a:t>
            </a:r>
          </a:p>
        </p:txBody>
      </p:sp>
      <p:sp>
        <p:nvSpPr>
          <p:cNvPr id="5" name="Content Placeholder 4"/>
          <p:cNvSpPr>
            <a:spLocks noGrp="1"/>
          </p:cNvSpPr>
          <p:nvPr>
            <p:ph idx="1"/>
          </p:nvPr>
        </p:nvSpPr>
        <p:spPr/>
        <p:txBody>
          <a:bodyPr/>
          <a:lstStyle/>
          <a:p>
            <a:r>
              <a:rPr lang="en-US" dirty="0"/>
              <a:t>Core Impact is an expensive commercial suite of penetration test tools.</a:t>
            </a:r>
          </a:p>
          <a:p>
            <a:r>
              <a:rPr lang="en-US" dirty="0"/>
              <a:t>It has a wide spectrum of tools and proven attack abilities across an enterprise.</a:t>
            </a:r>
          </a:p>
          <a:p>
            <a:r>
              <a:rPr lang="en-US" dirty="0"/>
              <a:t>Although expensive, the level of automation and integration makes this a powerful suite of tools.</a:t>
            </a:r>
          </a:p>
        </p:txBody>
      </p:sp>
    </p:spTree>
    <p:extLst>
      <p:ext uri="{BB962C8B-B14F-4D97-AF65-F5344CB8AC3E}">
        <p14:creationId xmlns:p14="http://schemas.microsoft.com/office/powerpoint/2010/main" val="351659141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Burp Suite</a:t>
            </a:r>
          </a:p>
        </p:txBody>
      </p:sp>
      <p:sp>
        <p:nvSpPr>
          <p:cNvPr id="5" name="Content Placeholder 4"/>
          <p:cNvSpPr>
            <a:spLocks noGrp="1"/>
          </p:cNvSpPr>
          <p:nvPr>
            <p:ph idx="1"/>
          </p:nvPr>
        </p:nvSpPr>
        <p:spPr/>
        <p:txBody>
          <a:bodyPr/>
          <a:lstStyle/>
          <a:p>
            <a:r>
              <a:rPr lang="en-US" dirty="0"/>
              <a:t>Burp Suite began as a port scanner tool with limited additional functionality in the arena of intercepting proxies, web application scanning, and web-based content.</a:t>
            </a:r>
          </a:p>
          <a:p>
            <a:r>
              <a:rPr lang="en-US" dirty="0"/>
              <a:t>Burp Suite is a commercial tool, but it is reasonably priced and well liked and utilized in the pen-testing marketplace.</a:t>
            </a:r>
          </a:p>
        </p:txBody>
      </p:sp>
    </p:spTree>
    <p:extLst>
      <p:ext uri="{BB962C8B-B14F-4D97-AF65-F5344CB8AC3E}">
        <p14:creationId xmlns:p14="http://schemas.microsoft.com/office/powerpoint/2010/main" val="297649804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Auditing</a:t>
            </a:r>
          </a:p>
        </p:txBody>
      </p:sp>
      <p:sp>
        <p:nvSpPr>
          <p:cNvPr id="61443" name="Rectangle 3"/>
          <p:cNvSpPr>
            <a:spLocks noGrp="1" noChangeArrowheads="1"/>
          </p:cNvSpPr>
          <p:nvPr>
            <p:ph idx="1"/>
          </p:nvPr>
        </p:nvSpPr>
        <p:spPr/>
        <p:txBody>
          <a:bodyPr/>
          <a:lstStyle/>
          <a:p>
            <a:r>
              <a:rPr lang="en-US" altLang="en-US" b="1" dirty="0"/>
              <a:t>Auditing</a:t>
            </a:r>
            <a:r>
              <a:rPr lang="en-US" altLang="en-US" dirty="0"/>
              <a:t> i</a:t>
            </a:r>
            <a:r>
              <a:rPr lang="en-US" dirty="0"/>
              <a:t>n the computer security world is a process of assessing the security state of an organization compared against an established standard.</a:t>
            </a:r>
            <a:endParaRPr lang="en-US" altLang="en-US" dirty="0"/>
          </a:p>
          <a:p>
            <a:pPr lvl="1"/>
            <a:r>
              <a:rPr lang="en-US" altLang="en-US" dirty="0"/>
              <a:t>Auditing should be conducted on a regular basis.</a:t>
            </a:r>
          </a:p>
          <a:p>
            <a:pPr lvl="1"/>
            <a:r>
              <a:rPr lang="en-US" altLang="en-US" dirty="0"/>
              <a:t>Audits differ from security or vulnerability assessments.</a:t>
            </a:r>
          </a:p>
          <a:p>
            <a:pPr lvl="1"/>
            <a:r>
              <a:rPr lang="en-US" altLang="en-US" dirty="0"/>
              <a:t>Auditing can be contracted out to a another party.</a:t>
            </a:r>
          </a:p>
          <a:p>
            <a:pPr lvl="1"/>
            <a:r>
              <a:rPr lang="en-US" altLang="en-US" dirty="0"/>
              <a:t>An assessment should include:</a:t>
            </a:r>
          </a:p>
          <a:p>
            <a:pPr lvl="2"/>
            <a:r>
              <a:rPr lang="en-US" altLang="en-US" dirty="0"/>
              <a:t>Security perimeter</a:t>
            </a:r>
          </a:p>
          <a:p>
            <a:pPr lvl="2"/>
            <a:r>
              <a:rPr lang="en-US" altLang="en-US" dirty="0"/>
              <a:t>Policies, procedures, and guidelines governing security</a:t>
            </a:r>
          </a:p>
          <a:p>
            <a:pPr lvl="2"/>
            <a:r>
              <a:rPr lang="en-US" altLang="en-US" dirty="0"/>
              <a:t>Employee training</a:t>
            </a:r>
          </a:p>
        </p:txBody>
      </p:sp>
    </p:spTree>
    <p:extLst>
      <p:ext uri="{BB962C8B-B14F-4D97-AF65-F5344CB8AC3E}">
        <p14:creationId xmlns:p14="http://schemas.microsoft.com/office/powerpoint/2010/main" val="4183923074"/>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 Routine Audits</a:t>
            </a:r>
          </a:p>
        </p:txBody>
      </p:sp>
      <p:sp>
        <p:nvSpPr>
          <p:cNvPr id="3" name="Content Placeholder 2"/>
          <p:cNvSpPr>
            <a:spLocks noGrp="1"/>
          </p:cNvSpPr>
          <p:nvPr>
            <p:ph idx="1"/>
          </p:nvPr>
        </p:nvSpPr>
        <p:spPr/>
        <p:txBody>
          <a:bodyPr/>
          <a:lstStyle/>
          <a:p>
            <a:r>
              <a:rPr lang="en-US" dirty="0"/>
              <a:t>Examples of items that should be audited on a regular basis include:</a:t>
            </a:r>
          </a:p>
          <a:p>
            <a:pPr lvl="1"/>
            <a:r>
              <a:rPr lang="en-US" dirty="0"/>
              <a:t>User access </a:t>
            </a:r>
          </a:p>
          <a:p>
            <a:pPr lvl="1"/>
            <a:r>
              <a:rPr lang="en-US" dirty="0"/>
              <a:t>User rights</a:t>
            </a:r>
          </a:p>
          <a:p>
            <a:pPr lvl="1"/>
            <a:r>
              <a:rPr lang="en-US" dirty="0"/>
              <a:t>Storage</a:t>
            </a:r>
          </a:p>
          <a:p>
            <a:pPr lvl="1"/>
            <a:r>
              <a:rPr lang="en-US" dirty="0"/>
              <a:t>Retention</a:t>
            </a:r>
          </a:p>
          <a:p>
            <a:pPr lvl="1"/>
            <a:r>
              <a:rPr lang="en-US" dirty="0"/>
              <a:t>Firewall rules</a:t>
            </a:r>
          </a:p>
        </p:txBody>
      </p:sp>
    </p:spTree>
    <p:extLst>
      <p:ext uri="{BB962C8B-B14F-4D97-AF65-F5344CB8AC3E}">
        <p14:creationId xmlns:p14="http://schemas.microsoft.com/office/powerpoint/2010/main" val="369276161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dirty="0"/>
              <a:t>Chapter Summary</a:t>
            </a:r>
          </a:p>
        </p:txBody>
      </p:sp>
      <p:sp>
        <p:nvSpPr>
          <p:cNvPr id="62467" name="Content Placeholder 2"/>
          <p:cNvSpPr>
            <a:spLocks noGrp="1"/>
          </p:cNvSpPr>
          <p:nvPr>
            <p:ph idx="1"/>
          </p:nvPr>
        </p:nvSpPr>
        <p:spPr/>
        <p:txBody>
          <a:bodyPr/>
          <a:lstStyle/>
          <a:p>
            <a:r>
              <a:rPr lang="en-US" altLang="en-US" dirty="0"/>
              <a:t>Describe the various types of computer and network attacks, including denial-of-service, spoofing, hijacking, and password guessing.</a:t>
            </a:r>
          </a:p>
          <a:p>
            <a:r>
              <a:rPr lang="en-US" altLang="en-US" dirty="0"/>
              <a:t>Identify the different types of malicious software that exist, including viruses, worms, Trojan horses, logic bombs, time bombs, and rootkits.</a:t>
            </a:r>
          </a:p>
          <a:p>
            <a:r>
              <a:rPr lang="en-US" altLang="en-US" dirty="0"/>
              <a:t>Explain how social engineering can be used as a means to gain access to computers and networks.</a:t>
            </a:r>
          </a:p>
          <a:p>
            <a:r>
              <a:rPr lang="en-US" altLang="en-US" dirty="0"/>
              <a:t>Describe the importance of auditing and what should be audited.</a:t>
            </a:r>
          </a:p>
        </p:txBody>
      </p:sp>
    </p:spTree>
    <p:extLst>
      <p:ext uri="{BB962C8B-B14F-4D97-AF65-F5344CB8AC3E}">
        <p14:creationId xmlns:p14="http://schemas.microsoft.com/office/powerpoint/2010/main" val="1619611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 Role of People in Security</Template>
  <TotalTime>7649</TotalTime>
  <Words>13729</Words>
  <Application>Microsoft Office PowerPoint</Application>
  <PresentationFormat>On-screen Show (4:3)</PresentationFormat>
  <Paragraphs>767</Paragraphs>
  <Slides>97</Slides>
  <Notes>97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97</vt:i4>
      </vt:variant>
    </vt:vector>
  </HeadingPairs>
  <TitlesOfParts>
    <vt:vector size="101" baseType="lpstr">
      <vt:lpstr>Arial</vt:lpstr>
      <vt:lpstr>Calibri</vt:lpstr>
      <vt:lpstr>Century</vt:lpstr>
      <vt:lpstr>Office Theme</vt:lpstr>
      <vt:lpstr>Types of Attacks and Malicious Software</vt:lpstr>
      <vt:lpstr>Objectives</vt:lpstr>
      <vt:lpstr>Key Terms</vt:lpstr>
      <vt:lpstr>Key Terms (continued)</vt:lpstr>
      <vt:lpstr>Key Terms (continued)</vt:lpstr>
      <vt:lpstr>Avenues of Attack</vt:lpstr>
      <vt:lpstr>Minimizing Possible Avenues of Attack</vt:lpstr>
      <vt:lpstr>Malicious Code</vt:lpstr>
      <vt:lpstr>Viruses</vt:lpstr>
      <vt:lpstr>Viruses (continued)</vt:lpstr>
      <vt:lpstr>Viruses (continued)</vt:lpstr>
      <vt:lpstr>Viruses (continued)</vt:lpstr>
      <vt:lpstr>Worms</vt:lpstr>
      <vt:lpstr>Worms (continued)</vt:lpstr>
      <vt:lpstr>Polymorphic Malware</vt:lpstr>
      <vt:lpstr>Trojan Horses</vt:lpstr>
      <vt:lpstr>Rootkits</vt:lpstr>
      <vt:lpstr>Logic Bombs</vt:lpstr>
      <vt:lpstr>Spyware</vt:lpstr>
      <vt:lpstr>Adware</vt:lpstr>
      <vt:lpstr>Botnets</vt:lpstr>
      <vt:lpstr>Backdoors and Trapdoors</vt:lpstr>
      <vt:lpstr>Ransomware</vt:lpstr>
      <vt:lpstr>Malware Defenses</vt:lpstr>
      <vt:lpstr>Malware Defenses (continued)</vt:lpstr>
      <vt:lpstr>Attacking Computer Systems and Networks</vt:lpstr>
      <vt:lpstr>Denial-of-Service Attack</vt:lpstr>
      <vt:lpstr>Denial-of-Service Attack (continued)</vt:lpstr>
      <vt:lpstr>Denial-of-Service Attack (continued)</vt:lpstr>
      <vt:lpstr>PowerPoint Presentation</vt:lpstr>
      <vt:lpstr>Denial-of-Service Attack (continued)</vt:lpstr>
      <vt:lpstr>PowerPoint Presentation</vt:lpstr>
      <vt:lpstr>Denial-of-Service Attack (continued)</vt:lpstr>
      <vt:lpstr>Denial-of-Service Attack (continued)</vt:lpstr>
      <vt:lpstr>PowerPoint Presentation</vt:lpstr>
      <vt:lpstr>Denial-of-Service Attack (continued)</vt:lpstr>
      <vt:lpstr>Denial-of-Service Attack (continued)</vt:lpstr>
      <vt:lpstr>Denial-of-Service Attack (continued)</vt:lpstr>
      <vt:lpstr>Social Engineering</vt:lpstr>
      <vt:lpstr>Null Sessions</vt:lpstr>
      <vt:lpstr>Sniffing</vt:lpstr>
      <vt:lpstr>PowerPoint Presentation</vt:lpstr>
      <vt:lpstr>Spoofing</vt:lpstr>
      <vt:lpstr>Spoofing (continued)</vt:lpstr>
      <vt:lpstr>Spoofing (continued)</vt:lpstr>
      <vt:lpstr>PowerPoint Presentation</vt:lpstr>
      <vt:lpstr>Spoofing (continued)</vt:lpstr>
      <vt:lpstr>PowerPoint Presentation</vt:lpstr>
      <vt:lpstr>Spoofing (continued)</vt:lpstr>
      <vt:lpstr>PowerPoint Presentation</vt:lpstr>
      <vt:lpstr>TCP/IP Hijacking</vt:lpstr>
      <vt:lpstr>Man-in-the-Middle Attacks</vt:lpstr>
      <vt:lpstr>PowerPoint Presentation</vt:lpstr>
      <vt:lpstr>Man-in-the-Middle Attacks (continued)</vt:lpstr>
      <vt:lpstr>Replay Attack</vt:lpstr>
      <vt:lpstr>Transitive Access</vt:lpstr>
      <vt:lpstr>Spam</vt:lpstr>
      <vt:lpstr>Spim</vt:lpstr>
      <vt:lpstr>Phishing</vt:lpstr>
      <vt:lpstr>Spear Phishing</vt:lpstr>
      <vt:lpstr>Vishing</vt:lpstr>
      <vt:lpstr>Pharming</vt:lpstr>
      <vt:lpstr>PowerPoint Presentation</vt:lpstr>
      <vt:lpstr>Scanning Attacks</vt:lpstr>
      <vt:lpstr>Attacks on Encryption</vt:lpstr>
      <vt:lpstr>Attacks on Encryption (continued)</vt:lpstr>
      <vt:lpstr>Attacks on Encryption (continued)</vt:lpstr>
      <vt:lpstr>Address System Attacks</vt:lpstr>
      <vt:lpstr>Cache Poisoning</vt:lpstr>
      <vt:lpstr>Cache Poisoning (continued)</vt:lpstr>
      <vt:lpstr>PowerPoint Presentation</vt:lpstr>
      <vt:lpstr>PowerPoint Presentation</vt:lpstr>
      <vt:lpstr>PowerPoint Presentation</vt:lpstr>
      <vt:lpstr>Cache Poisoning (continued)</vt:lpstr>
      <vt:lpstr>Password Guessing</vt:lpstr>
      <vt:lpstr>Password Guessing (continued)</vt:lpstr>
      <vt:lpstr>Password Guessing (continued)</vt:lpstr>
      <vt:lpstr>Password Guessing (continued)</vt:lpstr>
      <vt:lpstr>Pass-the-Hash Attacks</vt:lpstr>
      <vt:lpstr>Software Exploitation</vt:lpstr>
      <vt:lpstr>Software Exploitation (continued)</vt:lpstr>
      <vt:lpstr>Client-Side Attacks</vt:lpstr>
      <vt:lpstr>Client-Side Attacks (continued)</vt:lpstr>
      <vt:lpstr>Client-Side Attacks (continued)</vt:lpstr>
      <vt:lpstr>Client-Side Attacks (continued)</vt:lpstr>
      <vt:lpstr>Advanced Persistent Threat</vt:lpstr>
      <vt:lpstr>Remote Access Trojans</vt:lpstr>
      <vt:lpstr>Tools</vt:lpstr>
      <vt:lpstr>Metasploit</vt:lpstr>
      <vt:lpstr>BackTrack/Kali</vt:lpstr>
      <vt:lpstr>Social-Engineering Toolkit</vt:lpstr>
      <vt:lpstr>Cobalt Strike</vt:lpstr>
      <vt:lpstr>Core Impact</vt:lpstr>
      <vt:lpstr>Burp Suite</vt:lpstr>
      <vt:lpstr>Auditing</vt:lpstr>
      <vt:lpstr>Perform Routine Audits</vt:lpstr>
      <vt:lpstr>Chapter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Physical Security</dc:title>
  <dc:creator>Dee Mike</dc:creator>
  <cp:lastModifiedBy>Mallik Rao</cp:lastModifiedBy>
  <cp:revision>580</cp:revision>
  <cp:lastPrinted>2015-10-20T12:14:04Z</cp:lastPrinted>
  <dcterms:created xsi:type="dcterms:W3CDTF">2010-03-19T19:23:12Z</dcterms:created>
  <dcterms:modified xsi:type="dcterms:W3CDTF">2021-04-26T21:25:45Z</dcterms:modified>
</cp:coreProperties>
</file>