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58"/>
  </p:notesMasterIdLst>
  <p:handoutMasterIdLst>
    <p:handoutMasterId r:id="rId59"/>
  </p:handoutMasterIdLst>
  <p:sldIdLst>
    <p:sldId id="257" r:id="rId2"/>
    <p:sldId id="258" r:id="rId3"/>
    <p:sldId id="285" r:id="rId4"/>
    <p:sldId id="287" r:id="rId5"/>
    <p:sldId id="261" r:id="rId6"/>
    <p:sldId id="262" r:id="rId7"/>
    <p:sldId id="325" r:id="rId8"/>
    <p:sldId id="263" r:id="rId9"/>
    <p:sldId id="288" r:id="rId10"/>
    <p:sldId id="289" r:id="rId11"/>
    <p:sldId id="326" r:id="rId12"/>
    <p:sldId id="327" r:id="rId13"/>
    <p:sldId id="328" r:id="rId14"/>
    <p:sldId id="329" r:id="rId15"/>
    <p:sldId id="330" r:id="rId16"/>
    <p:sldId id="331" r:id="rId17"/>
    <p:sldId id="291" r:id="rId18"/>
    <p:sldId id="332" r:id="rId19"/>
    <p:sldId id="333" r:id="rId20"/>
    <p:sldId id="334" r:id="rId21"/>
    <p:sldId id="293" r:id="rId22"/>
    <p:sldId id="294" r:id="rId23"/>
    <p:sldId id="335" r:id="rId24"/>
    <p:sldId id="336" r:id="rId25"/>
    <p:sldId id="295" r:id="rId26"/>
    <p:sldId id="296" r:id="rId27"/>
    <p:sldId id="297" r:id="rId28"/>
    <p:sldId id="338" r:id="rId29"/>
    <p:sldId id="339" r:id="rId30"/>
    <p:sldId id="298" r:id="rId31"/>
    <p:sldId id="299" r:id="rId32"/>
    <p:sldId id="300" r:id="rId33"/>
    <p:sldId id="301" r:id="rId34"/>
    <p:sldId id="340" r:id="rId35"/>
    <p:sldId id="341" r:id="rId36"/>
    <p:sldId id="322" r:id="rId37"/>
    <p:sldId id="342" r:id="rId38"/>
    <p:sldId id="303" r:id="rId39"/>
    <p:sldId id="304" r:id="rId40"/>
    <p:sldId id="305" r:id="rId41"/>
    <p:sldId id="307" r:id="rId42"/>
    <p:sldId id="308" r:id="rId43"/>
    <p:sldId id="309" r:id="rId44"/>
    <p:sldId id="310" r:id="rId45"/>
    <p:sldId id="311" r:id="rId46"/>
    <p:sldId id="312" r:id="rId47"/>
    <p:sldId id="313" r:id="rId48"/>
    <p:sldId id="314" r:id="rId49"/>
    <p:sldId id="315" r:id="rId50"/>
    <p:sldId id="316" r:id="rId51"/>
    <p:sldId id="317" r:id="rId52"/>
    <p:sldId id="318" r:id="rId53"/>
    <p:sldId id="319" r:id="rId54"/>
    <p:sldId id="320" r:id="rId55"/>
    <p:sldId id="321" r:id="rId56"/>
    <p:sldId id="284" r:id="rId57"/>
  </p:sldIdLst>
  <p:sldSz cx="9144000" cy="6858000" type="screen4x3"/>
  <p:notesSz cx="7077075" cy="9363075"/>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ヒラギノ角ゴ Pro W3" pitchFamily="-112"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ヒラギノ角ゴ Pro W3" pitchFamily="-112"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ヒラギノ角ゴ Pro W3" pitchFamily="-112"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ヒラギノ角ゴ Pro W3" pitchFamily="-112"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ヒラギノ角ゴ Pro W3" pitchFamily="-112" charset="-128"/>
        <a:cs typeface="+mn-cs"/>
      </a:defRPr>
    </a:lvl5pPr>
    <a:lvl6pPr marL="2286000" algn="l" defTabSz="914400" rtl="0" eaLnBrk="1" latinLnBrk="0" hangingPunct="1">
      <a:defRPr kern="1200">
        <a:solidFill>
          <a:schemeClr val="tx1"/>
        </a:solidFill>
        <a:latin typeface="Arial" panose="020B0604020202020204" pitchFamily="34" charset="0"/>
        <a:ea typeface="ヒラギノ角ゴ Pro W3" pitchFamily="-112" charset="-128"/>
        <a:cs typeface="+mn-cs"/>
      </a:defRPr>
    </a:lvl6pPr>
    <a:lvl7pPr marL="2743200" algn="l" defTabSz="914400" rtl="0" eaLnBrk="1" latinLnBrk="0" hangingPunct="1">
      <a:defRPr kern="1200">
        <a:solidFill>
          <a:schemeClr val="tx1"/>
        </a:solidFill>
        <a:latin typeface="Arial" panose="020B0604020202020204" pitchFamily="34" charset="0"/>
        <a:ea typeface="ヒラギノ角ゴ Pro W3" pitchFamily="-112" charset="-128"/>
        <a:cs typeface="+mn-cs"/>
      </a:defRPr>
    </a:lvl7pPr>
    <a:lvl8pPr marL="3200400" algn="l" defTabSz="914400" rtl="0" eaLnBrk="1" latinLnBrk="0" hangingPunct="1">
      <a:defRPr kern="1200">
        <a:solidFill>
          <a:schemeClr val="tx1"/>
        </a:solidFill>
        <a:latin typeface="Arial" panose="020B0604020202020204" pitchFamily="34" charset="0"/>
        <a:ea typeface="ヒラギノ角ゴ Pro W3" pitchFamily="-112" charset="-128"/>
        <a:cs typeface="+mn-cs"/>
      </a:defRPr>
    </a:lvl8pPr>
    <a:lvl9pPr marL="3657600" algn="l" defTabSz="914400" rtl="0" eaLnBrk="1" latinLnBrk="0" hangingPunct="1">
      <a:defRPr kern="1200">
        <a:solidFill>
          <a:schemeClr val="tx1"/>
        </a:solidFill>
        <a:latin typeface="Arial" panose="020B0604020202020204" pitchFamily="34" charset="0"/>
        <a:ea typeface="ヒラギノ角ゴ Pro W3" pitchFamily="-112"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a:srgbClr val="FFFF93"/>
    <a:srgbClr val="FFFF81"/>
    <a:srgbClr val="FFCC99"/>
    <a:srgbClr val="CFE3F3"/>
    <a:srgbClr val="BDA9E5"/>
    <a:srgbClr val="CCFFFF"/>
    <a:srgbClr val="CCECFF"/>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59" autoAdjust="0"/>
    <p:restoredTop sz="74157" autoAdjust="0"/>
  </p:normalViewPr>
  <p:slideViewPr>
    <p:cSldViewPr>
      <p:cViewPr varScale="1">
        <p:scale>
          <a:sx n="91" d="100"/>
          <a:sy n="91" d="100"/>
        </p:scale>
        <p:origin x="178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30" d="100"/>
        <a:sy n="130" d="100"/>
      </p:scale>
      <p:origin x="0" y="25710"/>
    </p:cViewPr>
  </p:sorter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65463" cy="468313"/>
          </a:xfrm>
          <a:prstGeom prst="rect">
            <a:avLst/>
          </a:prstGeom>
          <a:noFill/>
          <a:ln w="9525">
            <a:noFill/>
            <a:miter lim="800000"/>
            <a:headEnd/>
            <a:tailEnd/>
          </a:ln>
        </p:spPr>
        <p:txBody>
          <a:bodyPr vert="horz" wrap="square" lIns="93933" tIns="46966" rIns="93933" bIns="46966" numCol="1" anchor="t" anchorCtr="0" compatLnSpc="1">
            <a:prstTxWarp prst="textNoShape">
              <a:avLst/>
            </a:prstTxWarp>
          </a:bodyPr>
          <a:lstStyle>
            <a:lvl1pPr algn="l" defTabSz="938920" eaLnBrk="1" hangingPunct="1">
              <a:defRPr sz="1200">
                <a:latin typeface="Arial" charset="0"/>
                <a:ea typeface="ヒラギノ角ゴ Pro W3" pitchFamily="-111" charset="-128"/>
                <a:cs typeface="+mn-cs"/>
              </a:defRPr>
            </a:lvl1pPr>
          </a:lstStyle>
          <a:p>
            <a:pPr>
              <a:defRPr/>
            </a:pPr>
            <a:endParaRPr lang="en-US" dirty="0"/>
          </a:p>
        </p:txBody>
      </p:sp>
      <p:sp>
        <p:nvSpPr>
          <p:cNvPr id="3" name="Date Placeholder 2"/>
          <p:cNvSpPr>
            <a:spLocks noGrp="1"/>
          </p:cNvSpPr>
          <p:nvPr>
            <p:ph type="dt" sz="quarter" idx="1"/>
          </p:nvPr>
        </p:nvSpPr>
        <p:spPr bwMode="auto">
          <a:xfrm>
            <a:off x="4010025" y="0"/>
            <a:ext cx="3065463" cy="468313"/>
          </a:xfrm>
          <a:prstGeom prst="rect">
            <a:avLst/>
          </a:prstGeom>
          <a:noFill/>
          <a:ln w="9525">
            <a:noFill/>
            <a:miter lim="800000"/>
            <a:headEnd/>
            <a:tailEnd/>
          </a:ln>
        </p:spPr>
        <p:txBody>
          <a:bodyPr vert="horz" wrap="square" lIns="93933" tIns="46966" rIns="93933" bIns="46966" numCol="1" anchor="t" anchorCtr="0" compatLnSpc="1">
            <a:prstTxWarp prst="textNoShape">
              <a:avLst/>
            </a:prstTxWarp>
          </a:bodyPr>
          <a:lstStyle>
            <a:lvl1pPr algn="r" defTabSz="938920" eaLnBrk="1" hangingPunct="1">
              <a:defRPr sz="1200">
                <a:latin typeface="Arial" charset="0"/>
                <a:ea typeface="ヒラギノ角ゴ Pro W3" pitchFamily="-111" charset="-128"/>
                <a:cs typeface="+mn-cs"/>
              </a:defRPr>
            </a:lvl1pPr>
          </a:lstStyle>
          <a:p>
            <a:pPr>
              <a:defRPr/>
            </a:pPr>
            <a:fld id="{7209460A-E4EC-4D09-91B8-6F02E2315146}" type="datetime1">
              <a:rPr lang="en-US"/>
              <a:pPr>
                <a:defRPr/>
              </a:pPr>
              <a:t>5/3/2021</a:t>
            </a:fld>
            <a:endParaRPr lang="en-US" dirty="0"/>
          </a:p>
        </p:txBody>
      </p:sp>
      <p:sp>
        <p:nvSpPr>
          <p:cNvPr id="4" name="Footer Placeholder 3"/>
          <p:cNvSpPr>
            <a:spLocks noGrp="1"/>
          </p:cNvSpPr>
          <p:nvPr>
            <p:ph type="ftr" sz="quarter" idx="2"/>
          </p:nvPr>
        </p:nvSpPr>
        <p:spPr bwMode="auto">
          <a:xfrm>
            <a:off x="0" y="8893175"/>
            <a:ext cx="3065463" cy="468313"/>
          </a:xfrm>
          <a:prstGeom prst="rect">
            <a:avLst/>
          </a:prstGeom>
          <a:noFill/>
          <a:ln w="9525">
            <a:noFill/>
            <a:miter lim="800000"/>
            <a:headEnd/>
            <a:tailEnd/>
          </a:ln>
        </p:spPr>
        <p:txBody>
          <a:bodyPr vert="horz" wrap="square" lIns="93933" tIns="46966" rIns="93933" bIns="46966" numCol="1" anchor="b" anchorCtr="0" compatLnSpc="1">
            <a:prstTxWarp prst="textNoShape">
              <a:avLst/>
            </a:prstTxWarp>
          </a:bodyPr>
          <a:lstStyle>
            <a:lvl1pPr algn="l" defTabSz="938920" eaLnBrk="1" hangingPunct="1">
              <a:defRPr sz="1200">
                <a:latin typeface="Arial" charset="0"/>
                <a:ea typeface="ヒラギノ角ゴ Pro W3" pitchFamily="-111" charset="-128"/>
                <a:cs typeface="+mn-cs"/>
              </a:defRPr>
            </a:lvl1pPr>
          </a:lstStyle>
          <a:p>
            <a:pPr>
              <a:defRPr/>
            </a:pPr>
            <a:endParaRPr lang="en-US" dirty="0"/>
          </a:p>
        </p:txBody>
      </p:sp>
      <p:sp>
        <p:nvSpPr>
          <p:cNvPr id="5" name="Slide Number Placeholder 4"/>
          <p:cNvSpPr>
            <a:spLocks noGrp="1"/>
          </p:cNvSpPr>
          <p:nvPr>
            <p:ph type="sldNum" sz="quarter" idx="3"/>
          </p:nvPr>
        </p:nvSpPr>
        <p:spPr bwMode="auto">
          <a:xfrm>
            <a:off x="4010025" y="8893175"/>
            <a:ext cx="3065463" cy="468313"/>
          </a:xfrm>
          <a:prstGeom prst="rect">
            <a:avLst/>
          </a:prstGeom>
          <a:noFill/>
          <a:ln w="9525">
            <a:noFill/>
            <a:miter lim="800000"/>
            <a:headEnd/>
            <a:tailEnd/>
          </a:ln>
        </p:spPr>
        <p:txBody>
          <a:bodyPr vert="horz" wrap="square" lIns="93933" tIns="46966" rIns="93933" bIns="46966" numCol="1" anchor="b" anchorCtr="0" compatLnSpc="1">
            <a:prstTxWarp prst="textNoShape">
              <a:avLst/>
            </a:prstTxWarp>
          </a:bodyPr>
          <a:lstStyle>
            <a:lvl1pPr algn="r" defTabSz="938920" eaLnBrk="1" hangingPunct="1">
              <a:defRPr sz="1200" smtClean="0"/>
            </a:lvl1pPr>
          </a:lstStyle>
          <a:p>
            <a:pPr>
              <a:defRPr/>
            </a:pPr>
            <a:fld id="{B77C4E44-C3EA-42B4-9CCF-6B26CEF1CA5D}" type="slidenum">
              <a:rPr lang="en-US" altLang="en-US"/>
              <a:pPr>
                <a:defRPr/>
              </a:pPr>
              <a:t>‹#›</a:t>
            </a:fld>
            <a:endParaRPr lang="en-US" altLang="en-US" dirty="0"/>
          </a:p>
        </p:txBody>
      </p:sp>
    </p:spTree>
    <p:extLst>
      <p:ext uri="{BB962C8B-B14F-4D97-AF65-F5344CB8AC3E}">
        <p14:creationId xmlns:p14="http://schemas.microsoft.com/office/powerpoint/2010/main" val="38569494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3410" name="Rectangle 2"/>
          <p:cNvSpPr>
            <a:spLocks noGrp="1" noChangeArrowheads="1"/>
          </p:cNvSpPr>
          <p:nvPr>
            <p:ph type="hdr" sz="quarter"/>
          </p:nvPr>
        </p:nvSpPr>
        <p:spPr bwMode="auto">
          <a:xfrm>
            <a:off x="0" y="0"/>
            <a:ext cx="3065463" cy="468313"/>
          </a:xfrm>
          <a:prstGeom prst="rect">
            <a:avLst/>
          </a:prstGeom>
          <a:noFill/>
          <a:ln w="9525">
            <a:noFill/>
            <a:miter lim="800000"/>
            <a:headEnd/>
            <a:tailEnd/>
          </a:ln>
        </p:spPr>
        <p:txBody>
          <a:bodyPr vert="horz" wrap="square" lIns="93933" tIns="46966" rIns="93933" bIns="46966" numCol="1" anchor="t" anchorCtr="0" compatLnSpc="1">
            <a:prstTxWarp prst="textNoShape">
              <a:avLst/>
            </a:prstTxWarp>
          </a:bodyPr>
          <a:lstStyle>
            <a:lvl1pPr algn="l" defTabSz="938920" eaLnBrk="1" hangingPunct="1">
              <a:defRPr sz="1200">
                <a:latin typeface="Arial" charset="0"/>
                <a:ea typeface="ヒラギノ角ゴ Pro W3" pitchFamily="-111" charset="-128"/>
                <a:cs typeface="+mn-cs"/>
              </a:defRPr>
            </a:lvl1pPr>
          </a:lstStyle>
          <a:p>
            <a:pPr>
              <a:defRPr/>
            </a:pPr>
            <a:endParaRPr lang="en-US" dirty="0"/>
          </a:p>
        </p:txBody>
      </p:sp>
      <p:sp>
        <p:nvSpPr>
          <p:cNvPr id="273411" name="Rectangle 3"/>
          <p:cNvSpPr>
            <a:spLocks noGrp="1" noChangeArrowheads="1"/>
          </p:cNvSpPr>
          <p:nvPr>
            <p:ph type="dt" idx="1"/>
          </p:nvPr>
        </p:nvSpPr>
        <p:spPr bwMode="auto">
          <a:xfrm>
            <a:off x="4010025" y="0"/>
            <a:ext cx="3065463" cy="468313"/>
          </a:xfrm>
          <a:prstGeom prst="rect">
            <a:avLst/>
          </a:prstGeom>
          <a:noFill/>
          <a:ln w="9525">
            <a:noFill/>
            <a:miter lim="800000"/>
            <a:headEnd/>
            <a:tailEnd/>
          </a:ln>
        </p:spPr>
        <p:txBody>
          <a:bodyPr vert="horz" wrap="square" lIns="93933" tIns="46966" rIns="93933" bIns="46966" numCol="1" anchor="t" anchorCtr="0" compatLnSpc="1">
            <a:prstTxWarp prst="textNoShape">
              <a:avLst/>
            </a:prstTxWarp>
          </a:bodyPr>
          <a:lstStyle>
            <a:lvl1pPr algn="r" defTabSz="938920" eaLnBrk="1" hangingPunct="1">
              <a:defRPr sz="1200">
                <a:latin typeface="Arial" charset="0"/>
                <a:ea typeface="ヒラギノ角ゴ Pro W3" pitchFamily="-111" charset="-128"/>
                <a:cs typeface="+mn-cs"/>
              </a:defRPr>
            </a:lvl1pPr>
          </a:lstStyle>
          <a:p>
            <a:pPr>
              <a:defRPr/>
            </a:pPr>
            <a:endParaRPr lang="en-US" dirty="0"/>
          </a:p>
        </p:txBody>
      </p:sp>
      <p:sp>
        <p:nvSpPr>
          <p:cNvPr id="2052" name="Rectangle 4"/>
          <p:cNvSpPr>
            <a:spLocks noGrp="1" noRot="1" noChangeAspect="1" noChangeArrowheads="1" noTextEdit="1"/>
          </p:cNvSpPr>
          <p:nvPr>
            <p:ph type="sldImg" idx="2"/>
          </p:nvPr>
        </p:nvSpPr>
        <p:spPr bwMode="auto">
          <a:xfrm>
            <a:off x="1198563" y="701675"/>
            <a:ext cx="4679950" cy="35115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3413" name="Rectangle 5"/>
          <p:cNvSpPr>
            <a:spLocks noGrp="1" noChangeArrowheads="1"/>
          </p:cNvSpPr>
          <p:nvPr>
            <p:ph type="body" sz="quarter" idx="3"/>
          </p:nvPr>
        </p:nvSpPr>
        <p:spPr bwMode="auto">
          <a:xfrm>
            <a:off x="708025" y="4448175"/>
            <a:ext cx="5661025" cy="4213225"/>
          </a:xfrm>
          <a:prstGeom prst="rect">
            <a:avLst/>
          </a:prstGeom>
          <a:noFill/>
          <a:ln w="9525">
            <a:noFill/>
            <a:miter lim="800000"/>
            <a:headEnd/>
            <a:tailEnd/>
          </a:ln>
        </p:spPr>
        <p:txBody>
          <a:bodyPr vert="horz" wrap="square" lIns="93933" tIns="46966" rIns="93933" bIns="4696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73414" name="Rectangle 6"/>
          <p:cNvSpPr>
            <a:spLocks noGrp="1" noChangeArrowheads="1"/>
          </p:cNvSpPr>
          <p:nvPr>
            <p:ph type="ftr" sz="quarter" idx="4"/>
          </p:nvPr>
        </p:nvSpPr>
        <p:spPr bwMode="auto">
          <a:xfrm>
            <a:off x="0" y="8893175"/>
            <a:ext cx="3065463" cy="468313"/>
          </a:xfrm>
          <a:prstGeom prst="rect">
            <a:avLst/>
          </a:prstGeom>
          <a:noFill/>
          <a:ln w="9525">
            <a:noFill/>
            <a:miter lim="800000"/>
            <a:headEnd/>
            <a:tailEnd/>
          </a:ln>
        </p:spPr>
        <p:txBody>
          <a:bodyPr vert="horz" wrap="square" lIns="93933" tIns="46966" rIns="93933" bIns="46966" numCol="1" anchor="b" anchorCtr="0" compatLnSpc="1">
            <a:prstTxWarp prst="textNoShape">
              <a:avLst/>
            </a:prstTxWarp>
          </a:bodyPr>
          <a:lstStyle>
            <a:lvl1pPr algn="l" defTabSz="938920" eaLnBrk="1" hangingPunct="1">
              <a:defRPr sz="1200">
                <a:latin typeface="Arial" charset="0"/>
                <a:ea typeface="ヒラギノ角ゴ Pro W3" pitchFamily="-111" charset="-128"/>
                <a:cs typeface="+mn-cs"/>
              </a:defRPr>
            </a:lvl1pPr>
          </a:lstStyle>
          <a:p>
            <a:pPr>
              <a:defRPr/>
            </a:pPr>
            <a:endParaRPr lang="en-US" dirty="0"/>
          </a:p>
        </p:txBody>
      </p:sp>
      <p:sp>
        <p:nvSpPr>
          <p:cNvPr id="273415" name="Rectangle 7"/>
          <p:cNvSpPr>
            <a:spLocks noGrp="1" noChangeArrowheads="1"/>
          </p:cNvSpPr>
          <p:nvPr>
            <p:ph type="sldNum" sz="quarter" idx="5"/>
          </p:nvPr>
        </p:nvSpPr>
        <p:spPr bwMode="auto">
          <a:xfrm>
            <a:off x="4010025" y="8893175"/>
            <a:ext cx="3065463" cy="468313"/>
          </a:xfrm>
          <a:prstGeom prst="rect">
            <a:avLst/>
          </a:prstGeom>
          <a:noFill/>
          <a:ln w="9525">
            <a:noFill/>
            <a:miter lim="800000"/>
            <a:headEnd/>
            <a:tailEnd/>
          </a:ln>
        </p:spPr>
        <p:txBody>
          <a:bodyPr vert="horz" wrap="square" lIns="93933" tIns="46966" rIns="93933" bIns="46966" numCol="1" anchor="b" anchorCtr="0" compatLnSpc="1">
            <a:prstTxWarp prst="textNoShape">
              <a:avLst/>
            </a:prstTxWarp>
          </a:bodyPr>
          <a:lstStyle>
            <a:lvl1pPr algn="r" defTabSz="938920" eaLnBrk="1" hangingPunct="1">
              <a:defRPr sz="1200" smtClean="0"/>
            </a:lvl1pPr>
          </a:lstStyle>
          <a:p>
            <a:pPr>
              <a:defRPr/>
            </a:pPr>
            <a:fld id="{3359A83C-C081-452C-A522-6E76424C1D48}" type="slidenum">
              <a:rPr lang="en-US" altLang="en-US"/>
              <a:pPr>
                <a:defRPr/>
              </a:pPr>
              <a:t>‹#›</a:t>
            </a:fld>
            <a:endParaRPr lang="en-US" altLang="en-US" dirty="0"/>
          </a:p>
        </p:txBody>
      </p:sp>
    </p:spTree>
    <p:extLst>
      <p:ext uri="{BB962C8B-B14F-4D97-AF65-F5344CB8AC3E}">
        <p14:creationId xmlns:p14="http://schemas.microsoft.com/office/powerpoint/2010/main" val="34947156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ヒラギノ角ゴ Pro W3" pitchFamily="-111" charset="-128"/>
        <a:cs typeface="ヒラギノ角ゴ Pro W3" pitchFamily="-111" charset="-128"/>
      </a:defRPr>
    </a:lvl1pPr>
    <a:lvl2pPr marL="457200" algn="l" rtl="0" eaLnBrk="0" fontAlgn="base" hangingPunct="0">
      <a:spcBef>
        <a:spcPct val="30000"/>
      </a:spcBef>
      <a:spcAft>
        <a:spcPct val="0"/>
      </a:spcAft>
      <a:defRPr sz="1200" kern="1200">
        <a:solidFill>
          <a:schemeClr val="tx1"/>
        </a:solidFill>
        <a:latin typeface="Arial" charset="0"/>
        <a:ea typeface="ヒラギノ角ゴ Pro W3" pitchFamily="-111" charset="-128"/>
        <a:cs typeface="ヒラギノ角ゴ Pro W3"/>
      </a:defRPr>
    </a:lvl2pPr>
    <a:lvl3pPr marL="914400" algn="l" rtl="0" eaLnBrk="0" fontAlgn="base" hangingPunct="0">
      <a:spcBef>
        <a:spcPct val="30000"/>
      </a:spcBef>
      <a:spcAft>
        <a:spcPct val="0"/>
      </a:spcAft>
      <a:defRPr sz="1200" kern="1200">
        <a:solidFill>
          <a:schemeClr val="tx1"/>
        </a:solidFill>
        <a:latin typeface="Arial" charset="0"/>
        <a:ea typeface="ヒラギノ角ゴ Pro W3" pitchFamily="-111" charset="-128"/>
        <a:cs typeface="ヒラギノ角ゴ Pro W3"/>
      </a:defRPr>
    </a:lvl3pPr>
    <a:lvl4pPr marL="1371600" algn="l" rtl="0" eaLnBrk="0" fontAlgn="base" hangingPunct="0">
      <a:spcBef>
        <a:spcPct val="30000"/>
      </a:spcBef>
      <a:spcAft>
        <a:spcPct val="0"/>
      </a:spcAft>
      <a:defRPr sz="1200" kern="1200">
        <a:solidFill>
          <a:schemeClr val="tx1"/>
        </a:solidFill>
        <a:latin typeface="Arial" charset="0"/>
        <a:ea typeface="ヒラギノ角ゴ Pro W3" pitchFamily="-111" charset="-128"/>
        <a:cs typeface="ヒラギノ角ゴ Pro W3"/>
      </a:defRPr>
    </a:lvl4pPr>
    <a:lvl5pPr marL="1828800" algn="l" rtl="0" eaLnBrk="0" fontAlgn="base" hangingPunct="0">
      <a:spcBef>
        <a:spcPct val="30000"/>
      </a:spcBef>
      <a:spcAft>
        <a:spcPct val="0"/>
      </a:spcAft>
      <a:defRPr sz="1200" kern="1200">
        <a:solidFill>
          <a:schemeClr val="tx1"/>
        </a:solidFill>
        <a:latin typeface="Arial" charset="0"/>
        <a:ea typeface="ヒラギノ角ゴ Pro W3" pitchFamily="-111" charset="-128"/>
        <a:cs typeface="ヒラギノ角ゴ Pro W3"/>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a typeface="ヒラギノ角ゴ Pro W3" pitchFamily="-112" charset="-128"/>
            </a:endParaRPr>
          </a:p>
        </p:txBody>
      </p:sp>
    </p:spTree>
    <p:extLst>
      <p:ext uri="{BB962C8B-B14F-4D97-AF65-F5344CB8AC3E}">
        <p14:creationId xmlns:p14="http://schemas.microsoft.com/office/powerpoint/2010/main" val="34549699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1" i="0" kern="1200" dirty="0">
                <a:solidFill>
                  <a:schemeClr val="tx1"/>
                </a:solidFill>
                <a:effectLst/>
                <a:latin typeface="Arial" charset="0"/>
                <a:ea typeface="ヒラギノ角ゴ Pro W3" pitchFamily="-111" charset="-128"/>
                <a:cs typeface="ヒラギノ角ゴ Pro W3" pitchFamily="-111" charset="-128"/>
              </a:rPr>
              <a:t>Requirements Phase</a:t>
            </a:r>
            <a:br>
              <a:rPr lang="en-US" sz="1200" i="0" kern="1200" dirty="0">
                <a:solidFill>
                  <a:schemeClr val="tx1"/>
                </a:solidFill>
                <a:effectLst/>
                <a:latin typeface="Arial" charset="0"/>
                <a:ea typeface="ヒラギノ角ゴ Pro W3" pitchFamily="-111" charset="-128"/>
                <a:cs typeface="ヒラギノ角ゴ Pro W3" pitchFamily="-111" charset="-128"/>
              </a:rPr>
            </a:br>
            <a:r>
              <a:rPr lang="en-US" sz="1200" i="0" kern="1200" dirty="0">
                <a:solidFill>
                  <a:schemeClr val="tx1"/>
                </a:solidFill>
                <a:effectLst/>
                <a:latin typeface="Arial" charset="0"/>
                <a:ea typeface="ヒラギノ角ゴ Pro W3" pitchFamily="-111" charset="-128"/>
                <a:cs typeface="ヒラギノ角ゴ Pro W3" pitchFamily="-111" charset="-128"/>
              </a:rPr>
              <a:t>The </a:t>
            </a:r>
            <a:r>
              <a:rPr lang="en-US" sz="1200" b="1" i="0" kern="1200" dirty="0">
                <a:solidFill>
                  <a:schemeClr val="tx1"/>
                </a:solidFill>
                <a:effectLst/>
                <a:latin typeface="Arial" charset="0"/>
                <a:ea typeface="ヒラギノ角ゴ Pro W3" pitchFamily="-111" charset="-128"/>
                <a:cs typeface="ヒラギノ角ゴ Pro W3" pitchFamily="-111" charset="-128"/>
              </a:rPr>
              <a:t>requirements phase </a:t>
            </a:r>
            <a:r>
              <a:rPr lang="en-US" sz="1200" i="0" kern="1200" dirty="0">
                <a:solidFill>
                  <a:schemeClr val="tx1"/>
                </a:solidFill>
                <a:effectLst/>
                <a:latin typeface="Arial" charset="0"/>
                <a:ea typeface="ヒラギノ角ゴ Pro W3" pitchFamily="-111" charset="-128"/>
                <a:cs typeface="ヒラギノ角ゴ Pro W3" pitchFamily="-111" charset="-128"/>
              </a:rPr>
              <a:t>should define the specific security requirements if there is any expectation of them being designed into the project. Regardless of the methodology employed, the process is all about completing the requirements. Secure coding does not refer to adding security functionality into a piece of software. Security functionality is a standalone requirement. The objective of the secure coding process is to properly implement this and all other requirements, so that the resultant software performs as desired and only as desired.</a:t>
            </a:r>
          </a:p>
          <a:p>
            <a:br>
              <a:rPr lang="en-US" sz="1200" i="0" kern="1200" dirty="0">
                <a:solidFill>
                  <a:schemeClr val="tx1"/>
                </a:solidFill>
                <a:effectLst/>
                <a:latin typeface="Arial" charset="0"/>
                <a:ea typeface="ヒラギノ角ゴ Pro W3" pitchFamily="-111" charset="-128"/>
                <a:cs typeface="ヒラギノ角ゴ Pro W3" pitchFamily="-111" charset="-128"/>
              </a:rPr>
            </a:br>
            <a:r>
              <a:rPr lang="en-US" sz="1200" i="0" kern="1200" dirty="0">
                <a:solidFill>
                  <a:schemeClr val="tx1"/>
                </a:solidFill>
                <a:effectLst/>
                <a:latin typeface="Arial" charset="0"/>
                <a:ea typeface="ヒラギノ角ゴ Pro W3" pitchFamily="-111" charset="-128"/>
                <a:cs typeface="ヒラギノ角ゴ Pro W3" pitchFamily="-111" charset="-128"/>
              </a:rPr>
              <a:t>The requirements process is a key component of security in software development. Security-related items enumerated during the requirements process are visible throughout the rest of the software development process. They can be architected into the systems and subsystems, addressed during coding, and tested. For the subsequent steps to be effective, the security requirements need to be both specific and positive. Requirements such as “make secure code” or “no insecure code” are nonspecific and not helpful in the overall process. Specific requirements such as “prevent unhandled buffer overflows and unhandled input exceptions” can be specifically coded for in each piece of code.</a:t>
            </a:r>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2CE6A7C7-56D2-414E-87F5-B77E67E48A32}" type="slidenum">
              <a:rPr lang="en-US" altLang="en-US" smtClean="0"/>
              <a:pPr eaLnBrk="1" hangingPunct="1"/>
              <a:t>10</a:t>
            </a:fld>
            <a:endParaRPr lang="en-US" altLang="en-US" dirty="0"/>
          </a:p>
        </p:txBody>
      </p:sp>
    </p:spTree>
    <p:extLst>
      <p:ext uri="{BB962C8B-B14F-4D97-AF65-F5344CB8AC3E}">
        <p14:creationId xmlns:p14="http://schemas.microsoft.com/office/powerpoint/2010/main" val="40546251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itchFamily="34" charset="0"/>
                <a:ea typeface="ヒラギノ角ゴ Pro W3" pitchFamily="-112" charset="-128"/>
              </a:rPr>
              <a:t>During the requirements activity, it is essential that the project/program manager and any business leaders who set schedules and allocate resources are aware of the need and requirements of the secure development process. The cost of adding security at a later time rises exponentially, with the most expensive form being the common release-and-patch process used by many firms. The development of both functional and nonfunctional security requirements occurs in tandem with other requirements through the development of use cases, analysis of customer inputs, implementation of company policies, and compliance with industry best practices. Depending on the nature of a particular module, special attention may be focused on sensitive issues such as personally identifiable information (PII), sensitive data, or intellectual property data.</a:t>
            </a:r>
          </a:p>
          <a:p>
            <a:endParaRPr lang="en-US" altLang="en-US" dirty="0">
              <a:latin typeface="Arial" pitchFamily="34" charset="0"/>
              <a:ea typeface="ヒラギノ角ゴ Pro W3" pitchFamily="-112" charset="-128"/>
            </a:endParaRPr>
          </a:p>
          <a:p>
            <a:r>
              <a:rPr lang="en-US" altLang="en-US" dirty="0">
                <a:latin typeface="Arial" pitchFamily="34" charset="0"/>
                <a:ea typeface="ヒラギノ角ゴ Pro W3" pitchFamily="-112" charset="-128"/>
              </a:rPr>
              <a:t>One of the outputs of the requirements phase is a security document that helps guide the remaining aspects of the development process, ensuring that secure code requirements are being addressed. These requirements can be infused into design, coding, and testing, ensuring they are addressed throughout the development process.</a:t>
            </a:r>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2CE6A7C7-56D2-414E-87F5-B77E67E48A32}" type="slidenum">
              <a:rPr lang="en-US" altLang="en-US" smtClean="0"/>
              <a:pPr eaLnBrk="1" hangingPunct="1"/>
              <a:t>11</a:t>
            </a:fld>
            <a:endParaRPr lang="en-US" altLang="en-US" dirty="0"/>
          </a:p>
        </p:txBody>
      </p:sp>
    </p:spTree>
    <p:extLst>
      <p:ext uri="{BB962C8B-B14F-4D97-AF65-F5344CB8AC3E}">
        <p14:creationId xmlns:p14="http://schemas.microsoft.com/office/powerpoint/2010/main" val="2613402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dirty="0">
                <a:latin typeface="Arial" pitchFamily="34" charset="0"/>
                <a:ea typeface="ヒラギノ角ゴ Pro W3" pitchFamily="-112" charset="-128"/>
              </a:rPr>
              <a:t>Design Phase</a:t>
            </a:r>
          </a:p>
          <a:p>
            <a:r>
              <a:rPr lang="en-US" altLang="en-US" dirty="0">
                <a:latin typeface="Arial" pitchFamily="34" charset="0"/>
                <a:ea typeface="ヒラギノ角ゴ Pro W3" pitchFamily="-112" charset="-128"/>
              </a:rPr>
              <a:t>Coding without designing first is like building a house without using plans. This might work fine on small projects, but as the scope grows, so do complexity and the opportunity for failure. Designing a software project is a multifaceted process. Just as there are many ways to build a house, there are many ways to build a program. Design is a process involving trade-offs and choices, and the criteria used during the design decisions can have lasting impacts on program construction. There are two secure coding principles that can be applied during the design phase that can have a large influence on the code quality. The first of these is the concept of minimizing attack surface area. Reducing the avenues of attack available to a hacker can have obvious benefits. Minimizing attack surface area is a concept that tends to run counter to the way software has been designed—most designs come as a result of incremental accumulation, adding features and functions without regard to maintainability.</a:t>
            </a:r>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2CE6A7C7-56D2-414E-87F5-B77E67E48A32}" type="slidenum">
              <a:rPr lang="en-US" altLang="en-US" smtClean="0"/>
              <a:pPr eaLnBrk="1" hangingPunct="1"/>
              <a:t>12</a:t>
            </a:fld>
            <a:endParaRPr lang="en-US" altLang="en-US" dirty="0"/>
          </a:p>
        </p:txBody>
      </p:sp>
    </p:spTree>
    <p:extLst>
      <p:ext uri="{BB962C8B-B14F-4D97-AF65-F5344CB8AC3E}">
        <p14:creationId xmlns:p14="http://schemas.microsoft.com/office/powerpoint/2010/main" val="18221395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b="0" dirty="0">
              <a:latin typeface="Arial" pitchFamily="34" charset="0"/>
              <a:ea typeface="ヒラギノ角ゴ Pro W3" pitchFamily="-112" charset="-128"/>
            </a:endParaRPr>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2CE6A7C7-56D2-414E-87F5-B77E67E48A32}" type="slidenum">
              <a:rPr lang="en-US" altLang="en-US" smtClean="0"/>
              <a:pPr eaLnBrk="1" hangingPunct="1"/>
              <a:t>13</a:t>
            </a:fld>
            <a:endParaRPr lang="en-US" altLang="en-US" dirty="0"/>
          </a:p>
        </p:txBody>
      </p:sp>
    </p:spTree>
    <p:extLst>
      <p:ext uri="{BB962C8B-B14F-4D97-AF65-F5344CB8AC3E}">
        <p14:creationId xmlns:p14="http://schemas.microsoft.com/office/powerpoint/2010/main" val="4148876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dirty="0">
                <a:latin typeface="Arial" pitchFamily="34" charset="0"/>
                <a:ea typeface="ヒラギノ角ゴ Pro W3" pitchFamily="-112" charset="-128"/>
              </a:rPr>
              <a:t>Coding Phase (continued)</a:t>
            </a:r>
          </a:p>
          <a:p>
            <a:endParaRPr lang="en-US" altLang="en-US" dirty="0">
              <a:latin typeface="Arial" pitchFamily="34" charset="0"/>
              <a:ea typeface="ヒラギノ角ゴ Pro W3" pitchFamily="-112" charset="-128"/>
            </a:endParaRPr>
          </a:p>
          <a:p>
            <a:r>
              <a:rPr lang="en-US" altLang="en-US" dirty="0">
                <a:latin typeface="Arial" pitchFamily="34" charset="0"/>
                <a:ea typeface="ヒラギノ角ゴ Pro W3" pitchFamily="-112" charset="-128"/>
              </a:rPr>
              <a:t>Testing for the inclusion of undesired behavior is significantly more difficult. Testing for an unknown is a virtually impossible task. What makes this possible at all is the concept of testing for categories of previously determined errors. Several classes of common errors have been observed. Enumerations of known software weaknesses and vulnerabilities have been compiled and published as the </a:t>
            </a:r>
            <a:r>
              <a:rPr lang="en-US" altLang="en-US" b="1" dirty="0">
                <a:latin typeface="Arial" pitchFamily="34" charset="0"/>
                <a:ea typeface="ヒラギノ角ゴ Pro W3" pitchFamily="-112" charset="-128"/>
              </a:rPr>
              <a:t>Common Weakness Enumeration (CWE) </a:t>
            </a:r>
            <a:r>
              <a:rPr lang="en-US" altLang="en-US" dirty="0">
                <a:latin typeface="Arial" pitchFamily="34" charset="0"/>
                <a:ea typeface="ヒラギノ角ゴ Pro W3" pitchFamily="-112" charset="-128"/>
              </a:rPr>
              <a:t>and </a:t>
            </a:r>
            <a:r>
              <a:rPr lang="en-US" altLang="en-US" b="1" dirty="0">
                <a:latin typeface="Arial" pitchFamily="34" charset="0"/>
                <a:ea typeface="ヒラギノ角ゴ Pro W3" pitchFamily="-112" charset="-128"/>
              </a:rPr>
              <a:t>Common Vulnerabilities and Exposures (CVE) </a:t>
            </a:r>
            <a:r>
              <a:rPr lang="en-US" altLang="en-US" dirty="0">
                <a:latin typeface="Arial" pitchFamily="34" charset="0"/>
                <a:ea typeface="ヒラギノ角ゴ Pro W3" pitchFamily="-112" charset="-128"/>
              </a:rPr>
              <a:t>by the MITRE Corporation, a government-funded research group (www.mitre.org). These enumerations have enabled significant advancement in the development of methods to reduce code</a:t>
            </a:r>
            <a:r>
              <a:rPr lang="en-US" altLang="en-US" baseline="0" dirty="0">
                <a:latin typeface="Arial" pitchFamily="34" charset="0"/>
                <a:ea typeface="ヒラギノ角ゴ Pro W3" pitchFamily="-112" charset="-128"/>
              </a:rPr>
              <a:t> </a:t>
            </a:r>
            <a:r>
              <a:rPr lang="en-US" altLang="en-US" dirty="0">
                <a:latin typeface="Arial" pitchFamily="34" charset="0"/>
                <a:ea typeface="ヒラギノ角ゴ Pro W3" pitchFamily="-112" charset="-128"/>
              </a:rPr>
              <a:t>vulnerabilities. The CVE and CWE are vendor- and language-neutral methods of describing errors. These enumerations allow a common vocabulary for</a:t>
            </a:r>
            <a:r>
              <a:rPr lang="en-US" altLang="en-US" baseline="0" dirty="0">
                <a:latin typeface="Arial" pitchFamily="34" charset="0"/>
                <a:ea typeface="ヒラギノ角ゴ Pro W3" pitchFamily="-112" charset="-128"/>
              </a:rPr>
              <a:t> </a:t>
            </a:r>
            <a:r>
              <a:rPr lang="en-US" altLang="en-US" dirty="0">
                <a:latin typeface="Arial" pitchFamily="34" charset="0"/>
                <a:ea typeface="ヒラギノ角ゴ Pro W3" pitchFamily="-112" charset="-128"/>
              </a:rPr>
              <a:t>communication about weaknesses and vulnerabilities. This common vocabulary has also led to the development of automated tools to manage the tracking of</a:t>
            </a:r>
            <a:r>
              <a:rPr lang="en-US" altLang="en-US" baseline="0" dirty="0">
                <a:latin typeface="Arial" pitchFamily="34" charset="0"/>
                <a:ea typeface="ヒラギノ角ゴ Pro W3" pitchFamily="-112" charset="-128"/>
              </a:rPr>
              <a:t> </a:t>
            </a:r>
            <a:r>
              <a:rPr lang="en-US" altLang="en-US" dirty="0">
                <a:latin typeface="Arial" pitchFamily="34" charset="0"/>
                <a:ea typeface="ヒラギノ角ゴ Pro W3" pitchFamily="-112" charset="-128"/>
              </a:rPr>
              <a:t>these issues.</a:t>
            </a:r>
          </a:p>
          <a:p>
            <a:endParaRPr lang="en-US" altLang="en-US" dirty="0">
              <a:latin typeface="Arial" pitchFamily="34" charset="0"/>
              <a:ea typeface="ヒラギノ角ゴ Pro W3" pitchFamily="-112" charset="-128"/>
            </a:endParaRPr>
          </a:p>
          <a:p>
            <a:r>
              <a:rPr lang="en-US" sz="1200" i="0" kern="1200" dirty="0">
                <a:solidFill>
                  <a:schemeClr val="tx1"/>
                </a:solidFill>
                <a:effectLst/>
                <a:latin typeface="Arial" charset="0"/>
                <a:ea typeface="ヒラギノ角ゴ Pro W3" pitchFamily="-111" charset="-128"/>
                <a:cs typeface="ヒラギノ角ゴ Pro W3" pitchFamily="-111" charset="-128"/>
              </a:rPr>
              <a:t>There are many common coding errors, but some of the primary and most damaging are least privilege violations and cryptographic failures. Language-specific failures are another common source of vulnerabilities.</a:t>
            </a:r>
          </a:p>
          <a:p>
            <a:endParaRPr lang="en-US" altLang="en-US" sz="1200" i="0" kern="1200" dirty="0">
              <a:solidFill>
                <a:schemeClr val="tx1"/>
              </a:solidFill>
              <a:effectLst/>
              <a:latin typeface="Arial" charset="0"/>
              <a:ea typeface="ヒラギノ角ゴ Pro W3" pitchFamily="-111" charset="-128"/>
            </a:endParaRPr>
          </a:p>
          <a:p>
            <a:r>
              <a:rPr lang="en-US" altLang="en-US" dirty="0">
                <a:latin typeface="Arial" pitchFamily="34" charset="0"/>
                <a:ea typeface="ヒラギノ角ゴ Pro W3" pitchFamily="-112" charset="-128"/>
              </a:rPr>
              <a:t>There are several ways to go about searching for coding errors that lead to vulnerabilities in software. One method is by manual code inspection. Developers can be trained to “not make mistakes,” but this approach has not proven successful. This has led to the development of a class of tools designed to analyze code for potential defects.</a:t>
            </a:r>
          </a:p>
          <a:p>
            <a:endParaRPr lang="en-US" altLang="en-US" dirty="0">
              <a:latin typeface="Arial" pitchFamily="34" charset="0"/>
              <a:ea typeface="ヒラギノ角ゴ Pro W3" pitchFamily="-112" charset="-128"/>
            </a:endParaRPr>
          </a:p>
          <a:p>
            <a:r>
              <a:rPr lang="en-US" altLang="en-US" dirty="0">
                <a:latin typeface="Arial" pitchFamily="34" charset="0"/>
                <a:ea typeface="ヒラギノ角ゴ Pro W3" pitchFamily="-112" charset="-128"/>
              </a:rPr>
              <a:t>Static code-analysis tools are a type of tool that can be used to analyze software for coding errors that can lead to known types of vulnerabilities and weaknesses. Sophisticated static code analyzers can examine codebases to find function calls of unsafe libraries, potential buffer-overflow conditions, and numerous other conditions. Currently, the CWE describes more than 750 different weaknesses, far too many for developer memory and direct knowledge. In light of this, and due to the fact that some weaknesses are more prevalent than others, MITRE has collaborated with SANS to develop the </a:t>
            </a:r>
            <a:r>
              <a:rPr lang="en-US" altLang="en-US" b="1" dirty="0">
                <a:latin typeface="Arial" pitchFamily="34" charset="0"/>
                <a:ea typeface="ヒラギノ角ゴ Pro W3" pitchFamily="-112" charset="-128"/>
              </a:rPr>
              <a:t>CWE/SANS Top 25 Most Dangerous Software Errors </a:t>
            </a:r>
            <a:r>
              <a:rPr lang="en-US" altLang="en-US" b="0" dirty="0">
                <a:latin typeface="Arial" pitchFamily="34" charset="0"/>
                <a:ea typeface="ヒラギノ角ゴ Pro W3" pitchFamily="-112" charset="-128"/>
              </a:rPr>
              <a:t>list</a:t>
            </a:r>
            <a:r>
              <a:rPr lang="en-US" altLang="en-US" b="1" dirty="0">
                <a:latin typeface="Arial" pitchFamily="34" charset="0"/>
                <a:ea typeface="ヒラギノ角ゴ Pro W3" pitchFamily="-112" charset="-128"/>
              </a:rPr>
              <a:t>.</a:t>
            </a:r>
            <a:r>
              <a:rPr lang="en-US" altLang="en-US" dirty="0">
                <a:latin typeface="Arial" pitchFamily="34" charset="0"/>
                <a:ea typeface="ヒラギノ角ゴ Pro W3" pitchFamily="-112" charset="-128"/>
              </a:rPr>
              <a:t> One of the ideas behind the </a:t>
            </a:r>
            <a:r>
              <a:rPr lang="en-US" altLang="en-US" b="1" dirty="0">
                <a:latin typeface="Arial" pitchFamily="34" charset="0"/>
                <a:ea typeface="ヒラギノ角ゴ Pro W3" pitchFamily="-112" charset="-128"/>
              </a:rPr>
              <a:t>Top 25 list </a:t>
            </a:r>
            <a:r>
              <a:rPr lang="en-US" altLang="en-US" dirty="0">
                <a:latin typeface="Arial" pitchFamily="34" charset="0"/>
                <a:ea typeface="ヒラギノ角ゴ Pro W3" pitchFamily="-112" charset="-128"/>
              </a:rPr>
              <a:t>is that it can be updated periodically as the threat landscape changes. Explore the current listing at http://cwe.mitre.org/top25/.</a:t>
            </a:r>
          </a:p>
          <a:p>
            <a:endParaRPr lang="en-US" altLang="en-US" dirty="0">
              <a:latin typeface="Arial" pitchFamily="34" charset="0"/>
              <a:ea typeface="ヒラギノ角ゴ Pro W3" pitchFamily="-112" charset="-128"/>
            </a:endParaRPr>
          </a:p>
          <a:p>
            <a:r>
              <a:rPr lang="en-US" altLang="en-US" dirty="0">
                <a:latin typeface="Arial" pitchFamily="34" charset="0"/>
                <a:ea typeface="ヒラギノ角ゴ Pro W3" pitchFamily="-112" charset="-128"/>
              </a:rPr>
              <a:t>here are two main enumerations of common software errors: the Top 25 list maintained by MITRE and the OWASP Top Ten list for web applications. Depending on the type of application being evaluated, these lists provide a solid starting point for security analysis of known error types. MITRE is the repository of the industry</a:t>
            </a:r>
            <a:r>
              <a:rPr lang="en-US" altLang="en-US" baseline="0" dirty="0">
                <a:latin typeface="Arial" pitchFamily="34" charset="0"/>
                <a:ea typeface="ヒラギノ角ゴ Pro W3" pitchFamily="-112" charset="-128"/>
              </a:rPr>
              <a:t> </a:t>
            </a:r>
            <a:r>
              <a:rPr lang="en-US" altLang="en-US" dirty="0">
                <a:latin typeface="Arial" pitchFamily="34" charset="0"/>
                <a:ea typeface="ヒラギノ角ゴ Pro W3" pitchFamily="-112" charset="-128"/>
              </a:rPr>
              <a:t>standard list for standard programs, and OWASP is for web applications. As the causes of common errors do not change quickly, these lists are not updated every year.</a:t>
            </a:r>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2CE6A7C7-56D2-414E-87F5-B77E67E48A32}" type="slidenum">
              <a:rPr lang="en-US" altLang="en-US" smtClean="0"/>
              <a:pPr eaLnBrk="1" hangingPunct="1"/>
              <a:t>14</a:t>
            </a:fld>
            <a:endParaRPr lang="en-US" altLang="en-US" dirty="0"/>
          </a:p>
        </p:txBody>
      </p:sp>
    </p:spTree>
    <p:extLst>
      <p:ext uri="{BB962C8B-B14F-4D97-AF65-F5344CB8AC3E}">
        <p14:creationId xmlns:p14="http://schemas.microsoft.com/office/powerpoint/2010/main" val="36444395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dirty="0">
                <a:latin typeface="Arial" pitchFamily="34" charset="0"/>
                <a:ea typeface="ヒラギノ角ゴ Pro W3" pitchFamily="-112" charset="-128"/>
              </a:rPr>
              <a:t>Coding Phase (continued)</a:t>
            </a:r>
          </a:p>
          <a:p>
            <a:endParaRPr lang="en-US" altLang="en-US" dirty="0">
              <a:latin typeface="Arial" pitchFamily="34" charset="0"/>
              <a:ea typeface="ヒラギノ角ゴ Pro W3" pitchFamily="-112" charset="-128"/>
            </a:endParaRPr>
          </a:p>
          <a:p>
            <a:r>
              <a:rPr lang="en-US" sz="1200" i="0" kern="1200" dirty="0">
                <a:solidFill>
                  <a:schemeClr val="tx1"/>
                </a:solidFill>
                <a:effectLst/>
                <a:latin typeface="Arial" charset="0"/>
                <a:ea typeface="ヒラギノ角ゴ Pro W3" pitchFamily="-111" charset="-128"/>
                <a:cs typeface="ヒラギノ角ゴ Pro W3" pitchFamily="-111" charset="-128"/>
              </a:rPr>
              <a:t>There are many common coding errors, but some of the primary and most damaging are least privilege violations and cryptographic failures. Language-specific failures are another common source of vulnerabilities.</a:t>
            </a:r>
          </a:p>
          <a:p>
            <a:endParaRPr lang="en-US" altLang="en-US" sz="1200" i="0" kern="1200" dirty="0">
              <a:solidFill>
                <a:schemeClr val="tx1"/>
              </a:solidFill>
              <a:effectLst/>
              <a:latin typeface="Arial" charset="0"/>
              <a:ea typeface="ヒラギノ角ゴ Pro W3" pitchFamily="-111" charset="-128"/>
            </a:endParaRPr>
          </a:p>
          <a:p>
            <a:r>
              <a:rPr lang="en-US" altLang="en-US" dirty="0">
                <a:latin typeface="Arial" pitchFamily="34" charset="0"/>
                <a:ea typeface="ヒラギノ角ゴ Pro W3" pitchFamily="-112" charset="-128"/>
              </a:rPr>
              <a:t>There are several ways to go about searching for coding errors that lead to vulnerabilities in software. One method is by manual code inspection. Developers can be trained to “not make mistakes,” but this approach has not proven successful. This has led to the development of a class of tools designed to analyze code for potential defects.</a:t>
            </a:r>
          </a:p>
          <a:p>
            <a:endParaRPr lang="en-US" altLang="en-US" dirty="0">
              <a:latin typeface="Arial" pitchFamily="34" charset="0"/>
              <a:ea typeface="ヒラギノ角ゴ Pro W3" pitchFamily="-112" charset="-128"/>
            </a:endParaRPr>
          </a:p>
          <a:p>
            <a:r>
              <a:rPr lang="en-US" altLang="en-US" dirty="0">
                <a:latin typeface="Arial" pitchFamily="34" charset="0"/>
                <a:ea typeface="ヒラギノ角ゴ Pro W3" pitchFamily="-112" charset="-128"/>
              </a:rPr>
              <a:t>Static code-analysis tools are a type of tool that can be used to analyze software for coding errors that can lead to known types of vulnerabilities and weaknesses. Sophisticated static code analyzers can examine codebases to find function calls of unsafe libraries, potential buffer-overflow conditions, and numerous other conditions. </a:t>
            </a:r>
          </a:p>
          <a:p>
            <a:endParaRPr lang="en-US" altLang="en-US" dirty="0">
              <a:latin typeface="Arial" pitchFamily="34" charset="0"/>
              <a:ea typeface="ヒラギノ角ゴ Pro W3" pitchFamily="-112" charset="-128"/>
            </a:endParaRPr>
          </a:p>
          <a:p>
            <a:r>
              <a:rPr lang="en-US" altLang="en-US" dirty="0">
                <a:latin typeface="Arial" pitchFamily="34" charset="0"/>
                <a:ea typeface="ヒラギノ角ゴ Pro W3" pitchFamily="-112" charset="-128"/>
              </a:rPr>
              <a:t>Currently, the CWE describes more than 750 different weaknesses, far too many for developer memory and direct knowledge. In light of this, and due to the fact that some weaknesses are more prevalent than others, MITRE has collaborated with SANS to develop the </a:t>
            </a:r>
            <a:r>
              <a:rPr lang="en-US" altLang="en-US" b="1" dirty="0">
                <a:latin typeface="Arial" pitchFamily="34" charset="0"/>
                <a:ea typeface="ヒラギノ角ゴ Pro W3" pitchFamily="-112" charset="-128"/>
              </a:rPr>
              <a:t>CWE/SANS Top 25 Most Dangerous Software Errors </a:t>
            </a:r>
            <a:r>
              <a:rPr lang="en-US" altLang="en-US" b="0" dirty="0">
                <a:latin typeface="Arial" pitchFamily="34" charset="0"/>
                <a:ea typeface="ヒラギノ角ゴ Pro W3" pitchFamily="-112" charset="-128"/>
              </a:rPr>
              <a:t>list</a:t>
            </a:r>
            <a:r>
              <a:rPr lang="en-US" altLang="en-US" b="1" dirty="0">
                <a:latin typeface="Arial" pitchFamily="34" charset="0"/>
                <a:ea typeface="ヒラギノ角ゴ Pro W3" pitchFamily="-112" charset="-128"/>
              </a:rPr>
              <a:t>.</a:t>
            </a:r>
            <a:r>
              <a:rPr lang="en-US" altLang="en-US" dirty="0">
                <a:latin typeface="Arial" pitchFamily="34" charset="0"/>
                <a:ea typeface="ヒラギノ角ゴ Pro W3" pitchFamily="-112" charset="-128"/>
              </a:rPr>
              <a:t> One of the ideas behind the </a:t>
            </a:r>
            <a:r>
              <a:rPr lang="en-US" altLang="en-US" b="1" dirty="0">
                <a:latin typeface="Arial" pitchFamily="34" charset="0"/>
                <a:ea typeface="ヒラギノ角ゴ Pro W3" pitchFamily="-112" charset="-128"/>
              </a:rPr>
              <a:t>Top 25 list </a:t>
            </a:r>
            <a:r>
              <a:rPr lang="en-US" altLang="en-US" dirty="0">
                <a:latin typeface="Arial" pitchFamily="34" charset="0"/>
                <a:ea typeface="ヒラギノ角ゴ Pro W3" pitchFamily="-112" charset="-128"/>
              </a:rPr>
              <a:t>is that it can be updated periodically as the threat landscape changes. Explore the current listing at http://cwe.mitre.org/top25/.</a:t>
            </a:r>
          </a:p>
          <a:p>
            <a:endParaRPr lang="en-US" altLang="en-US" dirty="0">
              <a:latin typeface="Arial" pitchFamily="34" charset="0"/>
              <a:ea typeface="ヒラギノ角ゴ Pro W3" pitchFamily="-112" charset="-128"/>
            </a:endParaRPr>
          </a:p>
          <a:p>
            <a:r>
              <a:rPr lang="en-US" altLang="en-US" dirty="0">
                <a:latin typeface="Arial" pitchFamily="34" charset="0"/>
                <a:ea typeface="ヒラギノ角ゴ Pro W3" pitchFamily="-112" charset="-128"/>
              </a:rPr>
              <a:t>There are two main enumerations of common software errors: the Top 25 list maintained by MITRE and the OWASP Top Ten list for web applications. Depending on the type of application being evaluated, these lists provide a solid starting point for security analysis of known error types. MITRE is the repository of the industry</a:t>
            </a:r>
            <a:r>
              <a:rPr lang="en-US" altLang="en-US" baseline="0" dirty="0">
                <a:latin typeface="Arial" pitchFamily="34" charset="0"/>
                <a:ea typeface="ヒラギノ角ゴ Pro W3" pitchFamily="-112" charset="-128"/>
              </a:rPr>
              <a:t> </a:t>
            </a:r>
            <a:r>
              <a:rPr lang="en-US" altLang="en-US" dirty="0">
                <a:latin typeface="Arial" pitchFamily="34" charset="0"/>
                <a:ea typeface="ヒラギノ角ゴ Pro W3" pitchFamily="-112" charset="-128"/>
              </a:rPr>
              <a:t>standard list for standard programs, and OWASP is for web applications. As the causes of common errors do not change quickly, these lists are not updated every year.</a:t>
            </a:r>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2CE6A7C7-56D2-414E-87F5-B77E67E48A32}" type="slidenum">
              <a:rPr lang="en-US" altLang="en-US" smtClean="0"/>
              <a:pPr eaLnBrk="1" hangingPunct="1"/>
              <a:t>15</a:t>
            </a:fld>
            <a:endParaRPr lang="en-US" altLang="en-US" dirty="0"/>
          </a:p>
        </p:txBody>
      </p:sp>
    </p:spTree>
    <p:extLst>
      <p:ext uri="{BB962C8B-B14F-4D97-AF65-F5344CB8AC3E}">
        <p14:creationId xmlns:p14="http://schemas.microsoft.com/office/powerpoint/2010/main" val="1809710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dirty="0">
                <a:latin typeface="Arial" pitchFamily="34" charset="0"/>
                <a:ea typeface="ヒラギノ角ゴ Pro W3" pitchFamily="-112" charset="-128"/>
              </a:rPr>
              <a:t>Coding Phase (continued)</a:t>
            </a:r>
          </a:p>
          <a:p>
            <a:endParaRPr lang="en-US" altLang="en-US" dirty="0">
              <a:latin typeface="Arial" pitchFamily="34" charset="0"/>
              <a:ea typeface="ヒラギノ角ゴ Pro W3" pitchFamily="-112" charset="-128"/>
            </a:endParaRPr>
          </a:p>
          <a:p>
            <a:r>
              <a:rPr lang="en-US" altLang="en-US" dirty="0">
                <a:latin typeface="Arial" pitchFamily="34" charset="0"/>
                <a:ea typeface="ヒラギノ角ゴ Pro W3" pitchFamily="-112" charset="-128"/>
              </a:rPr>
              <a:t>Currently, the CWE describes more than 750 different weaknesses, far too many for developer memory and direct knowledge. In light of this, and due to the fact that some weaknesses are more prevalent than others, MITRE has collaborated with SANS to develop the </a:t>
            </a:r>
            <a:r>
              <a:rPr lang="en-US" altLang="en-US" b="1" dirty="0">
                <a:latin typeface="Arial" pitchFamily="34" charset="0"/>
                <a:ea typeface="ヒラギノ角ゴ Pro W3" pitchFamily="-112" charset="-128"/>
              </a:rPr>
              <a:t>CWE/SANS Top 25 Most Dangerous Software Errors </a:t>
            </a:r>
            <a:r>
              <a:rPr lang="en-US" altLang="en-US" b="0" dirty="0">
                <a:latin typeface="Arial" pitchFamily="34" charset="0"/>
                <a:ea typeface="ヒラギノ角ゴ Pro W3" pitchFamily="-112" charset="-128"/>
              </a:rPr>
              <a:t>list</a:t>
            </a:r>
            <a:r>
              <a:rPr lang="en-US" altLang="en-US" b="1" dirty="0">
                <a:latin typeface="Arial" pitchFamily="34" charset="0"/>
                <a:ea typeface="ヒラギノ角ゴ Pro W3" pitchFamily="-112" charset="-128"/>
              </a:rPr>
              <a:t>.</a:t>
            </a:r>
            <a:r>
              <a:rPr lang="en-US" altLang="en-US" dirty="0">
                <a:latin typeface="Arial" pitchFamily="34" charset="0"/>
                <a:ea typeface="ヒラギノ角ゴ Pro W3" pitchFamily="-112" charset="-128"/>
              </a:rPr>
              <a:t> One of the ideas behind the </a:t>
            </a:r>
            <a:r>
              <a:rPr lang="en-US" altLang="en-US" b="1" dirty="0">
                <a:latin typeface="Arial" pitchFamily="34" charset="0"/>
                <a:ea typeface="ヒラギノ角ゴ Pro W3" pitchFamily="-112" charset="-128"/>
              </a:rPr>
              <a:t>Top 25 list </a:t>
            </a:r>
            <a:r>
              <a:rPr lang="en-US" altLang="en-US" dirty="0">
                <a:latin typeface="Arial" pitchFamily="34" charset="0"/>
                <a:ea typeface="ヒラギノ角ゴ Pro W3" pitchFamily="-112" charset="-128"/>
              </a:rPr>
              <a:t>is that it can be updated periodically as the threat landscape changes. Explore the current listing at http://cwe.mitre.org/top25/.</a:t>
            </a:r>
          </a:p>
          <a:p>
            <a:endParaRPr lang="en-US" altLang="en-US" dirty="0">
              <a:latin typeface="Arial" pitchFamily="34" charset="0"/>
              <a:ea typeface="ヒラギノ角ゴ Pro W3" pitchFamily="-112" charset="-128"/>
            </a:endParaRPr>
          </a:p>
          <a:p>
            <a:r>
              <a:rPr lang="en-US" altLang="en-US" dirty="0">
                <a:latin typeface="Arial" pitchFamily="34" charset="0"/>
                <a:ea typeface="ヒラギノ角ゴ Pro W3" pitchFamily="-112" charset="-128"/>
              </a:rPr>
              <a:t>There are two main enumerations of common software errors: the Top 25 list maintained by MITRE and the OWASP Top Ten list for web applications. Depending on the type of application being evaluated, these lists provide a solid starting point for security analysis of known error types. MITRE is the repository of the industry</a:t>
            </a:r>
            <a:r>
              <a:rPr lang="en-US" altLang="en-US" baseline="0" dirty="0">
                <a:latin typeface="Arial" pitchFamily="34" charset="0"/>
                <a:ea typeface="ヒラギノ角ゴ Pro W3" pitchFamily="-112" charset="-128"/>
              </a:rPr>
              <a:t> </a:t>
            </a:r>
            <a:r>
              <a:rPr lang="en-US" altLang="en-US" dirty="0">
                <a:latin typeface="Arial" pitchFamily="34" charset="0"/>
                <a:ea typeface="ヒラギノ角ゴ Pro W3" pitchFamily="-112" charset="-128"/>
              </a:rPr>
              <a:t>standard list for standard programs, and OWASP is for web applications. As the causes of common errors do not change quickly, these lists are not updated every year.</a:t>
            </a:r>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2CE6A7C7-56D2-414E-87F5-B77E67E48A32}" type="slidenum">
              <a:rPr lang="en-US" altLang="en-US" smtClean="0"/>
              <a:pPr eaLnBrk="1" hangingPunct="1"/>
              <a:t>16</a:t>
            </a:fld>
            <a:endParaRPr lang="en-US" altLang="en-US" dirty="0"/>
          </a:p>
        </p:txBody>
      </p:sp>
    </p:spTree>
    <p:extLst>
      <p:ext uri="{BB962C8B-B14F-4D97-AF65-F5344CB8AC3E}">
        <p14:creationId xmlns:p14="http://schemas.microsoft.com/office/powerpoint/2010/main" val="28655293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i="0" kern="1200" dirty="0">
                <a:solidFill>
                  <a:schemeClr val="tx1"/>
                </a:solidFill>
                <a:effectLst/>
                <a:latin typeface="Arial" charset="0"/>
                <a:ea typeface="ヒラギノ角ゴ Pro W3" pitchFamily="-111" charset="-128"/>
                <a:cs typeface="ヒラギノ角ゴ Pro W3" pitchFamily="-111" charset="-128"/>
              </a:rPr>
              <a:t>One of the central paradigms of security is the notion of running a process with the least required privilege. </a:t>
            </a:r>
            <a:r>
              <a:rPr lang="en-US" sz="1200" b="1" i="0" kern="1200" dirty="0">
                <a:solidFill>
                  <a:schemeClr val="tx1"/>
                </a:solidFill>
                <a:effectLst/>
                <a:latin typeface="Arial" charset="0"/>
                <a:ea typeface="ヒラギノ角ゴ Pro W3" pitchFamily="-111" charset="-128"/>
                <a:cs typeface="ヒラギノ角ゴ Pro W3" pitchFamily="-111" charset="-128"/>
              </a:rPr>
              <a:t>Least privilege </a:t>
            </a:r>
            <a:r>
              <a:rPr lang="en-US" sz="1200" i="0" kern="1200" dirty="0">
                <a:solidFill>
                  <a:schemeClr val="tx1"/>
                </a:solidFill>
                <a:effectLst/>
                <a:latin typeface="Arial" charset="0"/>
                <a:ea typeface="ヒラギノ角ゴ Pro W3" pitchFamily="-111" charset="-128"/>
                <a:cs typeface="ヒラギノ角ゴ Pro W3" pitchFamily="-111" charset="-128"/>
              </a:rPr>
              <a:t>requires that the developer understand what privileges are needed specifically for an application to execute and access all its necessary resources. Obviously, from a developer point of view, it would be easier to use administrative level permission</a:t>
            </a:r>
            <a:r>
              <a:rPr lang="en-US" sz="1200" i="0" kern="1200" baseline="0" dirty="0">
                <a:solidFill>
                  <a:schemeClr val="tx1"/>
                </a:solidFill>
                <a:effectLst/>
                <a:latin typeface="Arial" charset="0"/>
                <a:ea typeface="ヒラギノ角ゴ Pro W3" pitchFamily="-111" charset="-128"/>
                <a:cs typeface="ヒラギノ角ゴ Pro W3" pitchFamily="-111" charset="-128"/>
              </a:rPr>
              <a:t> </a:t>
            </a:r>
            <a:r>
              <a:rPr lang="en-US" sz="1200" i="0" kern="1200" dirty="0">
                <a:solidFill>
                  <a:schemeClr val="tx1"/>
                </a:solidFill>
                <a:effectLst/>
                <a:latin typeface="Arial" charset="0"/>
                <a:ea typeface="ヒラギノ角ゴ Pro W3" pitchFamily="-111" charset="-128"/>
                <a:cs typeface="ヒラギノ角ゴ Pro W3" pitchFamily="-111" charset="-128"/>
              </a:rPr>
              <a:t>for all tasks, which removes access controls from the equation, but this also removes the very protections that access-level controls are designed to provide. The other end of the spectrum is software designed for operating systems without any built-in security, such as early versions of Windows and some mainframe OSs, where security comes in the form of an application package. When migrating these applications to platforms, the issue of access controls arises.</a:t>
            </a:r>
            <a:endParaRPr lang="en-US" altLang="en-US" dirty="0">
              <a:latin typeface="Arial" pitchFamily="34" charset="0"/>
              <a:ea typeface="ヒラギノ角ゴ Pro W3" pitchFamily="-112" charset="-128"/>
            </a:endParaRPr>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935C2ACE-DF25-4819-9F1A-9525686E8D02}" type="slidenum">
              <a:rPr lang="en-US" altLang="en-US" smtClean="0"/>
              <a:pPr eaLnBrk="1" hangingPunct="1"/>
              <a:t>17</a:t>
            </a:fld>
            <a:endParaRPr lang="en-US" altLang="en-US" dirty="0"/>
          </a:p>
        </p:txBody>
      </p:sp>
    </p:spTree>
    <p:extLst>
      <p:ext uri="{BB962C8B-B14F-4D97-AF65-F5344CB8AC3E}">
        <p14:creationId xmlns:p14="http://schemas.microsoft.com/office/powerpoint/2010/main" val="2569198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a typeface="ヒラギノ角ゴ Pro W3" pitchFamily="-112" charset="-128"/>
            </a:endParaRPr>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935C2ACE-DF25-4819-9F1A-9525686E8D02}" type="slidenum">
              <a:rPr lang="en-US" altLang="en-US" smtClean="0"/>
              <a:pPr eaLnBrk="1" hangingPunct="1"/>
              <a:t>18</a:t>
            </a:fld>
            <a:endParaRPr lang="en-US" altLang="en-US" dirty="0"/>
          </a:p>
        </p:txBody>
      </p:sp>
    </p:spTree>
    <p:extLst>
      <p:ext uri="{BB962C8B-B14F-4D97-AF65-F5344CB8AC3E}">
        <p14:creationId xmlns:p14="http://schemas.microsoft.com/office/powerpoint/2010/main" val="38693218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itchFamily="34" charset="0"/>
                <a:ea typeface="ヒラギノ角ゴ Pro W3" pitchFamily="-112" charset="-128"/>
              </a:rPr>
              <a:t>Hailed as a solution for all problems, cryptography has as much chance of being the ultimate cure-all as did the tonics sold by traveling salesmen of a different era.</a:t>
            </a:r>
            <a:r>
              <a:rPr lang="en-US" altLang="en-US" baseline="0" dirty="0">
                <a:latin typeface="Arial" pitchFamily="34" charset="0"/>
                <a:ea typeface="ヒラギノ角ゴ Pro W3" pitchFamily="-112" charset="-128"/>
              </a:rPr>
              <a:t> </a:t>
            </a:r>
            <a:r>
              <a:rPr lang="en-US" altLang="en-US" dirty="0">
                <a:latin typeface="Arial" pitchFamily="34" charset="0"/>
                <a:ea typeface="ヒラギノ角ゴ Pro W3" pitchFamily="-112" charset="-128"/>
              </a:rPr>
              <a:t>There is no such thing as a universal solution, yet there are some very versatile tools that provide a wide range of protections. Cryptography falls into this “very useful tool” category. </a:t>
            </a:r>
            <a:r>
              <a:rPr lang="en-US" sz="1200" i="0" kern="1200" dirty="0">
                <a:solidFill>
                  <a:schemeClr val="tx1"/>
                </a:solidFill>
                <a:effectLst/>
                <a:latin typeface="Arial" charset="0"/>
                <a:ea typeface="ヒラギノ角ゴ Pro W3" pitchFamily="-111" charset="-128"/>
                <a:cs typeface="ヒラギノ角ゴ Pro W3" pitchFamily="-111" charset="-128"/>
              </a:rPr>
              <a:t>Proper use of cryptography can provide a wealth of programmatic functionality, from authentication and confidentiality to integrity and</a:t>
            </a:r>
            <a:r>
              <a:rPr lang="en-US" sz="1200" i="0" kern="1200" baseline="0" dirty="0">
                <a:solidFill>
                  <a:schemeClr val="tx1"/>
                </a:solidFill>
                <a:effectLst/>
                <a:latin typeface="Arial" charset="0"/>
                <a:ea typeface="ヒラギノ角ゴ Pro W3" pitchFamily="-111" charset="-128"/>
                <a:cs typeface="ヒラギノ角ゴ Pro W3" pitchFamily="-111" charset="-128"/>
              </a:rPr>
              <a:t> </a:t>
            </a:r>
            <a:r>
              <a:rPr lang="en-US" sz="1200" i="0" kern="1200" dirty="0">
                <a:solidFill>
                  <a:schemeClr val="tx1"/>
                </a:solidFill>
                <a:effectLst/>
                <a:latin typeface="Arial" charset="0"/>
                <a:ea typeface="ヒラギノ角ゴ Pro W3" pitchFamily="-111" charset="-128"/>
                <a:cs typeface="ヒラギノ角ゴ Pro W3" pitchFamily="-111" charset="-128"/>
              </a:rPr>
              <a:t>nonrepudiation. These are valuable tools, and many programs rely on proper cryptographic function for important functionality. The need for this functionality in</a:t>
            </a:r>
            <a:r>
              <a:rPr lang="en-US" sz="1200" i="0" kern="1200" baseline="0" dirty="0">
                <a:solidFill>
                  <a:schemeClr val="tx1"/>
                </a:solidFill>
                <a:effectLst/>
                <a:latin typeface="Arial" charset="0"/>
                <a:ea typeface="ヒラギノ角ゴ Pro W3" pitchFamily="-111" charset="-128"/>
                <a:cs typeface="ヒラギノ角ゴ Pro W3" pitchFamily="-111" charset="-128"/>
              </a:rPr>
              <a:t> </a:t>
            </a:r>
            <a:r>
              <a:rPr lang="en-US" sz="1200" i="0" kern="1200" dirty="0">
                <a:solidFill>
                  <a:schemeClr val="tx1"/>
                </a:solidFill>
                <a:effectLst/>
                <a:latin typeface="Arial" charset="0"/>
                <a:ea typeface="ヒラギノ角ゴ Pro W3" pitchFamily="-111" charset="-128"/>
                <a:cs typeface="ヒラギノ角ゴ Pro W3" pitchFamily="-111" charset="-128"/>
              </a:rPr>
              <a:t>an application tempts programmers to roll their own cryptographic functions. This is a task fraught with opportunity for catastrophic error.</a:t>
            </a:r>
            <a:br>
              <a:rPr lang="en-US" sz="1200" i="0" kern="1200" dirty="0">
                <a:solidFill>
                  <a:schemeClr val="tx1"/>
                </a:solidFill>
                <a:effectLst/>
                <a:latin typeface="Arial" charset="0"/>
                <a:ea typeface="ヒラギノ角ゴ Pro W3" pitchFamily="-111" charset="-128"/>
                <a:cs typeface="ヒラギノ角ゴ Pro W3" pitchFamily="-111" charset="-128"/>
              </a:rPr>
            </a:br>
            <a:endParaRPr lang="en-US" sz="1200" i="0" kern="1200" dirty="0">
              <a:solidFill>
                <a:schemeClr val="tx1"/>
              </a:solidFill>
              <a:effectLst/>
              <a:latin typeface="Arial" charset="0"/>
              <a:ea typeface="ヒラギノ角ゴ Pro W3" pitchFamily="-111" charset="-128"/>
              <a:cs typeface="ヒラギノ角ゴ Pro W3" pitchFamily="-111" charset="-128"/>
            </a:endParaRPr>
          </a:p>
          <a:p>
            <a:r>
              <a:rPr lang="en-US" sz="1200" i="0" kern="1200" dirty="0">
                <a:solidFill>
                  <a:schemeClr val="tx1"/>
                </a:solidFill>
                <a:effectLst/>
                <a:latin typeface="Arial" charset="0"/>
                <a:ea typeface="ヒラギノ角ゴ Pro W3" pitchFamily="-111" charset="-128"/>
                <a:cs typeface="ヒラギノ角ゴ Pro W3" pitchFamily="-111" charset="-128"/>
              </a:rPr>
              <a:t>Cryptographic errors come from several common causes. </a:t>
            </a:r>
            <a:r>
              <a:rPr lang="en-US" sz="1200" i="0" u="sng" kern="1200" dirty="0">
                <a:solidFill>
                  <a:schemeClr val="tx1"/>
                </a:solidFill>
                <a:effectLst/>
                <a:latin typeface="Arial" charset="0"/>
                <a:ea typeface="ヒラギノ角ゴ Pro W3" pitchFamily="-111" charset="-128"/>
                <a:cs typeface="ヒラギノ角ゴ Pro W3" pitchFamily="-111" charset="-128"/>
              </a:rPr>
              <a:t>One typical mistake is choosing to develop your own cryptographic algorithm</a:t>
            </a:r>
            <a:r>
              <a:rPr lang="en-US" sz="1200" i="0" kern="1200" dirty="0">
                <a:solidFill>
                  <a:schemeClr val="tx1"/>
                </a:solidFill>
                <a:effectLst/>
                <a:latin typeface="Arial" charset="0"/>
                <a:ea typeface="ヒラギノ角ゴ Pro W3" pitchFamily="-111" charset="-128"/>
                <a:cs typeface="ヒラギノ角ゴ Pro W3" pitchFamily="-111" charset="-128"/>
              </a:rPr>
              <a:t>. Development of a secure</a:t>
            </a:r>
            <a:r>
              <a:rPr lang="en-US" sz="1200" i="0" kern="1200" baseline="0" dirty="0">
                <a:solidFill>
                  <a:schemeClr val="tx1"/>
                </a:solidFill>
                <a:effectLst/>
                <a:latin typeface="Arial" charset="0"/>
                <a:ea typeface="ヒラギノ角ゴ Pro W3" pitchFamily="-111" charset="-128"/>
                <a:cs typeface="ヒラギノ角ゴ Pro W3" pitchFamily="-111" charset="-128"/>
              </a:rPr>
              <a:t> </a:t>
            </a:r>
            <a:r>
              <a:rPr lang="en-US" sz="1200" i="0" kern="1200" dirty="0">
                <a:solidFill>
                  <a:schemeClr val="tx1"/>
                </a:solidFill>
                <a:effectLst/>
                <a:latin typeface="Arial" charset="0"/>
                <a:ea typeface="ヒラギノ角ゴ Pro W3" pitchFamily="-111" charset="-128"/>
                <a:cs typeface="ヒラギノ角ゴ Pro W3" pitchFamily="-111" charset="-128"/>
              </a:rPr>
              <a:t>cryptographic algorithm is far from an easy task, and even when done by experts, weaknesses can occur that make them unusable. Cryptographic algorithms become trusted after years of scrutiny and attacks, and any new algorithms would take years to join the trusted set. If you instead decide to rest on secrecy, be warned that secret or proprietary algorithms have never provided the desired level of protection. One of the axioms of cryptography is that there is no security through obscurity.</a:t>
            </a:r>
            <a:endParaRPr lang="en-US" altLang="en-US" sz="1200" i="0" kern="1200" dirty="0">
              <a:solidFill>
                <a:schemeClr val="tx1"/>
              </a:solidFill>
              <a:effectLst/>
              <a:latin typeface="Arial" charset="0"/>
              <a:ea typeface="ヒラギノ角ゴ Pro W3" pitchFamily="-111" charset="-128"/>
            </a:endParaRPr>
          </a:p>
          <a:p>
            <a:endParaRPr lang="en-US" altLang="en-US" dirty="0">
              <a:latin typeface="Arial" pitchFamily="34" charset="0"/>
              <a:ea typeface="ヒラギノ角ゴ Pro W3" pitchFamily="-112" charset="-128"/>
            </a:endParaRPr>
          </a:p>
          <a:p>
            <a:r>
              <a:rPr lang="en-US" altLang="en-US" u="sng" dirty="0">
                <a:latin typeface="Arial" pitchFamily="34" charset="0"/>
                <a:ea typeface="ヒラギノ角ゴ Pro W3" pitchFamily="-112" charset="-128"/>
              </a:rPr>
              <a:t>Deciding to use a trusted algorithm is a proper start, but there still are several major errors that can occur. The first is an error in instantiating the algorithm</a:t>
            </a:r>
            <a:r>
              <a:rPr lang="en-US" altLang="en-US" dirty="0">
                <a:latin typeface="Arial" pitchFamily="34" charset="0"/>
                <a:ea typeface="ヒラギノ角ゴ Pro W3" pitchFamily="-112" charset="-128"/>
              </a:rPr>
              <a:t>. An easy way to avoid this type of error is to use a library function that has already been properly tested. Sources of these library functions abound, and they provide an economical solution to this functionality’s needs. Once you have an algorithm, and have chosen a particular instantiation, the next item needed is the random number to generate a random key. Cryptographic functions use an algorithm and a key, the latter being a digital number. </a:t>
            </a:r>
          </a:p>
          <a:p>
            <a:endParaRPr lang="en-US" altLang="en-US" dirty="0">
              <a:latin typeface="Arial" pitchFamily="34" charset="0"/>
              <a:ea typeface="ヒラギノ角ゴ Pro W3" pitchFamily="-112" charset="-128"/>
            </a:endParaRPr>
          </a:p>
          <a:p>
            <a:r>
              <a:rPr lang="en-US" altLang="en-US" u="sng" dirty="0">
                <a:latin typeface="Arial" pitchFamily="34" charset="0"/>
                <a:ea typeface="ヒラギノ角ゴ Pro W3" pitchFamily="-112" charset="-128"/>
              </a:rPr>
              <a:t>The generation of a real random number is not a trivial task. </a:t>
            </a:r>
            <a:r>
              <a:rPr lang="en-US" altLang="en-US" dirty="0">
                <a:latin typeface="Arial" pitchFamily="34" charset="0"/>
                <a:ea typeface="ヒラギノ角ゴ Pro W3" pitchFamily="-112" charset="-128"/>
              </a:rPr>
              <a:t>Computers are machines that are renowned for reproducing the same output when given the same input, so </a:t>
            </a:r>
            <a:r>
              <a:rPr lang="en-US" altLang="en-US" u="sng" dirty="0">
                <a:latin typeface="Arial" pitchFamily="34" charset="0"/>
                <a:ea typeface="ヒラギノ角ゴ Pro W3" pitchFamily="-112" charset="-128"/>
              </a:rPr>
              <a:t>generating a pure, non-reproducible random number is a challenge</a:t>
            </a:r>
            <a:r>
              <a:rPr lang="en-US" altLang="en-US" dirty="0">
                <a:latin typeface="Arial" pitchFamily="34" charset="0"/>
                <a:ea typeface="ヒラギノ角ゴ Pro W3" pitchFamily="-112" charset="-128"/>
              </a:rPr>
              <a:t>. There are functions for producing random numbers built into the libraries of most programming languages, but these are pseudorandom number generators, and although the distribution of output numbers appears random, it generates a reproducible sequence. Given the same input, a second run of the function will produce the same sequence of “random” numbers. </a:t>
            </a:r>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935C2ACE-DF25-4819-9F1A-9525686E8D02}" type="slidenum">
              <a:rPr lang="en-US" altLang="en-US" smtClean="0"/>
              <a:pPr eaLnBrk="1" hangingPunct="1"/>
              <a:t>19</a:t>
            </a:fld>
            <a:endParaRPr lang="en-US" altLang="en-US" dirty="0"/>
          </a:p>
        </p:txBody>
      </p:sp>
    </p:spTree>
    <p:extLst>
      <p:ext uri="{BB962C8B-B14F-4D97-AF65-F5344CB8AC3E}">
        <p14:creationId xmlns:p14="http://schemas.microsoft.com/office/powerpoint/2010/main" val="2956037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a typeface="ヒラギノ角ゴ Pro W3" pitchFamily="-112" charset="-128"/>
            </a:endParaRPr>
          </a:p>
        </p:txBody>
      </p:sp>
      <p:sp>
        <p:nvSpPr>
          <p:cNvPr id="32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88623142-6C14-41D0-B489-72BEECD53302}" type="slidenum">
              <a:rPr lang="en-US" altLang="en-US" smtClean="0"/>
              <a:pPr eaLnBrk="1" hangingPunct="1"/>
              <a:t>2</a:t>
            </a:fld>
            <a:endParaRPr lang="en-US" altLang="en-US" dirty="0"/>
          </a:p>
        </p:txBody>
      </p:sp>
    </p:spTree>
    <p:extLst>
      <p:ext uri="{BB962C8B-B14F-4D97-AF65-F5344CB8AC3E}">
        <p14:creationId xmlns:p14="http://schemas.microsoft.com/office/powerpoint/2010/main" val="32130718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itchFamily="34" charset="0"/>
                <a:ea typeface="ヒラギノ角ゴ Pro W3" pitchFamily="-112" charset="-128"/>
              </a:rPr>
              <a:t>Determining the seed and random sequence and using this knowledge to “break” a cryptographic function has been used more than once to bypass the security. This method was used to subvert an early version of Netscape’s SSL implementation. Using a number that is cryptographically random—suitable for an encryption function—resolves this problem, and again the use of trusted library functions designed and tested for generating such numbers is the proper methodology.</a:t>
            </a:r>
          </a:p>
          <a:p>
            <a:endParaRPr lang="en-US" altLang="en-US" dirty="0">
              <a:latin typeface="Arial" pitchFamily="34" charset="0"/>
              <a:ea typeface="ヒラギノ角ゴ Pro W3" pitchFamily="-112" charset="-128"/>
            </a:endParaRPr>
          </a:p>
          <a:p>
            <a:r>
              <a:rPr lang="en-US" altLang="en-US" dirty="0">
                <a:latin typeface="Arial" pitchFamily="34" charset="0"/>
                <a:ea typeface="ヒラギノ角ゴ Pro W3" pitchFamily="-112" charset="-128"/>
              </a:rPr>
              <a:t>Now you have a good algorithm and a good random number—so where can you go wrong? Well, </a:t>
            </a:r>
            <a:r>
              <a:rPr lang="en-US" altLang="en-US" u="sng" dirty="0">
                <a:latin typeface="Arial" pitchFamily="34" charset="0"/>
                <a:ea typeface="ヒラギノ角ゴ Pro W3" pitchFamily="-112" charset="-128"/>
              </a:rPr>
              <a:t>storing private keys in areas where they can be recovered by an unauthorized person is the next worry. </a:t>
            </a:r>
            <a:r>
              <a:rPr lang="en-US" altLang="en-US" dirty="0">
                <a:latin typeface="Arial" pitchFamily="34" charset="0"/>
                <a:ea typeface="ヒラギノ角ゴ Pro W3" pitchFamily="-112" charset="-128"/>
              </a:rPr>
              <a:t>Poor key management has failed many a cryptographic implementation.</a:t>
            </a:r>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935C2ACE-DF25-4819-9F1A-9525686E8D02}" type="slidenum">
              <a:rPr lang="en-US" altLang="en-US" smtClean="0"/>
              <a:pPr eaLnBrk="1" hangingPunct="1"/>
              <a:t>20</a:t>
            </a:fld>
            <a:endParaRPr lang="en-US" altLang="en-US" dirty="0"/>
          </a:p>
        </p:txBody>
      </p:sp>
    </p:spTree>
    <p:extLst>
      <p:ext uri="{BB962C8B-B14F-4D97-AF65-F5344CB8AC3E}">
        <p14:creationId xmlns:p14="http://schemas.microsoft.com/office/powerpoint/2010/main" val="13786133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dirty="0">
                <a:latin typeface="Arial" pitchFamily="34" charset="0"/>
                <a:ea typeface="ヒラギノ角ゴ Pro W3" pitchFamily="-112" charset="-128"/>
              </a:rPr>
              <a:t>Language-Specific Failures</a:t>
            </a:r>
            <a:endParaRPr lang="en-US" altLang="en-US" b="0" dirty="0">
              <a:latin typeface="Arial" pitchFamily="34" charset="0"/>
              <a:ea typeface="ヒラギノ角ゴ Pro W3" pitchFamily="-112" charset="-128"/>
            </a:endParaRPr>
          </a:p>
          <a:p>
            <a:r>
              <a:rPr lang="en-US" altLang="en-US" b="0" dirty="0">
                <a:latin typeface="Arial" pitchFamily="34" charset="0"/>
                <a:ea typeface="ヒラギノ角ゴ Pro W3" pitchFamily="-112" charset="-128"/>
              </a:rPr>
              <a:t>Modern programming languages are built around libraries that permit reuse and speed the development process. </a:t>
            </a:r>
            <a:r>
              <a:rPr lang="en-US" altLang="en-US" b="0" u="sng" dirty="0">
                <a:latin typeface="Arial" pitchFamily="34" charset="0"/>
                <a:ea typeface="ヒラギノ角ゴ Pro W3" pitchFamily="-112" charset="-128"/>
              </a:rPr>
              <a:t>The development of many library calls and functions was done without regard to secure coding implications, and this has led to issues related to specific library functions</a:t>
            </a:r>
            <a:r>
              <a:rPr lang="en-US" altLang="en-US" b="0" dirty="0">
                <a:latin typeface="Arial" pitchFamily="34" charset="0"/>
                <a:ea typeface="ヒラギノ角ゴ Pro W3" pitchFamily="-112" charset="-128"/>
              </a:rPr>
              <a:t>. As mentioned previously, strcpy() has had its fair share of involvement in buffer overflows and should be avoided. Developing and maintaining a series of </a:t>
            </a:r>
            <a:r>
              <a:rPr lang="en-US" altLang="en-US" b="1" dirty="0">
                <a:latin typeface="Arial" pitchFamily="34" charset="0"/>
                <a:ea typeface="ヒラギノ角ゴ Pro W3" pitchFamily="-112" charset="-128"/>
              </a:rPr>
              <a:t>deprecated functions </a:t>
            </a:r>
            <a:r>
              <a:rPr lang="en-US" altLang="en-US" b="0" dirty="0">
                <a:latin typeface="Arial" pitchFamily="34" charset="0"/>
                <a:ea typeface="ヒラギノ角ゴ Pro W3" pitchFamily="-112" charset="-128"/>
              </a:rPr>
              <a:t>and prohibiting their use in new code, while removing them from old code when possible, is a proven path toward more secure code. </a:t>
            </a:r>
          </a:p>
          <a:p>
            <a:endParaRPr lang="en-US" altLang="en-US" b="0" dirty="0">
              <a:latin typeface="Arial" pitchFamily="34" charset="0"/>
              <a:ea typeface="ヒラギノ角ゴ Pro W3" pitchFamily="-112" charset="-128"/>
            </a:endParaRPr>
          </a:p>
          <a:p>
            <a:r>
              <a:rPr lang="en-US" sz="1200" i="0" kern="1200" dirty="0">
                <a:solidFill>
                  <a:schemeClr val="tx1"/>
                </a:solidFill>
                <a:effectLst/>
                <a:latin typeface="Arial" charset="0"/>
                <a:ea typeface="ヒラギノ角ゴ Pro W3" pitchFamily="-111" charset="-128"/>
                <a:cs typeface="ヒラギノ角ゴ Pro W3" pitchFamily="-111" charset="-128"/>
              </a:rPr>
              <a:t>Banned functions are easily handled via automated code reviews during the check-in process. The challenge is in garnering the developer awareness as to the potential dangers and the value of safer coding practices.</a:t>
            </a:r>
            <a:endParaRPr lang="en-US" altLang="en-US" b="0" dirty="0">
              <a:latin typeface="Arial" pitchFamily="34" charset="0"/>
              <a:ea typeface="ヒラギノ角ゴ Pro W3" pitchFamily="-112" charset="-128"/>
            </a:endParaRPr>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935C2ACE-DF25-4819-9F1A-9525686E8D02}" type="slidenum">
              <a:rPr lang="en-US" altLang="en-US" smtClean="0"/>
              <a:pPr eaLnBrk="1" hangingPunct="1"/>
              <a:t>21</a:t>
            </a:fld>
            <a:endParaRPr lang="en-US" altLang="en-US" dirty="0"/>
          </a:p>
        </p:txBody>
      </p:sp>
    </p:spTree>
    <p:extLst>
      <p:ext uri="{BB962C8B-B14F-4D97-AF65-F5344CB8AC3E}">
        <p14:creationId xmlns:p14="http://schemas.microsoft.com/office/powerpoint/2010/main" val="22043825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dirty="0">
                <a:latin typeface="Arial" pitchFamily="34" charset="0"/>
                <a:ea typeface="ヒラギノ角ゴ Pro W3" pitchFamily="-112" charset="-128"/>
              </a:rPr>
              <a:t>Testing Phase </a:t>
            </a:r>
          </a:p>
          <a:p>
            <a:r>
              <a:rPr lang="en-US" sz="1200" i="0" kern="1200" dirty="0">
                <a:solidFill>
                  <a:schemeClr val="tx1"/>
                </a:solidFill>
                <a:effectLst/>
                <a:latin typeface="Arial" charset="0"/>
                <a:ea typeface="ヒラギノ角ゴ Pro W3" pitchFamily="-111" charset="-128"/>
                <a:cs typeface="ヒラギノ角ゴ Pro W3" pitchFamily="-111" charset="-128"/>
              </a:rPr>
              <a:t>If the requirements phase marks the beginning of the generation of security in code, then the </a:t>
            </a:r>
            <a:r>
              <a:rPr lang="en-US" sz="1200" b="1" i="0" kern="1200" dirty="0">
                <a:solidFill>
                  <a:schemeClr val="tx1"/>
                </a:solidFill>
                <a:effectLst/>
                <a:latin typeface="Arial" charset="0"/>
                <a:ea typeface="ヒラギノ角ゴ Pro W3" pitchFamily="-111" charset="-128"/>
                <a:cs typeface="ヒラギノ角ゴ Pro W3" pitchFamily="-111" charset="-128"/>
              </a:rPr>
              <a:t>testing phase </a:t>
            </a:r>
            <a:r>
              <a:rPr lang="en-US" sz="1200" i="0" kern="1200" dirty="0">
                <a:solidFill>
                  <a:schemeClr val="tx1"/>
                </a:solidFill>
                <a:effectLst/>
                <a:latin typeface="Arial" charset="0"/>
                <a:ea typeface="ヒラギノ角ゴ Pro W3" pitchFamily="-111" charset="-128"/>
                <a:cs typeface="ヒラギノ角ゴ Pro W3" pitchFamily="-111" charset="-128"/>
              </a:rPr>
              <a:t>marks the other boundary. Although there are additional functions after testing, no one wants a user to validate errors in code. And errors discovered after the code has shipped are the most expensive to fix, regardless of the severity. Employing </a:t>
            </a:r>
            <a:r>
              <a:rPr lang="en-US" sz="1200" b="1" i="0" kern="1200" dirty="0">
                <a:solidFill>
                  <a:schemeClr val="tx1"/>
                </a:solidFill>
                <a:effectLst/>
                <a:latin typeface="Arial" charset="0"/>
                <a:ea typeface="ヒラギノ角ゴ Pro W3" pitchFamily="-111" charset="-128"/>
                <a:cs typeface="ヒラギノ角ゴ Pro W3" pitchFamily="-111" charset="-128"/>
              </a:rPr>
              <a:t>use cases </a:t>
            </a:r>
            <a:r>
              <a:rPr lang="en-US" sz="1200" i="0" kern="1200" dirty="0">
                <a:solidFill>
                  <a:schemeClr val="tx1"/>
                </a:solidFill>
                <a:effectLst/>
                <a:latin typeface="Arial" charset="0"/>
                <a:ea typeface="ヒラギノ角ゴ Pro W3" pitchFamily="-111" charset="-128"/>
                <a:cs typeface="ヒラギノ角ゴ Pro W3" pitchFamily="-111" charset="-128"/>
              </a:rPr>
              <a:t>to compare program responses to known inputs and then comparing the output to the desired output is a proven method of testing software. The design of use cases to test specific</a:t>
            </a:r>
            <a:r>
              <a:rPr lang="en-US" sz="1200" i="0" kern="1200" baseline="0" dirty="0">
                <a:solidFill>
                  <a:schemeClr val="tx1"/>
                </a:solidFill>
                <a:effectLst/>
                <a:latin typeface="Arial" charset="0"/>
                <a:ea typeface="ヒラギノ角ゴ Pro W3" pitchFamily="-111" charset="-128"/>
                <a:cs typeface="ヒラギノ角ゴ Pro W3" pitchFamily="-111" charset="-128"/>
              </a:rPr>
              <a:t> </a:t>
            </a:r>
            <a:r>
              <a:rPr lang="en-US" sz="1200" i="0" kern="1200" dirty="0">
                <a:solidFill>
                  <a:schemeClr val="tx1"/>
                </a:solidFill>
                <a:effectLst/>
                <a:latin typeface="Arial" charset="0"/>
                <a:ea typeface="ヒラギノ角ゴ Pro W3" pitchFamily="-111" charset="-128"/>
                <a:cs typeface="ヒラギノ角ゴ Pro W3" pitchFamily="-111" charset="-128"/>
              </a:rPr>
              <a:t>functional requirements occurs based on the requirements determined in the requirements phase. Providing additional security-related use cases is the process-driven way of ensuring that security specifics are also tested.</a:t>
            </a:r>
          </a:p>
          <a:p>
            <a:endParaRPr lang="en-US" sz="1200" i="0" kern="1200" dirty="0">
              <a:solidFill>
                <a:schemeClr val="tx1"/>
              </a:solidFill>
              <a:effectLst/>
              <a:latin typeface="Arial" charset="0"/>
              <a:ea typeface="ヒラギノ角ゴ Pro W3" pitchFamily="-111" charset="-128"/>
              <a:cs typeface="ヒラギノ角ゴ Pro W3" pitchFamily="-111" charset="-128"/>
            </a:endParaRPr>
          </a:p>
          <a:p>
            <a:r>
              <a:rPr lang="en-US" sz="1200" i="0" kern="1200" dirty="0">
                <a:solidFill>
                  <a:schemeClr val="tx1"/>
                </a:solidFill>
                <a:effectLst/>
                <a:latin typeface="Arial" charset="0"/>
                <a:ea typeface="ヒラギノ角ゴ Pro W3" pitchFamily="-111" charset="-128"/>
                <a:cs typeface="ヒラギノ角ゴ Pro W3" pitchFamily="-111" charset="-128"/>
              </a:rPr>
              <a:t>The testing phase is the last opportunity to determine that the software performs properly before the end user experiences problems. Errors found in testing are late in the development process, but at least they are still learned about internally, before the end customer suffers. Testing can occur at each level of development: module, subsystem, system, and completed application. The sooner errors are discovered and corrected, the lower the cost and the lesser the impact will be to project schedules. This makes testing an essential step in the process of developing good programs.</a:t>
            </a:r>
            <a:br>
              <a:rPr lang="en-US" sz="1200" i="0" kern="1200" dirty="0">
                <a:solidFill>
                  <a:schemeClr val="tx1"/>
                </a:solidFill>
                <a:effectLst/>
                <a:latin typeface="Arial" charset="0"/>
                <a:ea typeface="ヒラギノ角ゴ Pro W3" pitchFamily="-111" charset="-128"/>
                <a:cs typeface="ヒラギノ角ゴ Pro W3" pitchFamily="-111" charset="-128"/>
              </a:rPr>
            </a:br>
            <a:endParaRPr lang="en-US" sz="1200" i="0" kern="1200" dirty="0">
              <a:solidFill>
                <a:schemeClr val="tx1"/>
              </a:solidFill>
              <a:effectLst/>
              <a:latin typeface="Arial" charset="0"/>
              <a:ea typeface="ヒラギノ角ゴ Pro W3" pitchFamily="-111" charset="-128"/>
              <a:cs typeface="ヒラギノ角ゴ Pro W3" pitchFamily="-111" charset="-128"/>
            </a:endParaRPr>
          </a:p>
          <a:p>
            <a:r>
              <a:rPr lang="en-US" altLang="en-US" b="0" dirty="0">
                <a:latin typeface="Arial" pitchFamily="34" charset="0"/>
                <a:ea typeface="ヒラギノ角ゴ Pro W3" pitchFamily="-112" charset="-128"/>
              </a:rPr>
              <a:t>Testing for security requires a much broader series of tests than functional testing does. Misuse cases can be formulated to verify that vulnerabilities cannot be exploited. Fuzz testing (also known as fuzzing) uses random inputs to check for exploitable buffer overflows. Code reviews by design and development teams are used to verify that security elements such as input and output validation are functional, as these are the best defenses against a wide range of attacks, including cross-site scripting and cross-site request forgeries. Code walkthroughs begin with design reviews, architecture examinations, unit testing, subsystem testing, and, ultimately, complete system testing.</a:t>
            </a:r>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935C2ACE-DF25-4819-9F1A-9525686E8D02}" type="slidenum">
              <a:rPr lang="en-US" altLang="en-US" smtClean="0"/>
              <a:pPr eaLnBrk="1" hangingPunct="1"/>
              <a:t>22</a:t>
            </a:fld>
            <a:endParaRPr lang="en-US" altLang="en-US" dirty="0"/>
          </a:p>
        </p:txBody>
      </p:sp>
    </p:spTree>
    <p:extLst>
      <p:ext uri="{BB962C8B-B14F-4D97-AF65-F5344CB8AC3E}">
        <p14:creationId xmlns:p14="http://schemas.microsoft.com/office/powerpoint/2010/main" val="30986894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dirty="0">
                <a:latin typeface="Arial" pitchFamily="34" charset="0"/>
                <a:ea typeface="ヒラギノ角ゴ Pro W3" pitchFamily="-112" charset="-128"/>
              </a:rPr>
              <a:t>Testing Phase </a:t>
            </a:r>
          </a:p>
          <a:p>
            <a:r>
              <a:rPr lang="en-US" altLang="en-US" b="0" dirty="0">
                <a:latin typeface="Arial" pitchFamily="34" charset="0"/>
                <a:ea typeface="ヒラギノ角ゴ Pro W3" pitchFamily="-112" charset="-128"/>
              </a:rPr>
              <a:t>Testing for security requires a much broader series of tests than functional testing does. Misuse cases can be formulated to verify that vulnerabilities cannot be exploited. Fuzz testing (also known as </a:t>
            </a:r>
            <a:r>
              <a:rPr lang="en-US" altLang="en-US" b="0" i="1" dirty="0">
                <a:latin typeface="Arial" pitchFamily="34" charset="0"/>
                <a:ea typeface="ヒラギノ角ゴ Pro W3" pitchFamily="-112" charset="-128"/>
              </a:rPr>
              <a:t>fuzzing</a:t>
            </a:r>
            <a:r>
              <a:rPr lang="en-US" altLang="en-US" b="0" dirty="0">
                <a:latin typeface="Arial" pitchFamily="34" charset="0"/>
                <a:ea typeface="ヒラギノ角ゴ Pro W3" pitchFamily="-112" charset="-128"/>
              </a:rPr>
              <a:t>) uses random inputs to check for exploitable buffer overflows. Code reviews by design and development teams are used to verify that security elements such as input and output validation are functional, as these are the best defenses against a wide range of attacks, including cross-site scripting and cross-site request forgeries. Code walkthroughs begin with design reviews, architecture examinations, unit testing, subsystem testing, and, ultimately, complete system testing.</a:t>
            </a:r>
          </a:p>
          <a:p>
            <a:endParaRPr lang="en-US" altLang="en-US" b="0" dirty="0">
              <a:latin typeface="Arial" pitchFamily="34" charset="0"/>
              <a:ea typeface="ヒラギノ角ゴ Pro W3" pitchFamily="-112"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i="0" kern="1200" dirty="0">
                <a:solidFill>
                  <a:schemeClr val="tx1"/>
                </a:solidFill>
                <a:effectLst/>
                <a:latin typeface="Arial" charset="0"/>
                <a:ea typeface="ヒラギノ角ゴ Pro W3" pitchFamily="-111" charset="-128"/>
                <a:cs typeface="ヒラギノ角ゴ Pro W3" pitchFamily="-111" charset="-128"/>
              </a:rPr>
              <a:t>Final code can be subjected to </a:t>
            </a:r>
            <a:r>
              <a:rPr lang="en-US" sz="1200" i="1" kern="1200" dirty="0">
                <a:solidFill>
                  <a:schemeClr val="tx1"/>
                </a:solidFill>
                <a:effectLst/>
                <a:latin typeface="Arial" charset="0"/>
                <a:ea typeface="ヒラギノ角ゴ Pro W3" pitchFamily="-111" charset="-128"/>
                <a:cs typeface="ヒラギノ角ゴ Pro W3" pitchFamily="-111" charset="-128"/>
              </a:rPr>
              <a:t>penetration tests, </a:t>
            </a:r>
            <a:r>
              <a:rPr lang="en-US" sz="1200" i="0" kern="1200" dirty="0">
                <a:solidFill>
                  <a:schemeClr val="tx1"/>
                </a:solidFill>
                <a:effectLst/>
                <a:latin typeface="Arial" charset="0"/>
                <a:ea typeface="ヒラギノ角ゴ Pro W3" pitchFamily="-111" charset="-128"/>
                <a:cs typeface="ヒラギノ角ゴ Pro W3" pitchFamily="-111" charset="-128"/>
              </a:rPr>
              <a:t>designed specifically to test configuration, security controls, and common defenses such as input and output validation and error handling.</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sz="1200" b="0" i="0" kern="1200" dirty="0">
                <a:solidFill>
                  <a:schemeClr val="tx1"/>
                </a:solidFill>
                <a:effectLst/>
                <a:latin typeface="Arial" charset="0"/>
                <a:ea typeface="ヒラギノ角ゴ Pro W3" pitchFamily="-111" charset="-128"/>
              </a:rPr>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i="0" kern="1200" dirty="0">
                <a:solidFill>
                  <a:schemeClr val="tx1"/>
                </a:solidFill>
                <a:effectLst/>
                <a:latin typeface="Arial" charset="0"/>
                <a:ea typeface="ヒラギノ角ゴ Pro W3" pitchFamily="-111" charset="-128"/>
                <a:cs typeface="ヒラギノ角ゴ Pro W3" pitchFamily="-111" charset="-128"/>
              </a:rPr>
              <a:t>One of the most powerful tools that can be used in testing is </a:t>
            </a:r>
            <a:r>
              <a:rPr lang="en-US" sz="1200" b="1" i="0" kern="1200" dirty="0">
                <a:solidFill>
                  <a:schemeClr val="tx1"/>
                </a:solidFill>
                <a:effectLst/>
                <a:latin typeface="Arial" charset="0"/>
                <a:ea typeface="ヒラギノ角ゴ Pro W3" pitchFamily="-111" charset="-128"/>
                <a:cs typeface="ヒラギノ角ゴ Pro W3" pitchFamily="-111" charset="-128"/>
              </a:rPr>
              <a:t>fuzzing</a:t>
            </a:r>
            <a:r>
              <a:rPr lang="en-US" sz="1200" i="0" kern="1200" dirty="0">
                <a:solidFill>
                  <a:schemeClr val="tx1"/>
                </a:solidFill>
                <a:effectLst/>
                <a:latin typeface="Arial" charset="0"/>
                <a:ea typeface="ヒラギノ角ゴ Pro W3" pitchFamily="-111" charset="-128"/>
                <a:cs typeface="ヒラギノ角ゴ Pro W3" pitchFamily="-111" charset="-128"/>
              </a:rPr>
              <a:t>, the systematic application of a series of malformed inputs to test how the program responds. Fuzzing has been used by hackers for years to find potentially exploitable buffer overflows, without any specific knowledge of the coding. A tester can use a fuzzing framework to automate numerous input sequences. In examining whether a function can fall prey to a buffer overflow, numerous inputs can be run, testing lengths and ultimate payload-delivery options. If a particular input string results in a crash that can be exploited, this input would then be examined in detail. Fuzzing is new to the development scene but is rapidly maturing and will soon be on nearly equal footing with other automated code-checking tools.</a:t>
            </a:r>
            <a:endParaRPr lang="en-US" altLang="en-US" b="0" dirty="0">
              <a:latin typeface="Arial" pitchFamily="34" charset="0"/>
              <a:ea typeface="ヒラギノ角ゴ Pro W3" pitchFamily="-112" charset="-128"/>
            </a:endParaRPr>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935C2ACE-DF25-4819-9F1A-9525686E8D02}" type="slidenum">
              <a:rPr lang="en-US" altLang="en-US" smtClean="0"/>
              <a:pPr eaLnBrk="1" hangingPunct="1"/>
              <a:t>23</a:t>
            </a:fld>
            <a:endParaRPr lang="en-US" altLang="en-US" dirty="0"/>
          </a:p>
        </p:txBody>
      </p:sp>
    </p:spTree>
    <p:extLst>
      <p:ext uri="{BB962C8B-B14F-4D97-AF65-F5344CB8AC3E}">
        <p14:creationId xmlns:p14="http://schemas.microsoft.com/office/powerpoint/2010/main" val="5254342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dirty="0">
                <a:latin typeface="Arial" pitchFamily="34" charset="0"/>
                <a:ea typeface="ヒラギノ角ゴ Pro W3" pitchFamily="-112" charset="-128"/>
              </a:rPr>
              <a:t>Testing Phase (</a:t>
            </a:r>
            <a:r>
              <a:rPr lang="en-US" altLang="en-US" b="1" i="1" dirty="0">
                <a:latin typeface="Arial" pitchFamily="34" charset="0"/>
                <a:ea typeface="ヒラギノ角ゴ Pro W3" pitchFamily="-112" charset="-128"/>
              </a:rPr>
              <a:t>continued</a:t>
            </a:r>
            <a:r>
              <a:rPr lang="en-US" altLang="en-US" b="1" dirty="0">
                <a:latin typeface="Arial" pitchFamily="34" charset="0"/>
                <a:ea typeface="ヒラギノ角ゴ Pro W3" pitchFamily="-112" charset="-128"/>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sz="1200" b="0" i="0" kern="1200" dirty="0">
                <a:solidFill>
                  <a:schemeClr val="tx1"/>
                </a:solidFill>
                <a:effectLst/>
                <a:latin typeface="Arial" charset="0"/>
                <a:ea typeface="ヒラギノ角ゴ Pro W3" pitchFamily="-111" charset="-128"/>
              </a:rPr>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i="0" kern="1200" dirty="0">
                <a:solidFill>
                  <a:schemeClr val="tx1"/>
                </a:solidFill>
                <a:effectLst/>
                <a:latin typeface="Arial" charset="0"/>
                <a:ea typeface="ヒラギノ角ゴ Pro W3" pitchFamily="-111" charset="-128"/>
                <a:cs typeface="ヒラギノ角ゴ Pro W3" pitchFamily="-111" charset="-128"/>
              </a:rPr>
              <a:t>One of the most powerful tools that can be used in testing is </a:t>
            </a:r>
            <a:r>
              <a:rPr lang="en-US" sz="1200" b="1" i="0" kern="1200" dirty="0">
                <a:solidFill>
                  <a:schemeClr val="tx1"/>
                </a:solidFill>
                <a:effectLst/>
                <a:latin typeface="Arial" charset="0"/>
                <a:ea typeface="ヒラギノ角ゴ Pro W3" pitchFamily="-111" charset="-128"/>
                <a:cs typeface="ヒラギノ角ゴ Pro W3" pitchFamily="-111" charset="-128"/>
              </a:rPr>
              <a:t>fuzzing</a:t>
            </a:r>
            <a:r>
              <a:rPr lang="en-US" sz="1200" i="0" kern="1200" dirty="0">
                <a:solidFill>
                  <a:schemeClr val="tx1"/>
                </a:solidFill>
                <a:effectLst/>
                <a:latin typeface="Arial" charset="0"/>
                <a:ea typeface="ヒラギノ角ゴ Pro W3" pitchFamily="-111" charset="-128"/>
                <a:cs typeface="ヒラギノ角ゴ Pro W3" pitchFamily="-111" charset="-128"/>
              </a:rPr>
              <a:t>, the systematic application of a series of malformed inputs to test how the program responds. Fuzzing has been used by hackers for years to find potentially exploitable buffer overflows, without any specific knowledge of the coding. A tester can use a fuzzing framework to automate numerous input sequences. In examining whether a function can fall prey to a buffer overflow, numerous inputs can be run, testing lengths and ultimate payload-delivery options. If a particular input string results in a crash that can be exploited, this input would then be examined in detail. Fuzzing is new to the development scene but is rapidly maturing and will soon be on nearly equal footing with other automated code-checking tools.</a:t>
            </a:r>
            <a:endParaRPr lang="en-US" altLang="en-US" b="0" dirty="0">
              <a:latin typeface="Arial" pitchFamily="34" charset="0"/>
              <a:ea typeface="ヒラギノ角ゴ Pro W3" pitchFamily="-112" charset="-128"/>
            </a:endParaRPr>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935C2ACE-DF25-4819-9F1A-9525686E8D02}" type="slidenum">
              <a:rPr lang="en-US" altLang="en-US" smtClean="0"/>
              <a:pPr eaLnBrk="1" hangingPunct="1"/>
              <a:t>24</a:t>
            </a:fld>
            <a:endParaRPr lang="en-US" altLang="en-US" dirty="0"/>
          </a:p>
        </p:txBody>
      </p:sp>
    </p:spTree>
    <p:extLst>
      <p:ext uri="{BB962C8B-B14F-4D97-AF65-F5344CB8AC3E}">
        <p14:creationId xmlns:p14="http://schemas.microsoft.com/office/powerpoint/2010/main" val="29702075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Application security begins with code that is secure and free of vulnerabilities. Unfortunately, all code has weaknesses and vulnerabilities, so instantiating the code in a manner that has effective defenses preventing the exploitation of vulnerabilities can maintain a desired level of security. Proper handling of configurations, errors and exceptions, and inputs can assist in the creation of a secure application. Testing of the application throughout the system lifecycle can be used to determine the actual security risk profile of a system.</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25</a:t>
            </a:fld>
            <a:endParaRPr lang="en-US" altLang="en-US" dirty="0"/>
          </a:p>
        </p:txBody>
      </p:sp>
    </p:spTree>
    <p:extLst>
      <p:ext uri="{BB962C8B-B14F-4D97-AF65-F5344CB8AC3E}">
        <p14:creationId xmlns:p14="http://schemas.microsoft.com/office/powerpoint/2010/main" val="39356033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application will encounter errors and exceptions, and these need to be handled in a secure manner. One attack methodology includes forcing errors to move an application from normal operation to exception handling. During an exception, it is common practice to record/report the condition, including supporting information such as the data that resulted in the error. This information can be invaluable in diagnosing the cause of the error condition.</a:t>
            </a:r>
          </a:p>
          <a:p>
            <a:endParaRPr lang="en-US" dirty="0"/>
          </a:p>
          <a:p>
            <a:r>
              <a:rPr lang="en-US" dirty="0"/>
              <a:t>The challenge is in where this information is captured. The best method is to capture it in a log file, where it can be secured by an ACL. The worst case is when it is echoed to the user. Echoing error condition details to users can provide valuable information to attackers when they cause errors on purpose. Improper exception handling can lead to a wide range of disclosures.</a:t>
            </a:r>
          </a:p>
          <a:p>
            <a:endParaRPr lang="en-US" dirty="0"/>
          </a:p>
          <a:p>
            <a:r>
              <a:rPr lang="en-US" dirty="0"/>
              <a:t>Errors associated with SQL statements can disclose data structures and data elements. Remote procedure call (RPC) errors can give up sensitive information such as filenames, paths, and server names. Programmatic errors can give up line numbers that an exception occurred on, the method that was invoked, and information such as stack elements.</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26</a:t>
            </a:fld>
            <a:endParaRPr lang="en-US" altLang="en-US" dirty="0"/>
          </a:p>
        </p:txBody>
      </p:sp>
    </p:spTree>
    <p:extLst>
      <p:ext uri="{BB962C8B-B14F-4D97-AF65-F5344CB8AC3E}">
        <p14:creationId xmlns:p14="http://schemas.microsoft.com/office/powerpoint/2010/main" val="2989435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move to web-based applications, the errors have shifted from buffer overflows to input-handling issues. Users have the ability to manipulate input, so it is up to the developer to handle the input appropriately to prevent malicious entries from having an effect. Buffer overflows could be considered a class of improper input, but newer attacks include canonicalization attacks and arithmetic attacks. Probably the most important defensive mechanism that can be employed is input validation. Considering all inputs to be hostile until properly validated can mitigate many attacks based on common vulnerabilities. This is a challenge, as the validation efforts need to occur after all parsers have completed manipulating input streams, a common function in web-based applications using Unicode and other international character sets.</a:t>
            </a:r>
          </a:p>
          <a:p>
            <a:endParaRPr lang="en-US" dirty="0"/>
          </a:p>
          <a:p>
            <a:r>
              <a:rPr lang="en-US" dirty="0"/>
              <a:t>Input validation is especially well suited for the following vulnerabilities: buffer overflow, reliance on untrusted inputs in a security decision, cross-site scripting, cross-site request forgery, path traversal, and incorrect calculation of buffer size. Input validation may seem suitable for various injection attacks, but given the complexity of the input and the ramifications from legal but improper input streams, this method falls short for most injection attacks. What can work is a form of recognition and whitelisting approach, where the input is validated and then parsed into a standard structure that is then executed. This restricts the attack surface to not only legal inputs but also expected inputs.</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27</a:t>
            </a:fld>
            <a:endParaRPr lang="en-US" altLang="en-US" dirty="0"/>
          </a:p>
        </p:txBody>
      </p:sp>
    </p:spTree>
    <p:extLst>
      <p:ext uri="{BB962C8B-B14F-4D97-AF65-F5344CB8AC3E}">
        <p14:creationId xmlns:p14="http://schemas.microsoft.com/office/powerpoint/2010/main" val="29813210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today’s computing environment, a wide range of character sets is used. Unicode allows multilanguage support. Character codesets allow multilanguage capability. Various encoding schemes, such as hex encoding, are supported to allow diverse inputs. The net result of all these input methods is that there are numerous ways to create the same input to a program. </a:t>
            </a:r>
            <a:r>
              <a:rPr lang="en-US" b="1" dirty="0"/>
              <a:t>Canonicalization</a:t>
            </a:r>
            <a:r>
              <a:rPr lang="en-US" dirty="0"/>
              <a:t> is the process by which application programs manipulate strings to a base form, creating a foundational representation of the input. Canonicalization errors arise from the fact that inputs to a web application may be processed by multiple applications, such as the web server, application server, and database server, each with its own parsers to resolve appropriate</a:t>
            </a:r>
            <a:r>
              <a:rPr lang="en-US" baseline="0" dirty="0"/>
              <a:t> </a:t>
            </a:r>
            <a:r>
              <a:rPr lang="en-US" dirty="0"/>
              <a:t>canonicalization issues. Where this is an issue relates to the form of the input string at the time of error checking. If the error-checking routine occurs prior to resolution to canonical form, then issues may be missed. The string representing /../, used in directory traversal attacks, can be obscured by encoding and hence missed by a character string match before an application parser manipulates it to canonical form.</a:t>
            </a:r>
          </a:p>
          <a:p>
            <a:endParaRPr lang="en-US" dirty="0"/>
          </a:p>
          <a:p>
            <a:r>
              <a:rPr lang="en-US" sz="1200" i="0" kern="1200" dirty="0">
                <a:solidFill>
                  <a:schemeClr val="tx1"/>
                </a:solidFill>
                <a:effectLst/>
                <a:latin typeface="Arial" charset="0"/>
                <a:ea typeface="ヒラギノ角ゴ Pro W3" pitchFamily="-111" charset="-128"/>
                <a:cs typeface="ヒラギノ角ゴ Pro W3" pitchFamily="-111" charset="-128"/>
              </a:rPr>
              <a:t>The first line of defense is to write solid code. Regardless of the language used, or the source of outside input, prudent programming practice</a:t>
            </a:r>
            <a:r>
              <a:rPr lang="en-US" sz="1200" i="0" kern="1200" baseline="0" dirty="0">
                <a:solidFill>
                  <a:schemeClr val="tx1"/>
                </a:solidFill>
                <a:effectLst/>
                <a:latin typeface="Arial" charset="0"/>
                <a:ea typeface="ヒラギノ角ゴ Pro W3" pitchFamily="-111" charset="-128"/>
                <a:cs typeface="ヒラギノ角ゴ Pro W3" pitchFamily="-111" charset="-128"/>
              </a:rPr>
              <a:t> </a:t>
            </a:r>
            <a:r>
              <a:rPr lang="en-US" sz="1200" i="0" kern="1200" dirty="0">
                <a:solidFill>
                  <a:schemeClr val="tx1"/>
                </a:solidFill>
                <a:effectLst/>
                <a:latin typeface="Arial" charset="0"/>
                <a:ea typeface="ヒラギノ角ゴ Pro W3" pitchFamily="-111" charset="-128"/>
                <a:cs typeface="ヒラギノ角ゴ Pro W3" pitchFamily="-111" charset="-128"/>
              </a:rPr>
              <a:t>is to treat all input from outside a function as hostile. Validate all inputs as if they were hostile and an attempt to force a buffer overflow. Accept the notion that although during development everyone may be on the same team, be conscientious, and be compliant with design rules, future maintainers may not be as robust.</a:t>
            </a:r>
          </a:p>
          <a:p>
            <a:endParaRPr lang="en-US" sz="1200" i="0" kern="1200" dirty="0">
              <a:solidFill>
                <a:schemeClr val="tx1"/>
              </a:solidFill>
              <a:effectLst/>
              <a:latin typeface="Arial" charset="0"/>
              <a:ea typeface="ヒラギノ角ゴ Pro W3" pitchFamily="-111" charset="-128"/>
            </a:endParaRPr>
          </a:p>
          <a:p>
            <a:r>
              <a:rPr lang="en-US" dirty="0"/>
              <a:t>A second, and equally important, line of defense is proper string handling. String handling is a common event in programs, and string-handling functions are the source of a large number of known buffer-overflow vulnerabilities. Using strncpy() in place of strcpy() is a possible method of improving security because strncpy() requires an input length for the number of characters to be copied. This simple function call replacement can ultimately fail, however, because Unicode and other encoding methods can make character counts meaningless. To resolve this issue requires new library calls, and much closer attention to how input strings, and subsequently output strings, can be abused. Proper use of functions to achieve program objectives is essential to prevent unintended effects such as buffer</a:t>
            </a:r>
            <a:r>
              <a:rPr lang="en-US" baseline="0" dirty="0"/>
              <a:t> </a:t>
            </a:r>
            <a:r>
              <a:rPr lang="en-US" dirty="0"/>
              <a:t>overflows. Use of the gets() function can probably never be totally safe since it reads from the stdin stream until a linefeed or carriage return. In most cases, there is no way to predetermine whether the input is going to overflow the buffer. A better solution is to use a C++ stream object or the fgets() function. The function fgets() requires an input buffer length, and hence avoids the overflow. Simply replace</a:t>
            </a:r>
          </a:p>
          <a:p>
            <a:pPr>
              <a:defRPr/>
            </a:pPr>
            <a:r>
              <a:rPr lang="en-US" dirty="0"/>
              <a:t>{</a:t>
            </a:r>
            <a:br>
              <a:rPr lang="en-US" dirty="0"/>
            </a:br>
            <a:r>
              <a:rPr lang="en-US" dirty="0"/>
              <a:t>    char buf[512];</a:t>
            </a:r>
            <a:br>
              <a:rPr lang="en-US" dirty="0"/>
            </a:br>
            <a:r>
              <a:rPr lang="en-US" dirty="0"/>
              <a:t>    gets( buf );  </a:t>
            </a:r>
            <a:r>
              <a:rPr lang="en-US" dirty="0">
                <a:sym typeface="Wingdings"/>
              </a:rPr>
              <a:t></a:t>
            </a:r>
            <a:r>
              <a:rPr lang="en-US" dirty="0"/>
              <a:t> if buf is &gt; 512 bytes, overflow will occur</a:t>
            </a:r>
            <a:br>
              <a:rPr lang="en-US" dirty="0"/>
            </a:br>
            <a:r>
              <a:rPr lang="en-US" dirty="0"/>
              <a:t>    /* ... The rest of your code ... */</a:t>
            </a:r>
            <a:br>
              <a:rPr lang="en-US" dirty="0"/>
            </a:br>
            <a:r>
              <a:rPr lang="en-US" dirty="0"/>
              <a:t>}</a:t>
            </a:r>
          </a:p>
          <a:p>
            <a:pPr>
              <a:defRPr/>
            </a:pPr>
            <a:r>
              <a:rPr lang="en-US" dirty="0"/>
              <a:t>with</a:t>
            </a:r>
          </a:p>
          <a:p>
            <a:pPr>
              <a:defRPr/>
            </a:pPr>
            <a:r>
              <a:rPr lang="en-US" dirty="0"/>
              <a:t>{</a:t>
            </a:r>
            <a:br>
              <a:rPr lang="en-US" dirty="0"/>
            </a:br>
            <a:r>
              <a:rPr lang="en-US" dirty="0"/>
              <a:t>    char buf[512];</a:t>
            </a:r>
            <a:br>
              <a:rPr lang="en-US" dirty="0"/>
            </a:br>
            <a:r>
              <a:rPr lang="en-US" dirty="0"/>
              <a:t>    fgets( buf, sizeof(buf), stdin );</a:t>
            </a:r>
            <a:br>
              <a:rPr lang="en-US" dirty="0"/>
            </a:br>
            <a:r>
              <a:rPr lang="en-US" dirty="0"/>
              <a:t>    /*  ... the rest of your code ... */</a:t>
            </a:r>
            <a:br>
              <a:rPr lang="en-US" dirty="0"/>
            </a:br>
            <a:r>
              <a:rPr lang="en-US" dirty="0"/>
              <a:t>}</a:t>
            </a:r>
          </a:p>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28</a:t>
            </a:fld>
            <a:endParaRPr lang="en-US" altLang="en-US" dirty="0"/>
          </a:p>
        </p:txBody>
      </p:sp>
    </p:spTree>
    <p:extLst>
      <p:ext uri="{BB962C8B-B14F-4D97-AF65-F5344CB8AC3E}">
        <p14:creationId xmlns:p14="http://schemas.microsoft.com/office/powerpoint/2010/main" val="32580913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Output validation is just as important in many cases as input validation. If querying a database for a username and password match, the expected forms of the output of the match function should be either one match or none. If using record count to indicate the level of match, which is a common practice, then a value other than 0 or 1 would be an error. Defensive coding using output validation would not act on values &gt;1, as these are clearly an error and should be treated as a failure.</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29</a:t>
            </a:fld>
            <a:endParaRPr lang="en-US" altLang="en-US" dirty="0"/>
          </a:p>
        </p:txBody>
      </p:sp>
    </p:spTree>
    <p:extLst>
      <p:ext uri="{BB962C8B-B14F-4D97-AF65-F5344CB8AC3E}">
        <p14:creationId xmlns:p14="http://schemas.microsoft.com/office/powerpoint/2010/main" val="3212118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u="sng" dirty="0">
                <a:latin typeface="Arial" pitchFamily="34" charset="0"/>
                <a:ea typeface="ヒラギノ角ゴ Pro W3" pitchFamily="-112" charset="-128"/>
              </a:rPr>
              <a:t>Agile model</a:t>
            </a:r>
            <a:r>
              <a:rPr lang="en-US" altLang="en-US" dirty="0">
                <a:latin typeface="Arial" pitchFamily="34" charset="0"/>
                <a:ea typeface="ヒラギノ角ゴ Pro W3" pitchFamily="-112" charset="-128"/>
              </a:rPr>
              <a:t> – A software development mode built around the idea of many small iterations that continually yield a “finished” product at the completion of each iteration.</a:t>
            </a:r>
          </a:p>
          <a:p>
            <a:r>
              <a:rPr lang="en-US" altLang="en-US" u="sng" dirty="0">
                <a:latin typeface="Arial" pitchFamily="34" charset="0"/>
                <a:ea typeface="ヒラギノ角ゴ Pro W3" pitchFamily="-112" charset="-128"/>
              </a:rPr>
              <a:t>Black-box testing</a:t>
            </a:r>
            <a:r>
              <a:rPr lang="en-US" altLang="en-US" dirty="0">
                <a:latin typeface="Arial" pitchFamily="34" charset="0"/>
                <a:ea typeface="ヒラギノ角ゴ Pro W3" pitchFamily="-112" charset="-128"/>
              </a:rPr>
              <a:t> – A form of testing where the tester has no knowledge of the inner workings of a mechanism.</a:t>
            </a:r>
          </a:p>
          <a:p>
            <a:r>
              <a:rPr lang="en-US" altLang="en-US" u="sng" dirty="0">
                <a:latin typeface="Arial" pitchFamily="34" charset="0"/>
                <a:ea typeface="ヒラギノ角ゴ Pro W3" pitchFamily="-112" charset="-128"/>
              </a:rPr>
              <a:t>Buffer overflow</a:t>
            </a:r>
            <a:r>
              <a:rPr lang="en-US" altLang="en-US" dirty="0">
                <a:latin typeface="Arial" pitchFamily="34" charset="0"/>
                <a:ea typeface="ヒラギノ角ゴ Pro W3" pitchFamily="-112" charset="-128"/>
              </a:rPr>
              <a:t> – A specific type of software coding error that enables user input to overflow the allocated storage area and corrupt a running program.</a:t>
            </a:r>
          </a:p>
          <a:p>
            <a:r>
              <a:rPr lang="en-US" altLang="en-US" u="sng" dirty="0">
                <a:latin typeface="Arial" pitchFamily="34" charset="0"/>
                <a:ea typeface="ヒラギノ角ゴ Pro W3" pitchFamily="-112" charset="-128"/>
              </a:rPr>
              <a:t>Canonicalization error</a:t>
            </a:r>
            <a:r>
              <a:rPr lang="en-US" altLang="en-US" dirty="0">
                <a:latin typeface="Arial" pitchFamily="34" charset="0"/>
                <a:ea typeface="ヒラギノ角ゴ Pro W3" pitchFamily="-112" charset="-128"/>
              </a:rPr>
              <a:t> –</a:t>
            </a:r>
            <a:r>
              <a:rPr lang="en-US" altLang="en-US" b="1" dirty="0">
                <a:latin typeface="Arial" pitchFamily="34" charset="0"/>
                <a:ea typeface="ヒラギノ角ゴ Pro W3" pitchFamily="-112" charset="-128"/>
              </a:rPr>
              <a:t> </a:t>
            </a:r>
            <a:r>
              <a:rPr lang="en-US" altLang="en-US" b="0" dirty="0">
                <a:latin typeface="Arial" pitchFamily="34" charset="0"/>
                <a:ea typeface="ヒラギノ角ゴ Pro W3" pitchFamily="-112" charset="-128"/>
              </a:rPr>
              <a:t>A</a:t>
            </a:r>
            <a:r>
              <a:rPr lang="en-US" altLang="en-US" dirty="0">
                <a:latin typeface="Arial" pitchFamily="34" charset="0"/>
                <a:ea typeface="ヒラギノ角ゴ Pro W3" pitchFamily="-112" charset="-128"/>
              </a:rPr>
              <a:t>rise from the fact that inputs to a web application may be processed by multiple applications, such as the web server, application server,</a:t>
            </a:r>
            <a:r>
              <a:rPr lang="en-US" altLang="en-US" baseline="0" dirty="0">
                <a:latin typeface="Arial" pitchFamily="34" charset="0"/>
                <a:ea typeface="ヒラギノ角ゴ Pro W3" pitchFamily="-112" charset="-128"/>
              </a:rPr>
              <a:t> </a:t>
            </a:r>
            <a:r>
              <a:rPr lang="en-US" altLang="en-US" dirty="0">
                <a:latin typeface="Arial" pitchFamily="34" charset="0"/>
                <a:ea typeface="ヒラギノ角ゴ Pro W3" pitchFamily="-112" charset="-128"/>
              </a:rPr>
              <a:t>and database server, each with its own parsers to resolve appropriate canonicalization issues.</a:t>
            </a:r>
          </a:p>
          <a:p>
            <a:r>
              <a:rPr lang="en-US" altLang="en-US" u="sng" dirty="0">
                <a:latin typeface="Arial" pitchFamily="34" charset="0"/>
                <a:ea typeface="ヒラギノ角ゴ Pro W3" pitchFamily="-112" charset="-128"/>
              </a:rPr>
              <a:t>Code injection</a:t>
            </a:r>
            <a:r>
              <a:rPr lang="en-US" altLang="en-US" dirty="0">
                <a:latin typeface="Arial" pitchFamily="34" charset="0"/>
                <a:ea typeface="ヒラギノ角ゴ Pro W3" pitchFamily="-112" charset="-128"/>
              </a:rPr>
              <a:t> – An attack where unauthorized executable code is injected via an interface in an attempt to get it to run on a system.</a:t>
            </a:r>
          </a:p>
          <a:p>
            <a:r>
              <a:rPr lang="en-US" altLang="en-US" u="sng" dirty="0">
                <a:latin typeface="Arial" pitchFamily="34" charset="0"/>
                <a:ea typeface="ヒラギノ角ゴ Pro W3" pitchFamily="-112" charset="-128"/>
              </a:rPr>
              <a:t>Common Vulnerabilities and Exposures (CVE)</a:t>
            </a:r>
            <a:r>
              <a:rPr lang="en-US" altLang="en-US" dirty="0">
                <a:latin typeface="Arial" pitchFamily="34" charset="0"/>
                <a:ea typeface="ヒラギノ角ゴ Pro W3" pitchFamily="-112" charset="-128"/>
              </a:rPr>
              <a:t> – A structured language (XML) schema used to describe known vulnerabilities in software.</a:t>
            </a:r>
          </a:p>
          <a:p>
            <a:r>
              <a:rPr lang="en-US" altLang="en-US" u="sng" dirty="0">
                <a:latin typeface="Arial" pitchFamily="34" charset="0"/>
                <a:ea typeface="ヒラギノ角ゴ Pro W3" pitchFamily="-112" charset="-128"/>
              </a:rPr>
              <a:t>Common Weakness Enumeration (CWE)</a:t>
            </a:r>
            <a:r>
              <a:rPr lang="en-US" altLang="en-US" dirty="0">
                <a:latin typeface="Arial" pitchFamily="34" charset="0"/>
                <a:ea typeface="ヒラギノ角ゴ Pro W3" pitchFamily="-112" charset="-128"/>
              </a:rPr>
              <a:t> – A structured language (XML) schema used to describe known weakness patterns in software that can result in vulnerabilities.</a:t>
            </a:r>
          </a:p>
          <a:p>
            <a:r>
              <a:rPr lang="en-US" altLang="en-US" u="sng" dirty="0">
                <a:latin typeface="Arial" pitchFamily="34" charset="0"/>
                <a:ea typeface="ヒラギノ角ゴ Pro W3" pitchFamily="-112" charset="-128"/>
              </a:rPr>
              <a:t>Cryptographically random</a:t>
            </a:r>
            <a:r>
              <a:rPr lang="en-US" altLang="en-US" dirty="0">
                <a:latin typeface="Arial" pitchFamily="34" charset="0"/>
                <a:ea typeface="ヒラギノ角ゴ Pro W3" pitchFamily="-112" charset="-128"/>
              </a:rPr>
              <a:t> –</a:t>
            </a:r>
            <a:r>
              <a:rPr lang="en-US" altLang="en-US" b="1" dirty="0">
                <a:latin typeface="Arial" pitchFamily="34" charset="0"/>
                <a:ea typeface="ヒラギノ角ゴ Pro W3" pitchFamily="-112" charset="-128"/>
              </a:rPr>
              <a:t> </a:t>
            </a:r>
            <a:r>
              <a:rPr lang="en-US" altLang="en-US" dirty="0">
                <a:latin typeface="Arial" pitchFamily="34" charset="0"/>
                <a:ea typeface="ヒラギノ角ゴ Pro W3" pitchFamily="-112" charset="-128"/>
              </a:rPr>
              <a:t>A random number that is derived from a nondeterministic source, thus knowing one random number provides no insight into the next.</a:t>
            </a:r>
          </a:p>
          <a:p>
            <a:r>
              <a:rPr lang="en-US" sz="1200" u="sng" kern="1200" dirty="0">
                <a:solidFill>
                  <a:schemeClr val="tx1"/>
                </a:solidFill>
                <a:effectLst/>
                <a:latin typeface="Arial" charset="0"/>
                <a:ea typeface="ヒラギノ角ゴ Pro W3" pitchFamily="-111" charset="-128"/>
                <a:cs typeface="ヒラギノ角ゴ Pro W3" pitchFamily="-111" charset="-128"/>
              </a:rPr>
              <a:t>CWE/SANS Top 25 Most Dangerous Software Errors</a:t>
            </a:r>
            <a:r>
              <a:rPr lang="en-US" sz="1200" kern="1200" dirty="0">
                <a:solidFill>
                  <a:schemeClr val="tx1"/>
                </a:solidFill>
                <a:effectLst/>
                <a:latin typeface="Arial" charset="0"/>
                <a:ea typeface="ヒラギノ角ゴ Pro W3" pitchFamily="-111" charset="-128"/>
                <a:cs typeface="ヒラギノ角ゴ Pro W3" pitchFamily="-111" charset="-128"/>
              </a:rPr>
              <a:t> – This list, maintained by SANS and MITRE, includes the 25 most dangerous programming errors categorized in three distinct areas.</a:t>
            </a:r>
          </a:p>
          <a:p>
            <a:r>
              <a:rPr lang="en-US" altLang="en-US" u="sng" dirty="0">
                <a:latin typeface="Arial" pitchFamily="34" charset="0"/>
                <a:ea typeface="ヒラギノ角ゴ Pro W3" pitchFamily="-112" charset="-128"/>
              </a:rPr>
              <a:t>Deprecated function</a:t>
            </a:r>
            <a:r>
              <a:rPr lang="en-US" altLang="en-US" dirty="0">
                <a:latin typeface="Arial" pitchFamily="34" charset="0"/>
                <a:ea typeface="ヒラギノ角ゴ Pro W3" pitchFamily="-112" charset="-128"/>
              </a:rPr>
              <a:t> – A</a:t>
            </a:r>
            <a:r>
              <a:rPr lang="en-US" altLang="en-US" baseline="0" dirty="0">
                <a:latin typeface="Arial" pitchFamily="34" charset="0"/>
                <a:ea typeface="ヒラギノ角ゴ Pro W3" pitchFamily="-112" charset="-128"/>
              </a:rPr>
              <a:t> f</a:t>
            </a:r>
            <a:r>
              <a:rPr lang="en-US" altLang="en-US" dirty="0">
                <a:latin typeface="Arial" pitchFamily="34" charset="0"/>
                <a:ea typeface="ヒラギノ角ゴ Pro W3" pitchFamily="-112" charset="-128"/>
              </a:rPr>
              <a:t>unction that have been superseded and/or are no longer fit for use.</a:t>
            </a:r>
          </a:p>
          <a:p>
            <a:r>
              <a:rPr lang="en-US" altLang="en-US" u="sng" dirty="0">
                <a:latin typeface="Arial" pitchFamily="34" charset="0"/>
                <a:ea typeface="ヒラギノ角ゴ Pro W3" pitchFamily="-112" charset="-128"/>
              </a:rPr>
              <a:t>Evolutionary model</a:t>
            </a:r>
            <a:r>
              <a:rPr lang="en-US" altLang="en-US" dirty="0">
                <a:latin typeface="Arial" pitchFamily="34" charset="0"/>
                <a:ea typeface="ヒラギノ角ゴ Pro W3" pitchFamily="-112" charset="-128"/>
              </a:rPr>
              <a:t> –</a:t>
            </a:r>
            <a:r>
              <a:rPr lang="en-US" altLang="en-US" baseline="0" dirty="0">
                <a:latin typeface="Arial" pitchFamily="34" charset="0"/>
                <a:ea typeface="ヒラギノ角ゴ Pro W3" pitchFamily="-112" charset="-128"/>
              </a:rPr>
              <a:t> An iterative model designed to enable the construction of increasingly complex versions of a project. </a:t>
            </a:r>
          </a:p>
          <a:p>
            <a:r>
              <a:rPr lang="en-US" altLang="en-US" u="sng" dirty="0">
                <a:latin typeface="Arial" pitchFamily="34" charset="0"/>
                <a:ea typeface="ヒラギノ角ゴ Pro W3" pitchFamily="-112" charset="-128"/>
              </a:rPr>
              <a:t>Fuzzing</a:t>
            </a:r>
            <a:r>
              <a:rPr lang="en-US" altLang="en-US" dirty="0">
                <a:latin typeface="Arial" pitchFamily="34" charset="0"/>
                <a:ea typeface="ヒラギノ角ゴ Pro W3" pitchFamily="-112" charset="-128"/>
              </a:rPr>
              <a:t> – The use of large quantities of data to test an interface against security vulnerabilities. (Also known as fuzz testing.).</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u="sng" dirty="0">
                <a:latin typeface="Arial" pitchFamily="34" charset="0"/>
                <a:ea typeface="ヒラギノ角ゴ Pro W3" pitchFamily="-112" charset="-128"/>
              </a:rPr>
              <a:t>Grey-box testing</a:t>
            </a:r>
            <a:r>
              <a:rPr lang="en-US" altLang="en-US" dirty="0">
                <a:latin typeface="Arial" pitchFamily="34" charset="0"/>
                <a:ea typeface="ヒラギノ角ゴ Pro W3" pitchFamily="-112" charset="-128"/>
              </a:rPr>
              <a:t> – A form of testing where the tester has limited or partial knowledge of the inner working of a system.</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3</a:t>
            </a:fld>
            <a:endParaRPr lang="en-US" altLang="en-US" dirty="0"/>
          </a:p>
        </p:txBody>
      </p:sp>
    </p:spTree>
    <p:extLst>
      <p:ext uri="{BB962C8B-B14F-4D97-AF65-F5344CB8AC3E}">
        <p14:creationId xmlns:p14="http://schemas.microsoft.com/office/powerpoint/2010/main" val="26226210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tester can use a fuzzing framework to automate numerous input sequences. In examining whether a function can fall prey to a buffer overflow, a tester can run numerous inputs, testing lengths and ultimate payload-delivery</a:t>
            </a:r>
            <a:r>
              <a:rPr lang="en-US" baseline="0" dirty="0"/>
              <a:t> </a:t>
            </a:r>
            <a:r>
              <a:rPr lang="en-US" dirty="0"/>
              <a:t>options. If a particular input string results in a crash that can be exploited, the tester would then examine this input in detail. Fuzzing is still relatively new to the development scene but is rapidly maturing and will soon be on nearly equal footing with other automated code-checking tools.</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30</a:t>
            </a:fld>
            <a:endParaRPr lang="en-US" altLang="en-US" dirty="0"/>
          </a:p>
        </p:txBody>
      </p:sp>
    </p:spTree>
    <p:extLst>
      <p:ext uri="{BB962C8B-B14F-4D97-AF65-F5344CB8AC3E}">
        <p14:creationId xmlns:p14="http://schemas.microsoft.com/office/powerpoint/2010/main" val="39217697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a:t>Microsoft uses four levels:</a:t>
            </a:r>
          </a:p>
          <a:p>
            <a:r>
              <a:rPr lang="en-US" b="1" dirty="0"/>
              <a:t>Critical</a:t>
            </a:r>
            <a:r>
              <a:rPr lang="en-US" sz="1200" kern="1200" dirty="0">
                <a:solidFill>
                  <a:schemeClr val="tx1"/>
                </a:solidFill>
                <a:effectLst/>
                <a:latin typeface="Arial" charset="0"/>
                <a:ea typeface="ヒラギノ角ゴ Pro W3" pitchFamily="-111" charset="-128"/>
                <a:cs typeface="ヒラギノ角ゴ Pro W3" pitchFamily="-111" charset="-128"/>
              </a:rPr>
              <a:t> – </a:t>
            </a:r>
            <a:r>
              <a:rPr lang="en-US" dirty="0"/>
              <a:t>A security vulnerability having the highest potential for damage</a:t>
            </a:r>
          </a:p>
          <a:p>
            <a:r>
              <a:rPr lang="en-US" b="1" dirty="0"/>
              <a:t>Important</a:t>
            </a:r>
            <a:r>
              <a:rPr lang="en-US" sz="1200" kern="1200" dirty="0">
                <a:solidFill>
                  <a:schemeClr val="tx1"/>
                </a:solidFill>
                <a:effectLst/>
                <a:latin typeface="Arial" charset="0"/>
                <a:ea typeface="ヒラギノ角ゴ Pro W3" pitchFamily="-111" charset="-128"/>
                <a:cs typeface="ヒラギノ角ゴ Pro W3" pitchFamily="-111" charset="-128"/>
              </a:rPr>
              <a:t> – </a:t>
            </a:r>
            <a:r>
              <a:rPr lang="en-US" dirty="0"/>
              <a:t>A security vulnerability having significant potential for damage, but less than Critical</a:t>
            </a:r>
          </a:p>
          <a:p>
            <a:r>
              <a:rPr lang="en-US" b="1" dirty="0"/>
              <a:t>Moderate</a:t>
            </a:r>
            <a:r>
              <a:rPr lang="en-US" sz="1200" kern="1200" dirty="0">
                <a:solidFill>
                  <a:schemeClr val="tx1"/>
                </a:solidFill>
                <a:effectLst/>
                <a:latin typeface="Arial" charset="0"/>
                <a:ea typeface="ヒラギノ角ゴ Pro W3" pitchFamily="-111" charset="-128"/>
                <a:cs typeface="ヒラギノ角ゴ Pro W3" pitchFamily="-111" charset="-128"/>
              </a:rPr>
              <a:t> – </a:t>
            </a:r>
            <a:r>
              <a:rPr lang="en-US" dirty="0"/>
              <a:t>A security vulnerability having moderate potential for damage, but less than Important</a:t>
            </a:r>
          </a:p>
          <a:p>
            <a:r>
              <a:rPr lang="en-US" b="1" dirty="0"/>
              <a:t>Low</a:t>
            </a:r>
            <a:r>
              <a:rPr lang="en-US" sz="1200" kern="1200" dirty="0">
                <a:solidFill>
                  <a:schemeClr val="tx1"/>
                </a:solidFill>
                <a:effectLst/>
                <a:latin typeface="Arial" charset="0"/>
                <a:ea typeface="ヒラギノ角ゴ Pro W3" pitchFamily="-111" charset="-128"/>
                <a:cs typeface="ヒラギノ角ゴ Pro W3" pitchFamily="-111" charset="-128"/>
              </a:rPr>
              <a:t> – </a:t>
            </a:r>
            <a:r>
              <a:rPr lang="en-US" dirty="0"/>
              <a:t>A security vulnerability having low potential for damage</a:t>
            </a:r>
          </a:p>
          <a:p>
            <a:endParaRPr lang="en-US" dirty="0"/>
          </a:p>
          <a:p>
            <a:r>
              <a:rPr lang="en-US" dirty="0"/>
              <a:t>Examples of Critical vulnerabilities include those that without warning to the user can result in remote exploit involving elevation of privilege. Critical is really reserved for the most important risks. As an example of the distinction between Critical and Important, a vulnerability that would lead to a machine failure requiring reinstallation of software would only score Important. The key difference is that the user would know of this penetration and risk, whereas for a Critical vulnerability, the user may never know that it occurred.</a:t>
            </a:r>
          </a:p>
          <a:p>
            <a:endParaRPr lang="en-US" dirty="0"/>
          </a:p>
          <a:p>
            <a:r>
              <a:rPr lang="en-US" dirty="0"/>
              <a:t>The tracking of errors serves several purposes. First, from a management perspective, what is measured is managed, both by management and by those involved. Over time, fewer errors will occur if the workforce knows they are being tracked, taken seriously, and represent an issue with the product. Second, since not all errors are immediately correctable, this enables future correction when a module is rewritten. Zero defects in code is like zero defects in quality: not an achievable objective. But this does not mean that constant improvement of the process cannot dramatically reduce the error rates. Evidence from firms involved in SAFECode support this, as they are reaping the benefits of lower error rates and reduced development costs from lower levels of corrective work.</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31</a:t>
            </a:fld>
            <a:endParaRPr lang="en-US" altLang="en-US" dirty="0"/>
          </a:p>
        </p:txBody>
      </p:sp>
    </p:spTree>
    <p:extLst>
      <p:ext uri="{BB962C8B-B14F-4D97-AF65-F5344CB8AC3E}">
        <p14:creationId xmlns:p14="http://schemas.microsoft.com/office/powerpoint/2010/main" val="11916687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Attacks against a system can occur at the network level, at the operating system level, at the application level, or at the user level (social engineering). Early attack patterns were against the network, but most of today’s attacks are aimed at the applications, primarily because that is where the objective of most attacks resides—in the infamous words of bank robber Willie Sutton, “because that’s where the money is.” In fact, many of today’s attacks on systems use combinations of vulnerabilities in networks, operating systems, and applications, all means to an end to obtain the desired objective of an attack, which is usually some form of data.</a:t>
            </a:r>
          </a:p>
          <a:p>
            <a:endParaRPr lang="en-US" dirty="0"/>
          </a:p>
          <a:p>
            <a:r>
              <a:rPr lang="en-US" dirty="0"/>
              <a:t>Application-level attacks take advantage of several facts associated with computer applications. First, most applications are large programs written by groups of programmers, and by their nature have errors in design and coding that create vulnerabilities. For a list of typical vulnerabilities, see the Common Vulnerabilities and Exposures (CVE) list maintained by MITRE (http://cve.mitre.org). Second, even when vulnerabilities are discovered and patched by software vendors, end users are slow to apply patches, as evidenced by the SQL Slammer incident in January 2003. The vulnerability exploited was a buffer overflow, and the vendor supplied a patch six months prior to the outbreak, yet the worm still spread quickly due to the multitude of unpatched systems.</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32</a:t>
            </a:fld>
            <a:endParaRPr lang="en-US" altLang="en-US" dirty="0"/>
          </a:p>
        </p:txBody>
      </p:sp>
    </p:spTree>
    <p:extLst>
      <p:ext uri="{BB962C8B-B14F-4D97-AF65-F5344CB8AC3E}">
        <p14:creationId xmlns:p14="http://schemas.microsoft.com/office/powerpoint/2010/main" val="23778170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Cross-site scripting (XSS) is one of the most common web attack methodologies.</a:t>
            </a:r>
          </a:p>
          <a:p>
            <a:endParaRPr lang="en-US" dirty="0"/>
          </a:p>
          <a:p>
            <a:r>
              <a:rPr lang="en-US" sz="1200" i="0" kern="1200" dirty="0">
                <a:solidFill>
                  <a:schemeClr val="tx1"/>
                </a:solidFill>
                <a:effectLst/>
                <a:latin typeface="Arial" charset="0"/>
                <a:ea typeface="ヒラギノ角ゴ Pro W3" pitchFamily="-111" charset="-128"/>
                <a:cs typeface="ヒラギノ角ゴ Pro W3" pitchFamily="-111" charset="-128"/>
              </a:rPr>
              <a:t>A cross-site scripting attack is a code injection attack in which an attacker sends code in response to an input request. This code is then rendered by the web server, resulting in the execution of the code by the web server. Cross-site scripting attacks take advantage of a few common elements in web-based systems. First is the common failure to perform complete input validation. XSS sends script in response to an input request, even when script is not the expected or authorized input type. Second is the nature of web-based systems to dynamically self-create output. Web-based systems are frequently collections of images, text, scripts, and more, which are presented by a web server to a browser that interprets and renders. XSS attacks can exploit the dynamically self-created output by executing a script in the client browser that receives the altered output.</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33</a:t>
            </a:fld>
            <a:endParaRPr lang="en-US" altLang="en-US" dirty="0"/>
          </a:p>
        </p:txBody>
      </p:sp>
    </p:spTree>
    <p:extLst>
      <p:ext uri="{BB962C8B-B14F-4D97-AF65-F5344CB8AC3E}">
        <p14:creationId xmlns:p14="http://schemas.microsoft.com/office/powerpoint/2010/main" val="20358001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Arial" charset="0"/>
                <a:ea typeface="ヒラギノ角ゴ Pro W3" pitchFamily="-111" charset="-128"/>
                <a:cs typeface="ヒラギノ角ゴ Pro W3" pitchFamily="-111" charset="-128"/>
              </a:rPr>
              <a:t>The cause of the vulnerability is weak user input validation. If input is not validated properly, an attacker can include a script in their input and have it rendered as part of the web process. There are several different types of XSS attacks, which are distinguished by the effect of the script:</a:t>
            </a:r>
          </a:p>
          <a:p>
            <a:r>
              <a:rPr lang="en-US" sz="1200" i="0" kern="1200" dirty="0">
                <a:solidFill>
                  <a:schemeClr val="tx1"/>
                </a:solidFill>
                <a:effectLst/>
                <a:latin typeface="Arial" charset="0"/>
                <a:ea typeface="ヒラギノ角ゴ Pro W3" pitchFamily="-111" charset="-128"/>
                <a:cs typeface="ヒラギノ角ゴ Pro W3" pitchFamily="-111" charset="-128"/>
              </a:rPr>
              <a:t>■ Nonpersistent XSS attack The injected script is not persisted or stored, but rather is immediately executed and passed back via the web server.</a:t>
            </a:r>
          </a:p>
          <a:p>
            <a:r>
              <a:rPr lang="en-US" sz="1200" i="0" kern="1200" dirty="0">
                <a:solidFill>
                  <a:schemeClr val="tx1"/>
                </a:solidFill>
                <a:effectLst/>
                <a:latin typeface="Arial" charset="0"/>
                <a:ea typeface="ヒラギノ角ゴ Pro W3" pitchFamily="-111" charset="-128"/>
                <a:cs typeface="ヒラギノ角ゴ Pro W3" pitchFamily="-111" charset="-128"/>
              </a:rPr>
              <a:t>■ Persistent XSS attack The script is permanently stored on the web server or some back-end storage. This allows the script to be used against others who log into the system.</a:t>
            </a:r>
          </a:p>
          <a:p>
            <a:r>
              <a:rPr lang="en-US" sz="1200" i="0" kern="1200" dirty="0">
                <a:solidFill>
                  <a:schemeClr val="tx1"/>
                </a:solidFill>
                <a:effectLst/>
                <a:latin typeface="Arial" charset="0"/>
                <a:ea typeface="ヒラギノ角ゴ Pro W3" pitchFamily="-111" charset="-128"/>
                <a:cs typeface="ヒラギノ角ゴ Pro W3" pitchFamily="-111" charset="-128"/>
              </a:rPr>
              <a:t>■ DOM-based XSS attack The script is executed in the browser via the Document Object Model (DOM) process as opposed to the web server.</a:t>
            </a:r>
          </a:p>
          <a:p>
            <a:endParaRPr lang="en-US" sz="1200" i="0" kern="1200" dirty="0">
              <a:solidFill>
                <a:schemeClr val="tx1"/>
              </a:solidFill>
              <a:effectLst/>
              <a:latin typeface="Arial" charset="0"/>
              <a:ea typeface="ヒラギノ角ゴ Pro W3" pitchFamily="-111" charset="-128"/>
              <a:cs typeface="ヒラギノ角ゴ Pro W3" pitchFamily="-111" charset="-128"/>
            </a:endParaRPr>
          </a:p>
          <a:p>
            <a:r>
              <a:rPr lang="en-US" sz="1200" i="0" kern="1200" dirty="0">
                <a:solidFill>
                  <a:schemeClr val="tx1"/>
                </a:solidFill>
                <a:effectLst/>
                <a:latin typeface="Arial" charset="0"/>
                <a:ea typeface="ヒラギノ角ゴ Pro W3" pitchFamily="-111" charset="-128"/>
                <a:cs typeface="ヒラギノ角ゴ Pro W3" pitchFamily="-111" charset="-128"/>
              </a:rPr>
              <a:t>Cross-site scripting attacks can result in a wide range of consequences, and in some cases, the list can be anything that a clever scripter can devise. Common uses that have been seen in the wild include the following:</a:t>
            </a:r>
          </a:p>
          <a:p>
            <a:r>
              <a:rPr lang="en-US" sz="1200" i="0" kern="1200" dirty="0">
                <a:solidFill>
                  <a:schemeClr val="tx1"/>
                </a:solidFill>
                <a:effectLst/>
                <a:latin typeface="Arial" charset="0"/>
                <a:ea typeface="ヒラギノ角ゴ Pro W3" pitchFamily="-111" charset="-128"/>
                <a:cs typeface="ヒラギノ角ゴ Pro W3" pitchFamily="-111" charset="-128"/>
              </a:rPr>
              <a:t>■ Theft of authentication information from a web application</a:t>
            </a:r>
          </a:p>
          <a:p>
            <a:r>
              <a:rPr lang="en-US" sz="1200" i="0" kern="1200" dirty="0">
                <a:solidFill>
                  <a:schemeClr val="tx1"/>
                </a:solidFill>
                <a:effectLst/>
                <a:latin typeface="Arial" charset="0"/>
                <a:ea typeface="ヒラギノ角ゴ Pro W3" pitchFamily="-111" charset="-128"/>
                <a:cs typeface="ヒラギノ角ゴ Pro W3" pitchFamily="-111" charset="-128"/>
              </a:rPr>
              <a:t>■ Session hijacking</a:t>
            </a:r>
          </a:p>
          <a:p>
            <a:r>
              <a:rPr lang="en-US" sz="1200" i="0" kern="1200" dirty="0">
                <a:solidFill>
                  <a:schemeClr val="tx1"/>
                </a:solidFill>
                <a:effectLst/>
                <a:latin typeface="Arial" charset="0"/>
                <a:ea typeface="ヒラギノ角ゴ Pro W3" pitchFamily="-111" charset="-128"/>
                <a:cs typeface="ヒラギノ角ゴ Pro W3" pitchFamily="-111" charset="-128"/>
              </a:rPr>
              <a:t>■ Deploying hostile content</a:t>
            </a:r>
          </a:p>
          <a:p>
            <a:r>
              <a:rPr lang="en-US" sz="1200" i="0" kern="1200" dirty="0">
                <a:solidFill>
                  <a:schemeClr val="tx1"/>
                </a:solidFill>
                <a:effectLst/>
                <a:latin typeface="Arial" charset="0"/>
                <a:ea typeface="ヒラギノ角ゴ Pro W3" pitchFamily="-111" charset="-128"/>
                <a:cs typeface="ヒラギノ角ゴ Pro W3" pitchFamily="-111" charset="-128"/>
              </a:rPr>
              <a:t>■ Changing user settings, including future users</a:t>
            </a:r>
          </a:p>
          <a:p>
            <a:r>
              <a:rPr lang="en-US" sz="1200" i="0" kern="1200" dirty="0">
                <a:solidFill>
                  <a:schemeClr val="tx1"/>
                </a:solidFill>
                <a:effectLst/>
                <a:latin typeface="Arial" charset="0"/>
                <a:ea typeface="ヒラギノ角ゴ Pro W3" pitchFamily="-111" charset="-128"/>
                <a:cs typeface="ヒラギノ角ゴ Pro W3" pitchFamily="-111" charset="-128"/>
              </a:rPr>
              <a:t>■ Impersonating a user</a:t>
            </a:r>
          </a:p>
          <a:p>
            <a:r>
              <a:rPr lang="en-US" sz="1200" i="0" kern="1200" dirty="0">
                <a:solidFill>
                  <a:schemeClr val="tx1"/>
                </a:solidFill>
                <a:effectLst/>
                <a:latin typeface="Arial" charset="0"/>
                <a:ea typeface="ヒラギノ角ゴ Pro W3" pitchFamily="-111" charset="-128"/>
                <a:cs typeface="ヒラギノ角ゴ Pro W3" pitchFamily="-111" charset="-128"/>
              </a:rPr>
              <a:t>■ Phishing or stealing sensitive information</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34</a:t>
            </a:fld>
            <a:endParaRPr lang="en-US" altLang="en-US" dirty="0"/>
          </a:p>
        </p:txBody>
      </p:sp>
    </p:spTree>
    <p:extLst>
      <p:ext uri="{BB962C8B-B14F-4D97-AF65-F5344CB8AC3E}">
        <p14:creationId xmlns:p14="http://schemas.microsoft.com/office/powerpoint/2010/main" val="41747997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Arial" charset="0"/>
                <a:ea typeface="ヒラギノ角ゴ Pro W3" pitchFamily="-111" charset="-128"/>
                <a:cs typeface="ヒラギノ角ゴ Pro W3" pitchFamily="-111" charset="-128"/>
              </a:rPr>
              <a:t>Controls to defend against XSS attacks include the use of anti-XSS libraries to strip scripts from the input sequences. Various other ways to mitigate XSS attacks</a:t>
            </a:r>
            <a:r>
              <a:rPr lang="en-US" sz="1200" i="0" kern="1200" baseline="0" dirty="0">
                <a:solidFill>
                  <a:schemeClr val="tx1"/>
                </a:solidFill>
                <a:effectLst/>
                <a:latin typeface="Arial" charset="0"/>
                <a:ea typeface="ヒラギノ角ゴ Pro W3" pitchFamily="-111" charset="-128"/>
                <a:cs typeface="ヒラギノ角ゴ Pro W3" pitchFamily="-111" charset="-128"/>
              </a:rPr>
              <a:t> </a:t>
            </a:r>
            <a:r>
              <a:rPr lang="en-US" sz="1200" i="0" kern="1200" dirty="0">
                <a:solidFill>
                  <a:schemeClr val="tx1"/>
                </a:solidFill>
                <a:effectLst/>
                <a:latin typeface="Arial" charset="0"/>
                <a:ea typeface="ヒラギノ角ゴ Pro W3" pitchFamily="-111" charset="-128"/>
                <a:cs typeface="ヒラギノ角ゴ Pro W3" pitchFamily="-111" charset="-128"/>
              </a:rPr>
              <a:t>include limiting types of uploads and screening the size of uploads, whitelisting inputs, and so on, but attempting to remove scripts from inputs can be a tricky task. Well-designed anti-XSS input library functions have proven to be the best defense. Cross-site scripting vulnerabilities are easily tested for and should be a part of the test plan for every application. Testing a variety of encoded and unencoded inputs for scripting vulnerability is an</a:t>
            </a:r>
            <a:r>
              <a:rPr lang="en-US" sz="1200" i="0" kern="1200" baseline="0" dirty="0">
                <a:solidFill>
                  <a:schemeClr val="tx1"/>
                </a:solidFill>
                <a:effectLst/>
                <a:latin typeface="Arial" charset="0"/>
                <a:ea typeface="ヒラギノ角ゴ Pro W3" pitchFamily="-111" charset="-128"/>
                <a:cs typeface="ヒラギノ角ゴ Pro W3" pitchFamily="-111" charset="-128"/>
              </a:rPr>
              <a:t> </a:t>
            </a:r>
            <a:r>
              <a:rPr lang="en-US" sz="1200" i="0" kern="1200" dirty="0">
                <a:solidFill>
                  <a:schemeClr val="tx1"/>
                </a:solidFill>
                <a:effectLst/>
                <a:latin typeface="Arial" charset="0"/>
                <a:ea typeface="ヒラギノ角ゴ Pro W3" pitchFamily="-111" charset="-128"/>
                <a:cs typeface="ヒラギノ角ゴ Pro W3" pitchFamily="-111" charset="-128"/>
              </a:rPr>
              <a:t>essential test element.</a:t>
            </a:r>
          </a:p>
          <a:p>
            <a:br>
              <a:rPr lang="en-US" sz="1200" i="0" kern="1200" dirty="0">
                <a:solidFill>
                  <a:schemeClr val="tx1"/>
                </a:solidFill>
                <a:effectLst/>
                <a:latin typeface="Arial" charset="0"/>
                <a:ea typeface="ヒラギノ角ゴ Pro W3" pitchFamily="-111" charset="-128"/>
                <a:cs typeface="ヒラギノ角ゴ Pro W3" pitchFamily="-111" charset="-128"/>
              </a:rPr>
            </a:b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35</a:t>
            </a:fld>
            <a:endParaRPr lang="en-US" altLang="en-US" dirty="0"/>
          </a:p>
        </p:txBody>
      </p:sp>
    </p:spTree>
    <p:extLst>
      <p:ext uri="{BB962C8B-B14F-4D97-AF65-F5344CB8AC3E}">
        <p14:creationId xmlns:p14="http://schemas.microsoft.com/office/powerpoint/2010/main" val="39462874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endParaRPr lang="en-US" dirty="0"/>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3647B087-D5AD-4A23-A903-B36314D1F4AC}" type="slidenum">
              <a:rPr lang="en-US" altLang="en-US" smtClean="0"/>
              <a:pPr eaLnBrk="1" hangingPunct="1"/>
              <a:t>36</a:t>
            </a:fld>
            <a:endParaRPr lang="en-US" altLang="en-US" dirty="0"/>
          </a:p>
        </p:txBody>
      </p:sp>
    </p:spTree>
    <p:extLst>
      <p:ext uri="{BB962C8B-B14F-4D97-AF65-F5344CB8AC3E}">
        <p14:creationId xmlns:p14="http://schemas.microsoft.com/office/powerpoint/2010/main" val="21745029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US" dirty="0"/>
              <a:t>But rather than validating toward just length, you need to validate inputs for content. Imagine a web page that asks for user input, and then uses that input in the building of a subsequent page. Now imagine that the user puts the text for a JavaScript function in the middle of their input sequence, along with a call to the script. Now, the generated web page has an added JavaScript function that </a:t>
            </a:r>
            <a:r>
              <a:rPr lang="en-US" sz="1200" i="0" kern="1200" dirty="0">
                <a:solidFill>
                  <a:schemeClr val="tx1"/>
                </a:solidFill>
                <a:effectLst/>
                <a:latin typeface="Arial" charset="0"/>
                <a:ea typeface="ヒラギノ角ゴ Pro W3" pitchFamily="-111" charset="-128"/>
                <a:cs typeface="ヒラギノ角ゴ Pro W3" pitchFamily="-111" charset="-128"/>
              </a:rPr>
              <a:t>is called when displayed. Passing the user input through an </a:t>
            </a:r>
            <a:r>
              <a:rPr lang="en-US" sz="1200" b="1" i="0" kern="1200" dirty="0">
                <a:solidFill>
                  <a:schemeClr val="tx1"/>
                </a:solidFill>
                <a:effectLst/>
                <a:latin typeface="Arial" charset="0"/>
                <a:ea typeface="ヒラギノ角ゴ Pro W3" pitchFamily="-111" charset="-128"/>
                <a:cs typeface="ヒラギノ角ゴ Pro W3" pitchFamily="-111" charset="-128"/>
              </a:rPr>
              <a:t>HTMLencode</a:t>
            </a:r>
            <a:br>
              <a:rPr lang="en-US" sz="1200" i="0" kern="1200" dirty="0">
                <a:solidFill>
                  <a:schemeClr val="tx1"/>
                </a:solidFill>
                <a:effectLst/>
                <a:latin typeface="Arial" charset="0"/>
                <a:ea typeface="ヒラギノ角ゴ Pro W3" pitchFamily="-111" charset="-128"/>
                <a:cs typeface="ヒラギノ角ゴ Pro W3" pitchFamily="-111" charset="-128"/>
              </a:rPr>
            </a:br>
            <a:r>
              <a:rPr lang="en-US" sz="1200" i="0" kern="1200" dirty="0">
                <a:solidFill>
                  <a:schemeClr val="tx1"/>
                </a:solidFill>
                <a:effectLst/>
                <a:latin typeface="Arial" charset="0"/>
                <a:ea typeface="ヒラギノ角ゴ Pro W3" pitchFamily="-111" charset="-128"/>
                <a:cs typeface="ヒラギノ角ゴ Pro W3" pitchFamily="-111" charset="-128"/>
              </a:rPr>
              <a:t>function before use can prevent such attacks.</a:t>
            </a:r>
          </a:p>
          <a:p>
            <a:pPr>
              <a:defRPr/>
            </a:pPr>
            <a:endParaRPr lang="en-US" sz="1200" i="0" kern="1200" dirty="0">
              <a:solidFill>
                <a:schemeClr val="tx1"/>
              </a:solidFill>
              <a:effectLst/>
              <a:latin typeface="Arial" charset="0"/>
              <a:ea typeface="ヒラギノ角ゴ Pro W3" pitchFamily="-111" charset="-128"/>
            </a:endParaRPr>
          </a:p>
          <a:p>
            <a:pPr>
              <a:defRPr/>
            </a:pPr>
            <a:r>
              <a:rPr lang="en-US" sz="1200" i="0" kern="1200" dirty="0">
                <a:solidFill>
                  <a:schemeClr val="tx1"/>
                </a:solidFill>
                <a:effectLst/>
                <a:latin typeface="Arial" charset="0"/>
                <a:ea typeface="ヒラギノ角ゴ Pro W3" pitchFamily="-111" charset="-128"/>
                <a:cs typeface="ヒラギノ角ゴ Pro W3" pitchFamily="-111" charset="-128"/>
              </a:rPr>
              <a:t>Again, good programming practice goes a long way toward preventing these types of vulnerabilities. This places the burden not just on the programmers, but also on the process of training programmers, the software engineering process that reviews code, and the testing process to catch programming errors. This is much more than a single-person responsibility; everyone involved in the software development process needs to be aware of the types and causes of these errors, and safeguards need to be in place to prevent their propagation.</a:t>
            </a:r>
            <a:endParaRPr lang="en-US" dirty="0"/>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3647B087-D5AD-4A23-A903-B36314D1F4AC}" type="slidenum">
              <a:rPr lang="en-US" altLang="en-US" smtClean="0"/>
              <a:pPr eaLnBrk="1" hangingPunct="1"/>
              <a:t>37</a:t>
            </a:fld>
            <a:endParaRPr lang="en-US" altLang="en-US" dirty="0"/>
          </a:p>
        </p:txBody>
      </p:sp>
    </p:spTree>
    <p:extLst>
      <p:ext uri="{BB962C8B-B14F-4D97-AF65-F5344CB8AC3E}">
        <p14:creationId xmlns:p14="http://schemas.microsoft.com/office/powerpoint/2010/main" val="4459263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38</a:t>
            </a:fld>
            <a:endParaRPr lang="en-US" altLang="en-US" dirty="0"/>
          </a:p>
        </p:txBody>
      </p:sp>
    </p:spTree>
    <p:extLst>
      <p:ext uri="{BB962C8B-B14F-4D97-AF65-F5344CB8AC3E}">
        <p14:creationId xmlns:p14="http://schemas.microsoft.com/office/powerpoint/2010/main" val="382865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LDAP-based systems are also subject to injection attacks. When an application constructs an LDAP request based on user input, a failure to validate the input can lead to bad LDAP requests. Just as the SQL injection can be used to execute arbitrary commands in a database, the LDAP injection can do the same in a directory system. Something as simple as a wildcard character (*) in a search box can return results that would normally be beyond the scope of a query. Proper input validation is important before passing the request to an LDAP engine.</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39</a:t>
            </a:fld>
            <a:endParaRPr lang="en-US" altLang="en-US" dirty="0"/>
          </a:p>
        </p:txBody>
      </p:sp>
    </p:spTree>
    <p:extLst>
      <p:ext uri="{BB962C8B-B14F-4D97-AF65-F5344CB8AC3E}">
        <p14:creationId xmlns:p14="http://schemas.microsoft.com/office/powerpoint/2010/main" val="2448663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u="sng" dirty="0">
                <a:latin typeface="Arial" pitchFamily="34" charset="0"/>
                <a:ea typeface="ヒラギノ角ゴ Pro W3" pitchFamily="-112" charset="-128"/>
              </a:rPr>
              <a:t>Least privilege</a:t>
            </a:r>
            <a:r>
              <a:rPr lang="en-US" altLang="en-US" dirty="0">
                <a:latin typeface="Arial" pitchFamily="34" charset="0"/>
                <a:ea typeface="ヒラギノ角ゴ Pro W3" pitchFamily="-112" charset="-128"/>
              </a:rPr>
              <a:t> – A security principle in which a user is provided with the minimum set of rights and privileges that he or she needs to perform required functions.</a:t>
            </a:r>
            <a:r>
              <a:rPr lang="en-US" altLang="en-US" baseline="0" dirty="0">
                <a:latin typeface="Arial" pitchFamily="34" charset="0"/>
                <a:ea typeface="ヒラギノ角ゴ Pro W3" pitchFamily="-112" charset="-128"/>
              </a:rPr>
              <a:t> </a:t>
            </a:r>
            <a:r>
              <a:rPr lang="en-US" altLang="en-US" dirty="0">
                <a:latin typeface="Arial" pitchFamily="34" charset="0"/>
                <a:ea typeface="ヒラギノ角ゴ Pro W3" pitchFamily="-112" charset="-128"/>
              </a:rPr>
              <a:t>The goal is to limit the potential damage that any user can cause. </a:t>
            </a:r>
          </a:p>
          <a:p>
            <a:r>
              <a:rPr lang="en-US" altLang="en-US" u="sng" dirty="0">
                <a:latin typeface="Arial" pitchFamily="34" charset="0"/>
                <a:ea typeface="ヒラギノ角ゴ Pro W3" pitchFamily="-112" charset="-128"/>
              </a:rPr>
              <a:t>Requirements phase</a:t>
            </a:r>
            <a:r>
              <a:rPr lang="en-US" altLang="en-US" dirty="0">
                <a:latin typeface="Arial" pitchFamily="34" charset="0"/>
                <a:ea typeface="ヒラギノ角ゴ Pro W3" pitchFamily="-112" charset="-128"/>
              </a:rPr>
              <a:t> - This phase should define the specific security requirements if there is any expectation of them being designed into the project.</a:t>
            </a:r>
          </a:p>
          <a:p>
            <a:r>
              <a:rPr lang="en-US" altLang="en-US" u="sng" dirty="0">
                <a:latin typeface="Arial" pitchFamily="34" charset="0"/>
                <a:ea typeface="ヒラギノ角ゴ Pro W3" pitchFamily="-112" charset="-128"/>
              </a:rPr>
              <a:t>Secure development lifecycle (SDL) model</a:t>
            </a:r>
            <a:r>
              <a:rPr lang="en-US" altLang="en-US" dirty="0">
                <a:latin typeface="Arial" pitchFamily="34" charset="0"/>
                <a:ea typeface="ヒラギノ角ゴ Pro W3" pitchFamily="-112" charset="-128"/>
              </a:rPr>
              <a:t> – A process model to include security function consideration as </a:t>
            </a:r>
            <a:r>
              <a:rPr lang="en-US" sz="1200" i="0" kern="1200" dirty="0">
                <a:solidFill>
                  <a:schemeClr val="tx1"/>
                </a:solidFill>
                <a:effectLst/>
                <a:latin typeface="Arial" charset="0"/>
                <a:ea typeface="ヒラギノ角ゴ Pro W3" pitchFamily="-111" charset="-128"/>
                <a:cs typeface="ヒラギノ角ゴ Pro W3" pitchFamily="-111" charset="-128"/>
              </a:rPr>
              <a:t>part of the build process of software</a:t>
            </a:r>
            <a:r>
              <a:rPr lang="en-US" sz="1200" i="0" kern="1200" baseline="0" dirty="0">
                <a:solidFill>
                  <a:schemeClr val="tx1"/>
                </a:solidFill>
                <a:effectLst/>
                <a:latin typeface="Arial" charset="0"/>
                <a:ea typeface="ヒラギノ角ゴ Pro W3" pitchFamily="-111" charset="-128"/>
                <a:cs typeface="ヒラギノ角ゴ Pro W3" pitchFamily="-111" charset="-128"/>
              </a:rPr>
              <a:t> in an effort to reduce attack surfaces and vulnerabilities.</a:t>
            </a:r>
            <a:endParaRPr lang="en-US" altLang="en-US" dirty="0">
              <a:latin typeface="Arial" pitchFamily="34" charset="0"/>
              <a:ea typeface="ヒラギノ角ゴ Pro W3" pitchFamily="-112" charset="-128"/>
            </a:endParaRPr>
          </a:p>
          <a:p>
            <a:r>
              <a:rPr lang="en-US" altLang="en-US" u="sng" dirty="0">
                <a:latin typeface="Arial" pitchFamily="34" charset="0"/>
                <a:ea typeface="ヒラギノ角ゴ Pro W3" pitchFamily="-112" charset="-128"/>
              </a:rPr>
              <a:t>Spiral model</a:t>
            </a:r>
            <a:r>
              <a:rPr lang="en-US" altLang="en-US" u="none" dirty="0">
                <a:latin typeface="Arial" pitchFamily="34" charset="0"/>
                <a:ea typeface="ヒラギノ角ゴ Pro W3" pitchFamily="-112" charset="-128"/>
              </a:rPr>
              <a:t> </a:t>
            </a:r>
            <a:r>
              <a:rPr lang="en-US" altLang="en-US" dirty="0">
                <a:latin typeface="Arial" pitchFamily="34" charset="0"/>
                <a:ea typeface="ヒラギノ角ゴ Pro W3" pitchFamily="-112" charset="-128"/>
              </a:rPr>
              <a:t>– This is a design model that</a:t>
            </a:r>
            <a:r>
              <a:rPr lang="en-US" altLang="en-US" baseline="0" dirty="0">
                <a:latin typeface="Arial" pitchFamily="34" charset="0"/>
                <a:ea typeface="ヒラギノ角ゴ Pro W3" pitchFamily="-112" charset="-128"/>
              </a:rPr>
              <a:t> </a:t>
            </a:r>
            <a:r>
              <a:rPr lang="en-US" altLang="en-US" dirty="0">
                <a:latin typeface="Arial" pitchFamily="34" charset="0"/>
                <a:ea typeface="ヒラギノ角ゴ Pro W3" pitchFamily="-112" charset="-128"/>
              </a:rPr>
              <a:t>has steps in phases that execute in a spiral fashion, repeating at different levels with each revolution of the model.</a:t>
            </a:r>
          </a:p>
          <a:p>
            <a:r>
              <a:rPr lang="en-US" altLang="en-US" u="sng" dirty="0">
                <a:latin typeface="Arial" pitchFamily="34" charset="0"/>
                <a:ea typeface="ヒラギノ角ゴ Pro W3" pitchFamily="-112" charset="-128"/>
              </a:rPr>
              <a:t>SQL injection</a:t>
            </a:r>
            <a:r>
              <a:rPr lang="en-US" altLang="en-US" dirty="0">
                <a:latin typeface="Arial" pitchFamily="34" charset="0"/>
                <a:ea typeface="ヒラギノ角ゴ Pro W3" pitchFamily="-112" charset="-128"/>
              </a:rPr>
              <a:t> – An attack against a SQL engine parser designed to perform unauthorized database activities.</a:t>
            </a:r>
          </a:p>
          <a:p>
            <a:r>
              <a:rPr lang="en-US" altLang="en-US" u="sng" dirty="0">
                <a:latin typeface="Arial" pitchFamily="34" charset="0"/>
                <a:ea typeface="ヒラギノ角ゴ Pro W3" pitchFamily="-112" charset="-128"/>
              </a:rPr>
              <a:t>Testing phase</a:t>
            </a:r>
            <a:r>
              <a:rPr lang="en-US" altLang="en-US" dirty="0">
                <a:latin typeface="Arial" pitchFamily="34" charset="0"/>
                <a:ea typeface="ヒラギノ角ゴ Pro W3" pitchFamily="-112" charset="-128"/>
              </a:rPr>
              <a:t> – This is the final phase in the process where testing is done before the product is given to end users.</a:t>
            </a:r>
          </a:p>
          <a:p>
            <a:r>
              <a:rPr lang="en-US" altLang="en-US" u="sng" dirty="0">
                <a:latin typeface="Arial" pitchFamily="34" charset="0"/>
                <a:ea typeface="ヒラギノ角ゴ Pro W3" pitchFamily="-112" charset="-128"/>
              </a:rPr>
              <a:t>Top 25 list</a:t>
            </a:r>
            <a:r>
              <a:rPr lang="en-US" altLang="en-US" dirty="0">
                <a:latin typeface="Arial" pitchFamily="34" charset="0"/>
                <a:ea typeface="ヒラギノ角ゴ Pro W3" pitchFamily="-112" charset="-128"/>
              </a:rPr>
              <a:t> – This list, maintained by SANS and MITRE, includes the 25 most dangerous programming errors categorized in three distinct areas.</a:t>
            </a:r>
          </a:p>
          <a:p>
            <a:r>
              <a:rPr lang="en-US" altLang="en-US" u="sng" dirty="0">
                <a:latin typeface="Arial" pitchFamily="34" charset="0"/>
                <a:ea typeface="ヒラギノ角ゴ Pro W3" pitchFamily="-112" charset="-128"/>
              </a:rPr>
              <a:t>Use case</a:t>
            </a:r>
            <a:r>
              <a:rPr lang="en-US" altLang="en-US" dirty="0">
                <a:latin typeface="Arial" pitchFamily="34" charset="0"/>
                <a:ea typeface="ヒラギノ角ゴ Pro W3" pitchFamily="-112" charset="-128"/>
              </a:rPr>
              <a:t> – This is a review process use to understand the requirements of a piece of software.</a:t>
            </a:r>
          </a:p>
          <a:p>
            <a:r>
              <a:rPr lang="en-US" altLang="en-US" u="sng" dirty="0">
                <a:latin typeface="Arial" pitchFamily="34" charset="0"/>
                <a:ea typeface="ヒラギノ角ゴ Pro W3" pitchFamily="-112" charset="-128"/>
              </a:rPr>
              <a:t>Waterfall model</a:t>
            </a:r>
            <a:r>
              <a:rPr lang="en-US" altLang="en-US" dirty="0">
                <a:latin typeface="Arial" pitchFamily="34" charset="0"/>
                <a:ea typeface="ヒラギノ角ゴ Pro W3" pitchFamily="-112" charset="-128"/>
              </a:rPr>
              <a:t> – This model is characterized by a multistep process in which steps follow each other in a linear, one-way fashion, like water over a waterfall.</a:t>
            </a:r>
          </a:p>
          <a:p>
            <a:r>
              <a:rPr lang="en-US" altLang="en-US" u="sng" dirty="0">
                <a:latin typeface="Arial" pitchFamily="34" charset="0"/>
                <a:ea typeface="ヒラギノ角ゴ Pro W3" pitchFamily="-112" charset="-128"/>
              </a:rPr>
              <a:t>White-box testing</a:t>
            </a:r>
            <a:r>
              <a:rPr lang="en-US" altLang="en-US" dirty="0">
                <a:latin typeface="Arial" pitchFamily="34" charset="0"/>
                <a:ea typeface="ヒラギノ角ゴ Pro W3" pitchFamily="-112" charset="-128"/>
              </a:rPr>
              <a:t> – A testing methodology where the test team has access to the design and coding elements.</a:t>
            </a:r>
          </a:p>
          <a:p>
            <a:r>
              <a:rPr lang="en-US" altLang="en-US" u="sng" dirty="0">
                <a:latin typeface="Arial" pitchFamily="34" charset="0"/>
                <a:ea typeface="ヒラギノ角ゴ Pro W3" pitchFamily="-112" charset="-128"/>
              </a:rPr>
              <a:t>Zero-day</a:t>
            </a:r>
            <a:r>
              <a:rPr lang="en-US" altLang="en-US" dirty="0">
                <a:latin typeface="Arial" pitchFamily="34" charset="0"/>
                <a:ea typeface="ヒラギノ角ゴ Pro W3" pitchFamily="-112" charset="-128"/>
              </a:rPr>
              <a:t> – A name given to a vulnerability whose existence is known, but not to the developer of the software, hence it can be exploited before patches are developed and released.</a:t>
            </a:r>
          </a:p>
          <a:p>
            <a:endParaRPr lang="en-US" altLang="en-US" dirty="0">
              <a:latin typeface="Arial" pitchFamily="34" charset="0"/>
              <a:ea typeface="ヒラギノ角ゴ Pro W3" pitchFamily="-112" charset="-128"/>
            </a:endParaRPr>
          </a:p>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4</a:t>
            </a:fld>
            <a:endParaRPr lang="en-US" altLang="en-US" dirty="0"/>
          </a:p>
        </p:txBody>
      </p:sp>
    </p:spTree>
    <p:extLst>
      <p:ext uri="{BB962C8B-B14F-4D97-AF65-F5344CB8AC3E}">
        <p14:creationId xmlns:p14="http://schemas.microsoft.com/office/powerpoint/2010/main" val="26226210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directory traversal attack is when an attacker uses special inputs to circumvent the directory tree structure of the file system. Adding encoded symbols for “../..” in an unvalidated input box can result in the parser resolving the encoding to the traversal code, bypassing many detection elements, and passing the input to the file system and resulting in the program executing commands in a different location than designed. When combined with a command injection, the input can result in execution of code in an unauthorized manner. Classified as input validation errors, these can be difficult to detect without doing code walkthroughs and specifically looking for them. This illustrates the usefulness of the Top 25 Most Dangerous Software Errors checklist during code reviews, as it would alert developers to this issue during development.</a:t>
            </a:r>
          </a:p>
          <a:p>
            <a:endParaRPr lang="en-US" dirty="0"/>
          </a:p>
          <a:p>
            <a:r>
              <a:rPr lang="en-US" dirty="0"/>
              <a:t>Directory traversals can be masked by using encoding of input streams. If the security check is done before the string is decoded by the system parser, then recognition of the attack form may be impaired. There are many ways to represent a particular input form, the simplest of which is the canonical form (introduced earlier in the “A Rose Is a Rose Is a r%6fse” Tech Tip). Parsers are used to render the canonical form for the OS, but these embedded parsers may act after input validation, making it more difficult to detect certain attacks from just matching a string.</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41</a:t>
            </a:fld>
            <a:endParaRPr lang="en-US" altLang="en-US" dirty="0"/>
          </a:p>
        </p:txBody>
      </p:sp>
    </p:spTree>
    <p:extLst>
      <p:ext uri="{BB962C8B-B14F-4D97-AF65-F5344CB8AC3E}">
        <p14:creationId xmlns:p14="http://schemas.microsoft.com/office/powerpoint/2010/main" val="22787812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there’s one item that could be labeled as the “Most Wanted” in coding security, it would be the </a:t>
            </a:r>
            <a:r>
              <a:rPr lang="en-US" b="1" dirty="0"/>
              <a:t>buffer overflow</a:t>
            </a:r>
            <a:r>
              <a:rPr lang="en-US" dirty="0"/>
              <a:t>. The CERT/CC at Carnegie Mellon University estimates that nearly half of all exploits of computer programs stem historically from some form of buffer overflow. Finding a vaccine to buffer overflows would stamp out half of these security-related incidents, by type, and probably 90 percent by volume. The Morris finger worm in 1988 was an exploit of an overflow, as were more recent big-name events such as Code Red and Slammer. The generic classification of buffer overflows includes many variants, such as static buffer overruns, indexing errors, format string bugs, Unicode and ANSI buffer size mismatches, and heap overruns.</a:t>
            </a:r>
          </a:p>
          <a:p>
            <a:endParaRPr lang="en-US" dirty="0"/>
          </a:p>
          <a:p>
            <a:r>
              <a:rPr lang="en-US" dirty="0"/>
              <a:t>The concept behind these vulnerabilities is relatively simple. The input buffer that is used to hold program input is overwritten with data that is larger than the buffer can hold. The root cause of this vulnerability is a </a:t>
            </a:r>
            <a:r>
              <a:rPr lang="en-US" sz="1200" i="0" kern="1200" dirty="0">
                <a:solidFill>
                  <a:schemeClr val="tx1"/>
                </a:solidFill>
                <a:effectLst/>
                <a:latin typeface="Arial" charset="0"/>
                <a:ea typeface="ヒラギノ角ゴ Pro W3" pitchFamily="-111" charset="-128"/>
                <a:cs typeface="ヒラギノ角ゴ Pro W3" pitchFamily="-111" charset="-128"/>
              </a:rPr>
              <a:t>mixture of two things: poor programming practice and programming language weaknesses. For example, what</a:t>
            </a:r>
            <a:r>
              <a:rPr lang="en-US" sz="1200" i="0" kern="1200" baseline="0" dirty="0">
                <a:solidFill>
                  <a:schemeClr val="tx1"/>
                </a:solidFill>
                <a:effectLst/>
                <a:latin typeface="Arial" charset="0"/>
                <a:ea typeface="ヒラギノ角ゴ Pro W3" pitchFamily="-111" charset="-128"/>
                <a:cs typeface="ヒラギノ角ゴ Pro W3" pitchFamily="-111" charset="-128"/>
              </a:rPr>
              <a:t> </a:t>
            </a:r>
            <a:r>
              <a:rPr lang="en-US" sz="1200" i="0" kern="1200" dirty="0">
                <a:solidFill>
                  <a:schemeClr val="tx1"/>
                </a:solidFill>
                <a:effectLst/>
                <a:latin typeface="Arial" charset="0"/>
                <a:ea typeface="ヒラギノ角ゴ Pro W3" pitchFamily="-111" charset="-128"/>
                <a:cs typeface="ヒラギノ角ゴ Pro W3" pitchFamily="-111" charset="-128"/>
              </a:rPr>
              <a:t>would happen if a program that asks for a 7- to 10-character phone number instead receives a string of 150 characters? Many programs will provide some error checking to ensure that this will not cause a problem. Some programs, however, cannot handle this error, and the extra characters continue to fill memory, overwriting other portions of the program. This can result in a number of problems, including causing the program to abort or the system to crash. Under certain circumstances, the program can execute a command supplied by the attacker. Buffer overflows typically inherit the level of privilege enjoyed by the program being exploited. This is why programs that use root-level access are so dangerous when exploited with a buffer overflow, as the code that will execute does so at root-level access.</a:t>
            </a:r>
          </a:p>
          <a:p>
            <a:endParaRPr lang="en-US" sz="1200" i="0" kern="1200" dirty="0">
              <a:solidFill>
                <a:schemeClr val="tx1"/>
              </a:solidFill>
              <a:effectLst/>
              <a:latin typeface="Arial" charset="0"/>
              <a:ea typeface="ヒラギノ角ゴ Pro W3" pitchFamily="-111" charset="-128"/>
            </a:endParaRPr>
          </a:p>
          <a:p>
            <a:r>
              <a:rPr lang="en-US" dirty="0"/>
              <a:t>Programming languages such as C were designed for space and performance constraints. Many functions in C, like gets(), are unsafe in that they will permit unsafe operations, such as unbounded string manipulation into fixed buffer locations. The C language also permits direct memory access via pointers, a functionality that provides a lot of programming power but carries with it the burden of proper safeguards being provided by the programmer.</a:t>
            </a:r>
          </a:p>
          <a:p>
            <a:endParaRPr lang="en-US" dirty="0"/>
          </a:p>
          <a:p>
            <a:r>
              <a:rPr lang="en-US" dirty="0"/>
              <a:t>Buffer overflows are input validation attacks, designed to take advantage of input routines that do not validate the length of inputs. Surprisingly simple to resolve, all that is required is the validation of all input lengths prior to writing to memory. This can be done in a variety of manners, including the use of safe library functions for inputs. This is one of the vulnerabilities that has been shown to be solvable, and in fact the prevalence is declining substantially among major security-conscious software firms.</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42</a:t>
            </a:fld>
            <a:endParaRPr lang="en-US" altLang="en-US" dirty="0"/>
          </a:p>
        </p:txBody>
      </p:sp>
    </p:spTree>
    <p:extLst>
      <p:ext uri="{BB962C8B-B14F-4D97-AF65-F5344CB8AC3E}">
        <p14:creationId xmlns:p14="http://schemas.microsoft.com/office/powerpoint/2010/main" val="18043063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t>
            </a:r>
            <a:r>
              <a:rPr lang="en-US" i="1" dirty="0"/>
              <a:t>integer</a:t>
            </a:r>
            <a:r>
              <a:rPr lang="en-US" dirty="0"/>
              <a:t> </a:t>
            </a:r>
            <a:r>
              <a:rPr lang="en-US" i="1" dirty="0"/>
              <a:t>overflow</a:t>
            </a:r>
            <a:r>
              <a:rPr lang="en-US" dirty="0"/>
              <a:t> is a programming error condition that occurs when a program attempts to store a numeric value, an integer, in a variable that is too small to hold it. The results vary by language and numeric type. In some cases, the value saturates the variable, assuming the maximum value for the defined type and no more. In other cases, especially with signed integers, it can roll over into a negative value, as the most significant bit is usually reserved for the sign of the number. This can create significant logic errors in a program.</a:t>
            </a:r>
          </a:p>
          <a:p>
            <a:endParaRPr lang="en-US" dirty="0"/>
          </a:p>
          <a:p>
            <a:r>
              <a:rPr lang="en-US" dirty="0"/>
              <a:t>Integer overflows are easily tested for, and static code analyzers can point out where they are likely to occur. Given this, there are not any good excuses for having these errors end up in production code.</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43</a:t>
            </a:fld>
            <a:endParaRPr lang="en-US" altLang="en-US" dirty="0"/>
          </a:p>
        </p:txBody>
      </p:sp>
    </p:spTree>
    <p:extLst>
      <p:ext uri="{BB962C8B-B14F-4D97-AF65-F5344CB8AC3E}">
        <p14:creationId xmlns:p14="http://schemas.microsoft.com/office/powerpoint/2010/main" val="20781320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Cross-site request forgery (XSRF) attacks utilize unintended behaviors that are proper in defined use but are performed under circumstances outside the authorized use. This is an example of a “confused deputy” problem, a class of problems where one entity mistakenly performs an action on behalf of another. An XSRF attack relies upon several conditions to be effective. It is performed against sites that have an authenticated user and exploits</a:t>
            </a:r>
            <a:r>
              <a:rPr lang="en-US" baseline="0" dirty="0"/>
              <a:t> </a:t>
            </a:r>
            <a:r>
              <a:rPr lang="en-US" dirty="0"/>
              <a:t>the site’s trust in a previous authentication event.</a:t>
            </a:r>
          </a:p>
          <a:p>
            <a:endParaRPr lang="en-US" dirty="0"/>
          </a:p>
          <a:p>
            <a:r>
              <a:rPr lang="en-US" dirty="0"/>
              <a:t>Then, by tricking a user’s browser to send an HTTP request to the target site, the trust is exploited. Assume your bank allows you to log in and perform financial transactions, but does not validate the authentication for each subsequent transaction. If a user is logged in and has not closed their browser, then an action in another browser tab could send a hidden request to the bank, resulting in a transaction that appears to be authorized but in fact was not done by the user.</a:t>
            </a:r>
          </a:p>
          <a:p>
            <a:endParaRPr lang="en-US" dirty="0"/>
          </a:p>
          <a:p>
            <a:r>
              <a:rPr lang="en-US" dirty="0"/>
              <a:t>There are many different mitigation techniques that can be employed, from limiting authentication times, to cookie expiration, to managing some specific elements of a web page like header checking. The strongest method is the use of random XSRF tokens in form submissions. Subsequent requests cannot work, as the token was not set in advance. Testing for XSRF takes a bit more planning than for other injection-type attacks, but this, too, can be accomplished as part of the design process.</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44</a:t>
            </a:fld>
            <a:endParaRPr lang="en-US" altLang="en-US" dirty="0"/>
          </a:p>
        </p:txBody>
      </p:sp>
    </p:spTree>
    <p:extLst>
      <p:ext uri="{BB962C8B-B14F-4D97-AF65-F5344CB8AC3E}">
        <p14:creationId xmlns:p14="http://schemas.microsoft.com/office/powerpoint/2010/main" val="10164097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Zero-day</a:t>
            </a:r>
            <a:r>
              <a:rPr lang="en-US" dirty="0"/>
              <a:t> is a term used to define vulnerabilities that are newly discovered and not yet addressed by a patch. Most vulnerabilities exist in an unknown state until discovered by a researcher or the developer. If a researcher or developer discovers a vulnerability but does not share the information, then this vulnerability can be exploited without a vendor’s ability to fix it, because for all practical knowledge the issue is unknown, except to the person who found it. From the time of discovery until a fix or patch is made available, the vulnerability goes by the name zero-day, indicating that it has not been addressed yet. The most frightening thing about zero-days is the unknown factor—their capability and effect on risk are unknown.</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45</a:t>
            </a:fld>
            <a:endParaRPr lang="en-US" altLang="en-US" dirty="0"/>
          </a:p>
        </p:txBody>
      </p:sp>
    </p:spTree>
    <p:extLst>
      <p:ext uri="{BB962C8B-B14F-4D97-AF65-F5344CB8AC3E}">
        <p14:creationId xmlns:p14="http://schemas.microsoft.com/office/powerpoint/2010/main" val="10196973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48</a:t>
            </a:fld>
            <a:endParaRPr lang="en-US" altLang="en-US" dirty="0"/>
          </a:p>
        </p:txBody>
      </p:sp>
    </p:spTree>
    <p:extLst>
      <p:ext uri="{BB962C8B-B14F-4D97-AF65-F5344CB8AC3E}">
        <p14:creationId xmlns:p14="http://schemas.microsoft.com/office/powerpoint/2010/main" val="341650206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risks involved in taking user input and using it to create a command to be executed on a system is arbitrary or remote code execution. This attack involves an attacker preparing an input statement that changes the form or function of a prepared statement. A form of command injection, this attack can allow a user to insert arbitrary code and then remotely execute it on a system. This is a form of input validation failure, as users should not have the ability to change the way a program interacts with the host OS outside of a set of defined and approved methods.</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49</a:t>
            </a:fld>
            <a:endParaRPr lang="en-US" altLang="en-US" dirty="0"/>
          </a:p>
        </p:txBody>
      </p:sp>
    </p:spTree>
    <p:extLst>
      <p:ext uri="{BB962C8B-B14F-4D97-AF65-F5344CB8AC3E}">
        <p14:creationId xmlns:p14="http://schemas.microsoft.com/office/powerpoint/2010/main" val="17602205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MITRE Corporation has done extensive research into software vulnerabilities. To enable collaboration between the many different parties involved in software development and maintenance, MITRE has developed a taxonomy of vulnerabilities, the Common Vulnerabilities and Exposures (CVE). This is just one of the many related enumerations that MITRE has developed, in an effort to make machine-readable data exchanges to facilitate system management across large enterprises. The CVE led to efforts such as the development of the Open Vulnerability and Assessment Language (OVAL). OVAL comprises two main elements: an XML-based machine-readable language for describing vulnerabilities, and a repository; see http://oval.mitre.org.</a:t>
            </a:r>
          </a:p>
          <a:p>
            <a:endParaRPr lang="en-US" dirty="0"/>
          </a:p>
          <a:p>
            <a:r>
              <a:rPr lang="en-US" sz="1200" i="0" kern="1200" dirty="0">
                <a:solidFill>
                  <a:schemeClr val="tx1"/>
                </a:solidFill>
                <a:effectLst/>
                <a:latin typeface="Arial" charset="0"/>
                <a:ea typeface="ヒラギノ角ゴ Pro W3" pitchFamily="-111" charset="-128"/>
                <a:cs typeface="ヒラギノ角ゴ Pro W3" pitchFamily="-111" charset="-128"/>
              </a:rPr>
              <a:t>In addition to the CVE and OVAL efforts, MITRE has developed a wide range of enumerations and standards designed to ease the automation of security management at the lowest levels across an enterprise. Additional efforts include the following:</a:t>
            </a:r>
            <a:br>
              <a:rPr lang="en-US" sz="1200" i="0" kern="1200" dirty="0">
                <a:solidFill>
                  <a:schemeClr val="tx1"/>
                </a:solidFill>
                <a:effectLst/>
                <a:latin typeface="Arial" charset="0"/>
                <a:ea typeface="ヒラギノ角ゴ Pro W3" pitchFamily="-111" charset="-128"/>
                <a:cs typeface="ヒラギノ角ゴ Pro W3" pitchFamily="-111" charset="-128"/>
              </a:rPr>
            </a:br>
            <a:r>
              <a:rPr lang="en-US" sz="1200" i="0" kern="1200" dirty="0">
                <a:solidFill>
                  <a:schemeClr val="tx1"/>
                </a:solidFill>
                <a:effectLst/>
                <a:latin typeface="Arial" charset="0"/>
                <a:ea typeface="ヒラギノ角ゴ Pro W3" pitchFamily="-111" charset="-128"/>
                <a:cs typeface="ヒラギノ角ゴ Pro W3" pitchFamily="-111" charset="-128"/>
              </a:rPr>
              <a:t>■ Common Attack Pattern Enumeration and Classification (CAPEC)</a:t>
            </a:r>
            <a:br>
              <a:rPr lang="en-US" sz="1200" i="0" kern="1200" dirty="0">
                <a:solidFill>
                  <a:schemeClr val="tx1"/>
                </a:solidFill>
                <a:effectLst/>
                <a:latin typeface="Arial" charset="0"/>
                <a:ea typeface="ヒラギノ角ゴ Pro W3" pitchFamily="-111" charset="-128"/>
                <a:cs typeface="ヒラギノ角ゴ Pro W3" pitchFamily="-111" charset="-128"/>
              </a:rPr>
            </a:br>
            <a:r>
              <a:rPr lang="en-US" sz="1200" i="0" kern="1200" dirty="0">
                <a:solidFill>
                  <a:schemeClr val="tx1"/>
                </a:solidFill>
                <a:effectLst/>
                <a:latin typeface="Arial" charset="0"/>
                <a:ea typeface="ヒラギノ角ゴ Pro W3" pitchFamily="-111" charset="-128"/>
                <a:cs typeface="ヒラギノ角ゴ Pro W3" pitchFamily="-111" charset="-128"/>
              </a:rPr>
              <a:t>■ Extensible Configuration Checklist Description Format (XCCDF)</a:t>
            </a:r>
            <a:br>
              <a:rPr lang="en-US" sz="1200" i="0" kern="1200" dirty="0">
                <a:solidFill>
                  <a:schemeClr val="tx1"/>
                </a:solidFill>
                <a:effectLst/>
                <a:latin typeface="Arial" charset="0"/>
                <a:ea typeface="ヒラギノ角ゴ Pro W3" pitchFamily="-111" charset="-128"/>
                <a:cs typeface="ヒラギノ角ゴ Pro W3" pitchFamily="-111" charset="-128"/>
              </a:rPr>
            </a:br>
            <a:r>
              <a:rPr lang="en-US" sz="1200" i="0" kern="1200" dirty="0">
                <a:solidFill>
                  <a:schemeClr val="tx1"/>
                </a:solidFill>
                <a:effectLst/>
                <a:latin typeface="Arial" charset="0"/>
                <a:ea typeface="ヒラギノ角ゴ Pro W3" pitchFamily="-111" charset="-128"/>
                <a:cs typeface="ヒラギノ角ゴ Pro W3" pitchFamily="-111" charset="-128"/>
              </a:rPr>
              <a:t>■ Security Content Automation Protocol (SCAP)</a:t>
            </a:r>
            <a:br>
              <a:rPr lang="en-US" sz="1200" i="0" kern="1200" dirty="0">
                <a:solidFill>
                  <a:schemeClr val="tx1"/>
                </a:solidFill>
                <a:effectLst/>
                <a:latin typeface="Arial" charset="0"/>
                <a:ea typeface="ヒラギノ角ゴ Pro W3" pitchFamily="-111" charset="-128"/>
                <a:cs typeface="ヒラギノ角ゴ Pro W3" pitchFamily="-111" charset="-128"/>
              </a:rPr>
            </a:br>
            <a:r>
              <a:rPr lang="en-US" sz="1200" i="0" kern="1200" dirty="0">
                <a:solidFill>
                  <a:schemeClr val="tx1"/>
                </a:solidFill>
                <a:effectLst/>
                <a:latin typeface="Arial" charset="0"/>
                <a:ea typeface="ヒラギノ角ゴ Pro W3" pitchFamily="-111" charset="-128"/>
                <a:cs typeface="ヒラギノ角ゴ Pro W3" pitchFamily="-111" charset="-128"/>
              </a:rPr>
              <a:t>■ Common Configuration Enumeration (CCE)</a:t>
            </a:r>
            <a:br>
              <a:rPr lang="en-US" sz="1200" i="0" kern="1200" dirty="0">
                <a:solidFill>
                  <a:schemeClr val="tx1"/>
                </a:solidFill>
                <a:effectLst/>
                <a:latin typeface="Arial" charset="0"/>
                <a:ea typeface="ヒラギノ角ゴ Pro W3" pitchFamily="-111" charset="-128"/>
                <a:cs typeface="ヒラギノ角ゴ Pro W3" pitchFamily="-111" charset="-128"/>
              </a:rPr>
            </a:br>
            <a:r>
              <a:rPr lang="en-US" sz="1200" i="0" kern="1200" dirty="0">
                <a:solidFill>
                  <a:schemeClr val="tx1"/>
                </a:solidFill>
                <a:effectLst/>
                <a:latin typeface="Arial" charset="0"/>
                <a:ea typeface="ヒラギノ角ゴ Pro W3" pitchFamily="-111" charset="-128"/>
                <a:cs typeface="ヒラギノ角ゴ Pro W3" pitchFamily="-111" charset="-128"/>
              </a:rPr>
              <a:t>■ Common Platform Enumeration (CPE)</a:t>
            </a:r>
            <a:br>
              <a:rPr lang="en-US" sz="1200" i="0" kern="1200" dirty="0">
                <a:solidFill>
                  <a:schemeClr val="tx1"/>
                </a:solidFill>
                <a:effectLst/>
                <a:latin typeface="Arial" charset="0"/>
                <a:ea typeface="ヒラギノ角ゴ Pro W3" pitchFamily="-111" charset="-128"/>
                <a:cs typeface="ヒラギノ角ゴ Pro W3" pitchFamily="-111" charset="-128"/>
              </a:rPr>
            </a:br>
            <a:r>
              <a:rPr lang="en-US" sz="1200" i="0" kern="1200" dirty="0">
                <a:solidFill>
                  <a:schemeClr val="tx1"/>
                </a:solidFill>
                <a:effectLst/>
                <a:latin typeface="Arial" charset="0"/>
                <a:ea typeface="ヒラギノ角ゴ Pro W3" pitchFamily="-111" charset="-128"/>
                <a:cs typeface="ヒラギノ角ゴ Pro W3" pitchFamily="-111" charset="-128"/>
              </a:rPr>
              <a:t>■ Common Weakness Enumeration (CWE)</a:t>
            </a:r>
            <a:br>
              <a:rPr lang="en-US" sz="1200" i="0" kern="1200" dirty="0">
                <a:solidFill>
                  <a:schemeClr val="tx1"/>
                </a:solidFill>
                <a:effectLst/>
                <a:latin typeface="Arial" charset="0"/>
                <a:ea typeface="ヒラギノ角ゴ Pro W3" pitchFamily="-111" charset="-128"/>
                <a:cs typeface="ヒラギノ角ゴ Pro W3" pitchFamily="-111" charset="-128"/>
              </a:rPr>
            </a:br>
            <a:r>
              <a:rPr lang="en-US" sz="1200" i="0" kern="1200" dirty="0">
                <a:solidFill>
                  <a:schemeClr val="tx1"/>
                </a:solidFill>
                <a:effectLst/>
                <a:latin typeface="Arial" charset="0"/>
                <a:ea typeface="ヒラギノ角ゴ Pro W3" pitchFamily="-111" charset="-128"/>
                <a:cs typeface="ヒラギノ角ゴ Pro W3" pitchFamily="-111" charset="-128"/>
              </a:rPr>
              <a:t>■ Common Event Expression (CEE)</a:t>
            </a:r>
            <a:br>
              <a:rPr lang="en-US" sz="1200" i="0" kern="1200" dirty="0">
                <a:solidFill>
                  <a:schemeClr val="tx1"/>
                </a:solidFill>
                <a:effectLst/>
                <a:latin typeface="Arial" charset="0"/>
                <a:ea typeface="ヒラギノ角ゴ Pro W3" pitchFamily="-111" charset="-128"/>
                <a:cs typeface="ヒラギノ角ゴ Pro W3" pitchFamily="-111" charset="-128"/>
              </a:rPr>
            </a:br>
            <a:r>
              <a:rPr lang="en-US" sz="1200" i="0" kern="1200" dirty="0">
                <a:solidFill>
                  <a:schemeClr val="tx1"/>
                </a:solidFill>
                <a:effectLst/>
                <a:latin typeface="Arial" charset="0"/>
                <a:ea typeface="ヒラギノ角ゴ Pro W3" pitchFamily="-111" charset="-128"/>
                <a:cs typeface="ヒラギノ角ゴ Pro W3" pitchFamily="-111" charset="-128"/>
              </a:rPr>
              <a:t>■ Common Result Format (CRF)</a:t>
            </a:r>
            <a:br>
              <a:rPr lang="en-US" sz="1200" i="0" kern="1200" dirty="0">
                <a:solidFill>
                  <a:schemeClr val="tx1"/>
                </a:solidFill>
                <a:effectLst/>
                <a:latin typeface="Arial" charset="0"/>
                <a:ea typeface="ヒラギノ角ゴ Pro W3" pitchFamily="-111" charset="-128"/>
                <a:cs typeface="ヒラギノ角ゴ Pro W3" pitchFamily="-111" charset="-128"/>
              </a:rPr>
            </a:br>
            <a:endParaRPr lang="en-US" sz="1200" i="0" kern="1200" dirty="0">
              <a:solidFill>
                <a:schemeClr val="tx1"/>
              </a:solidFill>
              <a:effectLst/>
              <a:latin typeface="Arial" charset="0"/>
              <a:ea typeface="ヒラギノ角ゴ Pro W3" pitchFamily="-111" charset="-128"/>
              <a:cs typeface="ヒラギノ角ゴ Pro W3" pitchFamily="-111" charset="-128"/>
            </a:endParaRPr>
          </a:p>
          <a:p>
            <a:r>
              <a:rPr lang="en-US" sz="1200" i="0" kern="1200" dirty="0">
                <a:solidFill>
                  <a:schemeClr val="tx1"/>
                </a:solidFill>
                <a:effectLst/>
                <a:latin typeface="Arial" charset="0"/>
                <a:ea typeface="ヒラギノ角ゴ Pro W3" pitchFamily="-111" charset="-128"/>
                <a:cs typeface="ヒラギノ角ゴ Pro W3" pitchFamily="-111" charset="-128"/>
              </a:rPr>
              <a:t>The </a:t>
            </a:r>
            <a:r>
              <a:rPr lang="en-US" sz="1200" i="1" kern="1200" dirty="0">
                <a:solidFill>
                  <a:schemeClr val="tx1"/>
                </a:solidFill>
                <a:effectLst/>
                <a:latin typeface="Arial" charset="0"/>
                <a:ea typeface="ヒラギノ角ゴ Pro W3" pitchFamily="-111" charset="-128"/>
                <a:cs typeface="ヒラギノ角ゴ Pro W3" pitchFamily="-111" charset="-128"/>
              </a:rPr>
              <a:t>Common Weakness Enumeration (CWE) </a:t>
            </a:r>
            <a:r>
              <a:rPr lang="en-US" sz="1200" i="0" kern="1200" dirty="0">
                <a:solidFill>
                  <a:schemeClr val="tx1"/>
                </a:solidFill>
                <a:effectLst/>
                <a:latin typeface="Arial" charset="0"/>
                <a:ea typeface="ヒラギノ角ゴ Pro W3" pitchFamily="-111" charset="-128"/>
                <a:cs typeface="ヒラギノ角ゴ Pro W3" pitchFamily="-111" charset="-128"/>
              </a:rPr>
              <a:t>is important for secure development in that it enumerates common patterns of development that lead to weakness and potential vulnerabilities. Additional information can be obtained from the MITRE Making Security Measurable web site, http://measurablesecurity.mitre.org.</a:t>
            </a:r>
            <a:br>
              <a:rPr lang="en-US" sz="1200" i="0" kern="1200" dirty="0">
                <a:solidFill>
                  <a:schemeClr val="tx1"/>
                </a:solidFill>
                <a:effectLst/>
                <a:latin typeface="Arial" charset="0"/>
                <a:ea typeface="ヒラギノ角ゴ Pro W3" pitchFamily="-111" charset="-128"/>
                <a:cs typeface="ヒラギノ角ゴ Pro W3" pitchFamily="-111" charset="-128"/>
              </a:rPr>
            </a:b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50</a:t>
            </a:fld>
            <a:endParaRPr lang="en-US" altLang="en-US" dirty="0"/>
          </a:p>
        </p:txBody>
      </p:sp>
    </p:spTree>
    <p:extLst>
      <p:ext uri="{BB962C8B-B14F-4D97-AF65-F5344CB8AC3E}">
        <p14:creationId xmlns:p14="http://schemas.microsoft.com/office/powerpoint/2010/main" val="31233725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Application hardening works in the same fashion as system hardening (discussed in Chapter 14). The first step is the removal of unnecessary components or</a:t>
            </a:r>
            <a:r>
              <a:rPr lang="en-US" baseline="0" dirty="0"/>
              <a:t> </a:t>
            </a:r>
            <a:r>
              <a:rPr lang="en-US" dirty="0"/>
              <a:t>options. The second step is the proper configuration of the system as it is implemented. Every update or patch can lead to changes to these conditions, and they should be confirmed after every update. </a:t>
            </a:r>
          </a:p>
          <a:p>
            <a:endParaRPr lang="en-US" dirty="0"/>
          </a:p>
          <a:p>
            <a:r>
              <a:rPr lang="en-US" dirty="0"/>
              <a:t>The primary tools used to ensure a hardened system are a secure application configuration baseline and a patch management process. When properly employed, these tools can lead to the most secure system.</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51</a:t>
            </a:fld>
            <a:endParaRPr lang="en-US" altLang="en-US" dirty="0"/>
          </a:p>
        </p:txBody>
      </p:sp>
    </p:spTree>
    <p:extLst>
      <p:ext uri="{BB962C8B-B14F-4D97-AF65-F5344CB8AC3E}">
        <p14:creationId xmlns:p14="http://schemas.microsoft.com/office/powerpoint/2010/main" val="180579939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i="1" dirty="0"/>
              <a:t>baseline</a:t>
            </a:r>
            <a:r>
              <a:rPr lang="en-US" dirty="0"/>
              <a:t> is the set of proper settings for a computer system. An </a:t>
            </a:r>
            <a:r>
              <a:rPr lang="en-US" i="1" dirty="0"/>
              <a:t>application configuration baseline </a:t>
            </a:r>
            <a:r>
              <a:rPr lang="en-US" dirty="0"/>
              <a:t>outlines the proper settings and configurations for an</a:t>
            </a:r>
          </a:p>
          <a:p>
            <a:r>
              <a:rPr lang="en-US" dirty="0"/>
              <a:t>application or set of applications. These settings include many elements, from application settings to security settings. Protection of the settings is crucial, and the most common mechanisms used to protect them include access control lists and protected directories. The documentation of the desired settings is an important security document, assisting administrators in ensuring that proper configurations are maintained across updates.</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52</a:t>
            </a:fld>
            <a:endParaRPr lang="en-US" altLang="en-US" dirty="0"/>
          </a:p>
        </p:txBody>
      </p:sp>
    </p:spTree>
    <p:extLst>
      <p:ext uri="{BB962C8B-B14F-4D97-AF65-F5344CB8AC3E}">
        <p14:creationId xmlns:p14="http://schemas.microsoft.com/office/powerpoint/2010/main" val="3357567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i="0" kern="1200" dirty="0">
                <a:solidFill>
                  <a:schemeClr val="tx1"/>
                </a:solidFill>
                <a:effectLst/>
                <a:latin typeface="Arial" charset="0"/>
                <a:ea typeface="ヒラギノ角ゴ Pro W3" pitchFamily="-111" charset="-128"/>
                <a:cs typeface="ヒラギノ角ゴ Pro W3" pitchFamily="-111" charset="-128"/>
              </a:rPr>
              <a:t>Software does not build itself. This is good news for software designers, analysts, programmers, and the like, for the complexity of designing and building software enables them to engage in well-paying careers. To achieve continued success in this difficult work environment, software engineering processes have been developed. Rather than just sitting down and starting to write code at the onset of a project, software engineers use a complete development process. There are several major categories of software engineering processes. The waterfall model, the spiral model, and the evolutionary model are major examples. Within each of these major categories, there are numerous variations, and each group then personalizes the process to their project requirements and team capabilities.</a:t>
            </a:r>
          </a:p>
          <a:p>
            <a:br>
              <a:rPr lang="en-US" sz="1200" i="0" kern="1200" dirty="0">
                <a:solidFill>
                  <a:schemeClr val="tx1"/>
                </a:solidFill>
                <a:effectLst/>
                <a:latin typeface="Arial" charset="0"/>
                <a:ea typeface="ヒラギノ角ゴ Pro W3" pitchFamily="-111" charset="-128"/>
                <a:cs typeface="ヒラギノ角ゴ Pro W3" pitchFamily="-111" charset="-128"/>
              </a:rPr>
            </a:br>
            <a:r>
              <a:rPr lang="en-US" sz="1200" i="0" kern="1200" dirty="0">
                <a:solidFill>
                  <a:schemeClr val="tx1"/>
                </a:solidFill>
                <a:effectLst/>
                <a:latin typeface="Arial" charset="0"/>
                <a:ea typeface="ヒラギノ角ゴ Pro W3" pitchFamily="-111" charset="-128"/>
                <a:cs typeface="ヒラギノ角ゴ Pro W3" pitchFamily="-111" charset="-128"/>
              </a:rPr>
              <a:t>Traditionally, security is an add-on item that is incorporated into a system after the functional requirements have been met. It is not an integral part of the software development lifecycle process. This places it at odds with both functional and lifecycle process requirements. The resolution to all of these issues is relatively simple: incorporate security into the process model and build it into the product along with each functional requirement. The challenge is in how to accomplish this goal. There are two separate and required elements needed to achieve this objective. First, the inclusion of security requirements and measures in the specific process model being used. Second, the use of secure coding methods to prevent opportunities to introduce security failures into the software’s design.</a:t>
            </a:r>
            <a:br>
              <a:rPr lang="en-US" sz="1200" i="0" kern="1200" dirty="0">
                <a:solidFill>
                  <a:schemeClr val="tx1"/>
                </a:solidFill>
                <a:effectLst/>
                <a:latin typeface="Arial" charset="0"/>
                <a:ea typeface="ヒラギノ角ゴ Pro W3" pitchFamily="-111" charset="-128"/>
                <a:cs typeface="ヒラギノ角ゴ Pro W3" pitchFamily="-111" charset="-128"/>
              </a:rPr>
            </a:br>
            <a:endParaRPr lang="en-US" altLang="en-US" dirty="0">
              <a:latin typeface="Arial" pitchFamily="34" charset="0"/>
              <a:ea typeface="ヒラギノ角ゴ Pro W3" pitchFamily="-112" charset="-128"/>
            </a:endParaRPr>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4D092647-5932-4B06-A018-D49CB0463E00}" type="slidenum">
              <a:rPr lang="en-US" altLang="en-US" smtClean="0"/>
              <a:pPr eaLnBrk="1" hangingPunct="1"/>
              <a:t>5</a:t>
            </a:fld>
            <a:endParaRPr lang="en-US" altLang="en-US" dirty="0"/>
          </a:p>
        </p:txBody>
      </p:sp>
    </p:spTree>
    <p:extLst>
      <p:ext uri="{BB962C8B-B14F-4D97-AF65-F5344CB8AC3E}">
        <p14:creationId xmlns:p14="http://schemas.microsoft.com/office/powerpoint/2010/main" val="244704913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53</a:t>
            </a:fld>
            <a:endParaRPr lang="en-US" altLang="en-US" dirty="0"/>
          </a:p>
        </p:txBody>
      </p:sp>
    </p:spTree>
    <p:extLst>
      <p:ext uri="{BB962C8B-B14F-4D97-AF65-F5344CB8AC3E}">
        <p14:creationId xmlns:p14="http://schemas.microsoft.com/office/powerpoint/2010/main" val="19405396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programming trends include topics such as whether to use SQL databases or NoSQL databases. SQL databases are those that use Structured Query Language to manipulate items that are referenced in a relational manner in the form of tables. NoSQL refers to data stores that employ neither SQL nor relational table structures. Each system has its strengths and weaknesses, and both can be used for a wide range of data storage needs.</a:t>
            </a:r>
          </a:p>
          <a:p>
            <a:endParaRPr lang="en-US" dirty="0"/>
          </a:p>
          <a:p>
            <a:r>
              <a:rPr lang="en-US" dirty="0"/>
              <a:t>SQL databases are by far the most common, with implementations by IBM, Microsoft, and Oracle being the major players. NoSQL databases tend to be custom-built using low-level languages and lack many of the standards of existing databases. This has not stopped the growth of NoSQL databases in large-scale, well-resourced environments.</a:t>
            </a:r>
          </a:p>
          <a:p>
            <a:endParaRPr lang="en-US" dirty="0"/>
          </a:p>
          <a:p>
            <a:r>
              <a:rPr lang="en-US" dirty="0"/>
              <a:t>The important factor in accessing data in a secure fashion is in the correct employment of programming structures and frameworks to abstract the access process. Methods such as inline SQL generation coupled with input validation errors is a recipe for disaster in the form of SQL injection attacks.</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54</a:t>
            </a:fld>
            <a:endParaRPr lang="en-US" altLang="en-US" dirty="0"/>
          </a:p>
        </p:txBody>
      </p:sp>
    </p:spTree>
    <p:extLst>
      <p:ext uri="{BB962C8B-B14F-4D97-AF65-F5344CB8AC3E}">
        <p14:creationId xmlns:p14="http://schemas.microsoft.com/office/powerpoint/2010/main" val="55788000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modern client/server environment, data can be checked for compliance with input/output requirements either on the server or on the client. There are advantages to verifying data elements on a client before sending to the server—namely, efficiency. Doing checks on the client saves a round-trip, and its delays, before a user can be alerted to a problem. This can improve usability of software interfaces.</a:t>
            </a:r>
          </a:p>
          <a:p>
            <a:endParaRPr lang="en-US" dirty="0"/>
          </a:p>
          <a:p>
            <a:r>
              <a:rPr lang="en-US" dirty="0"/>
              <a:t>The client is not a suitable place to perform any critical value checks or security checks. The reasons for this are twofold. First, the client can change anything after the check. And second, the data can be altered while in transit or at an intermediary proxy. For all checks that are essential, either for business reasons or security, the verification steps should be performed on the server side, where the data is free from unauthorized alterations. Input validation checks can be safely performed only on the server side.</a:t>
            </a:r>
          </a:p>
          <a:p>
            <a:endParaRPr lang="en-US" dirty="0"/>
          </a:p>
          <a:p>
            <a:r>
              <a:rPr lang="en-US" sz="1200" b="1" i="0" u="none" strike="noStrike" kern="1200" baseline="0" dirty="0">
                <a:solidFill>
                  <a:schemeClr val="tx1"/>
                </a:solidFill>
                <a:latin typeface="Arial" charset="0"/>
                <a:ea typeface="ヒラギノ角ゴ Pro W3" pitchFamily="-111" charset="-128"/>
                <a:cs typeface="ヒラギノ角ゴ Pro W3" pitchFamily="-111" charset="-128"/>
              </a:rPr>
              <a:t>Exam Tip: </a:t>
            </a:r>
            <a:r>
              <a:rPr lang="en-US" sz="1200" b="0" i="0" u="none" strike="noStrike" kern="1200" baseline="0" dirty="0">
                <a:solidFill>
                  <a:schemeClr val="tx1"/>
                </a:solidFill>
                <a:latin typeface="Arial" charset="0"/>
                <a:ea typeface="ヒラギノ角ゴ Pro W3" pitchFamily="-111" charset="-128"/>
                <a:cs typeface="ヒラギノ角ゴ Pro W3" pitchFamily="-111" charset="-128"/>
              </a:rPr>
              <a:t>All input validation should be performed on the server side of the client–server relationship, where it is free from outside influence and change. </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55</a:t>
            </a:fld>
            <a:endParaRPr lang="en-US" altLang="en-US" dirty="0"/>
          </a:p>
        </p:txBody>
      </p:sp>
    </p:spTree>
    <p:extLst>
      <p:ext uri="{BB962C8B-B14F-4D97-AF65-F5344CB8AC3E}">
        <p14:creationId xmlns:p14="http://schemas.microsoft.com/office/powerpoint/2010/main" val="283792852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a typeface="ヒラギノ角ゴ Pro W3" pitchFamily="-112" charset="-128"/>
            </a:endParaRPr>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0FD26CCF-E7D6-4DD2-BF45-62EAFE888059}" type="slidenum">
              <a:rPr lang="en-US" altLang="en-US" smtClean="0"/>
              <a:pPr eaLnBrk="1" hangingPunct="1"/>
              <a:t>56</a:t>
            </a:fld>
            <a:endParaRPr lang="en-US" altLang="en-US" dirty="0"/>
          </a:p>
        </p:txBody>
      </p:sp>
    </p:spTree>
    <p:extLst>
      <p:ext uri="{BB962C8B-B14F-4D97-AF65-F5344CB8AC3E}">
        <p14:creationId xmlns:p14="http://schemas.microsoft.com/office/powerpoint/2010/main" val="478358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endParaRPr lang="en-US" dirty="0">
              <a:latin typeface="Arial" pitchFamily="34" charset="0"/>
            </a:endParaRPr>
          </a:p>
          <a:p>
            <a:pPr>
              <a:defRPr/>
            </a:pPr>
            <a:endParaRPr lang="en-US" dirty="0"/>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037EF5D5-3818-4C89-B822-07435AA01B32}" type="slidenum">
              <a:rPr lang="en-US" altLang="en-US" smtClean="0"/>
              <a:pPr eaLnBrk="1" hangingPunct="1"/>
              <a:t>6</a:t>
            </a:fld>
            <a:endParaRPr lang="en-US" altLang="en-US" dirty="0"/>
          </a:p>
        </p:txBody>
      </p:sp>
    </p:spTree>
    <p:extLst>
      <p:ext uri="{BB962C8B-B14F-4D97-AF65-F5344CB8AC3E}">
        <p14:creationId xmlns:p14="http://schemas.microsoft.com/office/powerpoint/2010/main" val="54868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endParaRPr lang="en-US" b="0" dirty="0"/>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037EF5D5-3818-4C89-B822-07435AA01B32}" type="slidenum">
              <a:rPr lang="en-US" altLang="en-US" smtClean="0"/>
              <a:pPr eaLnBrk="1" hangingPunct="1"/>
              <a:t>7</a:t>
            </a:fld>
            <a:endParaRPr lang="en-US" altLang="en-US" dirty="0"/>
          </a:p>
        </p:txBody>
      </p:sp>
    </p:spTree>
    <p:extLst>
      <p:ext uri="{BB962C8B-B14F-4D97-AF65-F5344CB8AC3E}">
        <p14:creationId xmlns:p14="http://schemas.microsoft.com/office/powerpoint/2010/main" val="1577422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itchFamily="34" charset="0"/>
                <a:ea typeface="ヒラギノ角ゴ Pro W3" pitchFamily="-112" charset="-128"/>
              </a:rPr>
              <a:t>There may be as many different software engineering methods as there are software engineering groups. But an analysis of these methods indicates that most share common elements from which an understanding of a universal methodology can be obtained. For decades, secure coding—that is, creating code that does what it is supposed to do, and only what it is supposed to do—has not been high on the radar for most organizations. The past decade of explosive connectivity and the rise of malware and hackers have raised awareness of this issue significantly. A recent alliance of several major software firms concerned with secure coding principles revealed several interesting patterns. First, they were all attacking the problem using different methodologies, but yet in surprisingly similar fashions. Second, they found a series of principles that appears to be related to success in this endeavor.</a:t>
            </a:r>
          </a:p>
          <a:p>
            <a:endParaRPr lang="en-US" altLang="en-US" dirty="0">
              <a:latin typeface="Arial" pitchFamily="34" charset="0"/>
              <a:ea typeface="ヒラギノ角ゴ Pro W3" pitchFamily="-112" charset="-128"/>
            </a:endParaRPr>
          </a:p>
          <a:p>
            <a:r>
              <a:rPr lang="en-US" altLang="en-US" dirty="0">
                <a:latin typeface="Arial" pitchFamily="34" charset="0"/>
                <a:ea typeface="ヒラギノ角ゴ Pro W3" pitchFamily="-112" charset="-128"/>
              </a:rPr>
              <a:t>First and foremost, recognition of the need to include secure coding principles into the development process is a common element among all firms. Microsoft has been very open and vocal about its implementation of its Security Development Lifecycle (SDL) and has published significant volumes of information surrounding its genesis and evolution (https://www.microsoft.com/en-us/sdl/default.aspx).</a:t>
            </a:r>
          </a:p>
          <a:p>
            <a:endParaRPr lang="en-US" altLang="en-US" dirty="0">
              <a:latin typeface="Arial" pitchFamily="34" charset="0"/>
              <a:ea typeface="ヒラギノ角ゴ Pro W3" pitchFamily="-112" charset="-128"/>
            </a:endParaRPr>
          </a:p>
          <a:p>
            <a:r>
              <a:rPr lang="en-US" altLang="en-US" dirty="0">
                <a:latin typeface="Arial" pitchFamily="34" charset="0"/>
                <a:ea typeface="ヒラギノ角ゴ Pro W3" pitchFamily="-112" charset="-128"/>
              </a:rPr>
              <a:t>The Software Assurance Forum for Excellence in Code (SAFECode) is an organization formed by some of the leading software development firms with the objective of advancing software assurance through better development methods. SAFECode (www.safecode.org) members include EMC, Microsoft, and Intel. An examination of SAFECode members’ processes reveals an assertion that secure coding must be treated as an issue that exists throughout the development process and cannot be effectively treated at a few checkpoints with checklists. Regardless of the software development process used, the first step down the path to secure coding is to infuse the process with secure coding principles.</a:t>
            </a:r>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2CE6A7C7-56D2-414E-87F5-B77E67E48A32}" type="slidenum">
              <a:rPr lang="en-US" altLang="en-US" smtClean="0"/>
              <a:pPr eaLnBrk="1" hangingPunct="1"/>
              <a:t>8</a:t>
            </a:fld>
            <a:endParaRPr lang="en-US" altLang="en-US" dirty="0"/>
          </a:p>
        </p:txBody>
      </p:sp>
    </p:spTree>
    <p:extLst>
      <p:ext uri="{BB962C8B-B14F-4D97-AF65-F5344CB8AC3E}">
        <p14:creationId xmlns:p14="http://schemas.microsoft.com/office/powerpoint/2010/main" val="3136903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dirty="0">
                <a:latin typeface="Arial" pitchFamily="34" charset="0"/>
                <a:ea typeface="ヒラギノ角ゴ Pro W3" pitchFamily="-112" charset="-128"/>
              </a:rPr>
              <a:t>Threat Modeling and Attack Surface Area Minimization</a:t>
            </a:r>
          </a:p>
          <a:p>
            <a:r>
              <a:rPr lang="en-US" altLang="en-US" dirty="0">
                <a:latin typeface="Arial" pitchFamily="34" charset="0"/>
                <a:ea typeface="ヒラギノ角ゴ Pro W3" pitchFamily="-112" charset="-128"/>
              </a:rPr>
              <a:t>Two important tools have come from the secure coding revolution: threat modeling and attack surface area minimization. Attack surface area minimization is a strategy to reduce the places where code can be attacked. The second major design effort is one built around threat modeling, the process of analyzing threats and their potential effects on software in a very finely detailed fashion. The output of the threat model process is a compilation of threats and how they interact with the software. This information is communicated across the design and coding team, so that potential weaknesses can be mitigated before the software is released.</a:t>
            </a:r>
          </a:p>
          <a:p>
            <a:endParaRPr lang="en-US" altLang="en-US" dirty="0">
              <a:latin typeface="Arial" pitchFamily="34" charset="0"/>
              <a:ea typeface="ヒラギノ角ゴ Pro W3" pitchFamily="-112" charset="-128"/>
            </a:endParaRPr>
          </a:p>
          <a:p>
            <a:endParaRPr lang="en-US" altLang="en-US" dirty="0">
              <a:latin typeface="Arial" pitchFamily="34" charset="0"/>
              <a:ea typeface="ヒラギノ角ゴ Pro W3" pitchFamily="-112" charset="-128"/>
            </a:endParaRPr>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2CE6A7C7-56D2-414E-87F5-B77E67E48A32}" type="slidenum">
              <a:rPr lang="en-US" altLang="en-US" smtClean="0"/>
              <a:pPr eaLnBrk="1" hangingPunct="1"/>
              <a:t>9</a:t>
            </a:fld>
            <a:endParaRPr lang="en-US" altLang="en-US" dirty="0"/>
          </a:p>
        </p:txBody>
      </p:sp>
    </p:spTree>
    <p:extLst>
      <p:ext uri="{BB962C8B-B14F-4D97-AF65-F5344CB8AC3E}">
        <p14:creationId xmlns:p14="http://schemas.microsoft.com/office/powerpoint/2010/main" val="4106002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8448"/>
            <a:ext cx="7772400" cy="1470025"/>
          </a:xfrm>
          <a:prstGeom prst="rect">
            <a:avLst/>
          </a:prstGeom>
        </p:spPr>
        <p:txBody>
          <a:bodyPr/>
          <a:lstStyle>
            <a:lvl1pPr algn="ctr" defTabSz="914400" rtl="0" eaLnBrk="1" latinLnBrk="0" hangingPunct="1">
              <a:spcBef>
                <a:spcPct val="0"/>
              </a:spcBef>
              <a:buNone/>
              <a:defRPr lang="en-US" sz="4900" kern="1200" dirty="0">
                <a:solidFill>
                  <a:schemeClr val="tx1"/>
                </a:solidFill>
                <a:effectLst>
                  <a:outerShdw dist="38100" dir="2700000" algn="tl" rotWithShape="0">
                    <a:srgbClr val="808080"/>
                  </a:outerShdw>
                </a:effectLst>
                <a:latin typeface="+mj-lt"/>
                <a:ea typeface="ヒラギノ角ゴ Pro W3" pitchFamily="-112" charset="-128"/>
                <a:cs typeface="+mj-cs"/>
              </a:defRPr>
            </a:lvl1pPr>
          </a:lstStyle>
          <a:p>
            <a:r>
              <a:rPr lang="en-US" dirty="0"/>
              <a:t>Click to edit Master title style</a:t>
            </a:r>
          </a:p>
        </p:txBody>
      </p:sp>
      <p:sp>
        <p:nvSpPr>
          <p:cNvPr id="3" name="Subtitle 2"/>
          <p:cNvSpPr>
            <a:spLocks noGrp="1"/>
          </p:cNvSpPr>
          <p:nvPr>
            <p:ph type="subTitle" idx="1"/>
          </p:nvPr>
        </p:nvSpPr>
        <p:spPr>
          <a:xfrm>
            <a:off x="1371600" y="5641848"/>
            <a:ext cx="6400800" cy="612648"/>
          </a:xfrm>
          <a:prstGeom prst="rect">
            <a:avLst/>
          </a:prstGeom>
        </p:spPr>
        <p:txBody>
          <a:bodyPr/>
          <a:lstStyle>
            <a:lvl1pPr marL="0" indent="0" algn="ctr" defTabSz="914400" rtl="0" eaLnBrk="1" latinLnBrk="0" hangingPunct="1">
              <a:lnSpc>
                <a:spcPct val="90000"/>
              </a:lnSpc>
              <a:spcBef>
                <a:spcPct val="20000"/>
              </a:spcBef>
              <a:buFont typeface="Arial" panose="020B0604020202020204" pitchFamily="34" charset="0"/>
              <a:buNone/>
              <a:defRPr lang="en-US" sz="3600" kern="1200" dirty="0">
                <a:solidFill>
                  <a:schemeClr val="tx1">
                    <a:tint val="75000"/>
                  </a:schemeClr>
                </a:solidFill>
                <a:latin typeface="+mn-lt"/>
                <a:ea typeface="ヒラギノ角ゴ Pro W3" pitchFamily="-112" charset="-128"/>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FB23AC5-1ECB-4750-8B42-6F046860D03C}" type="datetimeFigureOut">
              <a:rPr lang="en-US" smtClean="0"/>
              <a:t>5/3/2021</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EEAD03B-CB5D-438D-B543-114793A0F76B}" type="slidenum">
              <a:rPr lang="en-US" smtClean="0"/>
              <a:t>‹#›</a:t>
            </a:fld>
            <a:endParaRPr lang="en-US" dirty="0"/>
          </a:p>
        </p:txBody>
      </p:sp>
    </p:spTree>
    <p:extLst>
      <p:ext uri="{BB962C8B-B14F-4D97-AF65-F5344CB8AC3E}">
        <p14:creationId xmlns:p14="http://schemas.microsoft.com/office/powerpoint/2010/main" val="26707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04900"/>
            <a:ext cx="8229600" cy="876300"/>
          </a:xfrm>
          <a:prstGeom prst="rect">
            <a:avLst/>
          </a:prstGeom>
        </p:spPr>
        <p:txBody>
          <a:bodyPr/>
          <a:lstStyle>
            <a:lvl1pPr>
              <a:defRPr sz="3600"/>
            </a:lvl1pPr>
          </a:lstStyle>
          <a:p>
            <a:r>
              <a:rPr lang="en-US" dirty="0"/>
              <a:t>Click to edit Master title style</a:t>
            </a:r>
          </a:p>
        </p:txBody>
      </p:sp>
      <p:sp>
        <p:nvSpPr>
          <p:cNvPr id="3" name="Content Placeholder 2"/>
          <p:cNvSpPr>
            <a:spLocks noGrp="1"/>
          </p:cNvSpPr>
          <p:nvPr>
            <p:ph idx="1"/>
          </p:nvPr>
        </p:nvSpPr>
        <p:spPr>
          <a:xfrm>
            <a:off x="457200" y="1981200"/>
            <a:ext cx="8229600" cy="4144963"/>
          </a:xfrm>
          <a:prstGeom prst="rect">
            <a:avLst/>
          </a:prstGeom>
        </p:spPr>
        <p:txBody>
          <a:bodyPr/>
          <a:lstStyle>
            <a:lvl1pPr>
              <a:defRPr sz="2800"/>
            </a:lvl1pPr>
            <a:lvl2pPr>
              <a:defRPr sz="24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FB23AC5-1ECB-4750-8B42-6F046860D03C}" type="datetimeFigureOut">
              <a:rPr lang="en-US" smtClean="0"/>
              <a:t>5/3/2021</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EEAD03B-CB5D-438D-B543-114793A0F76B}" type="slidenum">
              <a:rPr lang="en-US" smtClean="0"/>
              <a:t>‹#›</a:t>
            </a:fld>
            <a:endParaRPr lang="en-US" dirty="0"/>
          </a:p>
        </p:txBody>
      </p:sp>
    </p:spTree>
    <p:extLst>
      <p:ext uri="{BB962C8B-B14F-4D97-AF65-F5344CB8AC3E}">
        <p14:creationId xmlns:p14="http://schemas.microsoft.com/office/powerpoint/2010/main" val="151752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_Line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09218"/>
            <a:ext cx="8229600" cy="1176782"/>
          </a:xfrm>
          <a:prstGeom prst="rect">
            <a:avLst/>
          </a:prstGeom>
        </p:spPr>
        <p:txBody>
          <a:bodyPr/>
          <a:lstStyle>
            <a:lvl1pPr>
              <a:defRPr sz="3600"/>
            </a:lvl1pPr>
          </a:lstStyle>
          <a:p>
            <a:r>
              <a:rPr lang="en-US" dirty="0"/>
              <a:t>Click to edit Master title style</a:t>
            </a:r>
          </a:p>
        </p:txBody>
      </p:sp>
      <p:sp>
        <p:nvSpPr>
          <p:cNvPr id="3" name="Content Placeholder 2"/>
          <p:cNvSpPr>
            <a:spLocks noGrp="1"/>
          </p:cNvSpPr>
          <p:nvPr>
            <p:ph idx="1"/>
          </p:nvPr>
        </p:nvSpPr>
        <p:spPr>
          <a:xfrm>
            <a:off x="457200" y="2362200"/>
            <a:ext cx="8229600" cy="3761232"/>
          </a:xfrm>
          <a:prstGeom prst="rect">
            <a:avLst/>
          </a:prstGeom>
        </p:spPr>
        <p:txBody>
          <a:bodyPr/>
          <a:lstStyle>
            <a:lvl1pPr>
              <a:defRPr sz="2800"/>
            </a:lvl1pPr>
            <a:lvl2pPr>
              <a:defRPr sz="24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FB23AC5-1ECB-4750-8B42-6F046860D03C}" type="datetimeFigureOut">
              <a:rPr lang="en-US" smtClean="0"/>
              <a:t>5/3/2021</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EEAD03B-CB5D-438D-B543-114793A0F76B}" type="slidenum">
              <a:rPr lang="en-US" smtClean="0"/>
              <a:t>‹#›</a:t>
            </a:fld>
            <a:endParaRPr lang="en-US" dirty="0"/>
          </a:p>
        </p:txBody>
      </p:sp>
    </p:spTree>
    <p:extLst>
      <p:ext uri="{BB962C8B-B14F-4D97-AF65-F5344CB8AC3E}">
        <p14:creationId xmlns:p14="http://schemas.microsoft.com/office/powerpoint/2010/main" val="306086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06424"/>
            <a:ext cx="8229600" cy="877824"/>
          </a:xfrm>
          <a:prstGeom prst="rect">
            <a:avLst/>
          </a:prstGeom>
        </p:spPr>
        <p:txBody>
          <a:bodyPr/>
          <a:lstStyle>
            <a:lvl1pPr>
              <a:defRPr sz="3600"/>
            </a:lvl1pPr>
          </a:lstStyle>
          <a:p>
            <a:r>
              <a:rPr lang="en-US" dirty="0"/>
              <a:t>Click to edit Master title style</a:t>
            </a:r>
          </a:p>
        </p:txBody>
      </p:sp>
      <p:sp>
        <p:nvSpPr>
          <p:cNvPr id="3" name="Content Placeholder 2"/>
          <p:cNvSpPr>
            <a:spLocks noGrp="1"/>
          </p:cNvSpPr>
          <p:nvPr>
            <p:ph sz="half" idx="1"/>
          </p:nvPr>
        </p:nvSpPr>
        <p:spPr>
          <a:xfrm>
            <a:off x="457200" y="1981200"/>
            <a:ext cx="4038600" cy="4144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981200"/>
            <a:ext cx="4038600" cy="4144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CFB23AC5-1ECB-4750-8B42-6F046860D03C}" type="datetimeFigureOut">
              <a:rPr lang="en-US" smtClean="0">
                <a:solidFill>
                  <a:prstClr val="black"/>
                </a:solidFill>
              </a:rPr>
              <a:pPr/>
              <a:t>5/3/2021</a:t>
            </a:fld>
            <a:endParaRPr lang="en-US" dirty="0">
              <a:solidFill>
                <a:prstClr val="black"/>
              </a:solidFill>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solidFill>
                <a:prstClr val="black"/>
              </a:solidFill>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EEAD03B-CB5D-438D-B543-114793A0F76B}"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52362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 one line">
    <p:spTree>
      <p:nvGrpSpPr>
        <p:cNvPr id="1" name=""/>
        <p:cNvGrpSpPr/>
        <p:nvPr/>
      </p:nvGrpSpPr>
      <p:grpSpPr>
        <a:xfrm>
          <a:off x="0" y="0"/>
          <a:ext cx="0" cy="0"/>
          <a:chOff x="0" y="0"/>
          <a:chExt cx="0" cy="0"/>
        </a:xfrm>
      </p:grpSpPr>
      <p:sp>
        <p:nvSpPr>
          <p:cNvPr id="2" name="Title 1"/>
          <p:cNvSpPr>
            <a:spLocks noGrp="1"/>
          </p:cNvSpPr>
          <p:nvPr>
            <p:ph type="title"/>
          </p:nvPr>
        </p:nvSpPr>
        <p:spPr>
          <a:xfrm>
            <a:off x="457200" y="1104900"/>
            <a:ext cx="8229600" cy="876300"/>
          </a:xfrm>
          <a:prstGeom prst="rect">
            <a:avLst/>
          </a:prstGeom>
        </p:spPr>
        <p:txBody>
          <a:bodyPr/>
          <a:lstStyle>
            <a:lvl1pPr>
              <a:defRPr sz="3600"/>
            </a:lvl1pPr>
          </a:lstStyle>
          <a:p>
            <a:r>
              <a:rPr lang="en-US" dirty="0"/>
              <a:t>Click to edit Master 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FB23AC5-1ECB-4750-8B42-6F046860D03C}" type="datetimeFigureOut">
              <a:rPr lang="en-US" smtClean="0"/>
              <a:t>5/3/2021</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EEAD03B-CB5D-438D-B543-114793A0F76B}" type="slidenum">
              <a:rPr lang="en-US" smtClean="0"/>
              <a:t>‹#›</a:t>
            </a:fld>
            <a:endParaRPr lang="en-US" dirty="0"/>
          </a:p>
        </p:txBody>
      </p:sp>
    </p:spTree>
    <p:extLst>
      <p:ext uri="{BB962C8B-B14F-4D97-AF65-F5344CB8AC3E}">
        <p14:creationId xmlns:p14="http://schemas.microsoft.com/office/powerpoint/2010/main" val="3286446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 two lines">
    <p:spTree>
      <p:nvGrpSpPr>
        <p:cNvPr id="1" name=""/>
        <p:cNvGrpSpPr/>
        <p:nvPr/>
      </p:nvGrpSpPr>
      <p:grpSpPr>
        <a:xfrm>
          <a:off x="0" y="0"/>
          <a:ext cx="0" cy="0"/>
          <a:chOff x="0" y="0"/>
          <a:chExt cx="0" cy="0"/>
        </a:xfrm>
      </p:grpSpPr>
      <p:sp>
        <p:nvSpPr>
          <p:cNvPr id="2" name="Title 1"/>
          <p:cNvSpPr>
            <a:spLocks noGrp="1"/>
          </p:cNvSpPr>
          <p:nvPr>
            <p:ph type="title"/>
          </p:nvPr>
        </p:nvSpPr>
        <p:spPr>
          <a:xfrm>
            <a:off x="457200" y="1109218"/>
            <a:ext cx="8229600" cy="1176782"/>
          </a:xfrm>
          <a:prstGeom prst="rect">
            <a:avLst/>
          </a:prstGeom>
        </p:spPr>
        <p:txBody>
          <a:bodyPr/>
          <a:lstStyle>
            <a:lvl1pPr>
              <a:defRPr sz="3600"/>
            </a:lvl1pPr>
          </a:lstStyle>
          <a:p>
            <a:r>
              <a:rPr lang="en-US" dirty="0"/>
              <a:t>Click to edit Master 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FB23AC5-1ECB-4750-8B42-6F046860D03C}" type="datetimeFigureOut">
              <a:rPr lang="en-US" smtClean="0"/>
              <a:t>5/3/2021</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EEAD03B-CB5D-438D-B543-114793A0F76B}" type="slidenum">
              <a:rPr lang="en-US" smtClean="0"/>
              <a:t>‹#›</a:t>
            </a:fld>
            <a:endParaRPr lang="en-US" dirty="0"/>
          </a:p>
        </p:txBody>
      </p:sp>
    </p:spTree>
    <p:extLst>
      <p:ext uri="{BB962C8B-B14F-4D97-AF65-F5344CB8AC3E}">
        <p14:creationId xmlns:p14="http://schemas.microsoft.com/office/powerpoint/2010/main" val="3592782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gure">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CFB23AC5-1ECB-4750-8B42-6F046860D03C}" type="datetimeFigureOut">
              <a:rPr lang="en-US" smtClean="0"/>
              <a:t>5/3/2021</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9EEAD03B-CB5D-438D-B543-114793A0F76B}" type="slidenum">
              <a:rPr lang="en-US" smtClean="0"/>
              <a:t>‹#›</a:t>
            </a:fld>
            <a:endParaRPr lang="en-US" dirty="0"/>
          </a:p>
        </p:txBody>
      </p:sp>
      <p:sp>
        <p:nvSpPr>
          <p:cNvPr id="6" name="Content Placeholder 5"/>
          <p:cNvSpPr>
            <a:spLocks noGrp="1"/>
          </p:cNvSpPr>
          <p:nvPr>
            <p:ph sz="quarter" idx="13" hasCustomPrompt="1"/>
          </p:nvPr>
        </p:nvSpPr>
        <p:spPr>
          <a:xfrm>
            <a:off x="609600" y="5943600"/>
            <a:ext cx="7924800" cy="457200"/>
          </a:xfrm>
        </p:spPr>
        <p:txBody>
          <a:bodyPr/>
          <a:lstStyle>
            <a:lvl1pPr marL="0" indent="0" algn="ctr">
              <a:buNone/>
              <a:defRPr sz="1800"/>
            </a:lvl1pPr>
          </a:lstStyle>
          <a:p>
            <a:pPr lvl="0"/>
            <a:r>
              <a:rPr lang="en-US" dirty="0"/>
              <a:t>&lt;Insert Figure number and caption&gt;</a:t>
            </a:r>
          </a:p>
        </p:txBody>
      </p:sp>
    </p:spTree>
    <p:extLst>
      <p:ext uri="{BB962C8B-B14F-4D97-AF65-F5344CB8AC3E}">
        <p14:creationId xmlns:p14="http://schemas.microsoft.com/office/powerpoint/2010/main" val="3731631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CFB23AC5-1ECB-4750-8B42-6F046860D03C}" type="datetimeFigureOut">
              <a:rPr lang="en-US" smtClean="0"/>
              <a:t>5/3/2021</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9EEAD03B-CB5D-438D-B543-114793A0F76B}" type="slidenum">
              <a:rPr lang="en-US" smtClean="0"/>
              <a:t>‹#›</a:t>
            </a:fld>
            <a:endParaRPr lang="en-US" dirty="0"/>
          </a:p>
        </p:txBody>
      </p:sp>
    </p:spTree>
    <p:extLst>
      <p:ext uri="{BB962C8B-B14F-4D97-AF65-F5344CB8AC3E}">
        <p14:creationId xmlns:p14="http://schemas.microsoft.com/office/powerpoint/2010/main" val="788336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8"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grpSp>
        <p:nvGrpSpPr>
          <p:cNvPr id="22" name="Group 13"/>
          <p:cNvGrpSpPr>
            <a:grpSpLocks/>
          </p:cNvGrpSpPr>
          <p:nvPr userDrawn="1"/>
        </p:nvGrpSpPr>
        <p:grpSpPr bwMode="auto">
          <a:xfrm>
            <a:off x="-3175" y="0"/>
            <a:ext cx="9147175" cy="6769100"/>
            <a:chOff x="0" y="0"/>
            <a:chExt cx="9147175" cy="6769100"/>
          </a:xfrm>
        </p:grpSpPr>
        <p:grpSp>
          <p:nvGrpSpPr>
            <p:cNvPr id="23" name="Group 9"/>
            <p:cNvGrpSpPr>
              <a:grpSpLocks/>
            </p:cNvGrpSpPr>
            <p:nvPr userDrawn="1"/>
          </p:nvGrpSpPr>
          <p:grpSpPr bwMode="auto">
            <a:xfrm>
              <a:off x="0" y="0"/>
              <a:ext cx="9147175" cy="1006475"/>
              <a:chOff x="0" y="0"/>
              <a:chExt cx="9147175" cy="1006475"/>
            </a:xfrm>
          </p:grpSpPr>
          <p:sp>
            <p:nvSpPr>
              <p:cNvPr id="25" name="Rectangle 24"/>
              <p:cNvSpPr>
                <a:spLocks/>
              </p:cNvSpPr>
              <p:nvPr userDrawn="1"/>
            </p:nvSpPr>
            <p:spPr>
              <a:xfrm>
                <a:off x="0" y="0"/>
                <a:ext cx="9147175" cy="100647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26" name="TextBox 11"/>
              <p:cNvSpPr txBox="1">
                <a:spLocks noChangeArrowheads="1"/>
              </p:cNvSpPr>
              <p:nvPr userDrawn="1"/>
            </p:nvSpPr>
            <p:spPr bwMode="auto">
              <a:xfrm>
                <a:off x="1172896" y="269557"/>
                <a:ext cx="797110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600" dirty="0">
                    <a:solidFill>
                      <a:schemeClr val="bg1"/>
                    </a:solidFill>
                    <a:latin typeface="Century" panose="02040604050505020304" pitchFamily="18" charset="0"/>
                  </a:rPr>
                  <a:t>Principles</a:t>
                </a:r>
                <a:r>
                  <a:rPr lang="en-US" altLang="en-US" sz="2600" baseline="0" dirty="0">
                    <a:solidFill>
                      <a:schemeClr val="bg1"/>
                    </a:solidFill>
                    <a:latin typeface="Century" panose="02040604050505020304" pitchFamily="18" charset="0"/>
                  </a:rPr>
                  <a:t> of Computer Security, Fourth Edition</a:t>
                </a:r>
                <a:endParaRPr lang="en-US" altLang="en-US" sz="2600" dirty="0">
                  <a:solidFill>
                    <a:schemeClr val="bg1"/>
                  </a:solidFill>
                  <a:latin typeface="Century" panose="02040604050505020304" pitchFamily="18" charset="0"/>
                </a:endParaRPr>
              </a:p>
            </p:txBody>
          </p:sp>
        </p:grpSp>
        <p:sp>
          <p:nvSpPr>
            <p:cNvPr id="24" name="TextBox 23"/>
            <p:cNvSpPr txBox="1"/>
            <p:nvPr userDrawn="1"/>
          </p:nvSpPr>
          <p:spPr>
            <a:xfrm>
              <a:off x="0" y="6553200"/>
              <a:ext cx="9144000" cy="215900"/>
            </a:xfrm>
            <a:prstGeom prst="rect">
              <a:avLst/>
            </a:prstGeom>
            <a:solidFill>
              <a:schemeClr val="tx1"/>
            </a:solidFill>
          </p:spPr>
          <p:txBody>
            <a:bodyPr>
              <a:spAutoFit/>
            </a:bodyPr>
            <a:lstStyle/>
            <a:p>
              <a:pPr eaLnBrk="1" hangingPunct="1">
                <a:defRPr/>
              </a:pPr>
              <a:r>
                <a:rPr lang="en-US" sz="800" dirty="0">
                  <a:solidFill>
                    <a:schemeClr val="bg1"/>
                  </a:solidFill>
                  <a:latin typeface="Arial" charset="0"/>
                  <a:cs typeface="Arial" charset="0"/>
                </a:rPr>
                <a:t>Copyright © 2016 by McGraw-Hill Education. All rights reserved.</a:t>
              </a:r>
            </a:p>
          </p:txBody>
        </p:sp>
      </p:grpSp>
      <p:sp>
        <p:nvSpPr>
          <p:cNvPr id="27" name="Footer Placeholder 4"/>
          <p:cNvSpPr txBox="1">
            <a:spLocks/>
          </p:cNvSpPr>
          <p:nvPr userDrawn="1"/>
        </p:nvSpPr>
        <p:spPr>
          <a:xfrm>
            <a:off x="3122612" y="6296025"/>
            <a:ext cx="2895600" cy="365125"/>
          </a:xfrm>
          <a:prstGeom prst="rect">
            <a:avLst/>
          </a:prstGeom>
        </p:spPr>
        <p:txBody>
          <a:bodyPr vert="horz" lIns="91440" tIns="45720" rIns="91440" bIns="45720" rtlCol="0" anchor="ctr"/>
          <a:lstStyle>
            <a:defPPr>
              <a:defRPr lang="en-US"/>
            </a:defPPr>
            <a:lvl1pPr algn="ctr" rtl="0" eaLnBrk="1" fontAlgn="auto" hangingPunct="1">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endParaRPr lang="en-US" dirty="0"/>
          </a:p>
        </p:txBody>
      </p:sp>
      <p:pic>
        <p:nvPicPr>
          <p:cNvPr id="29" name="Picture 28"/>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3175" y="-15240"/>
            <a:ext cx="1172897" cy="1021715"/>
          </a:xfrm>
          <a:prstGeom prst="rect">
            <a:avLst/>
          </a:prstGeom>
        </p:spPr>
      </p:pic>
    </p:spTree>
    <p:extLst>
      <p:ext uri="{BB962C8B-B14F-4D97-AF65-F5344CB8AC3E}">
        <p14:creationId xmlns:p14="http://schemas.microsoft.com/office/powerpoint/2010/main" val="3614237024"/>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68" r:id="rId3"/>
    <p:sldLayoutId id="2147483667" r:id="rId4"/>
    <p:sldLayoutId id="2147483670" r:id="rId5"/>
    <p:sldLayoutId id="2147483671" r:id="rId6"/>
    <p:sldLayoutId id="2147483669" r:id="rId7"/>
    <p:sldLayoutId id="2147483661" r:id="rId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81000" y="1298448"/>
            <a:ext cx="8382000" cy="1470025"/>
          </a:xfrm>
        </p:spPr>
        <p:txBody>
          <a:bodyPr/>
          <a:lstStyle/>
          <a:p>
            <a:r>
              <a:rPr lang="en-US" dirty="0"/>
              <a:t>Secure Software Development</a:t>
            </a:r>
          </a:p>
        </p:txBody>
      </p:sp>
      <p:sp>
        <p:nvSpPr>
          <p:cNvPr id="2051" name="Rectangle 3"/>
          <p:cNvSpPr>
            <a:spLocks noGrp="1" noChangeArrowheads="1"/>
          </p:cNvSpPr>
          <p:nvPr>
            <p:ph type="subTitle" idx="1"/>
          </p:nvPr>
        </p:nvSpPr>
        <p:spPr/>
        <p:txBody>
          <a:bodyPr/>
          <a:lstStyle/>
          <a:p>
            <a:r>
              <a:rPr lang="en-US" altLang="en-US" dirty="0"/>
              <a:t>Chapter 18</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06980" y="2438400"/>
            <a:ext cx="4130040" cy="2737104"/>
          </a:xfrm>
          <a:prstGeom prst="rect">
            <a:avLst/>
          </a:prstGeom>
        </p:spPr>
      </p:pic>
    </p:spTree>
    <p:extLst>
      <p:ext uri="{BB962C8B-B14F-4D97-AF65-F5344CB8AC3E}">
        <p14:creationId xmlns:p14="http://schemas.microsoft.com/office/powerpoint/2010/main" val="4099346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Requirements Phase</a:t>
            </a:r>
          </a:p>
        </p:txBody>
      </p:sp>
      <p:sp>
        <p:nvSpPr>
          <p:cNvPr id="8195" name="Rectangle 3"/>
          <p:cNvSpPr>
            <a:spLocks noGrp="1" noChangeArrowheads="1"/>
          </p:cNvSpPr>
          <p:nvPr>
            <p:ph idx="1"/>
          </p:nvPr>
        </p:nvSpPr>
        <p:spPr/>
        <p:txBody>
          <a:bodyPr/>
          <a:lstStyle/>
          <a:p>
            <a:r>
              <a:rPr lang="en-US" altLang="en-US" dirty="0"/>
              <a:t>The </a:t>
            </a:r>
            <a:r>
              <a:rPr lang="en-US" altLang="en-US" b="1" dirty="0"/>
              <a:t>requirements phase </a:t>
            </a:r>
            <a:r>
              <a:rPr lang="en-US" altLang="en-US" dirty="0"/>
              <a:t>should define the specific security requirements if there is any expectation of them being designed into the project.</a:t>
            </a:r>
          </a:p>
          <a:p>
            <a:pPr lvl="1"/>
            <a:r>
              <a:rPr lang="en-US" dirty="0">
                <a:ea typeface="ヒラギノ角ゴ Pro W3" pitchFamily="-111" charset="-128"/>
                <a:cs typeface="ヒラギノ角ゴ Pro W3" pitchFamily="-111" charset="-128"/>
              </a:rPr>
              <a:t>The process is all about completing the requirements.</a:t>
            </a:r>
          </a:p>
          <a:p>
            <a:pPr lvl="1"/>
            <a:r>
              <a:rPr lang="en-US" dirty="0">
                <a:ea typeface="ヒラギノ角ゴ Pro W3" pitchFamily="-111" charset="-128"/>
                <a:cs typeface="ヒラギノ角ゴ Pro W3" pitchFamily="-111" charset="-128"/>
              </a:rPr>
              <a:t>The objective of the secure coding process is to properly implement this and all other requirements, so that the resultant software performs as desired and only as desired.</a:t>
            </a:r>
          </a:p>
          <a:p>
            <a:pPr lvl="1"/>
            <a:r>
              <a:rPr lang="en-US" dirty="0">
                <a:ea typeface="ヒラギノ角ゴ Pro W3" pitchFamily="-111" charset="-128"/>
                <a:cs typeface="ヒラギノ角ゴ Pro W3" pitchFamily="-111" charset="-128"/>
              </a:rPr>
              <a:t>Requirements process is a key component of security in software development.</a:t>
            </a:r>
            <a:endParaRPr lang="en-US" altLang="en-US" dirty="0"/>
          </a:p>
        </p:txBody>
      </p:sp>
    </p:spTree>
    <p:extLst>
      <p:ext uri="{BB962C8B-B14F-4D97-AF65-F5344CB8AC3E}">
        <p14:creationId xmlns:p14="http://schemas.microsoft.com/office/powerpoint/2010/main" val="257790742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Requirements Phase (</a:t>
            </a:r>
            <a:r>
              <a:rPr lang="en-US" i="1" dirty="0"/>
              <a:t>continued</a:t>
            </a:r>
            <a:r>
              <a:rPr lang="en-US" dirty="0"/>
              <a:t>)</a:t>
            </a:r>
          </a:p>
        </p:txBody>
      </p:sp>
      <p:sp>
        <p:nvSpPr>
          <p:cNvPr id="8195" name="Rectangle 3"/>
          <p:cNvSpPr>
            <a:spLocks noGrp="1" noChangeArrowheads="1"/>
          </p:cNvSpPr>
          <p:nvPr>
            <p:ph idx="1"/>
          </p:nvPr>
        </p:nvSpPr>
        <p:spPr/>
        <p:txBody>
          <a:bodyPr/>
          <a:lstStyle/>
          <a:p>
            <a:r>
              <a:rPr lang="en-US" altLang="en-US" dirty="0">
                <a:ea typeface="ヒラギノ角ゴ Pro W3" pitchFamily="-112" charset="-128"/>
              </a:rPr>
              <a:t>The cost of adding security at a later time rises exponentially.</a:t>
            </a:r>
          </a:p>
          <a:p>
            <a:r>
              <a:rPr lang="en-US" altLang="en-US" dirty="0">
                <a:ea typeface="ヒラギノ角ゴ Pro W3" pitchFamily="-112" charset="-128"/>
              </a:rPr>
              <a:t>The development of both functional and nonfunctional security requirements occurs in tandem with other requirements through the:</a:t>
            </a:r>
          </a:p>
          <a:p>
            <a:pPr lvl="1"/>
            <a:r>
              <a:rPr lang="en-US" altLang="en-US" dirty="0">
                <a:ea typeface="ヒラギノ角ゴ Pro W3" pitchFamily="-112" charset="-128"/>
              </a:rPr>
              <a:t>Development of use cases, analysis of customer inputs, implementation of company policies, and compliance with industry best practices</a:t>
            </a:r>
          </a:p>
          <a:p>
            <a:r>
              <a:rPr lang="en-US" altLang="en-US" dirty="0"/>
              <a:t>One output of the requirements phase is a security document.</a:t>
            </a:r>
          </a:p>
        </p:txBody>
      </p:sp>
    </p:spTree>
    <p:extLst>
      <p:ext uri="{BB962C8B-B14F-4D97-AF65-F5344CB8AC3E}">
        <p14:creationId xmlns:p14="http://schemas.microsoft.com/office/powerpoint/2010/main" val="38793386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Design Phase</a:t>
            </a:r>
          </a:p>
        </p:txBody>
      </p:sp>
      <p:sp>
        <p:nvSpPr>
          <p:cNvPr id="8195" name="Rectangle 3"/>
          <p:cNvSpPr>
            <a:spLocks noGrp="1" noChangeArrowheads="1"/>
          </p:cNvSpPr>
          <p:nvPr>
            <p:ph idx="1"/>
          </p:nvPr>
        </p:nvSpPr>
        <p:spPr/>
        <p:txBody>
          <a:bodyPr/>
          <a:lstStyle/>
          <a:p>
            <a:r>
              <a:rPr lang="en-US" altLang="en-US" dirty="0">
                <a:ea typeface="ヒラギノ角ゴ Pro W3" pitchFamily="-112" charset="-128"/>
              </a:rPr>
              <a:t>Designing a software project is a multifaceted process.</a:t>
            </a:r>
          </a:p>
          <a:p>
            <a:r>
              <a:rPr lang="en-US" altLang="en-US" i="1" dirty="0">
                <a:ea typeface="ヒラギノ角ゴ Pro W3" pitchFamily="-112" charset="-128"/>
              </a:rPr>
              <a:t>Minimizing attack surface area</a:t>
            </a:r>
            <a:r>
              <a:rPr lang="en-US" altLang="en-US" dirty="0">
                <a:ea typeface="ヒラギノ角ゴ Pro W3" pitchFamily="-112" charset="-128"/>
              </a:rPr>
              <a:t> is a concept that tends to run counter to the way software has been designed—most designs come as a result of incremental accumulation, adding features and functions without regard to maintainability.</a:t>
            </a:r>
          </a:p>
        </p:txBody>
      </p:sp>
    </p:spTree>
    <p:extLst>
      <p:ext uri="{BB962C8B-B14F-4D97-AF65-F5344CB8AC3E}">
        <p14:creationId xmlns:p14="http://schemas.microsoft.com/office/powerpoint/2010/main" val="227114011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Coding Phase</a:t>
            </a:r>
          </a:p>
        </p:txBody>
      </p:sp>
      <p:sp>
        <p:nvSpPr>
          <p:cNvPr id="8195" name="Rectangle 3"/>
          <p:cNvSpPr>
            <a:spLocks noGrp="1" noChangeArrowheads="1"/>
          </p:cNvSpPr>
          <p:nvPr>
            <p:ph idx="1"/>
          </p:nvPr>
        </p:nvSpPr>
        <p:spPr/>
        <p:txBody>
          <a:bodyPr/>
          <a:lstStyle/>
          <a:p>
            <a:r>
              <a:rPr lang="en-US" altLang="en-US" dirty="0">
                <a:ea typeface="ヒラギノ角ゴ Pro W3" pitchFamily="-112" charset="-128"/>
              </a:rPr>
              <a:t>The point at which the design is implemented is the coding step in the software development process.</a:t>
            </a:r>
          </a:p>
          <a:p>
            <a:pPr lvl="1"/>
            <a:r>
              <a:rPr lang="en-US" altLang="en-US" dirty="0">
                <a:ea typeface="ヒラギノ角ゴ Pro W3" pitchFamily="-112" charset="-128"/>
              </a:rPr>
              <a:t>The act of instantiating an idea into code is a point where an error can enter the process.</a:t>
            </a:r>
          </a:p>
          <a:p>
            <a:pPr lvl="1"/>
            <a:r>
              <a:rPr lang="en-US" altLang="en-US" dirty="0">
                <a:ea typeface="ヒラギノ角ゴ Pro W3" pitchFamily="-112" charset="-128"/>
              </a:rPr>
              <a:t>Examples include: </a:t>
            </a:r>
          </a:p>
          <a:p>
            <a:pPr lvl="2"/>
            <a:r>
              <a:rPr lang="en-US" altLang="en-US" dirty="0">
                <a:ea typeface="ヒラギノ角ゴ Pro W3" pitchFamily="-112" charset="-128"/>
              </a:rPr>
              <a:t>The failure to include desired functionality</a:t>
            </a:r>
          </a:p>
          <a:p>
            <a:pPr lvl="2"/>
            <a:r>
              <a:rPr lang="en-US" altLang="en-US" dirty="0">
                <a:ea typeface="ヒラギノ角ゴ Pro W3" pitchFamily="-112" charset="-128"/>
              </a:rPr>
              <a:t>The inclusion of undesired behavior in the code</a:t>
            </a:r>
          </a:p>
          <a:p>
            <a:pPr lvl="1"/>
            <a:r>
              <a:rPr lang="en-US" altLang="en-US" dirty="0">
                <a:ea typeface="ヒラギノ角ゴ Pro W3" pitchFamily="-112" charset="-128"/>
              </a:rPr>
              <a:t>Testing for the first type of error is relatively easy if the requirements are enumerated in a previous phase of the process.</a:t>
            </a:r>
          </a:p>
        </p:txBody>
      </p:sp>
    </p:spTree>
    <p:extLst>
      <p:ext uri="{BB962C8B-B14F-4D97-AF65-F5344CB8AC3E}">
        <p14:creationId xmlns:p14="http://schemas.microsoft.com/office/powerpoint/2010/main" val="276050033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Coding Phase (</a:t>
            </a:r>
            <a:r>
              <a:rPr lang="en-US" i="1" dirty="0"/>
              <a:t>continued</a:t>
            </a:r>
            <a:r>
              <a:rPr lang="en-US" dirty="0"/>
              <a:t>)</a:t>
            </a:r>
          </a:p>
        </p:txBody>
      </p:sp>
      <p:sp>
        <p:nvSpPr>
          <p:cNvPr id="8195" name="Rectangle 3"/>
          <p:cNvSpPr>
            <a:spLocks noGrp="1" noChangeArrowheads="1"/>
          </p:cNvSpPr>
          <p:nvPr>
            <p:ph idx="1"/>
          </p:nvPr>
        </p:nvSpPr>
        <p:spPr/>
        <p:txBody>
          <a:bodyPr/>
          <a:lstStyle/>
          <a:p>
            <a:r>
              <a:rPr lang="en-US" altLang="en-US" dirty="0">
                <a:ea typeface="ヒラギノ角ゴ Pro W3" pitchFamily="-112" charset="-128"/>
              </a:rPr>
              <a:t>Testing for the inclusion of undesired behavior is significantly more difficult.</a:t>
            </a:r>
          </a:p>
          <a:p>
            <a:r>
              <a:rPr lang="en-US" altLang="en-US" dirty="0">
                <a:ea typeface="ヒラギノ角ゴ Pro W3" pitchFamily="-112" charset="-128"/>
              </a:rPr>
              <a:t>Enumerations of known software weaknesses and vulnerabilities have been compiled and published as the </a:t>
            </a:r>
            <a:r>
              <a:rPr lang="en-US" altLang="en-US" b="1" dirty="0">
                <a:ea typeface="ヒラギノ角ゴ Pro W3" pitchFamily="-112" charset="-128"/>
              </a:rPr>
              <a:t>Common Weakness Enumeration (CWE) </a:t>
            </a:r>
            <a:r>
              <a:rPr lang="en-US" altLang="en-US" dirty="0">
                <a:ea typeface="ヒラギノ角ゴ Pro W3" pitchFamily="-112" charset="-128"/>
              </a:rPr>
              <a:t>and </a:t>
            </a:r>
            <a:r>
              <a:rPr lang="en-US" altLang="en-US" b="1" dirty="0">
                <a:ea typeface="ヒラギノ角ゴ Pro W3" pitchFamily="-112" charset="-128"/>
              </a:rPr>
              <a:t>Common Vulnerabilities and Exposures (CVE) </a:t>
            </a:r>
            <a:r>
              <a:rPr lang="en-US" altLang="en-US" dirty="0">
                <a:ea typeface="ヒラギノ角ゴ Pro W3" pitchFamily="-112" charset="-128"/>
              </a:rPr>
              <a:t>by the MITRE Corporation.</a:t>
            </a:r>
          </a:p>
          <a:p>
            <a:pPr lvl="1"/>
            <a:r>
              <a:rPr lang="en-US" altLang="en-US" dirty="0">
                <a:ea typeface="ヒラギノ角ゴ Pro W3" pitchFamily="-112" charset="-128"/>
              </a:rPr>
              <a:t>These enumerations have enabled significant advancement in the development of methods to reduce code vulnerabilities.</a:t>
            </a:r>
          </a:p>
        </p:txBody>
      </p:sp>
    </p:spTree>
    <p:extLst>
      <p:ext uri="{BB962C8B-B14F-4D97-AF65-F5344CB8AC3E}">
        <p14:creationId xmlns:p14="http://schemas.microsoft.com/office/powerpoint/2010/main" val="415482306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Coding Phase (</a:t>
            </a:r>
            <a:r>
              <a:rPr lang="en-US" i="1" dirty="0"/>
              <a:t>continued</a:t>
            </a:r>
            <a:r>
              <a:rPr lang="en-US" dirty="0"/>
              <a:t>)</a:t>
            </a:r>
          </a:p>
        </p:txBody>
      </p:sp>
      <p:sp>
        <p:nvSpPr>
          <p:cNvPr id="8195" name="Rectangle 3"/>
          <p:cNvSpPr>
            <a:spLocks noGrp="1" noChangeArrowheads="1"/>
          </p:cNvSpPr>
          <p:nvPr>
            <p:ph idx="1"/>
          </p:nvPr>
        </p:nvSpPr>
        <p:spPr/>
        <p:txBody>
          <a:bodyPr/>
          <a:lstStyle/>
          <a:p>
            <a:r>
              <a:rPr lang="en-US" dirty="0">
                <a:ea typeface="ヒラギノ角ゴ Pro W3" pitchFamily="-111" charset="-128"/>
                <a:cs typeface="ヒラギノ角ゴ Pro W3" pitchFamily="-111" charset="-128"/>
              </a:rPr>
              <a:t>Primary and most damaging coding errors are least privilege violations and cryptographic failures.</a:t>
            </a:r>
          </a:p>
          <a:p>
            <a:r>
              <a:rPr lang="en-US" dirty="0">
                <a:ea typeface="ヒラギノ角ゴ Pro W3" pitchFamily="-111" charset="-128"/>
                <a:cs typeface="ヒラギノ角ゴ Pro W3" pitchFamily="-111" charset="-128"/>
              </a:rPr>
              <a:t>Language-specific failures are another common source of vulnerabilities.</a:t>
            </a:r>
          </a:p>
          <a:p>
            <a:r>
              <a:rPr lang="en-US" altLang="en-US" dirty="0">
                <a:ea typeface="ヒラギノ角ゴ Pro W3" pitchFamily="-112" charset="-128"/>
              </a:rPr>
              <a:t>Ways to go about searching for coding errors that lead to vulnerabilities in software include: </a:t>
            </a:r>
          </a:p>
          <a:p>
            <a:pPr lvl="1"/>
            <a:r>
              <a:rPr lang="en-US" altLang="en-US" dirty="0">
                <a:ea typeface="ヒラギノ角ゴ Pro W3" pitchFamily="-112" charset="-128"/>
              </a:rPr>
              <a:t>Manual code inspection</a:t>
            </a:r>
          </a:p>
          <a:p>
            <a:pPr lvl="1"/>
            <a:r>
              <a:rPr lang="en-US" altLang="en-US" dirty="0">
                <a:ea typeface="ヒラギノ角ゴ Pro W3" pitchFamily="-112" charset="-128"/>
              </a:rPr>
              <a:t>Static code-analysis tools designed to analyze code for potential defects</a:t>
            </a:r>
          </a:p>
        </p:txBody>
      </p:sp>
    </p:spTree>
    <p:extLst>
      <p:ext uri="{BB962C8B-B14F-4D97-AF65-F5344CB8AC3E}">
        <p14:creationId xmlns:p14="http://schemas.microsoft.com/office/powerpoint/2010/main" val="6444323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Coding Phase (</a:t>
            </a:r>
            <a:r>
              <a:rPr lang="en-US" i="1" dirty="0"/>
              <a:t>continued</a:t>
            </a:r>
            <a:r>
              <a:rPr lang="en-US" dirty="0"/>
              <a:t>)</a:t>
            </a:r>
          </a:p>
        </p:txBody>
      </p:sp>
      <p:sp>
        <p:nvSpPr>
          <p:cNvPr id="8195" name="Rectangle 3"/>
          <p:cNvSpPr>
            <a:spLocks noGrp="1" noChangeArrowheads="1"/>
          </p:cNvSpPr>
          <p:nvPr>
            <p:ph idx="1"/>
          </p:nvPr>
        </p:nvSpPr>
        <p:spPr/>
        <p:txBody>
          <a:bodyPr/>
          <a:lstStyle/>
          <a:p>
            <a:r>
              <a:rPr lang="en-US" altLang="en-US" dirty="0">
                <a:ea typeface="ヒラギノ角ゴ Pro W3" pitchFamily="-112" charset="-128"/>
              </a:rPr>
              <a:t>Currently, the CWE describes more than 750 different weaknesses.</a:t>
            </a:r>
          </a:p>
          <a:p>
            <a:r>
              <a:rPr lang="en-US" altLang="en-US" dirty="0">
                <a:ea typeface="ヒラギノ角ゴ Pro W3" pitchFamily="-112" charset="-128"/>
              </a:rPr>
              <a:t>MITRE collaborated with SANS to develop </a:t>
            </a:r>
            <a:r>
              <a:rPr lang="en-US" altLang="en-US" b="1" dirty="0">
                <a:ea typeface="ヒラギノ角ゴ Pro W3" pitchFamily="-112" charset="-128"/>
              </a:rPr>
              <a:t>CWE/SANS Top 25 Most Dangerous Software Errors </a:t>
            </a:r>
            <a:r>
              <a:rPr lang="en-US" altLang="en-US" dirty="0">
                <a:ea typeface="ヒラギノ角ゴ Pro W3" pitchFamily="-112" charset="-128"/>
              </a:rPr>
              <a:t>list</a:t>
            </a:r>
            <a:r>
              <a:rPr lang="en-US" altLang="en-US" b="1" dirty="0">
                <a:ea typeface="ヒラギノ角ゴ Pro W3" pitchFamily="-112" charset="-128"/>
              </a:rPr>
              <a:t>.</a:t>
            </a:r>
            <a:endParaRPr lang="en-US" altLang="en-US" dirty="0">
              <a:ea typeface="ヒラギノ角ゴ Pro W3" pitchFamily="-112" charset="-128"/>
            </a:endParaRPr>
          </a:p>
          <a:p>
            <a:pPr lvl="1"/>
            <a:r>
              <a:rPr lang="en-US" altLang="en-US" dirty="0">
                <a:ea typeface="ヒラギノ角ゴ Pro W3" pitchFamily="-112" charset="-128"/>
              </a:rPr>
              <a:t>One of the ideas behind the </a:t>
            </a:r>
            <a:r>
              <a:rPr lang="en-US" altLang="en-US" b="1" dirty="0">
                <a:ea typeface="ヒラギノ角ゴ Pro W3" pitchFamily="-112" charset="-128"/>
              </a:rPr>
              <a:t>Top 25 list </a:t>
            </a:r>
            <a:r>
              <a:rPr lang="en-US" altLang="en-US" dirty="0">
                <a:ea typeface="ヒラギノ角ゴ Pro W3" pitchFamily="-112" charset="-128"/>
              </a:rPr>
              <a:t>is that it can be updated periodically as the threat landscape changes.</a:t>
            </a:r>
          </a:p>
          <a:p>
            <a:r>
              <a:rPr lang="en-US" altLang="en-US" dirty="0">
                <a:ea typeface="ヒラギノ角ゴ Pro W3" pitchFamily="-112" charset="-128"/>
              </a:rPr>
              <a:t>Two main enumerations of common software errors are:</a:t>
            </a:r>
          </a:p>
          <a:p>
            <a:pPr lvl="1"/>
            <a:r>
              <a:rPr lang="en-US" altLang="en-US" dirty="0">
                <a:ea typeface="ヒラギノ角ゴ Pro W3" pitchFamily="-112" charset="-128"/>
              </a:rPr>
              <a:t>Top 25 list maintained by MITRE</a:t>
            </a:r>
          </a:p>
          <a:p>
            <a:pPr lvl="1"/>
            <a:r>
              <a:rPr lang="en-US" altLang="en-US" dirty="0">
                <a:ea typeface="ヒラギノ角ゴ Pro W3" pitchFamily="-112" charset="-128"/>
              </a:rPr>
              <a:t>OWASP Top Ten list for web applications.</a:t>
            </a:r>
          </a:p>
        </p:txBody>
      </p:sp>
    </p:spTree>
    <p:extLst>
      <p:ext uri="{BB962C8B-B14F-4D97-AF65-F5344CB8AC3E}">
        <p14:creationId xmlns:p14="http://schemas.microsoft.com/office/powerpoint/2010/main" val="385952474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Least Privilege</a:t>
            </a:r>
          </a:p>
        </p:txBody>
      </p:sp>
      <p:sp>
        <p:nvSpPr>
          <p:cNvPr id="12291" name="Rectangle 3"/>
          <p:cNvSpPr>
            <a:spLocks noGrp="1" noChangeArrowheads="1"/>
          </p:cNvSpPr>
          <p:nvPr>
            <p:ph idx="1"/>
          </p:nvPr>
        </p:nvSpPr>
        <p:spPr/>
        <p:txBody>
          <a:bodyPr/>
          <a:lstStyle/>
          <a:p>
            <a:r>
              <a:rPr lang="en-US" b="1" dirty="0"/>
              <a:t>Least privilege </a:t>
            </a:r>
            <a:r>
              <a:rPr lang="en-US" dirty="0"/>
              <a:t>requires that the developer understand what privileges are needed specifically for an application to execute and access all its necessary resources.</a:t>
            </a:r>
          </a:p>
          <a:p>
            <a:pPr lvl="1"/>
            <a:r>
              <a:rPr lang="en-US" dirty="0"/>
              <a:t>The key principle is to plan and understand the nature of the software’s interaction with the operating system and system resources.</a:t>
            </a:r>
          </a:p>
          <a:p>
            <a:pPr lvl="1"/>
            <a:r>
              <a:rPr lang="en-US" dirty="0"/>
              <a:t>Determine what needs to be accessed and what the appropriate level of permission is, then use that level in design and implementation.</a:t>
            </a:r>
          </a:p>
        </p:txBody>
      </p:sp>
    </p:spTree>
    <p:extLst>
      <p:ext uri="{BB962C8B-B14F-4D97-AF65-F5344CB8AC3E}">
        <p14:creationId xmlns:p14="http://schemas.microsoft.com/office/powerpoint/2010/main" val="252879370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Least Privilege (</a:t>
            </a:r>
            <a:r>
              <a:rPr lang="en-US" i="1" dirty="0"/>
              <a:t>continued</a:t>
            </a:r>
            <a:r>
              <a:rPr lang="en-US" dirty="0"/>
              <a:t>)</a:t>
            </a:r>
          </a:p>
        </p:txBody>
      </p:sp>
      <p:sp>
        <p:nvSpPr>
          <p:cNvPr id="12291" name="Rectangle 3"/>
          <p:cNvSpPr>
            <a:spLocks noGrp="1" noChangeArrowheads="1"/>
          </p:cNvSpPr>
          <p:nvPr>
            <p:ph idx="1"/>
          </p:nvPr>
        </p:nvSpPr>
        <p:spPr/>
        <p:txBody>
          <a:bodyPr/>
          <a:lstStyle/>
          <a:p>
            <a:r>
              <a:rPr lang="en-US" altLang="en-US" dirty="0">
                <a:ea typeface="ヒラギノ角ゴ Pro W3" pitchFamily="-112" charset="-128"/>
              </a:rPr>
              <a:t>The cost of failure to heed the principle of least privilege can be twofold.</a:t>
            </a:r>
          </a:p>
          <a:p>
            <a:pPr lvl="1"/>
            <a:r>
              <a:rPr lang="en-US" altLang="en-US" dirty="0">
                <a:ea typeface="ヒラギノ角ゴ Pro W3" pitchFamily="-112" charset="-128"/>
              </a:rPr>
              <a:t>First, you have expensive, time-consuming access-violation errors that are hard to track down and correct.</a:t>
            </a:r>
          </a:p>
          <a:p>
            <a:pPr lvl="1"/>
            <a:r>
              <a:rPr lang="en-US" altLang="en-US" dirty="0">
                <a:ea typeface="ヒラギノ角ゴ Pro W3" pitchFamily="-112" charset="-128"/>
              </a:rPr>
              <a:t>The second problem is when an exploit is found that allows some other program to use portions of your code in an unauthorized fashion.</a:t>
            </a:r>
          </a:p>
        </p:txBody>
      </p:sp>
    </p:spTree>
    <p:extLst>
      <p:ext uri="{BB962C8B-B14F-4D97-AF65-F5344CB8AC3E}">
        <p14:creationId xmlns:p14="http://schemas.microsoft.com/office/powerpoint/2010/main" val="408417395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dirty="0">
                <a:ea typeface="ヒラギノ角ゴ Pro W3" pitchFamily="-112" charset="-128"/>
              </a:rPr>
              <a:t>Cryptographic Failures </a:t>
            </a:r>
            <a:endParaRPr lang="en-US" dirty="0"/>
          </a:p>
        </p:txBody>
      </p:sp>
      <p:sp>
        <p:nvSpPr>
          <p:cNvPr id="12291" name="Rectangle 3"/>
          <p:cNvSpPr>
            <a:spLocks noGrp="1" noChangeArrowheads="1"/>
          </p:cNvSpPr>
          <p:nvPr>
            <p:ph idx="1"/>
          </p:nvPr>
        </p:nvSpPr>
        <p:spPr/>
        <p:txBody>
          <a:bodyPr/>
          <a:lstStyle/>
          <a:p>
            <a:r>
              <a:rPr lang="en-US" altLang="en-US" dirty="0">
                <a:ea typeface="ヒラギノ角ゴ Pro W3" pitchFamily="-112" charset="-128"/>
              </a:rPr>
              <a:t>Cryptographic failures come from several common causes.</a:t>
            </a:r>
          </a:p>
          <a:p>
            <a:pPr lvl="1"/>
            <a:r>
              <a:rPr lang="en-US" altLang="en-US" dirty="0">
                <a:ea typeface="ヒラギノ角ゴ Pro W3" pitchFamily="-112" charset="-128"/>
              </a:rPr>
              <a:t>One typical mistake is choosing to develop your own cryptographic algorithm.</a:t>
            </a:r>
          </a:p>
          <a:p>
            <a:pPr lvl="1"/>
            <a:r>
              <a:rPr lang="en-US" altLang="en-US" dirty="0">
                <a:ea typeface="ヒラギノ角ゴ Pro W3" pitchFamily="-112" charset="-128"/>
              </a:rPr>
              <a:t>Deciding to use a trusted algorithm is a proper start, but there still are errors that can occur in instantiating the algorithm. </a:t>
            </a:r>
          </a:p>
          <a:p>
            <a:pPr lvl="1"/>
            <a:r>
              <a:rPr lang="en-US" altLang="en-US" dirty="0">
                <a:ea typeface="ヒラギノ角ゴ Pro W3" pitchFamily="-112" charset="-128"/>
              </a:rPr>
              <a:t>Generation of a real random number is not a trivial task as generating a pure, non-reproducible random number is a challenge.</a:t>
            </a:r>
          </a:p>
        </p:txBody>
      </p:sp>
    </p:spTree>
    <p:extLst>
      <p:ext uri="{BB962C8B-B14F-4D97-AF65-F5344CB8AC3E}">
        <p14:creationId xmlns:p14="http://schemas.microsoft.com/office/powerpoint/2010/main" val="284355467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altLang="en-US" dirty="0"/>
              <a:t>Objectives</a:t>
            </a:r>
          </a:p>
        </p:txBody>
      </p:sp>
      <p:sp>
        <p:nvSpPr>
          <p:cNvPr id="3075" name="Content Placeholder 2"/>
          <p:cNvSpPr>
            <a:spLocks noGrp="1"/>
          </p:cNvSpPr>
          <p:nvPr>
            <p:ph idx="1"/>
          </p:nvPr>
        </p:nvSpPr>
        <p:spPr/>
        <p:txBody>
          <a:bodyPr/>
          <a:lstStyle/>
          <a:p>
            <a:r>
              <a:rPr lang="en-US" altLang="en-US" dirty="0"/>
              <a:t>Describe how secure coding can be incorporated into the software development process.</a:t>
            </a:r>
          </a:p>
          <a:p>
            <a:r>
              <a:rPr lang="en-US" altLang="en-US" dirty="0"/>
              <a:t>List the major types of coding errors and their root causes.</a:t>
            </a:r>
          </a:p>
          <a:p>
            <a:r>
              <a:rPr lang="en-US" altLang="en-US" dirty="0"/>
              <a:t>Describe good software development practices and explain how they impact application security.</a:t>
            </a:r>
          </a:p>
          <a:p>
            <a:r>
              <a:rPr lang="en-US" altLang="en-US" dirty="0"/>
              <a:t>Describe how using a software development process enforces security inclusion in a project.</a:t>
            </a:r>
          </a:p>
          <a:p>
            <a:r>
              <a:rPr lang="en-US" altLang="en-US" dirty="0"/>
              <a:t>Learn about application hardening techniques.</a:t>
            </a:r>
          </a:p>
        </p:txBody>
      </p:sp>
    </p:spTree>
    <p:extLst>
      <p:ext uri="{BB962C8B-B14F-4D97-AF65-F5344CB8AC3E}">
        <p14:creationId xmlns:p14="http://schemas.microsoft.com/office/powerpoint/2010/main" val="4290127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Cryptographic Failures (</a:t>
            </a:r>
            <a:r>
              <a:rPr lang="en-US" i="1" dirty="0"/>
              <a:t>continued</a:t>
            </a:r>
            <a:r>
              <a:rPr lang="en-US" dirty="0"/>
              <a:t>)</a:t>
            </a:r>
          </a:p>
        </p:txBody>
      </p:sp>
      <p:sp>
        <p:nvSpPr>
          <p:cNvPr id="12291" name="Rectangle 3"/>
          <p:cNvSpPr>
            <a:spLocks noGrp="1" noChangeArrowheads="1"/>
          </p:cNvSpPr>
          <p:nvPr>
            <p:ph idx="1"/>
          </p:nvPr>
        </p:nvSpPr>
        <p:spPr/>
        <p:txBody>
          <a:bodyPr/>
          <a:lstStyle/>
          <a:p>
            <a:r>
              <a:rPr lang="en-US" altLang="en-US" dirty="0">
                <a:ea typeface="ヒラギノ角ゴ Pro W3" pitchFamily="-112" charset="-128"/>
              </a:rPr>
              <a:t>Determining the seed and random sequence and using this knowledge to “break” a cryptographic function has been used to bypass the security.</a:t>
            </a:r>
          </a:p>
          <a:p>
            <a:pPr lvl="1"/>
            <a:r>
              <a:rPr lang="en-US" altLang="en-US" dirty="0">
                <a:ea typeface="ヒラギノ角ゴ Pro W3" pitchFamily="-112" charset="-128"/>
              </a:rPr>
              <a:t>This method was used to subvert an early version of Netscape’s SSL implementation.</a:t>
            </a:r>
          </a:p>
          <a:p>
            <a:pPr lvl="1"/>
            <a:r>
              <a:rPr lang="en-US" altLang="en-US" dirty="0">
                <a:ea typeface="ヒラギノ角ゴ Pro W3" pitchFamily="-112" charset="-128"/>
              </a:rPr>
              <a:t>Using a number that is </a:t>
            </a:r>
            <a:r>
              <a:rPr lang="en-US" altLang="en-US" b="1" dirty="0">
                <a:ea typeface="ヒラギノ角ゴ Pro W3" pitchFamily="-112" charset="-128"/>
              </a:rPr>
              <a:t>cryptographically random</a:t>
            </a:r>
            <a:r>
              <a:rPr lang="en-US" dirty="0"/>
              <a:t>—</a:t>
            </a:r>
            <a:r>
              <a:rPr lang="en-US" altLang="en-US" dirty="0">
                <a:ea typeface="ヒラギノ角ゴ Pro W3" pitchFamily="-112" charset="-128"/>
              </a:rPr>
              <a:t>suitable for an encryption function</a:t>
            </a:r>
            <a:r>
              <a:rPr lang="en-US" dirty="0"/>
              <a:t>—resolves the problem.</a:t>
            </a:r>
            <a:endParaRPr lang="en-US" altLang="en-US" dirty="0">
              <a:ea typeface="ヒラギノ角ゴ Pro W3" pitchFamily="-112" charset="-128"/>
            </a:endParaRPr>
          </a:p>
          <a:p>
            <a:r>
              <a:rPr lang="en-US" altLang="en-US" dirty="0">
                <a:ea typeface="ヒラギノ角ゴ Pro W3" pitchFamily="-112" charset="-128"/>
              </a:rPr>
              <a:t>Storing private keys in areas where they can be recovered by an unauthorized person is the next worry.</a:t>
            </a:r>
          </a:p>
        </p:txBody>
      </p:sp>
    </p:spTree>
    <p:extLst>
      <p:ext uri="{BB962C8B-B14F-4D97-AF65-F5344CB8AC3E}">
        <p14:creationId xmlns:p14="http://schemas.microsoft.com/office/powerpoint/2010/main" val="3154374101"/>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Language-Specific Failures</a:t>
            </a:r>
            <a:br>
              <a:rPr lang="en-US" dirty="0"/>
            </a:br>
            <a:r>
              <a:rPr lang="en-US" dirty="0"/>
              <a:t> </a:t>
            </a:r>
          </a:p>
        </p:txBody>
      </p:sp>
      <p:sp>
        <p:nvSpPr>
          <p:cNvPr id="12291" name="Rectangle 3"/>
          <p:cNvSpPr>
            <a:spLocks noGrp="1" noChangeArrowheads="1"/>
          </p:cNvSpPr>
          <p:nvPr>
            <p:ph idx="1"/>
          </p:nvPr>
        </p:nvSpPr>
        <p:spPr/>
        <p:txBody>
          <a:bodyPr/>
          <a:lstStyle/>
          <a:p>
            <a:r>
              <a:rPr lang="en-US" dirty="0"/>
              <a:t>Many library calls and functions were developed without regard to secure coding implications.</a:t>
            </a:r>
          </a:p>
          <a:p>
            <a:pPr lvl="1"/>
            <a:r>
              <a:rPr lang="en-US" dirty="0"/>
              <a:t>Led to issues related to specific library functions</a:t>
            </a:r>
          </a:p>
          <a:p>
            <a:r>
              <a:rPr lang="en-US" dirty="0"/>
              <a:t>Developing and maintaining a series of </a:t>
            </a:r>
            <a:r>
              <a:rPr lang="en-US" b="1" dirty="0"/>
              <a:t>deprecated functions </a:t>
            </a:r>
            <a:r>
              <a:rPr lang="en-US" dirty="0"/>
              <a:t>and prohibiting their use in new code, while removing them from old code when possible, is a proven path toward more secure code.</a:t>
            </a:r>
          </a:p>
          <a:p>
            <a:r>
              <a:rPr lang="en-US" dirty="0"/>
              <a:t>Banned functions are easily handled via automated code reviews during the check-in process.</a:t>
            </a:r>
          </a:p>
        </p:txBody>
      </p:sp>
    </p:spTree>
    <p:extLst>
      <p:ext uri="{BB962C8B-B14F-4D97-AF65-F5344CB8AC3E}">
        <p14:creationId xmlns:p14="http://schemas.microsoft.com/office/powerpoint/2010/main" val="221082000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1104900"/>
            <a:ext cx="8229600" cy="876300"/>
          </a:xfrm>
        </p:spPr>
        <p:txBody>
          <a:bodyPr/>
          <a:lstStyle/>
          <a:p>
            <a:r>
              <a:rPr lang="en-US" dirty="0"/>
              <a:t>Testing Phase</a:t>
            </a:r>
          </a:p>
        </p:txBody>
      </p:sp>
      <p:sp>
        <p:nvSpPr>
          <p:cNvPr id="12291" name="Rectangle 3"/>
          <p:cNvSpPr>
            <a:spLocks noGrp="1" noChangeArrowheads="1"/>
          </p:cNvSpPr>
          <p:nvPr>
            <p:ph idx="1"/>
          </p:nvPr>
        </p:nvSpPr>
        <p:spPr/>
        <p:txBody>
          <a:bodyPr/>
          <a:lstStyle/>
          <a:p>
            <a:r>
              <a:rPr lang="en-US" dirty="0"/>
              <a:t>If the requirements phase marks the beginning of the generation of security in code, then the </a:t>
            </a:r>
            <a:r>
              <a:rPr lang="en-US" b="1" dirty="0"/>
              <a:t>testing phase </a:t>
            </a:r>
            <a:r>
              <a:rPr lang="en-US" dirty="0"/>
              <a:t>marks the other boundary.</a:t>
            </a:r>
          </a:p>
          <a:p>
            <a:r>
              <a:rPr lang="en-US" dirty="0"/>
              <a:t>Employing </a:t>
            </a:r>
            <a:r>
              <a:rPr lang="en-US" b="1" dirty="0"/>
              <a:t>use cases </a:t>
            </a:r>
            <a:r>
              <a:rPr lang="en-US" dirty="0"/>
              <a:t>to compare program responses to known inputs and then comparing the output to the desired output is a proven testing method.</a:t>
            </a:r>
          </a:p>
          <a:p>
            <a:r>
              <a:rPr lang="en-US" altLang="en-US" dirty="0">
                <a:ea typeface="ヒラギノ角ゴ Pro W3" pitchFamily="-112" charset="-128"/>
              </a:rPr>
              <a:t>Misuse cases can be formulated to verify that vulnerabilities cannot be exploited. </a:t>
            </a:r>
          </a:p>
          <a:p>
            <a:r>
              <a:rPr lang="en-US" altLang="en-US" dirty="0">
                <a:ea typeface="ヒラギノ角ゴ Pro W3" pitchFamily="-112" charset="-128"/>
              </a:rPr>
              <a:t>Fuzz testing (also known as </a:t>
            </a:r>
            <a:r>
              <a:rPr lang="en-US" altLang="en-US" i="1" dirty="0">
                <a:ea typeface="ヒラギノ角ゴ Pro W3" pitchFamily="-112" charset="-128"/>
              </a:rPr>
              <a:t>fuzzing</a:t>
            </a:r>
            <a:r>
              <a:rPr lang="en-US" altLang="en-US" dirty="0">
                <a:ea typeface="ヒラギノ角ゴ Pro W3" pitchFamily="-112" charset="-128"/>
              </a:rPr>
              <a:t>) uses random inputs to check for exploitable buffer overflows.</a:t>
            </a:r>
            <a:endParaRPr lang="en-US" dirty="0"/>
          </a:p>
        </p:txBody>
      </p:sp>
    </p:spTree>
    <p:extLst>
      <p:ext uri="{BB962C8B-B14F-4D97-AF65-F5344CB8AC3E}">
        <p14:creationId xmlns:p14="http://schemas.microsoft.com/office/powerpoint/2010/main" val="297547099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Testing Phase (</a:t>
            </a:r>
            <a:r>
              <a:rPr lang="en-US" i="1" dirty="0"/>
              <a:t>continued</a:t>
            </a:r>
            <a:r>
              <a:rPr lang="en-US" dirty="0"/>
              <a:t>)</a:t>
            </a:r>
          </a:p>
        </p:txBody>
      </p:sp>
      <p:sp>
        <p:nvSpPr>
          <p:cNvPr id="12291" name="Rectangle 3"/>
          <p:cNvSpPr>
            <a:spLocks noGrp="1" noChangeArrowheads="1"/>
          </p:cNvSpPr>
          <p:nvPr>
            <p:ph idx="1"/>
          </p:nvPr>
        </p:nvSpPr>
        <p:spPr/>
        <p:txBody>
          <a:bodyPr/>
          <a:lstStyle/>
          <a:p>
            <a:r>
              <a:rPr lang="en-US" dirty="0"/>
              <a:t>Testing includes:</a:t>
            </a:r>
          </a:p>
          <a:p>
            <a:pPr lvl="1"/>
            <a:r>
              <a:rPr lang="en-US" b="1" dirty="0"/>
              <a:t>White-box testing</a:t>
            </a:r>
            <a:r>
              <a:rPr lang="en-US" dirty="0"/>
              <a:t> – test team has access to the design and coding elements</a:t>
            </a:r>
          </a:p>
          <a:p>
            <a:pPr lvl="1"/>
            <a:r>
              <a:rPr lang="en-US" b="1" dirty="0"/>
              <a:t>Black-box testing </a:t>
            </a:r>
            <a:r>
              <a:rPr lang="en-US" dirty="0"/>
              <a:t>– team does not have access to coding elements</a:t>
            </a:r>
          </a:p>
          <a:p>
            <a:pPr lvl="1"/>
            <a:r>
              <a:rPr lang="en-US" b="1" dirty="0"/>
              <a:t>Grey-box testing</a:t>
            </a:r>
            <a:r>
              <a:rPr lang="en-US" dirty="0"/>
              <a:t> – test team has more information than in black-box testing but not as much as in white-box testing</a:t>
            </a:r>
          </a:p>
          <a:p>
            <a:r>
              <a:rPr lang="en-US" dirty="0">
                <a:ea typeface="ヒラギノ角ゴ Pro W3" pitchFamily="-111" charset="-128"/>
                <a:cs typeface="ヒラギノ角ゴ Pro W3" pitchFamily="-111" charset="-128"/>
              </a:rPr>
              <a:t>Final code can be subjected to </a:t>
            </a:r>
            <a:r>
              <a:rPr lang="en-US" i="1" dirty="0">
                <a:ea typeface="ヒラギノ角ゴ Pro W3" pitchFamily="-111" charset="-128"/>
                <a:cs typeface="ヒラギノ角ゴ Pro W3" pitchFamily="-111" charset="-128"/>
              </a:rPr>
              <a:t>penetration tests</a:t>
            </a:r>
            <a:r>
              <a:rPr lang="en-US" dirty="0">
                <a:ea typeface="ヒラギノ角ゴ Pro W3" pitchFamily="-111" charset="-128"/>
                <a:cs typeface="ヒラギノ角ゴ Pro W3" pitchFamily="-111" charset="-128"/>
              </a:rPr>
              <a:t>.</a:t>
            </a:r>
          </a:p>
          <a:p>
            <a:pPr lvl="1"/>
            <a:r>
              <a:rPr lang="en-US" dirty="0">
                <a:ea typeface="ヒラギノ角ゴ Pro W3" pitchFamily="-111" charset="-128"/>
                <a:cs typeface="ヒラギノ角ゴ Pro W3" pitchFamily="-111" charset="-128"/>
              </a:rPr>
              <a:t>Designed specifically to test configuration, security controls, and common defenses such as input and output validation and error handling</a:t>
            </a:r>
            <a:endParaRPr lang="en-US" dirty="0"/>
          </a:p>
        </p:txBody>
      </p:sp>
    </p:spTree>
    <p:extLst>
      <p:ext uri="{BB962C8B-B14F-4D97-AF65-F5344CB8AC3E}">
        <p14:creationId xmlns:p14="http://schemas.microsoft.com/office/powerpoint/2010/main" val="397971232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Testing Phase (</a:t>
            </a:r>
            <a:r>
              <a:rPr lang="en-US" i="1" dirty="0"/>
              <a:t>continued</a:t>
            </a:r>
            <a:r>
              <a:rPr lang="en-US" dirty="0"/>
              <a:t>)</a:t>
            </a:r>
          </a:p>
        </p:txBody>
      </p:sp>
      <p:sp>
        <p:nvSpPr>
          <p:cNvPr id="12291" name="Rectangle 3"/>
          <p:cNvSpPr>
            <a:spLocks noGrp="1" noChangeArrowheads="1"/>
          </p:cNvSpPr>
          <p:nvPr>
            <p:ph idx="1"/>
          </p:nvPr>
        </p:nvSpPr>
        <p:spPr/>
        <p:txBody>
          <a:bodyPr/>
          <a:lstStyle/>
          <a:p>
            <a:r>
              <a:rPr lang="en-US" altLang="en-US" dirty="0">
                <a:ea typeface="ヒラギノ角ゴ Pro W3" pitchFamily="-112" charset="-128"/>
              </a:rPr>
              <a:t>One of the most powerful tools that can be used in testing is </a:t>
            </a:r>
            <a:r>
              <a:rPr lang="en-US" altLang="en-US" b="1" dirty="0">
                <a:ea typeface="ヒラギノ角ゴ Pro W3" pitchFamily="-112" charset="-128"/>
              </a:rPr>
              <a:t>fuzzing</a:t>
            </a:r>
            <a:r>
              <a:rPr lang="en-US" altLang="en-US" dirty="0">
                <a:ea typeface="ヒラギノ角ゴ Pro W3" pitchFamily="-112" charset="-128"/>
              </a:rPr>
              <a:t>, the systematic application of a series of malformed inputs to test how the program responds.</a:t>
            </a:r>
          </a:p>
          <a:p>
            <a:r>
              <a:rPr lang="en-US" altLang="en-US" dirty="0">
                <a:ea typeface="ヒラギノ角ゴ Pro W3" pitchFamily="-112" charset="-128"/>
              </a:rPr>
              <a:t>Fuzzing has been used by hackers for years to find potentially exploitable buffer overflows, without any specific knowledge of the coding. </a:t>
            </a:r>
          </a:p>
          <a:p>
            <a:r>
              <a:rPr lang="en-US" altLang="en-US" dirty="0">
                <a:ea typeface="ヒラギノ角ゴ Pro W3" pitchFamily="-112" charset="-128"/>
              </a:rPr>
              <a:t>A tester can use a fuzzing framework to automate numerous input sequences.</a:t>
            </a:r>
          </a:p>
        </p:txBody>
      </p:sp>
    </p:spTree>
    <p:extLst>
      <p:ext uri="{BB962C8B-B14F-4D97-AF65-F5344CB8AC3E}">
        <p14:creationId xmlns:p14="http://schemas.microsoft.com/office/powerpoint/2010/main" val="288644776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Secure Coding Concepts</a:t>
            </a:r>
          </a:p>
        </p:txBody>
      </p:sp>
      <p:sp>
        <p:nvSpPr>
          <p:cNvPr id="3" name="Content Placeholder 2"/>
          <p:cNvSpPr>
            <a:spLocks noGrp="1"/>
          </p:cNvSpPr>
          <p:nvPr>
            <p:ph idx="1"/>
          </p:nvPr>
        </p:nvSpPr>
        <p:spPr/>
        <p:txBody>
          <a:bodyPr/>
          <a:lstStyle/>
          <a:p>
            <a:r>
              <a:rPr lang="en-US" dirty="0"/>
              <a:t>There are numerous individual elements in the secure development lifecycle (SDL) that can assist a team in developing secure code.</a:t>
            </a:r>
          </a:p>
          <a:p>
            <a:pPr lvl="1"/>
            <a:r>
              <a:rPr lang="en-US" dirty="0"/>
              <a:t>Correct SDL processes, such as input validation, proper error and exception handling, and cross-site scripting and cross-site request forgery mitigations, can improve the security of code.</a:t>
            </a:r>
          </a:p>
          <a:p>
            <a:pPr lvl="1"/>
            <a:r>
              <a:rPr lang="en-US" dirty="0"/>
              <a:t>Process elements such as security testing, fuzzing, and patch management also help to ensure applications meet a desired risk profile.</a:t>
            </a:r>
          </a:p>
        </p:txBody>
      </p:sp>
    </p:spTree>
    <p:extLst>
      <p:ext uri="{BB962C8B-B14F-4D97-AF65-F5344CB8AC3E}">
        <p14:creationId xmlns:p14="http://schemas.microsoft.com/office/powerpoint/2010/main" val="1896347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Error and Exception Handling</a:t>
            </a:r>
          </a:p>
        </p:txBody>
      </p:sp>
      <p:sp>
        <p:nvSpPr>
          <p:cNvPr id="5" name="Content Placeholder 4"/>
          <p:cNvSpPr>
            <a:spLocks noGrp="1"/>
          </p:cNvSpPr>
          <p:nvPr>
            <p:ph idx="1"/>
          </p:nvPr>
        </p:nvSpPr>
        <p:spPr>
          <a:xfrm>
            <a:off x="457200" y="1981200"/>
            <a:ext cx="8229600" cy="4724400"/>
          </a:xfrm>
        </p:spPr>
        <p:txBody>
          <a:bodyPr/>
          <a:lstStyle/>
          <a:p>
            <a:r>
              <a:rPr lang="en-US" dirty="0"/>
              <a:t>During an exception, it is common practice to record/report the condition.</a:t>
            </a:r>
          </a:p>
          <a:p>
            <a:pPr lvl="1"/>
            <a:r>
              <a:rPr lang="en-US" dirty="0"/>
              <a:t>The challenge is in where this information is captured.</a:t>
            </a:r>
          </a:p>
          <a:p>
            <a:r>
              <a:rPr lang="en-US" dirty="0"/>
              <a:t>Errors associated with SQL statements can disclose data structures and data elements.</a:t>
            </a:r>
          </a:p>
          <a:p>
            <a:r>
              <a:rPr lang="en-US" dirty="0"/>
              <a:t>Remote procedure call (RPC) errors can give up sensitive information.</a:t>
            </a:r>
          </a:p>
          <a:p>
            <a:r>
              <a:rPr lang="en-US" dirty="0"/>
              <a:t>Programmatic errors can give up line numbers that an exception occurred on, the method that was invoked, and information such as stack elements.</a:t>
            </a:r>
          </a:p>
        </p:txBody>
      </p:sp>
    </p:spTree>
    <p:extLst>
      <p:ext uri="{BB962C8B-B14F-4D97-AF65-F5344CB8AC3E}">
        <p14:creationId xmlns:p14="http://schemas.microsoft.com/office/powerpoint/2010/main" val="22030406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and Output Validation</a:t>
            </a:r>
          </a:p>
        </p:txBody>
      </p:sp>
      <p:sp>
        <p:nvSpPr>
          <p:cNvPr id="3" name="Content Placeholder 2"/>
          <p:cNvSpPr>
            <a:spLocks noGrp="1"/>
          </p:cNvSpPr>
          <p:nvPr>
            <p:ph idx="1"/>
          </p:nvPr>
        </p:nvSpPr>
        <p:spPr/>
        <p:txBody>
          <a:bodyPr/>
          <a:lstStyle/>
          <a:p>
            <a:r>
              <a:rPr lang="en-US" dirty="0"/>
              <a:t>Users have the ability to manipulate inputs.</a:t>
            </a:r>
          </a:p>
          <a:p>
            <a:pPr lvl="1"/>
            <a:r>
              <a:rPr lang="en-US" dirty="0"/>
              <a:t>It is up to the programmer to appropriately handle the input to prevent malicious entries from having an effect.</a:t>
            </a:r>
          </a:p>
          <a:p>
            <a:r>
              <a:rPr lang="en-US" dirty="0"/>
              <a:t>Input validation is especially well suited for the following vulnerabilities:</a:t>
            </a:r>
          </a:p>
          <a:p>
            <a:pPr lvl="1"/>
            <a:r>
              <a:rPr lang="en-US" dirty="0"/>
              <a:t>Buffer overflow, reliance on untrusted inputs in a security decision, cross-site scripting, cross-site request forgery, path traversal, and incorrect calculation of buffer size</a:t>
            </a:r>
          </a:p>
        </p:txBody>
      </p:sp>
    </p:spTree>
    <p:extLst>
      <p:ext uri="{BB962C8B-B14F-4D97-AF65-F5344CB8AC3E}">
        <p14:creationId xmlns:p14="http://schemas.microsoft.com/office/powerpoint/2010/main" val="29772312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and Output Validation (</a:t>
            </a:r>
            <a:r>
              <a:rPr lang="en-US" i="1" dirty="0"/>
              <a:t>continued</a:t>
            </a:r>
            <a:r>
              <a:rPr lang="en-US" dirty="0"/>
              <a:t>)</a:t>
            </a:r>
          </a:p>
        </p:txBody>
      </p:sp>
      <p:sp>
        <p:nvSpPr>
          <p:cNvPr id="3" name="Content Placeholder 2"/>
          <p:cNvSpPr>
            <a:spLocks noGrp="1"/>
          </p:cNvSpPr>
          <p:nvPr>
            <p:ph idx="1"/>
          </p:nvPr>
        </p:nvSpPr>
        <p:spPr/>
        <p:txBody>
          <a:bodyPr/>
          <a:lstStyle/>
          <a:p>
            <a:r>
              <a:rPr lang="en-US" i="1" dirty="0"/>
              <a:t>Canonicalization</a:t>
            </a:r>
            <a:r>
              <a:rPr lang="en-US" dirty="0"/>
              <a:t> is the process by which application programs manipulate strings to a base form, creating a foundational representation of the input.</a:t>
            </a:r>
          </a:p>
          <a:p>
            <a:pPr lvl="1"/>
            <a:r>
              <a:rPr lang="en-US" b="1" dirty="0"/>
              <a:t>Canonicalization errors </a:t>
            </a:r>
            <a:r>
              <a:rPr lang="en-US" dirty="0"/>
              <a:t>arise from the fact that inputs to a web application may be processed by multiple applications, such as the web server, application server, and database server, each with its own parsers to resolve appropriate canonicalization issues.</a:t>
            </a:r>
          </a:p>
          <a:p>
            <a:r>
              <a:rPr lang="en-US" dirty="0"/>
              <a:t>The first line of defense is to write solid code.</a:t>
            </a:r>
          </a:p>
          <a:p>
            <a:r>
              <a:rPr lang="en-US" dirty="0"/>
              <a:t>A second line of defense is proper string handling.</a:t>
            </a:r>
          </a:p>
        </p:txBody>
      </p:sp>
    </p:spTree>
    <p:extLst>
      <p:ext uri="{BB962C8B-B14F-4D97-AF65-F5344CB8AC3E}">
        <p14:creationId xmlns:p14="http://schemas.microsoft.com/office/powerpoint/2010/main" val="33082504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and Output Validation (</a:t>
            </a:r>
            <a:r>
              <a:rPr lang="en-US" i="1" dirty="0"/>
              <a:t>continued</a:t>
            </a:r>
            <a:r>
              <a:rPr lang="en-US" dirty="0"/>
              <a:t>)</a:t>
            </a:r>
          </a:p>
        </p:txBody>
      </p:sp>
      <p:sp>
        <p:nvSpPr>
          <p:cNvPr id="3" name="Content Placeholder 2"/>
          <p:cNvSpPr>
            <a:spLocks noGrp="1"/>
          </p:cNvSpPr>
          <p:nvPr>
            <p:ph idx="1"/>
          </p:nvPr>
        </p:nvSpPr>
        <p:spPr/>
        <p:txBody>
          <a:bodyPr/>
          <a:lstStyle/>
          <a:p>
            <a:r>
              <a:rPr lang="en-US" dirty="0"/>
              <a:t>Output validation is just as important in many cases as input validation.</a:t>
            </a:r>
          </a:p>
          <a:p>
            <a:pPr lvl="1"/>
            <a:r>
              <a:rPr lang="en-US" dirty="0"/>
              <a:t>If querying a database for a username and password match, the expected forms of the output of the match function should be either one match or none. </a:t>
            </a:r>
          </a:p>
          <a:p>
            <a:pPr lvl="1"/>
            <a:r>
              <a:rPr lang="en-US" dirty="0"/>
              <a:t>If using record count to indicate the level of match, which is a common practice, then a value other than zero or one would be an error.</a:t>
            </a:r>
          </a:p>
          <a:p>
            <a:pPr lvl="1"/>
            <a:r>
              <a:rPr lang="en-US" dirty="0"/>
              <a:t>Defensive coding using output validation would not act on values greater than one, as these are clearly an error and should be treated as a failure.</a:t>
            </a:r>
          </a:p>
        </p:txBody>
      </p:sp>
    </p:spTree>
    <p:extLst>
      <p:ext uri="{BB962C8B-B14F-4D97-AF65-F5344CB8AC3E}">
        <p14:creationId xmlns:p14="http://schemas.microsoft.com/office/powerpoint/2010/main" val="2520931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Terms</a:t>
            </a:r>
          </a:p>
        </p:txBody>
      </p:sp>
      <p:sp>
        <p:nvSpPr>
          <p:cNvPr id="3" name="Content Placeholder 2"/>
          <p:cNvSpPr>
            <a:spLocks noGrp="1"/>
          </p:cNvSpPr>
          <p:nvPr>
            <p:ph sz="half" idx="1"/>
          </p:nvPr>
        </p:nvSpPr>
        <p:spPr/>
        <p:txBody>
          <a:bodyPr/>
          <a:lstStyle/>
          <a:p>
            <a:r>
              <a:rPr lang="en-US" dirty="0"/>
              <a:t>Agile model</a:t>
            </a:r>
          </a:p>
          <a:p>
            <a:r>
              <a:rPr lang="en-US" dirty="0"/>
              <a:t>Black-box testing</a:t>
            </a:r>
          </a:p>
          <a:p>
            <a:r>
              <a:rPr lang="en-US" dirty="0"/>
              <a:t>Buffer overflow</a:t>
            </a:r>
          </a:p>
          <a:p>
            <a:r>
              <a:rPr lang="en-US" dirty="0"/>
              <a:t>Canonicalization error</a:t>
            </a:r>
          </a:p>
          <a:p>
            <a:r>
              <a:rPr lang="en-US" dirty="0"/>
              <a:t>Code injection</a:t>
            </a:r>
          </a:p>
          <a:p>
            <a:r>
              <a:rPr lang="en-US" dirty="0"/>
              <a:t>Common Vulnerabilities and Exposures (CVE)</a:t>
            </a:r>
          </a:p>
          <a:p>
            <a:r>
              <a:rPr lang="en-US" dirty="0"/>
              <a:t>Common Weakness Enumeration (CWE)</a:t>
            </a:r>
          </a:p>
        </p:txBody>
      </p:sp>
      <p:sp>
        <p:nvSpPr>
          <p:cNvPr id="4" name="Content Placeholder 3"/>
          <p:cNvSpPr>
            <a:spLocks noGrp="1"/>
          </p:cNvSpPr>
          <p:nvPr>
            <p:ph sz="half" idx="2"/>
          </p:nvPr>
        </p:nvSpPr>
        <p:spPr/>
        <p:txBody>
          <a:bodyPr/>
          <a:lstStyle/>
          <a:p>
            <a:r>
              <a:rPr lang="en-US" dirty="0"/>
              <a:t>Cryptographically random</a:t>
            </a:r>
          </a:p>
          <a:p>
            <a:r>
              <a:rPr lang="en-US" dirty="0"/>
              <a:t>CWE/SANS Top 25 Most Dangerous Software Errors</a:t>
            </a:r>
          </a:p>
          <a:p>
            <a:r>
              <a:rPr lang="en-US" dirty="0"/>
              <a:t>Deprecated function</a:t>
            </a:r>
          </a:p>
          <a:p>
            <a:r>
              <a:rPr lang="en-US" dirty="0"/>
              <a:t>Evolutionary model</a:t>
            </a:r>
          </a:p>
          <a:p>
            <a:r>
              <a:rPr lang="en-US" dirty="0"/>
              <a:t>Fuzzing</a:t>
            </a:r>
          </a:p>
          <a:p>
            <a:r>
              <a:rPr lang="en-US" dirty="0"/>
              <a:t>Grey-box testing</a:t>
            </a:r>
          </a:p>
        </p:txBody>
      </p:sp>
    </p:spTree>
    <p:extLst>
      <p:ext uri="{BB962C8B-B14F-4D97-AF65-F5344CB8AC3E}">
        <p14:creationId xmlns:p14="http://schemas.microsoft.com/office/powerpoint/2010/main" val="37672935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Fuzzing</a:t>
            </a:r>
          </a:p>
        </p:txBody>
      </p:sp>
      <p:sp>
        <p:nvSpPr>
          <p:cNvPr id="3" name="Content Placeholder 2"/>
          <p:cNvSpPr>
            <a:spLocks noGrp="1"/>
          </p:cNvSpPr>
          <p:nvPr>
            <p:ph idx="1"/>
          </p:nvPr>
        </p:nvSpPr>
        <p:spPr/>
        <p:txBody>
          <a:bodyPr/>
          <a:lstStyle/>
          <a:p>
            <a:r>
              <a:rPr lang="en-US" dirty="0"/>
              <a:t>One of the most powerful tools that can be used in testing is </a:t>
            </a:r>
            <a:r>
              <a:rPr lang="en-US" i="1" dirty="0"/>
              <a:t>fuzzing</a:t>
            </a:r>
            <a:r>
              <a:rPr lang="en-US" dirty="0"/>
              <a:t> (a.k.a. fuzz testing), which is the systematic application of a series of malformed inputs to test how the program responds.</a:t>
            </a:r>
          </a:p>
          <a:p>
            <a:pPr lvl="1"/>
            <a:r>
              <a:rPr lang="en-US" dirty="0"/>
              <a:t>Fuzzing has been used by hackers for years to find potentially exploitable buffer overflows, without any specific knowledge of the coding.</a:t>
            </a:r>
          </a:p>
          <a:p>
            <a:pPr lvl="1"/>
            <a:r>
              <a:rPr lang="en-US" dirty="0"/>
              <a:t>Fuzz testing works perfectly fine regardless of the type of testing, white box or black box. </a:t>
            </a:r>
          </a:p>
          <a:p>
            <a:pPr lvl="1"/>
            <a:r>
              <a:rPr lang="en-US" dirty="0"/>
              <a:t>Fuzzing serves as a best practice for finding unexpected input validation errors.</a:t>
            </a:r>
          </a:p>
        </p:txBody>
      </p:sp>
    </p:spTree>
    <p:extLst>
      <p:ext uri="{BB962C8B-B14F-4D97-AF65-F5344CB8AC3E}">
        <p14:creationId xmlns:p14="http://schemas.microsoft.com/office/powerpoint/2010/main" val="4473703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Bug Tracking</a:t>
            </a:r>
          </a:p>
        </p:txBody>
      </p:sp>
      <p:sp>
        <p:nvSpPr>
          <p:cNvPr id="3" name="Content Placeholder 2"/>
          <p:cNvSpPr>
            <a:spLocks noGrp="1"/>
          </p:cNvSpPr>
          <p:nvPr>
            <p:ph idx="1"/>
          </p:nvPr>
        </p:nvSpPr>
        <p:spPr/>
        <p:txBody>
          <a:bodyPr/>
          <a:lstStyle/>
          <a:p>
            <a:r>
              <a:rPr lang="en-US" dirty="0"/>
              <a:t>Bug tracking is a foundational element in secure development.</a:t>
            </a:r>
          </a:p>
          <a:p>
            <a:pPr lvl="1"/>
            <a:r>
              <a:rPr lang="en-US" dirty="0"/>
              <a:t>All bugs are enumerated, classified, and tracked.</a:t>
            </a:r>
          </a:p>
          <a:p>
            <a:pPr lvl="1"/>
            <a:r>
              <a:rPr lang="en-US" dirty="0"/>
              <a:t>If the classification of a bug exceeds a set level, then it must be resolved before the code advances to the next level of development.</a:t>
            </a:r>
          </a:p>
          <a:p>
            <a:pPr lvl="1"/>
            <a:r>
              <a:rPr lang="en-US" dirty="0"/>
              <a:t>Bugs are classified based on the risk the vulnerability exposes.</a:t>
            </a:r>
          </a:p>
          <a:p>
            <a:pPr lvl="1"/>
            <a:r>
              <a:rPr lang="en-US" dirty="0"/>
              <a:t>Microsoft uses four levels: critical, important, moderate, and low.</a:t>
            </a:r>
          </a:p>
        </p:txBody>
      </p:sp>
    </p:spTree>
    <p:extLst>
      <p:ext uri="{BB962C8B-B14F-4D97-AF65-F5344CB8AC3E}">
        <p14:creationId xmlns:p14="http://schemas.microsoft.com/office/powerpoint/2010/main" val="37958643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Attacks</a:t>
            </a:r>
          </a:p>
        </p:txBody>
      </p:sp>
      <p:sp>
        <p:nvSpPr>
          <p:cNvPr id="3" name="Content Placeholder 2"/>
          <p:cNvSpPr>
            <a:spLocks noGrp="1"/>
          </p:cNvSpPr>
          <p:nvPr>
            <p:ph idx="1"/>
          </p:nvPr>
        </p:nvSpPr>
        <p:spPr/>
        <p:txBody>
          <a:bodyPr/>
          <a:lstStyle/>
          <a:p>
            <a:r>
              <a:rPr lang="en-US" dirty="0"/>
              <a:t>Application-level attacks take advantage of several facts associated with computer applications.</a:t>
            </a:r>
          </a:p>
          <a:p>
            <a:pPr lvl="1"/>
            <a:r>
              <a:rPr lang="en-US" dirty="0"/>
              <a:t>First, most applications are large programs written by groups of programmers, and by their nature have errors in design and coding that create vulnerabilities.</a:t>
            </a:r>
          </a:p>
          <a:p>
            <a:pPr lvl="1"/>
            <a:r>
              <a:rPr lang="en-US" dirty="0"/>
              <a:t>Second, even when vulnerabilities are discovered and patched by software vendors, end users are slow to apply patches, as evidenced by the SQL Slammer incident in January 2003.</a:t>
            </a:r>
          </a:p>
        </p:txBody>
      </p:sp>
    </p:spTree>
    <p:extLst>
      <p:ext uri="{BB962C8B-B14F-4D97-AF65-F5344CB8AC3E}">
        <p14:creationId xmlns:p14="http://schemas.microsoft.com/office/powerpoint/2010/main" val="21003176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Scripting</a:t>
            </a:r>
          </a:p>
        </p:txBody>
      </p:sp>
      <p:sp>
        <p:nvSpPr>
          <p:cNvPr id="3" name="Content Placeholder 2"/>
          <p:cNvSpPr>
            <a:spLocks noGrp="1"/>
          </p:cNvSpPr>
          <p:nvPr>
            <p:ph idx="1"/>
          </p:nvPr>
        </p:nvSpPr>
        <p:spPr/>
        <p:txBody>
          <a:bodyPr/>
          <a:lstStyle/>
          <a:p>
            <a:r>
              <a:rPr lang="en-US" dirty="0"/>
              <a:t>A cross-site scripting attack is a code injection attack in which an attacker sends code in response to an input request.</a:t>
            </a:r>
          </a:p>
          <a:p>
            <a:pPr lvl="1"/>
            <a:r>
              <a:rPr lang="en-US" dirty="0">
                <a:ea typeface="ヒラギノ角ゴ Pro W3" pitchFamily="-111" charset="-128"/>
                <a:cs typeface="ヒラギノ角ゴ Pro W3" pitchFamily="-111" charset="-128"/>
              </a:rPr>
              <a:t>This code is then rendered by the web server, resulting in the execution of the code by the web server.</a:t>
            </a:r>
          </a:p>
          <a:p>
            <a:r>
              <a:rPr lang="en-US" dirty="0"/>
              <a:t>They take advantage of a few common elements.</a:t>
            </a:r>
          </a:p>
          <a:p>
            <a:pPr lvl="1"/>
            <a:r>
              <a:rPr lang="en-US" dirty="0"/>
              <a:t>The failure to perform complete input validation</a:t>
            </a:r>
          </a:p>
          <a:p>
            <a:pPr lvl="1"/>
            <a:r>
              <a:rPr lang="en-US" dirty="0">
                <a:ea typeface="ヒラギノ角ゴ Pro W3" pitchFamily="-111" charset="-128"/>
                <a:cs typeface="ヒラギノ角ゴ Pro W3" pitchFamily="-111" charset="-128"/>
              </a:rPr>
              <a:t>The nature of web-based systems to dynamically self-create output</a:t>
            </a:r>
            <a:endParaRPr lang="en-US" dirty="0"/>
          </a:p>
        </p:txBody>
      </p:sp>
    </p:spTree>
    <p:extLst>
      <p:ext uri="{BB962C8B-B14F-4D97-AF65-F5344CB8AC3E}">
        <p14:creationId xmlns:p14="http://schemas.microsoft.com/office/powerpoint/2010/main" val="8396165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Scripting (</a:t>
            </a:r>
            <a:r>
              <a:rPr lang="en-US" i="1" dirty="0"/>
              <a:t>continued</a:t>
            </a:r>
            <a:r>
              <a:rPr lang="en-US" dirty="0"/>
              <a:t>)</a:t>
            </a:r>
          </a:p>
        </p:txBody>
      </p:sp>
      <p:sp>
        <p:nvSpPr>
          <p:cNvPr id="3" name="Content Placeholder 2"/>
          <p:cNvSpPr>
            <a:spLocks noGrp="1"/>
          </p:cNvSpPr>
          <p:nvPr>
            <p:ph idx="1"/>
          </p:nvPr>
        </p:nvSpPr>
        <p:spPr/>
        <p:txBody>
          <a:bodyPr/>
          <a:lstStyle/>
          <a:p>
            <a:r>
              <a:rPr lang="en-US" dirty="0"/>
              <a:t>The cause of the vulnerability is weak user input validation.</a:t>
            </a:r>
          </a:p>
          <a:p>
            <a:r>
              <a:rPr lang="en-US" dirty="0"/>
              <a:t>There are several different types of XSS attacks:</a:t>
            </a:r>
          </a:p>
          <a:p>
            <a:pPr lvl="1"/>
            <a:r>
              <a:rPr lang="en-US" dirty="0"/>
              <a:t>Nonpersistent XSS attack</a:t>
            </a:r>
          </a:p>
          <a:p>
            <a:pPr lvl="1"/>
            <a:r>
              <a:rPr lang="en-US" dirty="0"/>
              <a:t>Persistent XSS attack</a:t>
            </a:r>
          </a:p>
          <a:p>
            <a:pPr lvl="1"/>
            <a:r>
              <a:rPr lang="en-US" dirty="0"/>
              <a:t>DOM-based XSS attack</a:t>
            </a:r>
          </a:p>
          <a:p>
            <a:r>
              <a:rPr lang="en-US" dirty="0"/>
              <a:t>Cross-site scripting attacks can result in a wide range of consequences.</a:t>
            </a:r>
          </a:p>
        </p:txBody>
      </p:sp>
    </p:spTree>
    <p:extLst>
      <p:ext uri="{BB962C8B-B14F-4D97-AF65-F5344CB8AC3E}">
        <p14:creationId xmlns:p14="http://schemas.microsoft.com/office/powerpoint/2010/main" val="25733973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Scripting (</a:t>
            </a:r>
            <a:r>
              <a:rPr lang="en-US" i="1" dirty="0"/>
              <a:t>continued</a:t>
            </a:r>
            <a:r>
              <a:rPr lang="en-US" dirty="0"/>
              <a:t>)</a:t>
            </a:r>
          </a:p>
        </p:txBody>
      </p:sp>
      <p:sp>
        <p:nvSpPr>
          <p:cNvPr id="3" name="Content Placeholder 2"/>
          <p:cNvSpPr>
            <a:spLocks noGrp="1"/>
          </p:cNvSpPr>
          <p:nvPr>
            <p:ph idx="1"/>
          </p:nvPr>
        </p:nvSpPr>
        <p:spPr/>
        <p:txBody>
          <a:bodyPr/>
          <a:lstStyle/>
          <a:p>
            <a:r>
              <a:rPr lang="en-US" dirty="0"/>
              <a:t>Controls to defend against XSS attacks include:</a:t>
            </a:r>
          </a:p>
          <a:p>
            <a:pPr lvl="1"/>
            <a:r>
              <a:rPr lang="en-US" dirty="0"/>
              <a:t>Using anti-XSS libraries to strip scripts from the input sequences</a:t>
            </a:r>
          </a:p>
          <a:p>
            <a:pPr lvl="1"/>
            <a:r>
              <a:rPr lang="en-US" dirty="0"/>
              <a:t>Limiting the types of uploads and screening the size of uploads, whitelisting inputs</a:t>
            </a:r>
          </a:p>
          <a:p>
            <a:r>
              <a:rPr lang="en-US" dirty="0"/>
              <a:t>Well-designed anti-XSS input library functions have proven to be the best defense.</a:t>
            </a:r>
          </a:p>
          <a:p>
            <a:r>
              <a:rPr lang="en-US" dirty="0"/>
              <a:t>Cross-site scripting vulnerabilities are easily tested for and should be a part of the test plan for every application.</a:t>
            </a:r>
          </a:p>
        </p:txBody>
      </p:sp>
    </p:spTree>
    <p:extLst>
      <p:ext uri="{BB962C8B-B14F-4D97-AF65-F5344CB8AC3E}">
        <p14:creationId xmlns:p14="http://schemas.microsoft.com/office/powerpoint/2010/main" val="37090558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dirty="0"/>
              <a:t>Injections</a:t>
            </a:r>
          </a:p>
        </p:txBody>
      </p:sp>
      <p:sp>
        <p:nvSpPr>
          <p:cNvPr id="3" name="Content Placeholder 2"/>
          <p:cNvSpPr>
            <a:spLocks noGrp="1"/>
          </p:cNvSpPr>
          <p:nvPr>
            <p:ph idx="1"/>
          </p:nvPr>
        </p:nvSpPr>
        <p:spPr/>
        <p:txBody>
          <a:bodyPr/>
          <a:lstStyle/>
          <a:p>
            <a:r>
              <a:rPr lang="en-US" dirty="0"/>
              <a:t>Use of input to a function without validation has already been shown to be risky behavior.</a:t>
            </a:r>
          </a:p>
          <a:p>
            <a:pPr lvl="1"/>
            <a:r>
              <a:rPr lang="en-US" dirty="0"/>
              <a:t>Another issue with unvalidated input is the case of code injection.</a:t>
            </a:r>
          </a:p>
          <a:p>
            <a:pPr lvl="1"/>
            <a:r>
              <a:rPr lang="en-US" dirty="0"/>
              <a:t>Rather than the input being appropriate for the function, this code injection changes the function in an unintended way.</a:t>
            </a:r>
          </a:p>
          <a:p>
            <a:r>
              <a:rPr lang="en-US" dirty="0"/>
              <a:t>An </a:t>
            </a:r>
            <a:r>
              <a:rPr lang="en-US" b="1" dirty="0"/>
              <a:t>SQL injection attack </a:t>
            </a:r>
            <a:r>
              <a:rPr lang="en-US" dirty="0"/>
              <a:t>is a form of code injection aimed at any Structured Query Language (SQL)–based database, regardless of vendor.</a:t>
            </a:r>
          </a:p>
        </p:txBody>
      </p:sp>
    </p:spTree>
    <p:extLst>
      <p:ext uri="{BB962C8B-B14F-4D97-AF65-F5344CB8AC3E}">
        <p14:creationId xmlns:p14="http://schemas.microsoft.com/office/powerpoint/2010/main" val="13144925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dirty="0"/>
              <a:t>Injections (</a:t>
            </a:r>
            <a:r>
              <a:rPr lang="en-US" altLang="en-US" i="1" dirty="0"/>
              <a:t>continued</a:t>
            </a:r>
            <a:r>
              <a:rPr lang="en-US" altLang="en-US" dirty="0"/>
              <a:t>)</a:t>
            </a:r>
          </a:p>
        </p:txBody>
      </p:sp>
      <p:sp>
        <p:nvSpPr>
          <p:cNvPr id="3" name="Content Placeholder 2"/>
          <p:cNvSpPr>
            <a:spLocks noGrp="1"/>
          </p:cNvSpPr>
          <p:nvPr>
            <p:ph idx="1"/>
          </p:nvPr>
        </p:nvSpPr>
        <p:spPr/>
        <p:txBody>
          <a:bodyPr/>
          <a:lstStyle/>
          <a:p>
            <a:r>
              <a:rPr lang="en-US" dirty="0"/>
              <a:t>The primary method of defense against this type of vulnerability is to validate all inputs.</a:t>
            </a:r>
          </a:p>
          <a:p>
            <a:pPr lvl="1"/>
            <a:r>
              <a:rPr lang="en-US" dirty="0"/>
              <a:t>You need to validate inputs for content.</a:t>
            </a:r>
          </a:p>
          <a:p>
            <a:r>
              <a:rPr lang="en-US" dirty="0">
                <a:ea typeface="ヒラギノ角ゴ Pro W3" pitchFamily="-111" charset="-128"/>
                <a:cs typeface="ヒラギノ角ゴ Pro W3" pitchFamily="-111" charset="-128"/>
              </a:rPr>
              <a:t>Passing the user input through an </a:t>
            </a:r>
            <a:r>
              <a:rPr lang="en-US" b="1" dirty="0">
                <a:ea typeface="ヒラギノ角ゴ Pro W3" pitchFamily="-111" charset="-128"/>
                <a:cs typeface="ヒラギノ角ゴ Pro W3" pitchFamily="-111" charset="-128"/>
              </a:rPr>
              <a:t>HTMLencode </a:t>
            </a:r>
            <a:r>
              <a:rPr lang="en-US" dirty="0">
                <a:ea typeface="ヒラギノ角ゴ Pro W3" pitchFamily="-111" charset="-128"/>
                <a:cs typeface="ヒラギノ角ゴ Pro W3" pitchFamily="-111" charset="-128"/>
              </a:rPr>
              <a:t>function before use can prevent such attacks.</a:t>
            </a:r>
          </a:p>
          <a:p>
            <a:r>
              <a:rPr lang="en-US" dirty="0">
                <a:ea typeface="ヒラギノ角ゴ Pro W3" pitchFamily="-111" charset="-128"/>
                <a:cs typeface="ヒラギノ角ゴ Pro W3" pitchFamily="-111" charset="-128"/>
              </a:rPr>
              <a:t>Good programming practice goes a long way toward preventing these types of vulnerabilities.</a:t>
            </a:r>
            <a:endParaRPr lang="en-US" dirty="0"/>
          </a:p>
        </p:txBody>
      </p:sp>
    </p:spTree>
    <p:extLst>
      <p:ext uri="{BB962C8B-B14F-4D97-AF65-F5344CB8AC3E}">
        <p14:creationId xmlns:p14="http://schemas.microsoft.com/office/powerpoint/2010/main" val="6697506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Injections (</a:t>
            </a:r>
            <a:r>
              <a:rPr lang="en-US" i="1" dirty="0"/>
              <a:t>continued</a:t>
            </a:r>
            <a:r>
              <a:rPr lang="en-US" dirty="0"/>
              <a:t>)</a:t>
            </a:r>
          </a:p>
        </p:txBody>
      </p:sp>
      <p:sp>
        <p:nvSpPr>
          <p:cNvPr id="3" name="Content Placeholder 2"/>
          <p:cNvSpPr>
            <a:spLocks noGrp="1"/>
          </p:cNvSpPr>
          <p:nvPr>
            <p:ph idx="1"/>
          </p:nvPr>
        </p:nvSpPr>
        <p:spPr/>
        <p:txBody>
          <a:bodyPr/>
          <a:lstStyle/>
          <a:p>
            <a:r>
              <a:rPr lang="en-US" dirty="0"/>
              <a:t>A SQL injection attack is a form of code injection aimed at any Structured Query Language (SQL)–based database, regardless of vendor. </a:t>
            </a:r>
          </a:p>
          <a:p>
            <a:pPr lvl="1"/>
            <a:r>
              <a:rPr lang="en-US" dirty="0"/>
              <a:t>An example of this type of attack is where the function takes the user-provided inputs for username and password and substitutes them into a </a:t>
            </a:r>
            <a:r>
              <a:rPr lang="en-US" i="1" dirty="0"/>
              <a:t>where </a:t>
            </a:r>
            <a:r>
              <a:rPr lang="en-US" dirty="0"/>
              <a:t>clause of a SQL statement with the express purpose of changing the </a:t>
            </a:r>
            <a:r>
              <a:rPr lang="en-US" i="1" dirty="0"/>
              <a:t>where </a:t>
            </a:r>
            <a:r>
              <a:rPr lang="en-US" dirty="0"/>
              <a:t>clause into one that gives a false answer to the query.</a:t>
            </a:r>
          </a:p>
        </p:txBody>
      </p:sp>
    </p:spTree>
    <p:extLst>
      <p:ext uri="{BB962C8B-B14F-4D97-AF65-F5344CB8AC3E}">
        <p14:creationId xmlns:p14="http://schemas.microsoft.com/office/powerpoint/2010/main" val="25871886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Injections (</a:t>
            </a:r>
            <a:r>
              <a:rPr lang="en-US" i="1" dirty="0"/>
              <a:t>continued</a:t>
            </a:r>
            <a:r>
              <a:rPr lang="en-US" dirty="0"/>
              <a:t>)</a:t>
            </a:r>
          </a:p>
        </p:txBody>
      </p:sp>
      <p:sp>
        <p:nvSpPr>
          <p:cNvPr id="3" name="Content Placeholder 2"/>
          <p:cNvSpPr>
            <a:spLocks noGrp="1"/>
          </p:cNvSpPr>
          <p:nvPr>
            <p:ph idx="1"/>
          </p:nvPr>
        </p:nvSpPr>
        <p:spPr/>
        <p:txBody>
          <a:bodyPr/>
          <a:lstStyle/>
          <a:p>
            <a:r>
              <a:rPr lang="en-US" dirty="0"/>
              <a:t>LDAP-based systems are subject to injection attacks.</a:t>
            </a:r>
          </a:p>
          <a:p>
            <a:pPr lvl="1"/>
            <a:r>
              <a:rPr lang="en-US" dirty="0"/>
              <a:t>When an application constructs an LDAP request based on user input, a failure to validate the input can lead to bad LDAP requests.</a:t>
            </a:r>
          </a:p>
          <a:p>
            <a:pPr lvl="1"/>
            <a:r>
              <a:rPr lang="en-US" dirty="0"/>
              <a:t>Just as the SQL injection can be used to execute arbitrary commands in a database, the LDAP injection can do the same in a directory system.</a:t>
            </a:r>
          </a:p>
          <a:p>
            <a:pPr lvl="1"/>
            <a:r>
              <a:rPr lang="en-US" dirty="0"/>
              <a:t>Something as simple as a wildcard character (*) in a search box can return results that would normally be beyond the scope of a query. </a:t>
            </a:r>
          </a:p>
          <a:p>
            <a:pPr lvl="1"/>
            <a:r>
              <a:rPr lang="en-US" dirty="0"/>
              <a:t>Proper input validation is important.</a:t>
            </a:r>
          </a:p>
        </p:txBody>
      </p:sp>
    </p:spTree>
    <p:extLst>
      <p:ext uri="{BB962C8B-B14F-4D97-AF65-F5344CB8AC3E}">
        <p14:creationId xmlns:p14="http://schemas.microsoft.com/office/powerpoint/2010/main" val="3124709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Terms (</a:t>
            </a:r>
            <a:r>
              <a:rPr lang="en-US" i="1" dirty="0"/>
              <a:t>continued</a:t>
            </a:r>
            <a:r>
              <a:rPr lang="en-US" dirty="0"/>
              <a:t>)</a:t>
            </a:r>
          </a:p>
        </p:txBody>
      </p:sp>
      <p:sp>
        <p:nvSpPr>
          <p:cNvPr id="3" name="Content Placeholder 2"/>
          <p:cNvSpPr>
            <a:spLocks noGrp="1"/>
          </p:cNvSpPr>
          <p:nvPr>
            <p:ph sz="half" idx="1"/>
          </p:nvPr>
        </p:nvSpPr>
        <p:spPr/>
        <p:txBody>
          <a:bodyPr/>
          <a:lstStyle/>
          <a:p>
            <a:r>
              <a:rPr lang="en-US" dirty="0"/>
              <a:t>Least privilege</a:t>
            </a:r>
          </a:p>
          <a:p>
            <a:r>
              <a:rPr lang="en-US" dirty="0"/>
              <a:t>Requirements phase</a:t>
            </a:r>
          </a:p>
          <a:p>
            <a:r>
              <a:rPr lang="en-US" dirty="0"/>
              <a:t>Secure development lifecycle (SDL) model</a:t>
            </a:r>
          </a:p>
          <a:p>
            <a:r>
              <a:rPr lang="en-US" dirty="0"/>
              <a:t>Spiral model</a:t>
            </a:r>
          </a:p>
          <a:p>
            <a:r>
              <a:rPr lang="en-US" dirty="0"/>
              <a:t>SQL injection</a:t>
            </a:r>
          </a:p>
        </p:txBody>
      </p:sp>
      <p:sp>
        <p:nvSpPr>
          <p:cNvPr id="4" name="Content Placeholder 3"/>
          <p:cNvSpPr>
            <a:spLocks noGrp="1"/>
          </p:cNvSpPr>
          <p:nvPr>
            <p:ph sz="half" idx="2"/>
          </p:nvPr>
        </p:nvSpPr>
        <p:spPr/>
        <p:txBody>
          <a:bodyPr/>
          <a:lstStyle/>
          <a:p>
            <a:r>
              <a:rPr lang="en-US" dirty="0"/>
              <a:t>Testing phase</a:t>
            </a:r>
          </a:p>
          <a:p>
            <a:r>
              <a:rPr lang="en-US" dirty="0"/>
              <a:t>Top 25 list</a:t>
            </a:r>
          </a:p>
          <a:p>
            <a:r>
              <a:rPr lang="en-US" dirty="0"/>
              <a:t>Use case</a:t>
            </a:r>
          </a:p>
          <a:p>
            <a:r>
              <a:rPr lang="en-US" dirty="0"/>
              <a:t>Waterfall model</a:t>
            </a:r>
          </a:p>
          <a:p>
            <a:r>
              <a:rPr lang="en-US" dirty="0"/>
              <a:t>White-box testing</a:t>
            </a:r>
          </a:p>
          <a:p>
            <a:r>
              <a:rPr lang="en-US" dirty="0"/>
              <a:t>Zero-day</a:t>
            </a:r>
          </a:p>
        </p:txBody>
      </p:sp>
    </p:spTree>
    <p:extLst>
      <p:ext uri="{BB962C8B-B14F-4D97-AF65-F5344CB8AC3E}">
        <p14:creationId xmlns:p14="http://schemas.microsoft.com/office/powerpoint/2010/main" val="18096556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Injections (</a:t>
            </a:r>
            <a:r>
              <a:rPr lang="en-US" i="1" dirty="0"/>
              <a:t>continued</a:t>
            </a:r>
            <a:r>
              <a:rPr lang="en-US" dirty="0"/>
              <a:t>)</a:t>
            </a:r>
          </a:p>
        </p:txBody>
      </p:sp>
      <p:sp>
        <p:nvSpPr>
          <p:cNvPr id="3" name="Content Placeholder 2"/>
          <p:cNvSpPr>
            <a:spLocks noGrp="1"/>
          </p:cNvSpPr>
          <p:nvPr>
            <p:ph idx="1"/>
          </p:nvPr>
        </p:nvSpPr>
        <p:spPr/>
        <p:txBody>
          <a:bodyPr/>
          <a:lstStyle/>
          <a:p>
            <a:r>
              <a:rPr lang="en-US" dirty="0"/>
              <a:t>XML can be tampered with via injection as well.</a:t>
            </a:r>
          </a:p>
          <a:p>
            <a:pPr lvl="1"/>
            <a:r>
              <a:rPr lang="en-US" dirty="0"/>
              <a:t>XML injections can be used to manipulate an XML-based system.</a:t>
            </a:r>
          </a:p>
          <a:p>
            <a:pPr lvl="1"/>
            <a:r>
              <a:rPr lang="en-US" dirty="0"/>
              <a:t>As XML is nearly ubiquitous in the web application world, this form of attack has a wide range of targets.</a:t>
            </a:r>
          </a:p>
          <a:p>
            <a:r>
              <a:rPr lang="en-US" dirty="0"/>
              <a:t>Primary defense against injection attacks is input validation.</a:t>
            </a:r>
          </a:p>
          <a:p>
            <a:pPr lvl="1"/>
            <a:r>
              <a:rPr lang="en-US" dirty="0"/>
              <a:t>Rather than validating toward just length, you need to validate inputs for content.</a:t>
            </a:r>
          </a:p>
        </p:txBody>
      </p:sp>
    </p:spTree>
    <p:extLst>
      <p:ext uri="{BB962C8B-B14F-4D97-AF65-F5344CB8AC3E}">
        <p14:creationId xmlns:p14="http://schemas.microsoft.com/office/powerpoint/2010/main" val="6416792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Directory Traversal/Command Injection</a:t>
            </a:r>
          </a:p>
        </p:txBody>
      </p:sp>
      <p:sp>
        <p:nvSpPr>
          <p:cNvPr id="3" name="Content Placeholder 2"/>
          <p:cNvSpPr>
            <a:spLocks noGrp="1"/>
          </p:cNvSpPr>
          <p:nvPr>
            <p:ph idx="1"/>
          </p:nvPr>
        </p:nvSpPr>
        <p:spPr/>
        <p:txBody>
          <a:bodyPr/>
          <a:lstStyle/>
          <a:p>
            <a:r>
              <a:rPr lang="en-US" dirty="0"/>
              <a:t>In a directory traversal attack, an attacker uses special inputs to circumvent the directory tree structure of the file system.</a:t>
            </a:r>
          </a:p>
          <a:p>
            <a:pPr lvl="1"/>
            <a:r>
              <a:rPr lang="en-US" dirty="0"/>
              <a:t>Classified as input validation errors, these can be difficult to detect without doing code walkthroughs and specifically looking for them.</a:t>
            </a:r>
          </a:p>
          <a:p>
            <a:pPr lvl="1"/>
            <a:r>
              <a:rPr lang="en-US" dirty="0"/>
              <a:t>Directory traversals can be masked by using encoding of input streams.</a:t>
            </a:r>
          </a:p>
          <a:p>
            <a:pPr lvl="1"/>
            <a:r>
              <a:rPr lang="en-US" dirty="0"/>
              <a:t>If the security check is done before the string is decoded by the system parser, then recognition of the attack form may be impaired.</a:t>
            </a:r>
          </a:p>
        </p:txBody>
      </p:sp>
    </p:spTree>
    <p:extLst>
      <p:ext uri="{BB962C8B-B14F-4D97-AF65-F5344CB8AC3E}">
        <p14:creationId xmlns:p14="http://schemas.microsoft.com/office/powerpoint/2010/main" val="7271804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Buffer Overflow</a:t>
            </a:r>
          </a:p>
        </p:txBody>
      </p:sp>
      <p:sp>
        <p:nvSpPr>
          <p:cNvPr id="3" name="Content Placeholder 2"/>
          <p:cNvSpPr>
            <a:spLocks noGrp="1"/>
          </p:cNvSpPr>
          <p:nvPr>
            <p:ph idx="1"/>
          </p:nvPr>
        </p:nvSpPr>
        <p:spPr/>
        <p:txBody>
          <a:bodyPr/>
          <a:lstStyle/>
          <a:p>
            <a:r>
              <a:rPr lang="en-US" dirty="0"/>
              <a:t>If there is one item that could be labeled as the “Most Wanted” in coding security, it would be </a:t>
            </a:r>
            <a:r>
              <a:rPr lang="en-US" b="1" dirty="0"/>
              <a:t>the buffer overflow</a:t>
            </a:r>
            <a:r>
              <a:rPr lang="en-US" dirty="0"/>
              <a:t>.</a:t>
            </a:r>
            <a:endParaRPr lang="en-US" b="1" dirty="0"/>
          </a:p>
          <a:p>
            <a:pPr lvl="1"/>
            <a:r>
              <a:rPr lang="en-US" altLang="en-US" dirty="0"/>
              <a:t>Nearly half of all exploits of computer programs stem historically from some form of buffer overflow.</a:t>
            </a:r>
          </a:p>
          <a:p>
            <a:pPr lvl="1"/>
            <a:r>
              <a:rPr lang="en-US" altLang="en-US" dirty="0"/>
              <a:t>The input buffer used to hold program input is overwritten with data that is larger than the buffer can hold.</a:t>
            </a:r>
          </a:p>
          <a:p>
            <a:pPr lvl="1"/>
            <a:r>
              <a:rPr lang="en-US" altLang="en-US" dirty="0"/>
              <a:t>The root cause of this vulnerability is a mixture of two things: poor programming practice and programming language weaknesses.</a:t>
            </a:r>
          </a:p>
        </p:txBody>
      </p:sp>
    </p:spTree>
    <p:extLst>
      <p:ext uri="{BB962C8B-B14F-4D97-AF65-F5344CB8AC3E}">
        <p14:creationId xmlns:p14="http://schemas.microsoft.com/office/powerpoint/2010/main" val="10389078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Integer Overflow</a:t>
            </a:r>
          </a:p>
        </p:txBody>
      </p:sp>
      <p:sp>
        <p:nvSpPr>
          <p:cNvPr id="3" name="Content Placeholder 2"/>
          <p:cNvSpPr>
            <a:spLocks noGrp="1"/>
          </p:cNvSpPr>
          <p:nvPr>
            <p:ph idx="1"/>
          </p:nvPr>
        </p:nvSpPr>
        <p:spPr/>
        <p:txBody>
          <a:bodyPr/>
          <a:lstStyle/>
          <a:p>
            <a:r>
              <a:rPr lang="en-US" dirty="0"/>
              <a:t>An </a:t>
            </a:r>
            <a:r>
              <a:rPr lang="en-US" i="1" dirty="0"/>
              <a:t>integer overflow </a:t>
            </a:r>
            <a:r>
              <a:rPr lang="en-US" dirty="0"/>
              <a:t>is a programming error condition that occurs when a program attempts to store a numeric value, an integer, in a variable that is too small to hold it.</a:t>
            </a:r>
          </a:p>
          <a:p>
            <a:pPr lvl="1"/>
            <a:r>
              <a:rPr lang="en-US" dirty="0"/>
              <a:t>In some cases, the value saturates the variable, assuming the maximum value for the defined type and no more.</a:t>
            </a:r>
          </a:p>
          <a:p>
            <a:pPr lvl="1"/>
            <a:r>
              <a:rPr lang="en-US" dirty="0"/>
              <a:t>In other cases, especially with signed integers, it can roll over into a negative value, as the most significant bit is usually reserved for the sign of the number.</a:t>
            </a:r>
          </a:p>
          <a:p>
            <a:pPr lvl="2"/>
            <a:r>
              <a:rPr lang="en-US" dirty="0"/>
              <a:t>This can create significant logic errors in a program.</a:t>
            </a:r>
          </a:p>
          <a:p>
            <a:pPr lvl="1"/>
            <a:r>
              <a:rPr lang="en-US" dirty="0"/>
              <a:t>Integer overflows are easily tested.</a:t>
            </a:r>
          </a:p>
        </p:txBody>
      </p:sp>
    </p:spTree>
    <p:extLst>
      <p:ext uri="{BB962C8B-B14F-4D97-AF65-F5344CB8AC3E}">
        <p14:creationId xmlns:p14="http://schemas.microsoft.com/office/powerpoint/2010/main" val="16410092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a:t>
            </a:r>
          </a:p>
        </p:txBody>
      </p:sp>
      <p:sp>
        <p:nvSpPr>
          <p:cNvPr id="3" name="Content Placeholder 2"/>
          <p:cNvSpPr>
            <a:spLocks noGrp="1"/>
          </p:cNvSpPr>
          <p:nvPr>
            <p:ph idx="1"/>
          </p:nvPr>
        </p:nvSpPr>
        <p:spPr/>
        <p:txBody>
          <a:bodyPr/>
          <a:lstStyle/>
          <a:p>
            <a:r>
              <a:rPr lang="en-US" dirty="0"/>
              <a:t>Cross-site request forgery (XSRF) attacks utilize unintended behaviors that are proper in defined use but are performed under circumstances outside the authorized use.</a:t>
            </a:r>
          </a:p>
          <a:p>
            <a:r>
              <a:rPr lang="en-US" dirty="0"/>
              <a:t>It is performed against sites that have an authenticated user and exploits the site’s trust in a previous authentication event.</a:t>
            </a:r>
          </a:p>
          <a:p>
            <a:pPr lvl="1"/>
            <a:r>
              <a:rPr lang="en-US" dirty="0"/>
              <a:t>Then, by tricking a user’s browser to send an HTTP request to the target site, the trust is exploited.</a:t>
            </a:r>
          </a:p>
          <a:p>
            <a:pPr lvl="1"/>
            <a:r>
              <a:rPr lang="en-US" dirty="0"/>
              <a:t>There are many different mitigation techniques.</a:t>
            </a:r>
          </a:p>
        </p:txBody>
      </p:sp>
    </p:spTree>
    <p:extLst>
      <p:ext uri="{BB962C8B-B14F-4D97-AF65-F5344CB8AC3E}">
        <p14:creationId xmlns:p14="http://schemas.microsoft.com/office/powerpoint/2010/main" val="15382281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Zero-Day</a:t>
            </a:r>
          </a:p>
        </p:txBody>
      </p:sp>
      <p:sp>
        <p:nvSpPr>
          <p:cNvPr id="3" name="Content Placeholder 2"/>
          <p:cNvSpPr>
            <a:spLocks noGrp="1"/>
          </p:cNvSpPr>
          <p:nvPr>
            <p:ph idx="1"/>
          </p:nvPr>
        </p:nvSpPr>
        <p:spPr/>
        <p:txBody>
          <a:bodyPr/>
          <a:lstStyle/>
          <a:p>
            <a:r>
              <a:rPr lang="en-US" b="1" dirty="0"/>
              <a:t>Zero-day </a:t>
            </a:r>
            <a:r>
              <a:rPr lang="en-US" dirty="0"/>
              <a:t>is a term used to define vulnerabilities that are newly discovered and not yet addressed by a patch.</a:t>
            </a:r>
          </a:p>
          <a:p>
            <a:pPr lvl="1"/>
            <a:r>
              <a:rPr lang="en-US" dirty="0"/>
              <a:t>If a researcher or developer discovers a vulnerability but does not share the information, then this vulnerability can be exploited without a vendor’s ability to fix it.</a:t>
            </a:r>
          </a:p>
          <a:p>
            <a:pPr lvl="2"/>
            <a:r>
              <a:rPr lang="en-US" dirty="0"/>
              <a:t>For all practical knowledge the issue is unknown, except to the person who found it.</a:t>
            </a:r>
          </a:p>
          <a:p>
            <a:pPr lvl="1"/>
            <a:r>
              <a:rPr lang="en-US" dirty="0"/>
              <a:t>From the time of discovery until a fix or patch is made available, the vulnerability goes by the name zero-day, indicating that it has not been addressed yet.</a:t>
            </a:r>
          </a:p>
        </p:txBody>
      </p:sp>
    </p:spTree>
    <p:extLst>
      <p:ext uri="{BB962C8B-B14F-4D97-AF65-F5344CB8AC3E}">
        <p14:creationId xmlns:p14="http://schemas.microsoft.com/office/powerpoint/2010/main" val="39013797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Attachments</a:t>
            </a:r>
          </a:p>
        </p:txBody>
      </p:sp>
      <p:sp>
        <p:nvSpPr>
          <p:cNvPr id="3" name="Content Placeholder 2"/>
          <p:cNvSpPr>
            <a:spLocks noGrp="1"/>
          </p:cNvSpPr>
          <p:nvPr>
            <p:ph idx="1"/>
          </p:nvPr>
        </p:nvSpPr>
        <p:spPr/>
        <p:txBody>
          <a:bodyPr/>
          <a:lstStyle/>
          <a:p>
            <a:r>
              <a:rPr lang="en-US" dirty="0"/>
              <a:t>Attachments can also be used as an attack vector. If a user inputs a graphics file (for instance, a JPEG file), and that file is altered to contain executable code such as Java.</a:t>
            </a:r>
          </a:p>
          <a:p>
            <a:pPr lvl="1"/>
            <a:r>
              <a:rPr lang="en-US" dirty="0"/>
              <a:t>When the image is rendered, the code is executed.</a:t>
            </a:r>
          </a:p>
          <a:p>
            <a:r>
              <a:rPr lang="en-US" dirty="0"/>
              <a:t>This can enable a wide range of attacks.</a:t>
            </a:r>
          </a:p>
        </p:txBody>
      </p:sp>
    </p:spTree>
    <p:extLst>
      <p:ext uri="{BB962C8B-B14F-4D97-AF65-F5344CB8AC3E}">
        <p14:creationId xmlns:p14="http://schemas.microsoft.com/office/powerpoint/2010/main" val="11064950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Locally Shared Objects</a:t>
            </a:r>
          </a:p>
        </p:txBody>
      </p:sp>
      <p:sp>
        <p:nvSpPr>
          <p:cNvPr id="3" name="Content Placeholder 2"/>
          <p:cNvSpPr>
            <a:spLocks noGrp="1"/>
          </p:cNvSpPr>
          <p:nvPr>
            <p:ph idx="1"/>
          </p:nvPr>
        </p:nvSpPr>
        <p:spPr/>
        <p:txBody>
          <a:bodyPr/>
          <a:lstStyle/>
          <a:p>
            <a:r>
              <a:rPr lang="en-US" dirty="0"/>
              <a:t>Locally shared objects (LSOs) are pieces of data that are stored on a user’s machine to save information from an application, such as a game.</a:t>
            </a:r>
          </a:p>
          <a:p>
            <a:r>
              <a:rPr lang="en-US" dirty="0"/>
              <a:t>Frequently these are cookies used by Adobe Flash, called Flash Cookies, and can store information such as user preferences.</a:t>
            </a:r>
          </a:p>
          <a:p>
            <a:r>
              <a:rPr lang="en-US" dirty="0"/>
              <a:t>As these can be manipulated outside of the application, they can represent a security or privacy threat.</a:t>
            </a:r>
          </a:p>
        </p:txBody>
      </p:sp>
    </p:spTree>
    <p:extLst>
      <p:ext uri="{BB962C8B-B14F-4D97-AF65-F5344CB8AC3E}">
        <p14:creationId xmlns:p14="http://schemas.microsoft.com/office/powerpoint/2010/main" val="15969030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Client-Side Attacks</a:t>
            </a:r>
          </a:p>
        </p:txBody>
      </p:sp>
      <p:sp>
        <p:nvSpPr>
          <p:cNvPr id="3" name="Content Placeholder 2"/>
          <p:cNvSpPr>
            <a:spLocks noGrp="1"/>
          </p:cNvSpPr>
          <p:nvPr>
            <p:ph idx="1"/>
          </p:nvPr>
        </p:nvSpPr>
        <p:spPr/>
        <p:txBody>
          <a:bodyPr/>
          <a:lstStyle/>
          <a:p>
            <a:r>
              <a:rPr lang="en-US" dirty="0"/>
              <a:t>The web browser has become the major application for users to engage resources across the Web.</a:t>
            </a:r>
          </a:p>
          <a:p>
            <a:r>
              <a:rPr lang="en-US" dirty="0"/>
              <a:t>Web-based attacks are covered in detail in </a:t>
            </a:r>
            <a:br>
              <a:rPr lang="en-US" dirty="0"/>
            </a:br>
            <a:r>
              <a:rPr lang="en-US" dirty="0"/>
              <a:t>Chapter 17.</a:t>
            </a:r>
          </a:p>
        </p:txBody>
      </p:sp>
    </p:spTree>
    <p:extLst>
      <p:ext uri="{BB962C8B-B14F-4D97-AF65-F5344CB8AC3E}">
        <p14:creationId xmlns:p14="http://schemas.microsoft.com/office/powerpoint/2010/main" val="26142479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Arbitrary/Remote Code Execution</a:t>
            </a:r>
          </a:p>
        </p:txBody>
      </p:sp>
      <p:sp>
        <p:nvSpPr>
          <p:cNvPr id="3" name="Content Placeholder 2"/>
          <p:cNvSpPr>
            <a:spLocks noGrp="1"/>
          </p:cNvSpPr>
          <p:nvPr>
            <p:ph idx="1"/>
          </p:nvPr>
        </p:nvSpPr>
        <p:spPr/>
        <p:txBody>
          <a:bodyPr/>
          <a:lstStyle/>
          <a:p>
            <a:r>
              <a:rPr lang="en-US" dirty="0"/>
              <a:t>This attack involves an attacker preparing an input statement that changes the form or function of a prepared statement.</a:t>
            </a:r>
          </a:p>
          <a:p>
            <a:r>
              <a:rPr lang="en-US" dirty="0"/>
              <a:t>A form of command injection, this attack can allow a user to insert arbitrary code and then remotely execute it on a system.</a:t>
            </a:r>
          </a:p>
          <a:p>
            <a:r>
              <a:rPr lang="en-US" dirty="0"/>
              <a:t>This is a form of input validation failure, as users should not have the ability to change the way a program interacts with the host OS outside of a set of defined and approved methods.</a:t>
            </a:r>
          </a:p>
        </p:txBody>
      </p:sp>
    </p:spTree>
    <p:extLst>
      <p:ext uri="{BB962C8B-B14F-4D97-AF65-F5344CB8AC3E}">
        <p14:creationId xmlns:p14="http://schemas.microsoft.com/office/powerpoint/2010/main" val="1225048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The Software Engineering Process</a:t>
            </a:r>
          </a:p>
        </p:txBody>
      </p:sp>
      <p:sp>
        <p:nvSpPr>
          <p:cNvPr id="6147" name="Rectangle 3"/>
          <p:cNvSpPr>
            <a:spLocks noGrp="1" noChangeArrowheads="1"/>
          </p:cNvSpPr>
          <p:nvPr>
            <p:ph idx="1"/>
          </p:nvPr>
        </p:nvSpPr>
        <p:spPr>
          <a:xfrm>
            <a:off x="457200" y="1981200"/>
            <a:ext cx="8229600" cy="4648200"/>
          </a:xfrm>
        </p:spPr>
        <p:txBody>
          <a:bodyPr/>
          <a:lstStyle/>
          <a:p>
            <a:r>
              <a:rPr lang="en-US" altLang="en-US" dirty="0"/>
              <a:t>There are several major categories of software engineering processes.</a:t>
            </a:r>
          </a:p>
          <a:p>
            <a:pPr lvl="1"/>
            <a:r>
              <a:rPr lang="en-US" dirty="0"/>
              <a:t>The waterfall model, the spiral model, and the evolutionary model are major examples.</a:t>
            </a:r>
          </a:p>
          <a:p>
            <a:r>
              <a:rPr lang="en-US" dirty="0"/>
              <a:t>Integrating security in the software development lifecycle process requires:</a:t>
            </a:r>
          </a:p>
          <a:p>
            <a:pPr lvl="1"/>
            <a:r>
              <a:rPr lang="en-US" dirty="0"/>
              <a:t>Inclusion of security requirements and measures in the specific process model being used</a:t>
            </a:r>
          </a:p>
          <a:p>
            <a:pPr lvl="1"/>
            <a:r>
              <a:rPr lang="en-US" dirty="0"/>
              <a:t>Use of secure coding methods to prevent opportunities to introduce security failures into the software’s design</a:t>
            </a:r>
            <a:endParaRPr lang="en-US" altLang="en-US" dirty="0"/>
          </a:p>
        </p:txBody>
      </p:sp>
    </p:spTree>
    <p:extLst>
      <p:ext uri="{BB962C8B-B14F-4D97-AF65-F5344CB8AC3E}">
        <p14:creationId xmlns:p14="http://schemas.microsoft.com/office/powerpoint/2010/main" val="4263252863"/>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Vulnerability </a:t>
            </a:r>
            <a:br>
              <a:rPr lang="en-US" dirty="0"/>
            </a:br>
            <a:r>
              <a:rPr lang="en-US" dirty="0"/>
              <a:t>and Assessment Language</a:t>
            </a:r>
          </a:p>
        </p:txBody>
      </p:sp>
      <p:sp>
        <p:nvSpPr>
          <p:cNvPr id="3" name="Content Placeholder 2"/>
          <p:cNvSpPr>
            <a:spLocks noGrp="1"/>
          </p:cNvSpPr>
          <p:nvPr>
            <p:ph idx="1"/>
          </p:nvPr>
        </p:nvSpPr>
        <p:spPr/>
        <p:txBody>
          <a:bodyPr/>
          <a:lstStyle/>
          <a:p>
            <a:r>
              <a:rPr lang="en-US" dirty="0"/>
              <a:t>MITRE has developed a taxonomy of vulnerabilities, the Common Vulnerabilities and Exposures (CVE).</a:t>
            </a:r>
          </a:p>
          <a:p>
            <a:r>
              <a:rPr lang="en-US" dirty="0"/>
              <a:t>The CVE led to efforts such as the development of the Open Vulnerability and Assessment Language (OVAL). </a:t>
            </a:r>
          </a:p>
          <a:p>
            <a:r>
              <a:rPr lang="en-US" dirty="0"/>
              <a:t>OVAL comprises two main elements:</a:t>
            </a:r>
          </a:p>
          <a:p>
            <a:pPr lvl="1"/>
            <a:r>
              <a:rPr lang="en-US" dirty="0"/>
              <a:t>An XML-based machine-readable language for describing vulnerabilities</a:t>
            </a:r>
          </a:p>
          <a:p>
            <a:pPr lvl="1"/>
            <a:r>
              <a:rPr lang="en-US" dirty="0"/>
              <a:t>A repository</a:t>
            </a:r>
          </a:p>
        </p:txBody>
      </p:sp>
    </p:spTree>
    <p:extLst>
      <p:ext uri="{BB962C8B-B14F-4D97-AF65-F5344CB8AC3E}">
        <p14:creationId xmlns:p14="http://schemas.microsoft.com/office/powerpoint/2010/main" val="36026152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Hardening</a:t>
            </a:r>
          </a:p>
        </p:txBody>
      </p:sp>
      <p:sp>
        <p:nvSpPr>
          <p:cNvPr id="4" name="Content Placeholder 3"/>
          <p:cNvSpPr>
            <a:spLocks noGrp="1"/>
          </p:cNvSpPr>
          <p:nvPr>
            <p:ph idx="1"/>
          </p:nvPr>
        </p:nvSpPr>
        <p:spPr/>
        <p:txBody>
          <a:bodyPr/>
          <a:lstStyle/>
          <a:p>
            <a:r>
              <a:rPr lang="en-US" dirty="0"/>
              <a:t>Application hardening works in the same fashion as system hardening.</a:t>
            </a:r>
          </a:p>
          <a:p>
            <a:pPr lvl="1"/>
            <a:r>
              <a:rPr lang="en-US" dirty="0"/>
              <a:t>The first step is the removal of unnecessary components or options. </a:t>
            </a:r>
          </a:p>
          <a:p>
            <a:pPr lvl="1"/>
            <a:r>
              <a:rPr lang="en-US" dirty="0"/>
              <a:t>The second step is the proper configuration of the system as it is implemented.</a:t>
            </a:r>
          </a:p>
          <a:p>
            <a:r>
              <a:rPr lang="en-US" dirty="0"/>
              <a:t>The primary tools used to ensure a hardened system are a secure application configuration baseline and a patch management process.</a:t>
            </a:r>
          </a:p>
        </p:txBody>
      </p:sp>
    </p:spTree>
    <p:extLst>
      <p:ext uri="{BB962C8B-B14F-4D97-AF65-F5344CB8AC3E}">
        <p14:creationId xmlns:p14="http://schemas.microsoft.com/office/powerpoint/2010/main" val="27725006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Configuration Baseline</a:t>
            </a:r>
          </a:p>
        </p:txBody>
      </p:sp>
      <p:sp>
        <p:nvSpPr>
          <p:cNvPr id="3" name="Content Placeholder 2"/>
          <p:cNvSpPr>
            <a:spLocks noGrp="1"/>
          </p:cNvSpPr>
          <p:nvPr>
            <p:ph idx="1"/>
          </p:nvPr>
        </p:nvSpPr>
        <p:spPr/>
        <p:txBody>
          <a:bodyPr/>
          <a:lstStyle/>
          <a:p>
            <a:r>
              <a:rPr lang="en-US" dirty="0"/>
              <a:t>An </a:t>
            </a:r>
            <a:r>
              <a:rPr lang="en-US" i="1" dirty="0"/>
              <a:t>application configuration baseline </a:t>
            </a:r>
            <a:r>
              <a:rPr lang="en-US" dirty="0"/>
              <a:t>outlines the proper settings and configurations for an application or set of applications.</a:t>
            </a:r>
          </a:p>
          <a:p>
            <a:pPr lvl="1"/>
            <a:r>
              <a:rPr lang="en-US" dirty="0"/>
              <a:t>These settings include many elements, from application settings to security settings.</a:t>
            </a:r>
          </a:p>
          <a:p>
            <a:pPr lvl="1"/>
            <a:r>
              <a:rPr lang="en-US" dirty="0"/>
              <a:t>Protection of the settings is crucial, and the most common mechanisms used to protect them include access control lists and protected directories.</a:t>
            </a:r>
          </a:p>
          <a:p>
            <a:pPr lvl="1"/>
            <a:r>
              <a:rPr lang="en-US" dirty="0"/>
              <a:t>The documentation of the desired settings is an important security document, assisting administrators in ensuring that proper configurations are maintained across updates.</a:t>
            </a:r>
          </a:p>
        </p:txBody>
      </p:sp>
    </p:spTree>
    <p:extLst>
      <p:ext uri="{BB962C8B-B14F-4D97-AF65-F5344CB8AC3E}">
        <p14:creationId xmlns:p14="http://schemas.microsoft.com/office/powerpoint/2010/main" val="30442106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Patch Management</a:t>
            </a:r>
          </a:p>
        </p:txBody>
      </p:sp>
      <p:sp>
        <p:nvSpPr>
          <p:cNvPr id="3" name="Content Placeholder 2"/>
          <p:cNvSpPr>
            <a:spLocks noGrp="1"/>
          </p:cNvSpPr>
          <p:nvPr>
            <p:ph idx="1"/>
          </p:nvPr>
        </p:nvSpPr>
        <p:spPr/>
        <p:txBody>
          <a:bodyPr/>
          <a:lstStyle/>
          <a:p>
            <a:r>
              <a:rPr lang="en-US" dirty="0"/>
              <a:t>Application patch management is a fundamental component of application and system hardening.</a:t>
            </a:r>
          </a:p>
          <a:p>
            <a:pPr lvl="1"/>
            <a:r>
              <a:rPr lang="en-US" dirty="0"/>
              <a:t>The objective is to be running the most secure version of an application.</a:t>
            </a:r>
          </a:p>
          <a:p>
            <a:pPr lvl="1"/>
            <a:r>
              <a:rPr lang="en-US" dirty="0"/>
              <a:t>Most updates and patches include fixing security issues and closing vulnerabilities.</a:t>
            </a:r>
          </a:p>
          <a:p>
            <a:pPr lvl="1"/>
            <a:r>
              <a:rPr lang="en-US" dirty="0"/>
              <a:t>Current patching is a requirement of many compliance schemes as well.</a:t>
            </a:r>
          </a:p>
          <a:p>
            <a:pPr lvl="1"/>
            <a:r>
              <a:rPr lang="en-US" dirty="0"/>
              <a:t>Some patches may result in production system problems.</a:t>
            </a:r>
          </a:p>
          <a:p>
            <a:pPr lvl="1"/>
            <a:r>
              <a:rPr lang="en-US" dirty="0"/>
              <a:t>A formal system of patch management is needed to test and implement patches in a change-controlled manner.</a:t>
            </a:r>
          </a:p>
        </p:txBody>
      </p:sp>
    </p:spTree>
    <p:extLst>
      <p:ext uri="{BB962C8B-B14F-4D97-AF65-F5344CB8AC3E}">
        <p14:creationId xmlns:p14="http://schemas.microsoft.com/office/powerpoint/2010/main" val="16565854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NoSQL Databases vs. SQL Databases</a:t>
            </a:r>
            <a:endParaRPr lang="en-US" dirty="0"/>
          </a:p>
        </p:txBody>
      </p:sp>
      <p:sp>
        <p:nvSpPr>
          <p:cNvPr id="3" name="Content Placeholder 2"/>
          <p:cNvSpPr>
            <a:spLocks noGrp="1"/>
          </p:cNvSpPr>
          <p:nvPr>
            <p:ph idx="1"/>
          </p:nvPr>
        </p:nvSpPr>
        <p:spPr/>
        <p:txBody>
          <a:bodyPr/>
          <a:lstStyle/>
          <a:p>
            <a:r>
              <a:rPr lang="en-US" dirty="0"/>
              <a:t>Current programming trends include topics such as whether to use SQL databases or NoSQL databases.</a:t>
            </a:r>
          </a:p>
          <a:p>
            <a:pPr lvl="1"/>
            <a:r>
              <a:rPr lang="en-US" dirty="0"/>
              <a:t>SQL databases are those that use Structured Query Language to manipulate items that are referenced in a relational manner in the form of tables.</a:t>
            </a:r>
          </a:p>
          <a:p>
            <a:pPr lvl="1"/>
            <a:r>
              <a:rPr lang="en-US" dirty="0"/>
              <a:t>NoSQL refers to data stores that employ neither SQL nor relational table structures. </a:t>
            </a:r>
          </a:p>
          <a:p>
            <a:r>
              <a:rPr lang="en-US" dirty="0"/>
              <a:t>Each system has its strengths and weaknesses, and both can be used for a wide range of data storage needs.</a:t>
            </a:r>
          </a:p>
        </p:txBody>
      </p:sp>
    </p:spTree>
    <p:extLst>
      <p:ext uri="{BB962C8B-B14F-4D97-AF65-F5344CB8AC3E}">
        <p14:creationId xmlns:p14="http://schemas.microsoft.com/office/powerpoint/2010/main" val="27457136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Server-Side vs. Client-Side Validation</a:t>
            </a:r>
            <a:endParaRPr lang="en-US" dirty="0"/>
          </a:p>
        </p:txBody>
      </p:sp>
      <p:sp>
        <p:nvSpPr>
          <p:cNvPr id="3" name="Content Placeholder 2"/>
          <p:cNvSpPr>
            <a:spLocks noGrp="1"/>
          </p:cNvSpPr>
          <p:nvPr>
            <p:ph idx="1"/>
          </p:nvPr>
        </p:nvSpPr>
        <p:spPr/>
        <p:txBody>
          <a:bodyPr/>
          <a:lstStyle/>
          <a:p>
            <a:r>
              <a:rPr lang="en-US" dirty="0"/>
              <a:t>There are advantages to verifying data elements on a client before sending to the server—namely, efficiency.</a:t>
            </a:r>
          </a:p>
          <a:p>
            <a:r>
              <a:rPr lang="en-US" dirty="0"/>
              <a:t>Doing checks on the client saves a round-trip, and its delays, before a user can be alerted to a problem.</a:t>
            </a:r>
          </a:p>
          <a:p>
            <a:pPr lvl="1"/>
            <a:r>
              <a:rPr lang="en-US" dirty="0"/>
              <a:t>This can improve usability of software interfaces.</a:t>
            </a:r>
          </a:p>
          <a:p>
            <a:r>
              <a:rPr lang="en-US" dirty="0"/>
              <a:t>The client is not a suitable place to perform any critical value checks or security checks.</a:t>
            </a:r>
          </a:p>
          <a:p>
            <a:pPr lvl="1"/>
            <a:r>
              <a:rPr lang="en-US" dirty="0"/>
              <a:t>The client can change anything after the check. </a:t>
            </a:r>
          </a:p>
          <a:p>
            <a:pPr lvl="1"/>
            <a:r>
              <a:rPr lang="en-US" dirty="0"/>
              <a:t>The data can be altered while in transit or at a proxy.</a:t>
            </a:r>
          </a:p>
        </p:txBody>
      </p:sp>
    </p:spTree>
    <p:extLst>
      <p:ext uri="{BB962C8B-B14F-4D97-AF65-F5344CB8AC3E}">
        <p14:creationId xmlns:p14="http://schemas.microsoft.com/office/powerpoint/2010/main" val="19745659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dirty="0"/>
              <a:t>Chapter Summary</a:t>
            </a:r>
          </a:p>
        </p:txBody>
      </p:sp>
      <p:sp>
        <p:nvSpPr>
          <p:cNvPr id="29699" name="Content Placeholder 2"/>
          <p:cNvSpPr>
            <a:spLocks noGrp="1"/>
          </p:cNvSpPr>
          <p:nvPr>
            <p:ph idx="1"/>
          </p:nvPr>
        </p:nvSpPr>
        <p:spPr/>
        <p:txBody>
          <a:bodyPr/>
          <a:lstStyle/>
          <a:p>
            <a:r>
              <a:rPr lang="en-US" altLang="en-US" dirty="0"/>
              <a:t>Describe how secure coding can be incorporated into the software development process.</a:t>
            </a:r>
          </a:p>
          <a:p>
            <a:r>
              <a:rPr lang="en-US" altLang="en-US" dirty="0"/>
              <a:t>List the major types of coding errors and their root causes.</a:t>
            </a:r>
          </a:p>
          <a:p>
            <a:r>
              <a:rPr lang="en-US" altLang="en-US" dirty="0"/>
              <a:t>Describe good software development practices and explain how they impact application security.</a:t>
            </a:r>
          </a:p>
          <a:p>
            <a:r>
              <a:rPr lang="en-US" altLang="en-US" dirty="0"/>
              <a:t>Describe how using a software development process enforces security inclusion in a project.</a:t>
            </a:r>
          </a:p>
          <a:p>
            <a:r>
              <a:rPr lang="en-US" altLang="en-US" dirty="0"/>
              <a:t>Learn about application hardening techniques.</a:t>
            </a:r>
          </a:p>
        </p:txBody>
      </p:sp>
    </p:spTree>
    <p:extLst>
      <p:ext uri="{BB962C8B-B14F-4D97-AF65-F5344CB8AC3E}">
        <p14:creationId xmlns:p14="http://schemas.microsoft.com/office/powerpoint/2010/main" val="779672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dirty="0"/>
              <a:t>Process Models</a:t>
            </a:r>
          </a:p>
        </p:txBody>
      </p:sp>
      <p:sp>
        <p:nvSpPr>
          <p:cNvPr id="7171" name="Content Placeholder 2"/>
          <p:cNvSpPr>
            <a:spLocks noGrp="1"/>
          </p:cNvSpPr>
          <p:nvPr>
            <p:ph idx="1"/>
          </p:nvPr>
        </p:nvSpPr>
        <p:spPr/>
        <p:txBody>
          <a:bodyPr/>
          <a:lstStyle/>
          <a:p>
            <a:r>
              <a:rPr lang="en-US" altLang="en-US" dirty="0"/>
              <a:t>The </a:t>
            </a:r>
            <a:r>
              <a:rPr lang="en-US" altLang="en-US" b="1" dirty="0"/>
              <a:t>waterfall model</a:t>
            </a:r>
            <a:r>
              <a:rPr lang="en-US" altLang="en-US" dirty="0"/>
              <a:t> is characterized by a multistep process in which steps follow each other in a linear, one-way fashion, like water over a waterfall.</a:t>
            </a:r>
          </a:p>
          <a:p>
            <a:r>
              <a:rPr lang="en-US" altLang="en-US" dirty="0"/>
              <a:t>The </a:t>
            </a:r>
            <a:r>
              <a:rPr lang="en-US" altLang="en-US" b="1" dirty="0"/>
              <a:t>spiral model</a:t>
            </a:r>
            <a:r>
              <a:rPr lang="en-US" altLang="en-US" dirty="0"/>
              <a:t> has steps in phases that execute in a spiral fashion, repeating at different levels with each revolution of the model.</a:t>
            </a:r>
          </a:p>
          <a:p>
            <a:r>
              <a:rPr lang="en-US" altLang="en-US" dirty="0"/>
              <a:t>The </a:t>
            </a:r>
            <a:r>
              <a:rPr lang="en-US" altLang="en-US" b="1" dirty="0"/>
              <a:t>agile model </a:t>
            </a:r>
            <a:r>
              <a:rPr lang="en-US" altLang="en-US" dirty="0"/>
              <a:t>is characterized by iterative development, where requirements and solutions evolve through an ongoing collaboration between self-organizing cross-functional teams. </a:t>
            </a:r>
          </a:p>
        </p:txBody>
      </p:sp>
    </p:spTree>
    <p:extLst>
      <p:ext uri="{BB962C8B-B14F-4D97-AF65-F5344CB8AC3E}">
        <p14:creationId xmlns:p14="http://schemas.microsoft.com/office/powerpoint/2010/main" val="2531207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dirty="0"/>
              <a:t>Process Models (</a:t>
            </a:r>
            <a:r>
              <a:rPr lang="en-US" altLang="en-US" i="1" dirty="0"/>
              <a:t>continued</a:t>
            </a:r>
            <a:r>
              <a:rPr lang="en-US" altLang="en-US" dirty="0"/>
              <a:t>)</a:t>
            </a:r>
          </a:p>
        </p:txBody>
      </p:sp>
      <p:sp>
        <p:nvSpPr>
          <p:cNvPr id="7171" name="Content Placeholder 2"/>
          <p:cNvSpPr>
            <a:spLocks noGrp="1"/>
          </p:cNvSpPr>
          <p:nvPr>
            <p:ph idx="1"/>
          </p:nvPr>
        </p:nvSpPr>
        <p:spPr/>
        <p:txBody>
          <a:bodyPr/>
          <a:lstStyle/>
          <a:p>
            <a:r>
              <a:rPr lang="en-US" altLang="en-US" dirty="0"/>
              <a:t>The </a:t>
            </a:r>
            <a:r>
              <a:rPr lang="en-US" altLang="en-US" b="1" dirty="0"/>
              <a:t>evolutionary model</a:t>
            </a:r>
            <a:r>
              <a:rPr lang="en-US" altLang="en-US" dirty="0"/>
              <a:t> is an iterative model designed to enable the construction of increasingly complex versions of a project.</a:t>
            </a:r>
          </a:p>
          <a:p>
            <a:r>
              <a:rPr lang="en-US" altLang="en-US" dirty="0"/>
              <a:t>From a secure coding perspective, a </a:t>
            </a:r>
            <a:r>
              <a:rPr lang="en-US" altLang="en-US" b="1" dirty="0"/>
              <a:t>secure development lifecycle (SDL) model</a:t>
            </a:r>
            <a:r>
              <a:rPr lang="en-US" altLang="en-US" dirty="0"/>
              <a:t> is essential to success.</a:t>
            </a:r>
          </a:p>
          <a:p>
            <a:r>
              <a:rPr lang="en-US" dirty="0"/>
              <a:t>Four primary items of interest in software creation are:</a:t>
            </a:r>
          </a:p>
          <a:p>
            <a:pPr lvl="1"/>
            <a:r>
              <a:rPr lang="en-US" dirty="0"/>
              <a:t>Requirements, design, coding, and testing phases</a:t>
            </a:r>
            <a:endParaRPr lang="en-US" altLang="en-US" dirty="0"/>
          </a:p>
        </p:txBody>
      </p:sp>
    </p:spTree>
    <p:extLst>
      <p:ext uri="{BB962C8B-B14F-4D97-AF65-F5344CB8AC3E}">
        <p14:creationId xmlns:p14="http://schemas.microsoft.com/office/powerpoint/2010/main" val="3283503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Secure Development Lifecycle</a:t>
            </a:r>
          </a:p>
        </p:txBody>
      </p:sp>
      <p:sp>
        <p:nvSpPr>
          <p:cNvPr id="8195" name="Rectangle 3"/>
          <p:cNvSpPr>
            <a:spLocks noGrp="1" noChangeArrowheads="1"/>
          </p:cNvSpPr>
          <p:nvPr>
            <p:ph idx="1"/>
          </p:nvPr>
        </p:nvSpPr>
        <p:spPr>
          <a:xfrm>
            <a:off x="457200" y="1981200"/>
            <a:ext cx="8229600" cy="4419600"/>
          </a:xfrm>
        </p:spPr>
        <p:txBody>
          <a:bodyPr/>
          <a:lstStyle/>
          <a:p>
            <a:r>
              <a:rPr lang="en-US" altLang="en-US" dirty="0"/>
              <a:t>Secure coding is creating code that does what it is supposed to do, and only what it is supposed to do.</a:t>
            </a:r>
          </a:p>
          <a:p>
            <a:pPr lvl="1"/>
            <a:r>
              <a:rPr lang="en-US" altLang="en-US" dirty="0"/>
              <a:t>Firms are now recognizing need to include secure coding principles into the development process.</a:t>
            </a:r>
          </a:p>
          <a:p>
            <a:r>
              <a:rPr lang="en-US" altLang="en-US" dirty="0"/>
              <a:t>Microsoft has Security Development Lifecycle (SDL).</a:t>
            </a:r>
          </a:p>
          <a:p>
            <a:r>
              <a:rPr lang="en-US" altLang="en-US" dirty="0"/>
              <a:t>The Software Assurance Forum for Excellence in Code (SAFECode) is an organization formed by some of the leading software development firms with the objective of advancing software assurance through better development methods.</a:t>
            </a:r>
          </a:p>
        </p:txBody>
      </p:sp>
    </p:spTree>
    <p:extLst>
      <p:ext uri="{BB962C8B-B14F-4D97-AF65-F5344CB8AC3E}">
        <p14:creationId xmlns:p14="http://schemas.microsoft.com/office/powerpoint/2010/main" val="140457613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Secure Development Lifecycle (</a:t>
            </a:r>
            <a:r>
              <a:rPr lang="en-US" i="1" dirty="0"/>
              <a:t>continued</a:t>
            </a:r>
            <a:r>
              <a:rPr lang="en-US" dirty="0"/>
              <a:t>)</a:t>
            </a:r>
          </a:p>
        </p:txBody>
      </p:sp>
      <p:sp>
        <p:nvSpPr>
          <p:cNvPr id="8195" name="Rectangle 3"/>
          <p:cNvSpPr>
            <a:spLocks noGrp="1" noChangeArrowheads="1"/>
          </p:cNvSpPr>
          <p:nvPr>
            <p:ph idx="1"/>
          </p:nvPr>
        </p:nvSpPr>
        <p:spPr/>
        <p:txBody>
          <a:bodyPr/>
          <a:lstStyle/>
          <a:p>
            <a:r>
              <a:rPr lang="en-US" dirty="0"/>
              <a:t>Two important tools have come from the secure coding revolution:</a:t>
            </a:r>
          </a:p>
          <a:p>
            <a:pPr lvl="1"/>
            <a:r>
              <a:rPr lang="en-US" dirty="0"/>
              <a:t>Attack surface area minimization is a </a:t>
            </a:r>
            <a:r>
              <a:rPr lang="en-US" altLang="en-US" dirty="0">
                <a:ea typeface="ヒラギノ角ゴ Pro W3" pitchFamily="-112" charset="-128"/>
              </a:rPr>
              <a:t>strategy to reduce the places where code can be attacked.</a:t>
            </a:r>
          </a:p>
          <a:p>
            <a:pPr lvl="1"/>
            <a:r>
              <a:rPr lang="en-US" i="1" dirty="0"/>
              <a:t>Threat modeling</a:t>
            </a:r>
            <a:r>
              <a:rPr lang="en-US" dirty="0"/>
              <a:t> is </a:t>
            </a:r>
            <a:r>
              <a:rPr lang="en-US" altLang="en-US" dirty="0">
                <a:ea typeface="ヒラギノ角ゴ Pro W3" pitchFamily="-112" charset="-128"/>
              </a:rPr>
              <a:t>the process of analyzing threats and their potential effects on software in a very finely detailed fashion.</a:t>
            </a:r>
            <a:endParaRPr lang="en-US" dirty="0"/>
          </a:p>
          <a:p>
            <a:r>
              <a:rPr lang="en-US" altLang="en-US" dirty="0">
                <a:ea typeface="ヒラギノ角ゴ Pro W3" pitchFamily="-112" charset="-128"/>
              </a:rPr>
              <a:t>The output of the threat model process is a compilation of threats and how they interact with the software.</a:t>
            </a:r>
            <a:endParaRPr lang="en-US" altLang="en-US" dirty="0"/>
          </a:p>
        </p:txBody>
      </p:sp>
    </p:spTree>
    <p:extLst>
      <p:ext uri="{BB962C8B-B14F-4D97-AF65-F5344CB8AC3E}">
        <p14:creationId xmlns:p14="http://schemas.microsoft.com/office/powerpoint/2010/main" val="509037265"/>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 Role of People in Security</Template>
  <TotalTime>6145</TotalTime>
  <Words>13699</Words>
  <Application>Microsoft Office PowerPoint</Application>
  <PresentationFormat>On-screen Show (4:3)</PresentationFormat>
  <Paragraphs>539</Paragraphs>
  <Slides>56</Slides>
  <Notes>53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56</vt:i4>
      </vt:variant>
    </vt:vector>
  </HeadingPairs>
  <TitlesOfParts>
    <vt:vector size="60" baseType="lpstr">
      <vt:lpstr>Arial</vt:lpstr>
      <vt:lpstr>Calibri</vt:lpstr>
      <vt:lpstr>Century</vt:lpstr>
      <vt:lpstr>Office Theme</vt:lpstr>
      <vt:lpstr>Secure Software Development</vt:lpstr>
      <vt:lpstr>Objectives</vt:lpstr>
      <vt:lpstr>Key Terms</vt:lpstr>
      <vt:lpstr>Key Terms (continued)</vt:lpstr>
      <vt:lpstr>The Software Engineering Process</vt:lpstr>
      <vt:lpstr>Process Models</vt:lpstr>
      <vt:lpstr>Process Models (continued)</vt:lpstr>
      <vt:lpstr>Secure Development Lifecycle</vt:lpstr>
      <vt:lpstr>Secure Development Lifecycle (continued)</vt:lpstr>
      <vt:lpstr>Requirements Phase</vt:lpstr>
      <vt:lpstr>Requirements Phase (continued)</vt:lpstr>
      <vt:lpstr>Design Phase</vt:lpstr>
      <vt:lpstr>Coding Phase</vt:lpstr>
      <vt:lpstr>Coding Phase (continued)</vt:lpstr>
      <vt:lpstr>Coding Phase (continued)</vt:lpstr>
      <vt:lpstr>Coding Phase (continued)</vt:lpstr>
      <vt:lpstr>Least Privilege</vt:lpstr>
      <vt:lpstr>Least Privilege (continued)</vt:lpstr>
      <vt:lpstr>Cryptographic Failures </vt:lpstr>
      <vt:lpstr>Cryptographic Failures (continued)</vt:lpstr>
      <vt:lpstr>Language-Specific Failures  </vt:lpstr>
      <vt:lpstr>Testing Phase</vt:lpstr>
      <vt:lpstr>Testing Phase (continued)</vt:lpstr>
      <vt:lpstr>Testing Phase (continued)</vt:lpstr>
      <vt:lpstr>Secure Coding Concepts</vt:lpstr>
      <vt:lpstr>Error and Exception Handling</vt:lpstr>
      <vt:lpstr>Input and Output Validation</vt:lpstr>
      <vt:lpstr>Input and Output Validation (continued)</vt:lpstr>
      <vt:lpstr>Input and Output Validation (continued)</vt:lpstr>
      <vt:lpstr>Fuzzing</vt:lpstr>
      <vt:lpstr>Bug Tracking</vt:lpstr>
      <vt:lpstr>Application Attacks</vt:lpstr>
      <vt:lpstr>Cross-Site Scripting</vt:lpstr>
      <vt:lpstr>Cross-Site Scripting (continued)</vt:lpstr>
      <vt:lpstr>Cross-Site Scripting (continued)</vt:lpstr>
      <vt:lpstr>Injections</vt:lpstr>
      <vt:lpstr>Injections (continued)</vt:lpstr>
      <vt:lpstr>Injections (continued)</vt:lpstr>
      <vt:lpstr>Injections (continued)</vt:lpstr>
      <vt:lpstr>Injections (continued)</vt:lpstr>
      <vt:lpstr>Directory Traversal/Command Injection</vt:lpstr>
      <vt:lpstr>Buffer Overflow</vt:lpstr>
      <vt:lpstr>Integer Overflow</vt:lpstr>
      <vt:lpstr>Cross-Site Request Forgery</vt:lpstr>
      <vt:lpstr>Zero-Day</vt:lpstr>
      <vt:lpstr>Attachments</vt:lpstr>
      <vt:lpstr>Locally Shared Objects</vt:lpstr>
      <vt:lpstr>Client-Side Attacks</vt:lpstr>
      <vt:lpstr>Arbitrary/Remote Code Execution</vt:lpstr>
      <vt:lpstr>Open Vulnerability  and Assessment Language</vt:lpstr>
      <vt:lpstr>Application Hardening</vt:lpstr>
      <vt:lpstr>Application Configuration Baseline</vt:lpstr>
      <vt:lpstr>Application Patch Management</vt:lpstr>
      <vt:lpstr>NoSQL Databases vs. SQL Databases</vt:lpstr>
      <vt:lpstr>Server-Side vs. Client-Side Validation</vt:lpstr>
      <vt:lpstr>Chapter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Physical Security</dc:title>
  <dc:creator>Dee Mike</dc:creator>
  <cp:lastModifiedBy>Mallik Rao</cp:lastModifiedBy>
  <cp:revision>507</cp:revision>
  <cp:lastPrinted>2015-10-20T12:14:04Z</cp:lastPrinted>
  <dcterms:created xsi:type="dcterms:W3CDTF">2010-03-19T19:23:12Z</dcterms:created>
  <dcterms:modified xsi:type="dcterms:W3CDTF">2021-05-03T20:19:10Z</dcterms:modified>
</cp:coreProperties>
</file>