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Barlow Semi Condensed Light"/>
      <p:regular r:id="rId35"/>
      <p:bold r:id="rId36"/>
      <p:italic r:id="rId37"/>
      <p:boldItalic r:id="rId38"/>
    </p:embeddedFont>
    <p:embeddedFont>
      <p:font typeface="Roboto"/>
      <p:regular r:id="rId39"/>
      <p:bold r:id="rId40"/>
      <p:italic r:id="rId41"/>
      <p:boldItalic r:id="rId42"/>
    </p:embeddedFont>
    <p:embeddedFont>
      <p:font typeface="Fjalla One"/>
      <p:regular r:id="rId43"/>
    </p:embeddedFont>
    <p:embeddedFont>
      <p:font typeface="Barlow Semi Condensed Medium"/>
      <p:regular r:id="rId44"/>
      <p:bold r:id="rId45"/>
      <p:italic r:id="rId46"/>
      <p:boldItalic r:id="rId47"/>
    </p:embeddedFont>
    <p:embeddedFont>
      <p:font typeface="Barlow Semi Condensed"/>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980FA6-CB08-419F-AC1A-8F130A178821}">
  <a:tblStyle styleId="{2E980FA6-CB08-419F-AC1A-8F130A17882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BarlowSemiCondensedMedium-regular.fntdata"/><Relationship Id="rId43" Type="http://schemas.openxmlformats.org/officeDocument/2006/relationships/font" Target="fonts/FjallaOne-regular.fntdata"/><Relationship Id="rId46" Type="http://schemas.openxmlformats.org/officeDocument/2006/relationships/font" Target="fonts/BarlowSemiCondensedMedium-italic.fntdata"/><Relationship Id="rId45" Type="http://schemas.openxmlformats.org/officeDocument/2006/relationships/font" Target="fonts/BarlowSemi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SemiCondensed-regular.fntdata"/><Relationship Id="rId47" Type="http://schemas.openxmlformats.org/officeDocument/2006/relationships/font" Target="fonts/BarlowSemiCondensedMedium-boldItalic.fntdata"/><Relationship Id="rId49" Type="http://schemas.openxmlformats.org/officeDocument/2006/relationships/font" Target="fonts/BarlowSemiCondense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BarlowSemiCondensedLight-regular.fntdata"/><Relationship Id="rId34" Type="http://schemas.openxmlformats.org/officeDocument/2006/relationships/slide" Target="slides/slide29.xml"/><Relationship Id="rId37" Type="http://schemas.openxmlformats.org/officeDocument/2006/relationships/font" Target="fonts/BarlowSemiCondensedLight-italic.fntdata"/><Relationship Id="rId36" Type="http://schemas.openxmlformats.org/officeDocument/2006/relationships/font" Target="fonts/BarlowSemiCondensedLight-bold.fntdata"/><Relationship Id="rId39" Type="http://schemas.openxmlformats.org/officeDocument/2006/relationships/font" Target="fonts/Roboto-regular.fntdata"/><Relationship Id="rId38" Type="http://schemas.openxmlformats.org/officeDocument/2006/relationships/font" Target="fonts/BarlowSemiCondensed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SemiCondensed-boldItalic.fntdata"/><Relationship Id="rId50" Type="http://schemas.openxmlformats.org/officeDocument/2006/relationships/font" Target="fonts/BarlowSemiCondense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2" name="Shape 2292"/>
        <p:cNvGrpSpPr/>
        <p:nvPr/>
      </p:nvGrpSpPr>
      <p:grpSpPr>
        <a:xfrm>
          <a:off x="0" y="0"/>
          <a:ext cx="0" cy="0"/>
          <a:chOff x="0" y="0"/>
          <a:chExt cx="0" cy="0"/>
        </a:xfrm>
      </p:grpSpPr>
      <p:sp>
        <p:nvSpPr>
          <p:cNvPr id="2293" name="Google Shape;2293;g14266746e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4" name="Google Shape;2294;g14266746e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0" name="Shape 2300"/>
        <p:cNvGrpSpPr/>
        <p:nvPr/>
      </p:nvGrpSpPr>
      <p:grpSpPr>
        <a:xfrm>
          <a:off x="0" y="0"/>
          <a:ext cx="0" cy="0"/>
          <a:chOff x="0" y="0"/>
          <a:chExt cx="0" cy="0"/>
        </a:xfrm>
      </p:grpSpPr>
      <p:sp>
        <p:nvSpPr>
          <p:cNvPr id="2301" name="Google Shape;2301;g14266746e0d_0_2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2" name="Google Shape;2302;g14266746e0d_0_2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0" name="Shape 2310"/>
        <p:cNvGrpSpPr/>
        <p:nvPr/>
      </p:nvGrpSpPr>
      <p:grpSpPr>
        <a:xfrm>
          <a:off x="0" y="0"/>
          <a:ext cx="0" cy="0"/>
          <a:chOff x="0" y="0"/>
          <a:chExt cx="0" cy="0"/>
        </a:xfrm>
      </p:grpSpPr>
      <p:sp>
        <p:nvSpPr>
          <p:cNvPr id="2311" name="Google Shape;2311;g14266746e0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2" name="Google Shape;2312;g14266746e0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14350e36684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14350e36684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5" name="Shape 2335"/>
        <p:cNvGrpSpPr/>
        <p:nvPr/>
      </p:nvGrpSpPr>
      <p:grpSpPr>
        <a:xfrm>
          <a:off x="0" y="0"/>
          <a:ext cx="0" cy="0"/>
          <a:chOff x="0" y="0"/>
          <a:chExt cx="0" cy="0"/>
        </a:xfrm>
      </p:grpSpPr>
      <p:sp>
        <p:nvSpPr>
          <p:cNvPr id="2336" name="Google Shape;2336;g14266746e0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7" name="Google Shape;2337;g14266746e0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4" name="Shape 2344"/>
        <p:cNvGrpSpPr/>
        <p:nvPr/>
      </p:nvGrpSpPr>
      <p:grpSpPr>
        <a:xfrm>
          <a:off x="0" y="0"/>
          <a:ext cx="0" cy="0"/>
          <a:chOff x="0" y="0"/>
          <a:chExt cx="0" cy="0"/>
        </a:xfrm>
      </p:grpSpPr>
      <p:sp>
        <p:nvSpPr>
          <p:cNvPr id="2345" name="Google Shape;2345;g14266746e0d_0_2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6" name="Google Shape;2346;g14266746e0d_0_2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3" name="Shape 2353"/>
        <p:cNvGrpSpPr/>
        <p:nvPr/>
      </p:nvGrpSpPr>
      <p:grpSpPr>
        <a:xfrm>
          <a:off x="0" y="0"/>
          <a:ext cx="0" cy="0"/>
          <a:chOff x="0" y="0"/>
          <a:chExt cx="0" cy="0"/>
        </a:xfrm>
      </p:grpSpPr>
      <p:sp>
        <p:nvSpPr>
          <p:cNvPr id="2354" name="Google Shape;2354;g14266746e0d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5" name="Google Shape;2355;g14266746e0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https://wordcounter.net/blog/2015/11/22/10915_how-many-words-on-a-page.html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2" name="Shape 2362"/>
        <p:cNvGrpSpPr/>
        <p:nvPr/>
      </p:nvGrpSpPr>
      <p:grpSpPr>
        <a:xfrm>
          <a:off x="0" y="0"/>
          <a:ext cx="0" cy="0"/>
          <a:chOff x="0" y="0"/>
          <a:chExt cx="0" cy="0"/>
        </a:xfrm>
      </p:grpSpPr>
      <p:sp>
        <p:nvSpPr>
          <p:cNvPr id="2363" name="Google Shape;2363;g14266746e0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4" name="Google Shape;2364;g14266746e0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14350e36684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14350e36684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8" name="Shape 2378"/>
        <p:cNvGrpSpPr/>
        <p:nvPr/>
      </p:nvGrpSpPr>
      <p:grpSpPr>
        <a:xfrm>
          <a:off x="0" y="0"/>
          <a:ext cx="0" cy="0"/>
          <a:chOff x="0" y="0"/>
          <a:chExt cx="0" cy="0"/>
        </a:xfrm>
      </p:grpSpPr>
      <p:sp>
        <p:nvSpPr>
          <p:cNvPr id="2379" name="Google Shape;2379;g14350e36684_0_1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0" name="Google Shape;2380;g14350e36684_0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 </a:t>
            </a:r>
            <a:r>
              <a:rPr lang="en"/>
              <a:t>https://www.sciencedirect.com/topics/computer-science/latent-dirichlet-allocation#:~:text=4.4.&amp;text=The%20LDA%20is%20a%20technique,(2003).</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142a5f7358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142a5f7358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142a5f7358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142a5f7358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 </a:t>
            </a:r>
            <a:r>
              <a:rPr lang="en"/>
              <a:t>https://towardsdatascience.com/interactive-topic-modeling-with-bertopic-1ea55e7d73d8#:~:text=BERTopic%20is%20a%20topic%20modeling,words%20in%20the%20topic%20descriptions.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142a5f735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142a5f735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0" name="Shape 2410"/>
        <p:cNvGrpSpPr/>
        <p:nvPr/>
      </p:nvGrpSpPr>
      <p:grpSpPr>
        <a:xfrm>
          <a:off x="0" y="0"/>
          <a:ext cx="0" cy="0"/>
          <a:chOff x="0" y="0"/>
          <a:chExt cx="0" cy="0"/>
        </a:xfrm>
      </p:grpSpPr>
      <p:sp>
        <p:nvSpPr>
          <p:cNvPr id="2411" name="Google Shape;2411;g14350e36684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2" name="Google Shape;2412;g14350e36684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7" name="Shape 2417"/>
        <p:cNvGrpSpPr/>
        <p:nvPr/>
      </p:nvGrpSpPr>
      <p:grpSpPr>
        <a:xfrm>
          <a:off x="0" y="0"/>
          <a:ext cx="0" cy="0"/>
          <a:chOff x="0" y="0"/>
          <a:chExt cx="0" cy="0"/>
        </a:xfrm>
      </p:grpSpPr>
      <p:sp>
        <p:nvSpPr>
          <p:cNvPr id="2418" name="Google Shape;2418;g142a5f73588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9" name="Google Shape;2419;g142a5f73588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7" name="Shape 2427"/>
        <p:cNvGrpSpPr/>
        <p:nvPr/>
      </p:nvGrpSpPr>
      <p:grpSpPr>
        <a:xfrm>
          <a:off x="0" y="0"/>
          <a:ext cx="0" cy="0"/>
          <a:chOff x="0" y="0"/>
          <a:chExt cx="0" cy="0"/>
        </a:xfrm>
      </p:grpSpPr>
      <p:sp>
        <p:nvSpPr>
          <p:cNvPr id="2428" name="Google Shape;2428;g142a5f7358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9" name="Google Shape;2429;g142a5f7358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142a5f73588_0_2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142a5f73588_0_2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4" name="Shape 2454"/>
        <p:cNvGrpSpPr/>
        <p:nvPr/>
      </p:nvGrpSpPr>
      <p:grpSpPr>
        <a:xfrm>
          <a:off x="0" y="0"/>
          <a:ext cx="0" cy="0"/>
          <a:chOff x="0" y="0"/>
          <a:chExt cx="0" cy="0"/>
        </a:xfrm>
      </p:grpSpPr>
      <p:sp>
        <p:nvSpPr>
          <p:cNvPr id="2455" name="Google Shape;2455;g142a5f73588_0_2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6" name="Google Shape;2456;g142a5f73588_0_2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3" name="Shape 2463"/>
        <p:cNvGrpSpPr/>
        <p:nvPr/>
      </p:nvGrpSpPr>
      <p:grpSpPr>
        <a:xfrm>
          <a:off x="0" y="0"/>
          <a:ext cx="0" cy="0"/>
          <a:chOff x="0" y="0"/>
          <a:chExt cx="0" cy="0"/>
        </a:xfrm>
      </p:grpSpPr>
      <p:sp>
        <p:nvSpPr>
          <p:cNvPr id="2464" name="Google Shape;2464;g142a5f7358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5" name="Google Shape;2465;g142a5f7358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8" name="Shape 2468"/>
        <p:cNvGrpSpPr/>
        <p:nvPr/>
      </p:nvGrpSpPr>
      <p:grpSpPr>
        <a:xfrm>
          <a:off x="0" y="0"/>
          <a:ext cx="0" cy="0"/>
          <a:chOff x="0" y="0"/>
          <a:chExt cx="0" cy="0"/>
        </a:xfrm>
      </p:grpSpPr>
      <p:sp>
        <p:nvSpPr>
          <p:cNvPr id="2469" name="Google Shape;2469;g142a5f73588_0_2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0" name="Google Shape;2470;g142a5f73588_0_2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3" name="Shape 2473"/>
        <p:cNvGrpSpPr/>
        <p:nvPr/>
      </p:nvGrpSpPr>
      <p:grpSpPr>
        <a:xfrm>
          <a:off x="0" y="0"/>
          <a:ext cx="0" cy="0"/>
          <a:chOff x="0" y="0"/>
          <a:chExt cx="0" cy="0"/>
        </a:xfrm>
      </p:grpSpPr>
      <p:sp>
        <p:nvSpPr>
          <p:cNvPr id="2474" name="Google Shape;2474;g8714a43093_5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5" name="Google Shape;2475;g8714a43093_5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g142a5f7358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3" name="Google Shape;2153;g142a5f7358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8" name="Shape 2158"/>
        <p:cNvGrpSpPr/>
        <p:nvPr/>
      </p:nvGrpSpPr>
      <p:grpSpPr>
        <a:xfrm>
          <a:off x="0" y="0"/>
          <a:ext cx="0" cy="0"/>
          <a:chOff x="0" y="0"/>
          <a:chExt cx="0" cy="0"/>
        </a:xfrm>
      </p:grpSpPr>
      <p:sp>
        <p:nvSpPr>
          <p:cNvPr id="2159" name="Google Shape;2159;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0" name="Google Shape;2160;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g1465169d60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1" name="Google Shape;2171;g1465169d60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14266746e0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14266746e0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5" name="Shape 2205"/>
        <p:cNvGrpSpPr/>
        <p:nvPr/>
      </p:nvGrpSpPr>
      <p:grpSpPr>
        <a:xfrm>
          <a:off x="0" y="0"/>
          <a:ext cx="0" cy="0"/>
          <a:chOff x="0" y="0"/>
          <a:chExt cx="0" cy="0"/>
        </a:xfrm>
      </p:grpSpPr>
      <p:sp>
        <p:nvSpPr>
          <p:cNvPr id="2206" name="Google Shape;2206;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7" name="Shape 2277"/>
        <p:cNvGrpSpPr/>
        <p:nvPr/>
      </p:nvGrpSpPr>
      <p:grpSpPr>
        <a:xfrm>
          <a:off x="0" y="0"/>
          <a:ext cx="0" cy="0"/>
          <a:chOff x="0" y="0"/>
          <a:chExt cx="0" cy="0"/>
        </a:xfrm>
      </p:grpSpPr>
      <p:sp>
        <p:nvSpPr>
          <p:cNvPr id="2278" name="Google Shape;2278;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9" name="Google Shape;2279;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4" name="Shape 2284"/>
        <p:cNvGrpSpPr/>
        <p:nvPr/>
      </p:nvGrpSpPr>
      <p:grpSpPr>
        <a:xfrm>
          <a:off x="0" y="0"/>
          <a:ext cx="0" cy="0"/>
          <a:chOff x="0" y="0"/>
          <a:chExt cx="0" cy="0"/>
        </a:xfrm>
      </p:grpSpPr>
      <p:sp>
        <p:nvSpPr>
          <p:cNvPr id="2285" name="Google Shape;2285;g142a5f7358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6" name="Google Shape;2286;g142a5f7358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oig.hhs.gov/coronaviru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8.xml"/><Relationship Id="rId3" Type="http://schemas.openxmlformats.org/officeDocument/2006/relationships/hyperlink" Target="https://towardsdatascience.com/end-to-end-topic-modeling-in-python-latent-dirichlet-allocation-lda-35ce4ed6b3e0" TargetMode="External"/><Relationship Id="rId4" Type="http://schemas.openxmlformats.org/officeDocument/2006/relationships/hyperlink" Target="https://towardsdatascience.com/unsupervised-nlp-topic-models-as-a-supervised-learning-input-cf8ee9e5cf28" TargetMode="External"/><Relationship Id="rId9" Type="http://schemas.openxmlformats.org/officeDocument/2006/relationships/hyperlink" Target="https://arxiv.org/pdf/2203.05794.pdf" TargetMode="External"/><Relationship Id="rId5" Type="http://schemas.openxmlformats.org/officeDocument/2006/relationships/hyperlink" Target="https://towardsdatascience.com/implement-your-topic-modeling-using-the-bertopic-library-d6708baa78fe" TargetMode="External"/><Relationship Id="rId6" Type="http://schemas.openxmlformats.org/officeDocument/2006/relationships/hyperlink" Target="https://neptune.ai/blog/pyldavis-topic-modelling-exploration-tool-that-every-nlp-data-scientist-should-know" TargetMode="External"/><Relationship Id="rId7" Type="http://schemas.openxmlformats.org/officeDocument/2006/relationships/hyperlink" Target="https://towardsdatascience.com/topic-modelling-f51e5ebfb40a" TargetMode="External"/><Relationship Id="rId8" Type="http://schemas.openxmlformats.org/officeDocument/2006/relationships/hyperlink" Target="https://github.com/MaartenGr/BERTopic" TargetMode="External"/><Relationship Id="rId11" Type="http://schemas.openxmlformats.org/officeDocument/2006/relationships/hyperlink" Target="https://hackernoon.com/nlp-tutorial-topic-modeling-in-python-with-bertopic-372w35l9" TargetMode="External"/><Relationship Id="rId10" Type="http://schemas.openxmlformats.org/officeDocument/2006/relationships/hyperlink" Target="https://arxiv.org/pdf/2107.02173.pdf" TargetMode="External"/><Relationship Id="rId12" Type="http://schemas.openxmlformats.org/officeDocument/2006/relationships/hyperlink" Target="https://stackoverflow.com/questions/68127754/removal-of-stop-words-and-stemming-lemmatization-for-bertopic#:~:text=In%20conclusion%2C%20the%20BERTTopic%20does,both%20processing%20time%20and%20result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hyperlink" Target="https://oig.hhs.gov/reports-and-publications/workplan/active-item-table.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248649" y="2002525"/>
            <a:ext cx="37749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200"/>
              <a:t>Topic Modeling for Comprehending Work Scope at HHS OIG</a:t>
            </a:r>
            <a:endParaRPr sz="3200">
              <a:solidFill>
                <a:schemeClr val="dk2"/>
              </a:solidFill>
            </a:endParaRPr>
          </a:p>
        </p:txBody>
      </p:sp>
      <p:sp>
        <p:nvSpPr>
          <p:cNvPr id="1881" name="Google Shape;1881;p33"/>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300"/>
              <a:t>Scott Hirabayashi, Summer 2022</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5" name="Shape 2295"/>
        <p:cNvGrpSpPr/>
        <p:nvPr/>
      </p:nvGrpSpPr>
      <p:grpSpPr>
        <a:xfrm>
          <a:off x="0" y="0"/>
          <a:ext cx="0" cy="0"/>
          <a:chOff x="0" y="0"/>
          <a:chExt cx="0" cy="0"/>
        </a:xfrm>
      </p:grpSpPr>
      <p:pic>
        <p:nvPicPr>
          <p:cNvPr id="2296" name="Google Shape;2296;p42"/>
          <p:cNvPicPr preferRelativeResize="0"/>
          <p:nvPr/>
        </p:nvPicPr>
        <p:blipFill>
          <a:blip r:embed="rId3">
            <a:alphaModFix/>
          </a:blip>
          <a:stretch>
            <a:fillRect/>
          </a:stretch>
        </p:blipFill>
        <p:spPr>
          <a:xfrm>
            <a:off x="4041200" y="117500"/>
            <a:ext cx="3966525" cy="1624225"/>
          </a:xfrm>
          <a:prstGeom prst="rect">
            <a:avLst/>
          </a:prstGeom>
          <a:noFill/>
          <a:ln>
            <a:noFill/>
          </a:ln>
        </p:spPr>
      </p:pic>
      <p:pic>
        <p:nvPicPr>
          <p:cNvPr id="2297" name="Google Shape;2297;p42"/>
          <p:cNvPicPr preferRelativeResize="0"/>
          <p:nvPr/>
        </p:nvPicPr>
        <p:blipFill>
          <a:blip r:embed="rId4">
            <a:alphaModFix/>
          </a:blip>
          <a:stretch>
            <a:fillRect/>
          </a:stretch>
        </p:blipFill>
        <p:spPr>
          <a:xfrm>
            <a:off x="3981350" y="2194425"/>
            <a:ext cx="4086225" cy="2828925"/>
          </a:xfrm>
          <a:prstGeom prst="rect">
            <a:avLst/>
          </a:prstGeom>
          <a:noFill/>
          <a:ln>
            <a:noFill/>
          </a:ln>
        </p:spPr>
      </p:pic>
      <p:sp>
        <p:nvSpPr>
          <p:cNvPr id="2298" name="Google Shape;2298;p42"/>
          <p:cNvSpPr txBox="1"/>
          <p:nvPr/>
        </p:nvSpPr>
        <p:spPr>
          <a:xfrm>
            <a:off x="915900" y="467913"/>
            <a:ext cx="300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OIG </a:t>
            </a:r>
            <a:r>
              <a:rPr b="1" lang="en" sz="1600" u="sng">
                <a:solidFill>
                  <a:schemeClr val="dk2"/>
                </a:solidFill>
                <a:latin typeface="Barlow Semi Condensed"/>
                <a:ea typeface="Barlow Semi Condensed"/>
                <a:cs typeface="Barlow Semi Condensed"/>
                <a:sym typeface="Barlow Semi Condensed"/>
              </a:rPr>
              <a:t>Work Plans</a:t>
            </a:r>
            <a:r>
              <a:rPr b="1" lang="en" sz="1600">
                <a:solidFill>
                  <a:schemeClr val="dk2"/>
                </a:solidFill>
                <a:latin typeface="Barlow Semi Condensed"/>
                <a:ea typeface="Barlow Semi Condensed"/>
                <a:cs typeface="Barlow Semi Condensed"/>
                <a:sym typeface="Barlow Semi Condensed"/>
              </a:rPr>
              <a:t>: </a:t>
            </a:r>
            <a:r>
              <a:rPr lang="en" sz="1600">
                <a:solidFill>
                  <a:schemeClr val="dk2"/>
                </a:solidFill>
                <a:latin typeface="Barlow Semi Condensed"/>
                <a:ea typeface="Barlow Semi Condensed"/>
                <a:cs typeface="Barlow Semi Condensed"/>
                <a:sym typeface="Barlow Semi Condensed"/>
              </a:rPr>
              <a:t>Contain work scope and focus of work to be undertaken. </a:t>
            </a:r>
            <a:endParaRPr sz="16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They connect to specific </a:t>
            </a:r>
            <a:r>
              <a:rPr i="1" lang="en" sz="1600">
                <a:solidFill>
                  <a:schemeClr val="dk2"/>
                </a:solidFill>
                <a:latin typeface="Barlow Semi Condensed"/>
                <a:ea typeface="Barlow Semi Condensed"/>
                <a:cs typeface="Barlow Semi Condensed"/>
                <a:sym typeface="Barlow Semi Condensed"/>
              </a:rPr>
              <a:t>Reports</a:t>
            </a:r>
            <a:r>
              <a:rPr lang="en" sz="1600">
                <a:solidFill>
                  <a:schemeClr val="dk2"/>
                </a:solidFill>
                <a:latin typeface="Barlow Semi Condensed"/>
                <a:ea typeface="Barlow Semi Condensed"/>
                <a:cs typeface="Barlow Semi Condensed"/>
                <a:sym typeface="Barlow Semi Condensed"/>
              </a:rPr>
              <a:t>, as:</a:t>
            </a:r>
            <a:endParaRPr sz="1600">
              <a:solidFill>
                <a:schemeClr val="dk2"/>
              </a:solidFill>
              <a:latin typeface="Barlow Semi Condensed"/>
              <a:ea typeface="Barlow Semi Condensed"/>
              <a:cs typeface="Barlow Semi Condensed"/>
              <a:sym typeface="Barlow Semi Condensed"/>
            </a:endParaRPr>
          </a:p>
        </p:txBody>
      </p:sp>
      <p:sp>
        <p:nvSpPr>
          <p:cNvPr id="2299" name="Google Shape;2299;p42"/>
          <p:cNvSpPr txBox="1"/>
          <p:nvPr/>
        </p:nvSpPr>
        <p:spPr>
          <a:xfrm>
            <a:off x="915900" y="2408288"/>
            <a:ext cx="30000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OIG </a:t>
            </a:r>
            <a:r>
              <a:rPr b="1" lang="en" sz="1600" u="sng">
                <a:solidFill>
                  <a:schemeClr val="dk2"/>
                </a:solidFill>
                <a:latin typeface="Barlow Semi Condensed"/>
                <a:ea typeface="Barlow Semi Condensed"/>
                <a:cs typeface="Barlow Semi Condensed"/>
                <a:sym typeface="Barlow Semi Condensed"/>
              </a:rPr>
              <a:t>Reports</a:t>
            </a:r>
            <a:r>
              <a:rPr b="1" lang="en" sz="1600">
                <a:solidFill>
                  <a:schemeClr val="dk2"/>
                </a:solidFill>
                <a:latin typeface="Barlow Semi Condensed"/>
                <a:ea typeface="Barlow Semi Condensed"/>
                <a:cs typeface="Barlow Semi Condensed"/>
                <a:sym typeface="Barlow Semi Condensed"/>
              </a:rPr>
              <a:t>: </a:t>
            </a:r>
            <a:r>
              <a:rPr lang="en" sz="1600">
                <a:solidFill>
                  <a:schemeClr val="dk2"/>
                </a:solidFill>
                <a:latin typeface="Barlow Semi Condensed"/>
                <a:ea typeface="Barlow Semi Condensed"/>
                <a:cs typeface="Barlow Semi Condensed"/>
                <a:sym typeface="Barlow Semi Condensed"/>
              </a:rPr>
              <a:t>Contain Summaries, findings, methodology, and recommendations. They provide a more-specific picture of the work that was accomplished. </a:t>
            </a:r>
            <a:endParaRPr sz="16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Note:</a:t>
            </a:r>
            <a:r>
              <a:rPr i="1" lang="en" sz="1600">
                <a:solidFill>
                  <a:schemeClr val="dk2"/>
                </a:solidFill>
                <a:latin typeface="Barlow Semi Condensed"/>
                <a:ea typeface="Barlow Semi Condensed"/>
                <a:cs typeface="Barlow Semi Condensed"/>
                <a:sym typeface="Barlow Semi Condensed"/>
              </a:rPr>
              <a:t>These are summaries of a larger report and communication log that OIG also publishes.</a:t>
            </a:r>
            <a:endParaRPr i="1" sz="160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3" name="Shape 2303"/>
        <p:cNvGrpSpPr/>
        <p:nvPr/>
      </p:nvGrpSpPr>
      <p:grpSpPr>
        <a:xfrm>
          <a:off x="0" y="0"/>
          <a:ext cx="0" cy="0"/>
          <a:chOff x="0" y="0"/>
          <a:chExt cx="0" cy="0"/>
        </a:xfrm>
      </p:grpSpPr>
      <p:sp>
        <p:nvSpPr>
          <p:cNvPr id="2304" name="Google Shape;2304;p43"/>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OIG Work Plan Scrape</a:t>
            </a:r>
            <a:endParaRPr/>
          </a:p>
        </p:txBody>
      </p:sp>
      <p:sp>
        <p:nvSpPr>
          <p:cNvPr id="2305" name="Google Shape;2305;p43"/>
          <p:cNvSpPr txBox="1"/>
          <p:nvPr/>
        </p:nvSpPr>
        <p:spPr>
          <a:xfrm>
            <a:off x="1148025" y="829450"/>
            <a:ext cx="6847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Items were scraped using Beautifulsoup &amp; requests.</a:t>
            </a:r>
            <a:endParaRPr sz="1600">
              <a:solidFill>
                <a:schemeClr val="dk2"/>
              </a:solidFill>
              <a:latin typeface="Barlow Semi Condensed"/>
              <a:ea typeface="Barlow Semi Condensed"/>
              <a:cs typeface="Barlow Semi Condensed"/>
              <a:sym typeface="Barlow Semi Condensed"/>
            </a:endParaRPr>
          </a:p>
        </p:txBody>
      </p:sp>
      <p:pic>
        <p:nvPicPr>
          <p:cNvPr id="2306" name="Google Shape;2306;p43"/>
          <p:cNvPicPr preferRelativeResize="0"/>
          <p:nvPr/>
        </p:nvPicPr>
        <p:blipFill>
          <a:blip r:embed="rId3">
            <a:alphaModFix/>
          </a:blip>
          <a:stretch>
            <a:fillRect/>
          </a:stretch>
        </p:blipFill>
        <p:spPr>
          <a:xfrm>
            <a:off x="333275" y="3261998"/>
            <a:ext cx="4662560" cy="1652400"/>
          </a:xfrm>
          <a:prstGeom prst="rect">
            <a:avLst/>
          </a:prstGeom>
          <a:noFill/>
          <a:ln cap="flat" cmpd="sng" w="19050">
            <a:solidFill>
              <a:schemeClr val="lt2"/>
            </a:solidFill>
            <a:prstDash val="solid"/>
            <a:round/>
            <a:headEnd len="sm" w="sm" type="none"/>
            <a:tailEnd len="sm" w="sm" type="none"/>
          </a:ln>
        </p:spPr>
      </p:pic>
      <p:sp>
        <p:nvSpPr>
          <p:cNvPr id="2307" name="Google Shape;2307;p43"/>
          <p:cNvSpPr txBox="1"/>
          <p:nvPr/>
        </p:nvSpPr>
        <p:spPr>
          <a:xfrm>
            <a:off x="4889300" y="1520700"/>
            <a:ext cx="30000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Work Plan Scraping </a:t>
            </a:r>
            <a:r>
              <a:rPr lang="en" sz="1600">
                <a:solidFill>
                  <a:schemeClr val="dk2"/>
                </a:solidFill>
                <a:latin typeface="Barlow Semi Condensed"/>
                <a:ea typeface="Barlow Semi Condensed"/>
                <a:cs typeface="Barlow Semi Condensed"/>
                <a:sym typeface="Barlow Semi Condensed"/>
              </a:rPr>
              <a:t>was straightforward- scraped the summaries, and any links to connected reports.</a:t>
            </a:r>
            <a:endParaRPr/>
          </a:p>
        </p:txBody>
      </p:sp>
      <p:pic>
        <p:nvPicPr>
          <p:cNvPr id="2308" name="Google Shape;2308;p43"/>
          <p:cNvPicPr preferRelativeResize="0"/>
          <p:nvPr/>
        </p:nvPicPr>
        <p:blipFill>
          <a:blip r:embed="rId4">
            <a:alphaModFix/>
          </a:blip>
          <a:stretch>
            <a:fillRect/>
          </a:stretch>
        </p:blipFill>
        <p:spPr>
          <a:xfrm>
            <a:off x="1679877" y="1454776"/>
            <a:ext cx="3315943" cy="1613000"/>
          </a:xfrm>
          <a:prstGeom prst="rect">
            <a:avLst/>
          </a:prstGeom>
          <a:noFill/>
          <a:ln cap="flat" cmpd="sng" w="19050">
            <a:solidFill>
              <a:schemeClr val="lt2"/>
            </a:solidFill>
            <a:prstDash val="solid"/>
            <a:round/>
            <a:headEnd len="sm" w="sm" type="none"/>
            <a:tailEnd len="sm" w="sm" type="none"/>
          </a:ln>
        </p:spPr>
      </p:pic>
      <p:sp>
        <p:nvSpPr>
          <p:cNvPr id="2309" name="Google Shape;2309;p43"/>
          <p:cNvSpPr txBox="1"/>
          <p:nvPr/>
        </p:nvSpPr>
        <p:spPr>
          <a:xfrm>
            <a:off x="4995825" y="3581600"/>
            <a:ext cx="30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Reports were more challenging, as OAS and OEI’s websites took longer to find.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3" name="Shape 2313"/>
        <p:cNvGrpSpPr/>
        <p:nvPr/>
      </p:nvGrpSpPr>
      <p:grpSpPr>
        <a:xfrm>
          <a:off x="0" y="0"/>
          <a:ext cx="0" cy="0"/>
          <a:chOff x="0" y="0"/>
          <a:chExt cx="0" cy="0"/>
        </a:xfrm>
      </p:grpSpPr>
      <p:grpSp>
        <p:nvGrpSpPr>
          <p:cNvPr id="2314" name="Google Shape;2314;p44"/>
          <p:cNvGrpSpPr/>
          <p:nvPr/>
        </p:nvGrpSpPr>
        <p:grpSpPr>
          <a:xfrm>
            <a:off x="2831850" y="526920"/>
            <a:ext cx="3480300" cy="1145100"/>
            <a:chOff x="2771600" y="526920"/>
            <a:chExt cx="3480300" cy="1145100"/>
          </a:xfrm>
        </p:grpSpPr>
        <p:sp>
          <p:nvSpPr>
            <p:cNvPr id="2315" name="Google Shape;2315;p44"/>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4"/>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7" name="Google Shape;2317;p44"/>
          <p:cNvGrpSpPr/>
          <p:nvPr/>
        </p:nvGrpSpPr>
        <p:grpSpPr>
          <a:xfrm>
            <a:off x="2831850" y="3471345"/>
            <a:ext cx="3480300" cy="1145100"/>
            <a:chOff x="2771600" y="526920"/>
            <a:chExt cx="3480300" cy="1145100"/>
          </a:xfrm>
        </p:grpSpPr>
        <p:sp>
          <p:nvSpPr>
            <p:cNvPr id="2318" name="Google Shape;2318;p44"/>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4"/>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0" name="Google Shape;2320;p44"/>
          <p:cNvGrpSpPr/>
          <p:nvPr/>
        </p:nvGrpSpPr>
        <p:grpSpPr>
          <a:xfrm>
            <a:off x="2831850" y="1999195"/>
            <a:ext cx="3480300" cy="1145100"/>
            <a:chOff x="2771600" y="526920"/>
            <a:chExt cx="3480300" cy="1145100"/>
          </a:xfrm>
        </p:grpSpPr>
        <p:sp>
          <p:nvSpPr>
            <p:cNvPr id="2321" name="Google Shape;2321;p44"/>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4"/>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3" name="Google Shape;2323;p44"/>
          <p:cNvSpPr txBox="1"/>
          <p:nvPr>
            <p:ph type="title"/>
          </p:nvPr>
        </p:nvSpPr>
        <p:spPr>
          <a:xfrm>
            <a:off x="2825496" y="704088"/>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2018-</a:t>
            </a:r>
            <a:r>
              <a:rPr lang="en">
                <a:solidFill>
                  <a:schemeClr val="dk1"/>
                </a:solidFill>
              </a:rPr>
              <a:t>2022</a:t>
            </a:r>
            <a:endParaRPr>
              <a:solidFill>
                <a:schemeClr val="dk1"/>
              </a:solidFill>
            </a:endParaRPr>
          </a:p>
        </p:txBody>
      </p:sp>
      <p:sp>
        <p:nvSpPr>
          <p:cNvPr id="2324" name="Google Shape;2324;p44"/>
          <p:cNvSpPr txBox="1"/>
          <p:nvPr>
            <p:ph idx="2" type="title"/>
          </p:nvPr>
        </p:nvSpPr>
        <p:spPr>
          <a:xfrm>
            <a:off x="2825496" y="2177082"/>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659 </a:t>
            </a:r>
            <a:r>
              <a:rPr lang="en">
                <a:solidFill>
                  <a:schemeClr val="dk1"/>
                </a:solidFill>
              </a:rPr>
              <a:t>Work Plans</a:t>
            </a:r>
            <a:endParaRPr>
              <a:solidFill>
                <a:schemeClr val="dk1"/>
              </a:solidFill>
            </a:endParaRPr>
          </a:p>
        </p:txBody>
      </p:sp>
      <p:sp>
        <p:nvSpPr>
          <p:cNvPr id="2325" name="Google Shape;2325;p44"/>
          <p:cNvSpPr txBox="1"/>
          <p:nvPr>
            <p:ph idx="4" type="title"/>
          </p:nvPr>
        </p:nvSpPr>
        <p:spPr>
          <a:xfrm>
            <a:off x="2825496" y="3648456"/>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584 </a:t>
            </a:r>
            <a:r>
              <a:rPr lang="en">
                <a:solidFill>
                  <a:schemeClr val="dk1"/>
                </a:solidFill>
              </a:rPr>
              <a:t>Reports</a:t>
            </a:r>
            <a:endParaRPr>
              <a:solidFill>
                <a:schemeClr val="dk1"/>
              </a:solidFill>
            </a:endParaRPr>
          </a:p>
        </p:txBody>
      </p:sp>
      <p:sp>
        <p:nvSpPr>
          <p:cNvPr id="2326" name="Google Shape;2326;p44"/>
          <p:cNvSpPr txBox="1"/>
          <p:nvPr/>
        </p:nvSpPr>
        <p:spPr>
          <a:xfrm>
            <a:off x="0" y="0"/>
            <a:ext cx="1276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Work Scope:</a:t>
            </a:r>
            <a:endParaRPr sz="1600">
              <a:solidFill>
                <a:schemeClr val="dk2"/>
              </a:solidFill>
              <a:latin typeface="Barlow Semi Condensed"/>
              <a:ea typeface="Barlow Semi Condensed"/>
              <a:cs typeface="Barlow Semi Condensed"/>
              <a:sym typeface="Barlow Semi Condensed"/>
            </a:endParaRPr>
          </a:p>
        </p:txBody>
      </p:sp>
      <p:sp>
        <p:nvSpPr>
          <p:cNvPr id="2327" name="Google Shape;2327;p44"/>
          <p:cNvSpPr txBox="1"/>
          <p:nvPr>
            <p:ph idx="3" type="subTitle"/>
          </p:nvPr>
        </p:nvSpPr>
        <p:spPr>
          <a:xfrm>
            <a:off x="2834646" y="1271105"/>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Years Analyzed</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45"/>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EDA</a:t>
            </a:r>
            <a:endParaRPr sz="4700"/>
          </a:p>
        </p:txBody>
      </p:sp>
      <p:sp>
        <p:nvSpPr>
          <p:cNvPr id="2333" name="Google Shape;2333;p45"/>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334" name="Google Shape;2334;p45"/>
          <p:cNvSpPr txBox="1"/>
          <p:nvPr>
            <p:ph idx="1" type="subTitle"/>
          </p:nvPr>
        </p:nvSpPr>
        <p:spPr>
          <a:xfrm>
            <a:off x="2973225" y="2999232"/>
            <a:ext cx="32004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Exploring the text trends</a:t>
            </a:r>
            <a:endParaRPr b="1"/>
          </a:p>
          <a:p>
            <a:pPr indent="0" lvl="0" marL="0" rtl="0" algn="ctr">
              <a:spcBef>
                <a:spcPts val="0"/>
              </a:spcBef>
              <a:spcAft>
                <a:spcPts val="0"/>
              </a:spcAft>
              <a:buNone/>
            </a:pPr>
            <a:r>
              <a:rPr b="1" lang="en"/>
              <a:t>Main points</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8" name="Shape 2338"/>
        <p:cNvGrpSpPr/>
        <p:nvPr/>
      </p:nvGrpSpPr>
      <p:grpSpPr>
        <a:xfrm>
          <a:off x="0" y="0"/>
          <a:ext cx="0" cy="0"/>
          <a:chOff x="0" y="0"/>
          <a:chExt cx="0" cy="0"/>
        </a:xfrm>
      </p:grpSpPr>
      <p:sp>
        <p:nvSpPr>
          <p:cNvPr id="2339" name="Google Shape;2339;p46"/>
          <p:cNvSpPr txBox="1"/>
          <p:nvPr>
            <p:ph type="title"/>
          </p:nvPr>
        </p:nvSpPr>
        <p:spPr>
          <a:xfrm>
            <a:off x="1823550" y="26287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Text Cleaning</a:t>
            </a:r>
            <a:endParaRPr/>
          </a:p>
        </p:txBody>
      </p:sp>
      <p:pic>
        <p:nvPicPr>
          <p:cNvPr id="2340" name="Google Shape;2340;p46"/>
          <p:cNvPicPr preferRelativeResize="0"/>
          <p:nvPr/>
        </p:nvPicPr>
        <p:blipFill>
          <a:blip r:embed="rId3">
            <a:alphaModFix/>
          </a:blip>
          <a:stretch>
            <a:fillRect/>
          </a:stretch>
        </p:blipFill>
        <p:spPr>
          <a:xfrm>
            <a:off x="525200" y="911025"/>
            <a:ext cx="3903075" cy="1995450"/>
          </a:xfrm>
          <a:prstGeom prst="rect">
            <a:avLst/>
          </a:prstGeom>
          <a:noFill/>
          <a:ln cap="flat" cmpd="sng" w="9525">
            <a:solidFill>
              <a:schemeClr val="lt2"/>
            </a:solidFill>
            <a:prstDash val="solid"/>
            <a:round/>
            <a:headEnd len="sm" w="sm" type="none"/>
            <a:tailEnd len="sm" w="sm" type="none"/>
          </a:ln>
        </p:spPr>
      </p:pic>
      <p:pic>
        <p:nvPicPr>
          <p:cNvPr id="2341" name="Google Shape;2341;p46"/>
          <p:cNvPicPr preferRelativeResize="0"/>
          <p:nvPr/>
        </p:nvPicPr>
        <p:blipFill>
          <a:blip r:embed="rId4">
            <a:alphaModFix/>
          </a:blip>
          <a:stretch>
            <a:fillRect/>
          </a:stretch>
        </p:blipFill>
        <p:spPr>
          <a:xfrm>
            <a:off x="525200" y="3112150"/>
            <a:ext cx="4318282" cy="1932225"/>
          </a:xfrm>
          <a:prstGeom prst="rect">
            <a:avLst/>
          </a:prstGeom>
          <a:noFill/>
          <a:ln cap="flat" cmpd="sng" w="9525">
            <a:solidFill>
              <a:schemeClr val="lt2"/>
            </a:solidFill>
            <a:prstDash val="solid"/>
            <a:round/>
            <a:headEnd len="sm" w="sm" type="none"/>
            <a:tailEnd len="sm" w="sm" type="none"/>
          </a:ln>
        </p:spPr>
      </p:pic>
      <p:sp>
        <p:nvSpPr>
          <p:cNvPr id="2342" name="Google Shape;2342;p46"/>
          <p:cNvSpPr txBox="1"/>
          <p:nvPr/>
        </p:nvSpPr>
        <p:spPr>
          <a:xfrm>
            <a:off x="4843475" y="120075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1. </a:t>
            </a:r>
            <a:r>
              <a:rPr lang="en" sz="1600">
                <a:latin typeface="Roboto"/>
                <a:ea typeface="Roboto"/>
                <a:cs typeface="Roboto"/>
                <a:sym typeface="Roboto"/>
              </a:rPr>
              <a:t>Stopwords were removed- the list was added to with frequent words, some relics of the scrape (href, a, etc.) as well as unnecessary terms (OIG, OAS, OEI)</a:t>
            </a:r>
            <a:endParaRPr sz="1600">
              <a:latin typeface="Roboto"/>
              <a:ea typeface="Roboto"/>
              <a:cs typeface="Roboto"/>
              <a:sym typeface="Roboto"/>
            </a:endParaRPr>
          </a:p>
        </p:txBody>
      </p:sp>
      <p:sp>
        <p:nvSpPr>
          <p:cNvPr id="2343" name="Google Shape;2343;p46"/>
          <p:cNvSpPr txBox="1"/>
          <p:nvPr/>
        </p:nvSpPr>
        <p:spPr>
          <a:xfrm>
            <a:off x="5110000" y="324710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2. </a:t>
            </a:r>
            <a:r>
              <a:rPr lang="en" sz="1600">
                <a:latin typeface="Roboto"/>
                <a:ea typeface="Roboto"/>
                <a:cs typeface="Roboto"/>
                <a:sym typeface="Roboto"/>
              </a:rPr>
              <a:t>Used a simple stemmer/tokenizer here- one of the issues was that a lot of words that are domain-specific would be better to be left alone.</a:t>
            </a:r>
            <a:endParaRPr sz="16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7" name="Shape 2347"/>
        <p:cNvGrpSpPr/>
        <p:nvPr/>
      </p:nvGrpSpPr>
      <p:grpSpPr>
        <a:xfrm>
          <a:off x="0" y="0"/>
          <a:ext cx="0" cy="0"/>
          <a:chOff x="0" y="0"/>
          <a:chExt cx="0" cy="0"/>
        </a:xfrm>
      </p:grpSpPr>
      <p:sp>
        <p:nvSpPr>
          <p:cNvPr id="2348" name="Google Shape;2348;p47"/>
          <p:cNvSpPr txBox="1"/>
          <p:nvPr>
            <p:ph type="title"/>
          </p:nvPr>
        </p:nvSpPr>
        <p:spPr>
          <a:xfrm>
            <a:off x="1823550" y="254653"/>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a:t>
            </a:r>
            <a:endParaRPr/>
          </a:p>
        </p:txBody>
      </p:sp>
      <p:pic>
        <p:nvPicPr>
          <p:cNvPr id="2349" name="Google Shape;2349;p47"/>
          <p:cNvPicPr preferRelativeResize="0"/>
          <p:nvPr/>
        </p:nvPicPr>
        <p:blipFill>
          <a:blip r:embed="rId3">
            <a:alphaModFix/>
          </a:blip>
          <a:stretch>
            <a:fillRect/>
          </a:stretch>
        </p:blipFill>
        <p:spPr>
          <a:xfrm>
            <a:off x="4443700" y="911028"/>
            <a:ext cx="3295650" cy="1809750"/>
          </a:xfrm>
          <a:prstGeom prst="rect">
            <a:avLst/>
          </a:prstGeom>
          <a:noFill/>
          <a:ln cap="flat" cmpd="sng" w="19050">
            <a:solidFill>
              <a:srgbClr val="8C8C8C"/>
            </a:solidFill>
            <a:prstDash val="solid"/>
            <a:round/>
            <a:headEnd len="sm" w="sm" type="none"/>
            <a:tailEnd len="sm" w="sm" type="none"/>
          </a:ln>
        </p:spPr>
      </p:pic>
      <p:sp>
        <p:nvSpPr>
          <p:cNvPr id="2350" name="Google Shape;2350;p47"/>
          <p:cNvSpPr txBox="1"/>
          <p:nvPr/>
        </p:nvSpPr>
        <p:spPr>
          <a:xfrm>
            <a:off x="1186950" y="911025"/>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There are </a:t>
            </a:r>
            <a:r>
              <a:rPr b="1" lang="en">
                <a:latin typeface="Roboto"/>
                <a:ea typeface="Roboto"/>
                <a:cs typeface="Roboto"/>
                <a:sym typeface="Roboto"/>
              </a:rPr>
              <a:t>duplicate work plans/reports</a:t>
            </a:r>
            <a:r>
              <a:rPr lang="en">
                <a:latin typeface="Roboto"/>
                <a:ea typeface="Roboto"/>
                <a:cs typeface="Roboto"/>
                <a:sym typeface="Roboto"/>
              </a:rPr>
              <a:t>. These are left in the dataset, as it is possible for recurring work plans and reports (both audits and evaluations) to be published year to year.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Additionally, language can change year-to-year in work scope.</a:t>
            </a:r>
            <a:endParaRPr>
              <a:latin typeface="Roboto"/>
              <a:ea typeface="Roboto"/>
              <a:cs typeface="Roboto"/>
              <a:sym typeface="Roboto"/>
            </a:endParaRPr>
          </a:p>
        </p:txBody>
      </p:sp>
      <p:sp>
        <p:nvSpPr>
          <p:cNvPr id="2351" name="Google Shape;2351;p47"/>
          <p:cNvSpPr txBox="1"/>
          <p:nvPr/>
        </p:nvSpPr>
        <p:spPr>
          <a:xfrm>
            <a:off x="1186950" y="31634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OIG’s work focuses </a:t>
            </a:r>
            <a:r>
              <a:rPr b="1" lang="en">
                <a:latin typeface="Roboto"/>
                <a:ea typeface="Roboto"/>
                <a:cs typeface="Roboto"/>
                <a:sym typeface="Roboto"/>
              </a:rPr>
              <a:t>primarily </a:t>
            </a:r>
            <a:r>
              <a:rPr lang="en">
                <a:latin typeface="Roboto"/>
                <a:ea typeface="Roboto"/>
                <a:cs typeface="Roboto"/>
                <a:sym typeface="Roboto"/>
              </a:rPr>
              <a:t>on CMS, due to focusing on Medicare/Medicaid oversight.</a:t>
            </a:r>
            <a:endParaRPr>
              <a:latin typeface="Roboto"/>
              <a:ea typeface="Roboto"/>
              <a:cs typeface="Roboto"/>
              <a:sym typeface="Roboto"/>
            </a:endParaRPr>
          </a:p>
        </p:txBody>
      </p:sp>
      <p:pic>
        <p:nvPicPr>
          <p:cNvPr id="2352" name="Google Shape;2352;p47"/>
          <p:cNvPicPr preferRelativeResize="0"/>
          <p:nvPr/>
        </p:nvPicPr>
        <p:blipFill>
          <a:blip r:embed="rId4">
            <a:alphaModFix/>
          </a:blip>
          <a:stretch>
            <a:fillRect/>
          </a:stretch>
        </p:blipFill>
        <p:spPr>
          <a:xfrm>
            <a:off x="4443700" y="2918828"/>
            <a:ext cx="3581400" cy="1571625"/>
          </a:xfrm>
          <a:prstGeom prst="rect">
            <a:avLst/>
          </a:prstGeom>
          <a:noFill/>
          <a:ln cap="flat" cmpd="sng" w="19050">
            <a:solidFill>
              <a:srgbClr val="B0B0B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6" name="Shape 2356"/>
        <p:cNvGrpSpPr/>
        <p:nvPr/>
      </p:nvGrpSpPr>
      <p:grpSpPr>
        <a:xfrm>
          <a:off x="0" y="0"/>
          <a:ext cx="0" cy="0"/>
          <a:chOff x="0" y="0"/>
          <a:chExt cx="0" cy="0"/>
        </a:xfrm>
      </p:grpSpPr>
      <p:sp>
        <p:nvSpPr>
          <p:cNvPr id="2357" name="Google Shape;2357;p48"/>
          <p:cNvSpPr txBox="1"/>
          <p:nvPr>
            <p:ph type="title"/>
          </p:nvPr>
        </p:nvSpPr>
        <p:spPr>
          <a:xfrm>
            <a:off x="1823550" y="190453"/>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Length of Reports</a:t>
            </a:r>
            <a:endParaRPr/>
          </a:p>
        </p:txBody>
      </p:sp>
      <p:pic>
        <p:nvPicPr>
          <p:cNvPr id="2358" name="Google Shape;2358;p48"/>
          <p:cNvPicPr preferRelativeResize="0"/>
          <p:nvPr/>
        </p:nvPicPr>
        <p:blipFill>
          <a:blip r:embed="rId3">
            <a:alphaModFix/>
          </a:blip>
          <a:stretch>
            <a:fillRect/>
          </a:stretch>
        </p:blipFill>
        <p:spPr>
          <a:xfrm>
            <a:off x="882850" y="3058700"/>
            <a:ext cx="3366925" cy="2084800"/>
          </a:xfrm>
          <a:prstGeom prst="rect">
            <a:avLst/>
          </a:prstGeom>
          <a:noFill/>
          <a:ln>
            <a:noFill/>
          </a:ln>
        </p:spPr>
      </p:pic>
      <p:pic>
        <p:nvPicPr>
          <p:cNvPr id="2359" name="Google Shape;2359;p48"/>
          <p:cNvPicPr preferRelativeResize="0"/>
          <p:nvPr/>
        </p:nvPicPr>
        <p:blipFill>
          <a:blip r:embed="rId4">
            <a:alphaModFix/>
          </a:blip>
          <a:stretch>
            <a:fillRect/>
          </a:stretch>
        </p:blipFill>
        <p:spPr>
          <a:xfrm>
            <a:off x="990750" y="911025"/>
            <a:ext cx="3224475" cy="1999800"/>
          </a:xfrm>
          <a:prstGeom prst="rect">
            <a:avLst/>
          </a:prstGeom>
          <a:noFill/>
          <a:ln>
            <a:noFill/>
          </a:ln>
        </p:spPr>
      </p:pic>
      <p:sp>
        <p:nvSpPr>
          <p:cNvPr id="2360" name="Google Shape;2360;p48"/>
          <p:cNvSpPr txBox="1"/>
          <p:nvPr/>
        </p:nvSpPr>
        <p:spPr>
          <a:xfrm>
            <a:off x="4884800" y="1088050"/>
            <a:ext cx="33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61" name="Google Shape;2361;p48"/>
          <p:cNvSpPr txBox="1"/>
          <p:nvPr/>
        </p:nvSpPr>
        <p:spPr>
          <a:xfrm>
            <a:off x="4435875" y="1263050"/>
            <a:ext cx="3926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As a whole, most work plan reports are significantly longer than work plan summaries.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Work plan Average total tokens: </a:t>
            </a:r>
            <a:r>
              <a:rPr lang="en">
                <a:latin typeface="Roboto"/>
                <a:ea typeface="Roboto"/>
                <a:cs typeface="Roboto"/>
                <a:sym typeface="Roboto"/>
              </a:rPr>
              <a:t>88 words (~⅓ page)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Report Average </a:t>
            </a:r>
            <a:r>
              <a:rPr b="1" lang="en">
                <a:latin typeface="Roboto"/>
                <a:ea typeface="Roboto"/>
                <a:cs typeface="Roboto"/>
                <a:sym typeface="Roboto"/>
              </a:rPr>
              <a:t>total </a:t>
            </a:r>
            <a:r>
              <a:rPr b="1" lang="en">
                <a:latin typeface="Roboto"/>
                <a:ea typeface="Roboto"/>
                <a:cs typeface="Roboto"/>
                <a:sym typeface="Roboto"/>
              </a:rPr>
              <a:t>tokens:</a:t>
            </a:r>
            <a:r>
              <a:rPr lang="en">
                <a:latin typeface="Roboto"/>
                <a:ea typeface="Roboto"/>
                <a:cs typeface="Roboto"/>
                <a:sym typeface="Roboto"/>
              </a:rPr>
              <a:t> 257 words (&gt;1 page)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However, this difference is slightly less prominent in the number of unique tokens.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Work plan avg unique tokens: </a:t>
            </a:r>
            <a:r>
              <a:rPr lang="en">
                <a:latin typeface="Roboto"/>
                <a:ea typeface="Roboto"/>
                <a:cs typeface="Roboto"/>
                <a:sym typeface="Roboto"/>
              </a:rPr>
              <a:t>59 tokens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Report avg unique tokens:</a:t>
            </a:r>
            <a:r>
              <a:rPr lang="en">
                <a:latin typeface="Roboto"/>
                <a:ea typeface="Roboto"/>
                <a:cs typeface="Roboto"/>
                <a:sym typeface="Roboto"/>
              </a:rPr>
              <a:t> 129 tokens</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5" name="Shape 2365"/>
        <p:cNvGrpSpPr/>
        <p:nvPr/>
      </p:nvGrpSpPr>
      <p:grpSpPr>
        <a:xfrm>
          <a:off x="0" y="0"/>
          <a:ext cx="0" cy="0"/>
          <a:chOff x="0" y="0"/>
          <a:chExt cx="0" cy="0"/>
        </a:xfrm>
      </p:grpSpPr>
      <p:pic>
        <p:nvPicPr>
          <p:cNvPr id="2366" name="Google Shape;2366;p49"/>
          <p:cNvPicPr preferRelativeResize="0"/>
          <p:nvPr/>
        </p:nvPicPr>
        <p:blipFill>
          <a:blip r:embed="rId3">
            <a:alphaModFix/>
          </a:blip>
          <a:stretch>
            <a:fillRect/>
          </a:stretch>
        </p:blipFill>
        <p:spPr>
          <a:xfrm>
            <a:off x="3607025" y="84100"/>
            <a:ext cx="4482450" cy="2452678"/>
          </a:xfrm>
          <a:prstGeom prst="rect">
            <a:avLst/>
          </a:prstGeom>
          <a:noFill/>
          <a:ln cap="flat" cmpd="sng" w="19050">
            <a:solidFill>
              <a:srgbClr val="8C8C8C"/>
            </a:solidFill>
            <a:prstDash val="solid"/>
            <a:round/>
            <a:headEnd len="sm" w="sm" type="none"/>
            <a:tailEnd len="sm" w="sm" type="none"/>
          </a:ln>
        </p:spPr>
      </p:pic>
      <p:pic>
        <p:nvPicPr>
          <p:cNvPr id="2367" name="Google Shape;2367;p49"/>
          <p:cNvPicPr preferRelativeResize="0"/>
          <p:nvPr/>
        </p:nvPicPr>
        <p:blipFill>
          <a:blip r:embed="rId4">
            <a:alphaModFix/>
          </a:blip>
          <a:stretch>
            <a:fillRect/>
          </a:stretch>
        </p:blipFill>
        <p:spPr>
          <a:xfrm>
            <a:off x="3607025" y="2612975"/>
            <a:ext cx="4482450" cy="2452654"/>
          </a:xfrm>
          <a:prstGeom prst="rect">
            <a:avLst/>
          </a:prstGeom>
          <a:noFill/>
          <a:ln cap="flat" cmpd="sng" w="19050">
            <a:solidFill>
              <a:srgbClr val="8C8C8C"/>
            </a:solidFill>
            <a:prstDash val="solid"/>
            <a:round/>
            <a:headEnd len="sm" w="sm" type="none"/>
            <a:tailEnd len="sm" w="sm" type="none"/>
          </a:ln>
        </p:spPr>
      </p:pic>
      <p:sp>
        <p:nvSpPr>
          <p:cNvPr id="2368" name="Google Shape;2368;p49"/>
          <p:cNvSpPr txBox="1"/>
          <p:nvPr/>
        </p:nvSpPr>
        <p:spPr>
          <a:xfrm>
            <a:off x="1066075" y="160300"/>
            <a:ext cx="24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69" name="Google Shape;2369;p49"/>
          <p:cNvSpPr txBox="1"/>
          <p:nvPr>
            <p:ph idx="1" type="subTitle"/>
          </p:nvPr>
        </p:nvSpPr>
        <p:spPr>
          <a:xfrm>
            <a:off x="1004275" y="924000"/>
            <a:ext cx="2541000" cy="31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 high level, generated word clouds between OIG’s planned work plans and its reports </a:t>
            </a:r>
            <a:r>
              <a:rPr b="1" lang="en"/>
              <a:t>yielded similar results </a:t>
            </a:r>
            <a:r>
              <a:rPr lang="en"/>
              <a:t>although the emphasis on certain words appeared to be different.</a:t>
            </a:r>
            <a:endParaRPr/>
          </a:p>
        </p:txBody>
      </p:sp>
      <p:sp>
        <p:nvSpPr>
          <p:cNvPr id="2370" name="Google Shape;2370;p49"/>
          <p:cNvSpPr txBox="1"/>
          <p:nvPr>
            <p:ph type="title"/>
          </p:nvPr>
        </p:nvSpPr>
        <p:spPr>
          <a:xfrm>
            <a:off x="1066075" y="748775"/>
            <a:ext cx="212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Included Words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50"/>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Modeling</a:t>
            </a:r>
            <a:endParaRPr sz="4700"/>
          </a:p>
        </p:txBody>
      </p:sp>
      <p:sp>
        <p:nvSpPr>
          <p:cNvPr id="2376" name="Google Shape;2376;p50"/>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377" name="Google Shape;2377;p50"/>
          <p:cNvSpPr txBox="1"/>
          <p:nvPr>
            <p:ph idx="1" type="subTitle"/>
          </p:nvPr>
        </p:nvSpPr>
        <p:spPr>
          <a:xfrm>
            <a:off x="2973225" y="2999232"/>
            <a:ext cx="32004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Topic Models: </a:t>
            </a:r>
            <a:r>
              <a:rPr i="1" lang="en"/>
              <a:t>LDA/ BerTopic for Reports</a:t>
            </a:r>
            <a:endParaRPr i="1">
              <a:latin typeface="Barlow Semi Condensed"/>
              <a:ea typeface="Barlow Semi Condensed"/>
              <a:cs typeface="Barlow Semi Condensed"/>
              <a:sym typeface="Barlow Semi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1" name="Shape 2381"/>
        <p:cNvGrpSpPr/>
        <p:nvPr/>
      </p:nvGrpSpPr>
      <p:grpSpPr>
        <a:xfrm>
          <a:off x="0" y="0"/>
          <a:ext cx="0" cy="0"/>
          <a:chOff x="0" y="0"/>
          <a:chExt cx="0" cy="0"/>
        </a:xfrm>
      </p:grpSpPr>
      <p:sp>
        <p:nvSpPr>
          <p:cNvPr id="2382" name="Google Shape;2382;p51"/>
          <p:cNvSpPr/>
          <p:nvPr/>
        </p:nvSpPr>
        <p:spPr>
          <a:xfrm>
            <a:off x="67400" y="185875"/>
            <a:ext cx="2340600" cy="496500"/>
          </a:xfrm>
          <a:prstGeom prst="flowChartAlternateProcess">
            <a:avLst/>
          </a:prstGeom>
          <a:solidFill>
            <a:srgbClr val="CFE2F3"/>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jalla One"/>
                <a:ea typeface="Fjalla One"/>
                <a:cs typeface="Fjalla One"/>
                <a:sym typeface="Fjalla One"/>
              </a:rPr>
              <a:t>LDA Topic Modeling</a:t>
            </a:r>
            <a:endParaRPr i="1" sz="1600">
              <a:latin typeface="Fjalla One"/>
              <a:ea typeface="Fjalla One"/>
              <a:cs typeface="Fjalla One"/>
              <a:sym typeface="Fjalla One"/>
            </a:endParaRPr>
          </a:p>
        </p:txBody>
      </p:sp>
      <p:sp>
        <p:nvSpPr>
          <p:cNvPr id="2383" name="Google Shape;2383;p51"/>
          <p:cNvSpPr txBox="1"/>
          <p:nvPr/>
        </p:nvSpPr>
        <p:spPr>
          <a:xfrm>
            <a:off x="0" y="1656825"/>
            <a:ext cx="58830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Packages: NLTK, Pyldavis, Gensim</a:t>
            </a:r>
            <a:endParaRPr b="1"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Clean Summary/Report Data</a:t>
            </a:r>
            <a:endParaRPr b="1" sz="1600">
              <a:latin typeface="Roboto"/>
              <a:ea typeface="Roboto"/>
              <a:cs typeface="Roboto"/>
              <a:sym typeface="Roboto"/>
            </a:endParaRPr>
          </a:p>
          <a:p>
            <a:pPr indent="-330200" lvl="1" marL="914400" rtl="0" algn="l">
              <a:spcBef>
                <a:spcPts val="0"/>
              </a:spcBef>
              <a:spcAft>
                <a:spcPts val="0"/>
              </a:spcAft>
              <a:buSzPts val="1600"/>
              <a:buFont typeface="Roboto"/>
              <a:buAutoNum type="alphaLcPeriod"/>
            </a:pPr>
            <a:r>
              <a:rPr lang="en" sz="1600">
                <a:latin typeface="Roboto"/>
                <a:ea typeface="Roboto"/>
                <a:cs typeface="Roboto"/>
                <a:sym typeface="Roboto"/>
              </a:rPr>
              <a:t>Remove Stopwords</a:t>
            </a:r>
            <a:endParaRPr sz="1600">
              <a:latin typeface="Roboto"/>
              <a:ea typeface="Roboto"/>
              <a:cs typeface="Roboto"/>
              <a:sym typeface="Roboto"/>
            </a:endParaRPr>
          </a:p>
          <a:p>
            <a:pPr indent="-330200" lvl="1" marL="914400" rtl="0" algn="l">
              <a:spcBef>
                <a:spcPts val="0"/>
              </a:spcBef>
              <a:spcAft>
                <a:spcPts val="0"/>
              </a:spcAft>
              <a:buSzPts val="1600"/>
              <a:buFont typeface="Roboto"/>
              <a:buAutoNum type="alphaLcPeriod"/>
            </a:pPr>
            <a:r>
              <a:rPr lang="en" sz="1600">
                <a:latin typeface="Roboto"/>
                <a:ea typeface="Roboto"/>
                <a:cs typeface="Roboto"/>
                <a:sym typeface="Roboto"/>
              </a:rPr>
              <a:t>Stem plurals</a:t>
            </a:r>
            <a:endParaRPr sz="1600">
              <a:latin typeface="Roboto"/>
              <a:ea typeface="Roboto"/>
              <a:cs typeface="Roboto"/>
              <a:sym typeface="Roboto"/>
            </a:endParaRPr>
          </a:p>
          <a:p>
            <a:pPr indent="-330200" lvl="1" marL="914400" rtl="0" algn="l">
              <a:spcBef>
                <a:spcPts val="0"/>
              </a:spcBef>
              <a:spcAft>
                <a:spcPts val="0"/>
              </a:spcAft>
              <a:buSzPts val="1600"/>
              <a:buFont typeface="Roboto"/>
              <a:buAutoNum type="alphaLcPeriod"/>
            </a:pPr>
            <a:r>
              <a:rPr lang="en" sz="1600">
                <a:latin typeface="Roboto"/>
                <a:ea typeface="Roboto"/>
                <a:cs typeface="Roboto"/>
                <a:sym typeface="Roboto"/>
              </a:rPr>
              <a:t>Tokenize</a:t>
            </a:r>
            <a:endParaRPr sz="1600">
              <a:latin typeface="Roboto"/>
              <a:ea typeface="Roboto"/>
              <a:cs typeface="Roboto"/>
              <a:sym typeface="Roboto"/>
            </a:endParaRPr>
          </a:p>
          <a:p>
            <a:pPr indent="-330200" lvl="1" marL="914400" rtl="0" algn="l">
              <a:spcBef>
                <a:spcPts val="0"/>
              </a:spcBef>
              <a:spcAft>
                <a:spcPts val="0"/>
              </a:spcAft>
              <a:buSzPts val="1600"/>
              <a:buFont typeface="Roboto"/>
              <a:buAutoNum type="alphaLcPeriod"/>
            </a:pPr>
            <a:r>
              <a:rPr lang="en" sz="1600">
                <a:latin typeface="Roboto"/>
                <a:ea typeface="Roboto"/>
                <a:cs typeface="Roboto"/>
                <a:sym typeface="Roboto"/>
              </a:rPr>
              <a:t>Convert to dictionary/corpus data</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Run the topic model</a:t>
            </a:r>
            <a:endParaRPr b="1" sz="1600">
              <a:latin typeface="Roboto"/>
              <a:ea typeface="Roboto"/>
              <a:cs typeface="Roboto"/>
              <a:sym typeface="Roboto"/>
            </a:endParaRPr>
          </a:p>
          <a:p>
            <a:pPr indent="-330200" lvl="1" marL="914400" rtl="0" algn="l">
              <a:spcBef>
                <a:spcPts val="0"/>
              </a:spcBef>
              <a:spcAft>
                <a:spcPts val="0"/>
              </a:spcAft>
              <a:buSzPts val="1600"/>
              <a:buFont typeface="Roboto"/>
              <a:buAutoNum type="alphaLcPeriod"/>
            </a:pPr>
            <a:r>
              <a:rPr lang="en" sz="1600">
                <a:latin typeface="Roboto"/>
                <a:ea typeface="Roboto"/>
                <a:cs typeface="Roboto"/>
                <a:sym typeface="Roboto"/>
              </a:rPr>
              <a:t>Run the model against various # of topics to see which topics is best</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Visualize with PyLDAvis</a:t>
            </a:r>
            <a:endParaRPr sz="1600">
              <a:latin typeface="Roboto"/>
              <a:ea typeface="Roboto"/>
              <a:cs typeface="Roboto"/>
              <a:sym typeface="Roboto"/>
            </a:endParaRPr>
          </a:p>
        </p:txBody>
      </p:sp>
      <p:pic>
        <p:nvPicPr>
          <p:cNvPr id="2384" name="Google Shape;2384;p51"/>
          <p:cNvPicPr preferRelativeResize="0"/>
          <p:nvPr/>
        </p:nvPicPr>
        <p:blipFill>
          <a:blip r:embed="rId3">
            <a:alphaModFix/>
          </a:blip>
          <a:stretch>
            <a:fillRect/>
          </a:stretch>
        </p:blipFill>
        <p:spPr>
          <a:xfrm>
            <a:off x="5792625" y="1656837"/>
            <a:ext cx="1468350" cy="1468325"/>
          </a:xfrm>
          <a:prstGeom prst="rect">
            <a:avLst/>
          </a:prstGeom>
          <a:noFill/>
          <a:ln cap="flat" cmpd="sng" w="19050">
            <a:solidFill>
              <a:schemeClr val="dk2"/>
            </a:solidFill>
            <a:prstDash val="solid"/>
            <a:round/>
            <a:headEnd len="sm" w="sm" type="none"/>
            <a:tailEnd len="sm" w="sm" type="none"/>
          </a:ln>
        </p:spPr>
      </p:pic>
      <p:pic>
        <p:nvPicPr>
          <p:cNvPr id="2385" name="Google Shape;2385;p51"/>
          <p:cNvPicPr preferRelativeResize="0"/>
          <p:nvPr/>
        </p:nvPicPr>
        <p:blipFill>
          <a:blip r:embed="rId4">
            <a:alphaModFix/>
          </a:blip>
          <a:stretch>
            <a:fillRect/>
          </a:stretch>
        </p:blipFill>
        <p:spPr>
          <a:xfrm>
            <a:off x="5792625" y="3316100"/>
            <a:ext cx="2628299" cy="1631550"/>
          </a:xfrm>
          <a:prstGeom prst="rect">
            <a:avLst/>
          </a:prstGeom>
          <a:noFill/>
          <a:ln cap="flat" cmpd="sng" w="19050">
            <a:solidFill>
              <a:schemeClr val="dk2"/>
            </a:solidFill>
            <a:prstDash val="solid"/>
            <a:round/>
            <a:headEnd len="sm" w="sm" type="none"/>
            <a:tailEnd len="sm" w="sm" type="none"/>
          </a:ln>
        </p:spPr>
      </p:pic>
      <p:sp>
        <p:nvSpPr>
          <p:cNvPr id="2386" name="Google Shape;2386;p51"/>
          <p:cNvSpPr txBox="1"/>
          <p:nvPr/>
        </p:nvSpPr>
        <p:spPr>
          <a:xfrm>
            <a:off x="0" y="682363"/>
            <a:ext cx="9144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Latent Dirichlet Allocation, created by David Blei, Andrew Ng, and Michael Jordan, </a:t>
            </a:r>
            <a:r>
              <a:rPr lang="en" sz="1600">
                <a:solidFill>
                  <a:srgbClr val="2E2E2E"/>
                </a:solidFill>
                <a:latin typeface="Roboto"/>
                <a:ea typeface="Roboto"/>
                <a:cs typeface="Roboto"/>
                <a:sym typeface="Roboto"/>
              </a:rPr>
              <a:t>is an unsupervised technique and  generative model- in text mining, it introduces a way to attach topical content to text documents. Each document is viewed as a mix of multiple distinct topics.</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grpSp>
        <p:nvGrpSpPr>
          <p:cNvPr id="1886" name="Google Shape;1886;p34"/>
          <p:cNvGrpSpPr/>
          <p:nvPr/>
        </p:nvGrpSpPr>
        <p:grpSpPr>
          <a:xfrm>
            <a:off x="3979523" y="1523058"/>
            <a:ext cx="4430405" cy="3106404"/>
            <a:chOff x="862950" y="825025"/>
            <a:chExt cx="5862650" cy="4111175"/>
          </a:xfrm>
        </p:grpSpPr>
        <p:sp>
          <p:nvSpPr>
            <p:cNvPr id="1887" name="Google Shape;1887;p3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4"/>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6" name="Google Shape;2096;p34"/>
          <p:cNvGrpSpPr/>
          <p:nvPr/>
        </p:nvGrpSpPr>
        <p:grpSpPr>
          <a:xfrm>
            <a:off x="546685" y="1080441"/>
            <a:ext cx="620302" cy="654785"/>
            <a:chOff x="731647" y="573573"/>
            <a:chExt cx="635100" cy="734640"/>
          </a:xfrm>
        </p:grpSpPr>
        <p:grpSp>
          <p:nvGrpSpPr>
            <p:cNvPr id="2097" name="Google Shape;2097;p34"/>
            <p:cNvGrpSpPr/>
            <p:nvPr/>
          </p:nvGrpSpPr>
          <p:grpSpPr>
            <a:xfrm>
              <a:off x="731647" y="573573"/>
              <a:ext cx="635100" cy="635100"/>
              <a:chOff x="917231" y="750460"/>
              <a:chExt cx="635100" cy="635100"/>
            </a:xfrm>
          </p:grpSpPr>
          <p:sp>
            <p:nvSpPr>
              <p:cNvPr id="2098" name="Google Shape;2098;p34"/>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2099" name="Google Shape;2099;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grpSp>
        <p:grpSp>
          <p:nvGrpSpPr>
            <p:cNvPr id="2100" name="Google Shape;2100;p34"/>
            <p:cNvGrpSpPr/>
            <p:nvPr/>
          </p:nvGrpSpPr>
          <p:grpSpPr>
            <a:xfrm>
              <a:off x="961679" y="1281213"/>
              <a:ext cx="175013" cy="27000"/>
              <a:chOff x="5662375" y="212375"/>
              <a:chExt cx="175013" cy="27000"/>
            </a:xfrm>
          </p:grpSpPr>
          <p:sp>
            <p:nvSpPr>
              <p:cNvPr id="2101" name="Google Shape;2101;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02" name="Google Shape;2102;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03" name="Google Shape;2103;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grpSp>
      </p:grpSp>
      <p:grpSp>
        <p:nvGrpSpPr>
          <p:cNvPr id="2104" name="Google Shape;2104;p34"/>
          <p:cNvGrpSpPr/>
          <p:nvPr/>
        </p:nvGrpSpPr>
        <p:grpSpPr>
          <a:xfrm>
            <a:off x="546685" y="2040270"/>
            <a:ext cx="620302" cy="653760"/>
            <a:chOff x="731647" y="1650460"/>
            <a:chExt cx="635100" cy="733490"/>
          </a:xfrm>
        </p:grpSpPr>
        <p:grpSp>
          <p:nvGrpSpPr>
            <p:cNvPr id="2105" name="Google Shape;2105;p34"/>
            <p:cNvGrpSpPr/>
            <p:nvPr/>
          </p:nvGrpSpPr>
          <p:grpSpPr>
            <a:xfrm>
              <a:off x="731647" y="1650460"/>
              <a:ext cx="635100" cy="635100"/>
              <a:chOff x="917231" y="1827973"/>
              <a:chExt cx="635100" cy="635100"/>
            </a:xfrm>
          </p:grpSpPr>
          <p:sp>
            <p:nvSpPr>
              <p:cNvPr id="2106" name="Google Shape;2106;p34"/>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2107" name="Google Shape;2107;p34"/>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grpSp>
        <p:grpSp>
          <p:nvGrpSpPr>
            <p:cNvPr id="2108" name="Google Shape;2108;p34"/>
            <p:cNvGrpSpPr/>
            <p:nvPr/>
          </p:nvGrpSpPr>
          <p:grpSpPr>
            <a:xfrm>
              <a:off x="961679" y="2356951"/>
              <a:ext cx="175013" cy="27000"/>
              <a:chOff x="5662375" y="212375"/>
              <a:chExt cx="175013" cy="27000"/>
            </a:xfrm>
          </p:grpSpPr>
          <p:sp>
            <p:nvSpPr>
              <p:cNvPr id="2109" name="Google Shape;2109;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10" name="Google Shape;2110;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11" name="Google Shape;2111;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grpSp>
      </p:grpSp>
      <p:grpSp>
        <p:nvGrpSpPr>
          <p:cNvPr id="2112" name="Google Shape;2112;p34"/>
          <p:cNvGrpSpPr/>
          <p:nvPr/>
        </p:nvGrpSpPr>
        <p:grpSpPr>
          <a:xfrm>
            <a:off x="546685" y="3000928"/>
            <a:ext cx="620302" cy="655091"/>
            <a:chOff x="731647" y="2728277"/>
            <a:chExt cx="635100" cy="734984"/>
          </a:xfrm>
        </p:grpSpPr>
        <p:grpSp>
          <p:nvGrpSpPr>
            <p:cNvPr id="2113" name="Google Shape;2113;p34"/>
            <p:cNvGrpSpPr/>
            <p:nvPr/>
          </p:nvGrpSpPr>
          <p:grpSpPr>
            <a:xfrm>
              <a:off x="731647" y="2728277"/>
              <a:ext cx="635100" cy="635100"/>
              <a:chOff x="917231" y="2905502"/>
              <a:chExt cx="635100" cy="635100"/>
            </a:xfrm>
          </p:grpSpPr>
          <p:sp>
            <p:nvSpPr>
              <p:cNvPr id="2114" name="Google Shape;2114;p34"/>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2115" name="Google Shape;2115;p34"/>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grpSp>
        <p:grpSp>
          <p:nvGrpSpPr>
            <p:cNvPr id="2116" name="Google Shape;2116;p34"/>
            <p:cNvGrpSpPr/>
            <p:nvPr/>
          </p:nvGrpSpPr>
          <p:grpSpPr>
            <a:xfrm>
              <a:off x="961679" y="3436260"/>
              <a:ext cx="175013" cy="27000"/>
              <a:chOff x="5662375" y="212375"/>
              <a:chExt cx="175013" cy="27000"/>
            </a:xfrm>
          </p:grpSpPr>
          <p:sp>
            <p:nvSpPr>
              <p:cNvPr id="2117" name="Google Shape;2117;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18" name="Google Shape;2118;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19" name="Google Shape;2119;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grpSp>
      </p:grpSp>
      <p:grpSp>
        <p:nvGrpSpPr>
          <p:cNvPr id="2120" name="Google Shape;2120;p34"/>
          <p:cNvGrpSpPr/>
          <p:nvPr/>
        </p:nvGrpSpPr>
        <p:grpSpPr>
          <a:xfrm>
            <a:off x="546685" y="3962104"/>
            <a:ext cx="620302" cy="654842"/>
            <a:chOff x="731647" y="3806675"/>
            <a:chExt cx="635100" cy="734704"/>
          </a:xfrm>
        </p:grpSpPr>
        <p:grpSp>
          <p:nvGrpSpPr>
            <p:cNvPr id="2121" name="Google Shape;2121;p34"/>
            <p:cNvGrpSpPr/>
            <p:nvPr/>
          </p:nvGrpSpPr>
          <p:grpSpPr>
            <a:xfrm>
              <a:off x="731647" y="3806675"/>
              <a:ext cx="635100" cy="635100"/>
              <a:chOff x="917231" y="3983097"/>
              <a:chExt cx="635100" cy="635100"/>
            </a:xfrm>
          </p:grpSpPr>
          <p:sp>
            <p:nvSpPr>
              <p:cNvPr id="2122" name="Google Shape;2122;p34"/>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2123" name="Google Shape;2123;p34"/>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grpSp>
        <p:grpSp>
          <p:nvGrpSpPr>
            <p:cNvPr id="2124" name="Google Shape;2124;p34"/>
            <p:cNvGrpSpPr/>
            <p:nvPr/>
          </p:nvGrpSpPr>
          <p:grpSpPr>
            <a:xfrm>
              <a:off x="961679" y="4514379"/>
              <a:ext cx="175013" cy="27000"/>
              <a:chOff x="5662375" y="212375"/>
              <a:chExt cx="175013" cy="27000"/>
            </a:xfrm>
          </p:grpSpPr>
          <p:sp>
            <p:nvSpPr>
              <p:cNvPr id="2125" name="Google Shape;2125;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26" name="Google Shape;2126;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27" name="Google Shape;2127;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grpSp>
      </p:grpSp>
      <p:sp>
        <p:nvSpPr>
          <p:cNvPr id="2128" name="Google Shape;2128;p34"/>
          <p:cNvSpPr txBox="1"/>
          <p:nvPr>
            <p:ph type="title"/>
          </p:nvPr>
        </p:nvSpPr>
        <p:spPr>
          <a:xfrm>
            <a:off x="5726249"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2129" name="Google Shape;2129;p34"/>
          <p:cNvSpPr txBox="1"/>
          <p:nvPr>
            <p:ph idx="2" type="subTitle"/>
          </p:nvPr>
        </p:nvSpPr>
        <p:spPr>
          <a:xfrm>
            <a:off x="1166963" y="1333112"/>
            <a:ext cx="2553900" cy="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Method and Source</a:t>
            </a:r>
            <a:endParaRPr sz="1300">
              <a:latin typeface="Barlow Semi Condensed"/>
              <a:ea typeface="Barlow Semi Condensed"/>
              <a:cs typeface="Barlow Semi Condensed"/>
              <a:sym typeface="Barlow Semi Condensed"/>
            </a:endParaRPr>
          </a:p>
        </p:txBody>
      </p:sp>
      <p:sp>
        <p:nvSpPr>
          <p:cNvPr id="2130" name="Google Shape;2130;p34"/>
          <p:cNvSpPr txBox="1"/>
          <p:nvPr>
            <p:ph idx="1" type="subTitle"/>
          </p:nvPr>
        </p:nvSpPr>
        <p:spPr>
          <a:xfrm>
            <a:off x="1166963" y="1080433"/>
            <a:ext cx="2553900" cy="34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Data Source/Scraping</a:t>
            </a:r>
            <a:endParaRPr sz="1500"/>
          </a:p>
        </p:txBody>
      </p:sp>
      <p:sp>
        <p:nvSpPr>
          <p:cNvPr id="2131" name="Google Shape;2131;p34"/>
          <p:cNvSpPr txBox="1"/>
          <p:nvPr>
            <p:ph idx="3" type="subTitle"/>
          </p:nvPr>
        </p:nvSpPr>
        <p:spPr>
          <a:xfrm>
            <a:off x="1166963" y="2042242"/>
            <a:ext cx="2553900" cy="34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Exploratory Data Analysis</a:t>
            </a:r>
            <a:endParaRPr sz="1500"/>
          </a:p>
        </p:txBody>
      </p:sp>
      <p:sp>
        <p:nvSpPr>
          <p:cNvPr id="2132" name="Google Shape;2132;p34"/>
          <p:cNvSpPr txBox="1"/>
          <p:nvPr>
            <p:ph idx="4" type="subTitle"/>
          </p:nvPr>
        </p:nvSpPr>
        <p:spPr>
          <a:xfrm>
            <a:off x="1166963" y="2294920"/>
            <a:ext cx="2553900" cy="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Exploring the text trends</a:t>
            </a:r>
            <a:endParaRPr sz="1300"/>
          </a:p>
        </p:txBody>
      </p:sp>
      <p:sp>
        <p:nvSpPr>
          <p:cNvPr id="2133" name="Google Shape;2133;p34"/>
          <p:cNvSpPr txBox="1"/>
          <p:nvPr>
            <p:ph idx="5" type="subTitle"/>
          </p:nvPr>
        </p:nvSpPr>
        <p:spPr>
          <a:xfrm>
            <a:off x="1166963" y="3004050"/>
            <a:ext cx="2553900" cy="34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Modeling</a:t>
            </a:r>
            <a:endParaRPr sz="1500"/>
          </a:p>
        </p:txBody>
      </p:sp>
      <p:sp>
        <p:nvSpPr>
          <p:cNvPr id="2134" name="Google Shape;2134;p34"/>
          <p:cNvSpPr txBox="1"/>
          <p:nvPr>
            <p:ph idx="6" type="subTitle"/>
          </p:nvPr>
        </p:nvSpPr>
        <p:spPr>
          <a:xfrm>
            <a:off x="1166963" y="3256728"/>
            <a:ext cx="2553900" cy="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LDA and BerTopic</a:t>
            </a:r>
            <a:endParaRPr sz="1300"/>
          </a:p>
        </p:txBody>
      </p:sp>
      <p:sp>
        <p:nvSpPr>
          <p:cNvPr id="2135" name="Google Shape;2135;p34"/>
          <p:cNvSpPr txBox="1"/>
          <p:nvPr>
            <p:ph idx="7" type="subTitle"/>
          </p:nvPr>
        </p:nvSpPr>
        <p:spPr>
          <a:xfrm>
            <a:off x="1166963" y="3965858"/>
            <a:ext cx="2553900" cy="34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Conclusions</a:t>
            </a:r>
            <a:endParaRPr sz="1500"/>
          </a:p>
        </p:txBody>
      </p:sp>
      <p:sp>
        <p:nvSpPr>
          <p:cNvPr id="2136" name="Google Shape;2136;p34"/>
          <p:cNvSpPr txBox="1"/>
          <p:nvPr>
            <p:ph idx="8" type="subTitle"/>
          </p:nvPr>
        </p:nvSpPr>
        <p:spPr>
          <a:xfrm>
            <a:off x="1166963" y="4218537"/>
            <a:ext cx="2553900" cy="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Findings and Next Steps</a:t>
            </a:r>
            <a:endParaRPr sz="1300"/>
          </a:p>
        </p:txBody>
      </p:sp>
      <p:sp>
        <p:nvSpPr>
          <p:cNvPr id="2137" name="Google Shape;2137;p34"/>
          <p:cNvSpPr txBox="1"/>
          <p:nvPr>
            <p:ph idx="9" type="title"/>
          </p:nvPr>
        </p:nvSpPr>
        <p:spPr>
          <a:xfrm>
            <a:off x="626937" y="1213138"/>
            <a:ext cx="446400" cy="3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02</a:t>
            </a:r>
            <a:endParaRPr sz="1400"/>
          </a:p>
        </p:txBody>
      </p:sp>
      <p:sp>
        <p:nvSpPr>
          <p:cNvPr id="2138" name="Google Shape;2138;p34"/>
          <p:cNvSpPr txBox="1"/>
          <p:nvPr>
            <p:ph idx="13" type="title"/>
          </p:nvPr>
        </p:nvSpPr>
        <p:spPr>
          <a:xfrm>
            <a:off x="626937" y="2174946"/>
            <a:ext cx="446400" cy="3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03</a:t>
            </a:r>
            <a:endParaRPr sz="1400"/>
          </a:p>
        </p:txBody>
      </p:sp>
      <p:sp>
        <p:nvSpPr>
          <p:cNvPr id="2139" name="Google Shape;2139;p34"/>
          <p:cNvSpPr txBox="1"/>
          <p:nvPr>
            <p:ph idx="14" type="title"/>
          </p:nvPr>
        </p:nvSpPr>
        <p:spPr>
          <a:xfrm>
            <a:off x="626937" y="3136754"/>
            <a:ext cx="446400" cy="3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04</a:t>
            </a:r>
            <a:endParaRPr sz="1400"/>
          </a:p>
        </p:txBody>
      </p:sp>
      <p:sp>
        <p:nvSpPr>
          <p:cNvPr id="2140" name="Google Shape;2140;p34"/>
          <p:cNvSpPr txBox="1"/>
          <p:nvPr>
            <p:ph idx="15" type="title"/>
          </p:nvPr>
        </p:nvSpPr>
        <p:spPr>
          <a:xfrm>
            <a:off x="626937" y="4098563"/>
            <a:ext cx="446400" cy="3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05</a:t>
            </a:r>
            <a:endParaRPr sz="1400"/>
          </a:p>
        </p:txBody>
      </p:sp>
      <p:grpSp>
        <p:nvGrpSpPr>
          <p:cNvPr id="2141" name="Google Shape;2141;p34"/>
          <p:cNvGrpSpPr/>
          <p:nvPr/>
        </p:nvGrpSpPr>
        <p:grpSpPr>
          <a:xfrm>
            <a:off x="546685" y="120532"/>
            <a:ext cx="620302" cy="654785"/>
            <a:chOff x="731647" y="573573"/>
            <a:chExt cx="635100" cy="734640"/>
          </a:xfrm>
        </p:grpSpPr>
        <p:grpSp>
          <p:nvGrpSpPr>
            <p:cNvPr id="2142" name="Google Shape;2142;p34"/>
            <p:cNvGrpSpPr/>
            <p:nvPr/>
          </p:nvGrpSpPr>
          <p:grpSpPr>
            <a:xfrm>
              <a:off x="731647" y="573573"/>
              <a:ext cx="635100" cy="635100"/>
              <a:chOff x="917231" y="750460"/>
              <a:chExt cx="635100" cy="635100"/>
            </a:xfrm>
          </p:grpSpPr>
          <p:sp>
            <p:nvSpPr>
              <p:cNvPr id="2143" name="Google Shape;2143;p34"/>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2144" name="Google Shape;2144;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grpSp>
        <p:grpSp>
          <p:nvGrpSpPr>
            <p:cNvPr id="2145" name="Google Shape;2145;p34"/>
            <p:cNvGrpSpPr/>
            <p:nvPr/>
          </p:nvGrpSpPr>
          <p:grpSpPr>
            <a:xfrm>
              <a:off x="961679" y="1281213"/>
              <a:ext cx="175013" cy="27000"/>
              <a:chOff x="5662375" y="212375"/>
              <a:chExt cx="175013" cy="27000"/>
            </a:xfrm>
          </p:grpSpPr>
          <p:sp>
            <p:nvSpPr>
              <p:cNvPr id="2146" name="Google Shape;2146;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47" name="Google Shape;2147;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48" name="Google Shape;2148;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grpSp>
      </p:grpSp>
      <p:sp>
        <p:nvSpPr>
          <p:cNvPr id="2149" name="Google Shape;2149;p34"/>
          <p:cNvSpPr txBox="1"/>
          <p:nvPr>
            <p:ph idx="1" type="subTitle"/>
          </p:nvPr>
        </p:nvSpPr>
        <p:spPr>
          <a:xfrm>
            <a:off x="1166963" y="120525"/>
            <a:ext cx="2553900" cy="34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Introduction</a:t>
            </a:r>
            <a:endParaRPr sz="1500"/>
          </a:p>
        </p:txBody>
      </p:sp>
      <p:sp>
        <p:nvSpPr>
          <p:cNvPr id="2150" name="Google Shape;2150;p34"/>
          <p:cNvSpPr txBox="1"/>
          <p:nvPr>
            <p:ph idx="9" type="title"/>
          </p:nvPr>
        </p:nvSpPr>
        <p:spPr>
          <a:xfrm>
            <a:off x="626937" y="253229"/>
            <a:ext cx="446400" cy="3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01</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52"/>
          <p:cNvSpPr/>
          <p:nvPr/>
        </p:nvSpPr>
        <p:spPr>
          <a:xfrm>
            <a:off x="60225" y="161375"/>
            <a:ext cx="2340600" cy="496500"/>
          </a:xfrm>
          <a:prstGeom prst="flowChartAlternateProcess">
            <a:avLst/>
          </a:prstGeom>
          <a:solidFill>
            <a:srgbClr val="CFE2F3"/>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jalla One"/>
                <a:ea typeface="Fjalla One"/>
                <a:cs typeface="Fjalla One"/>
                <a:sym typeface="Fjalla One"/>
              </a:rPr>
              <a:t>BerTopic</a:t>
            </a:r>
            <a:endParaRPr i="1" sz="1600">
              <a:latin typeface="Fjalla One"/>
              <a:ea typeface="Fjalla One"/>
              <a:cs typeface="Fjalla One"/>
              <a:sym typeface="Fjalla One"/>
            </a:endParaRPr>
          </a:p>
        </p:txBody>
      </p:sp>
      <p:sp>
        <p:nvSpPr>
          <p:cNvPr id="2392" name="Google Shape;2392;p52"/>
          <p:cNvSpPr txBox="1"/>
          <p:nvPr/>
        </p:nvSpPr>
        <p:spPr>
          <a:xfrm>
            <a:off x="60225" y="1986900"/>
            <a:ext cx="7024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Packages: Bertopic, NLTK</a:t>
            </a:r>
            <a:endParaRPr b="1"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Clean Summary/Report Data (CountVectorizer)</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Run the topic model and visualize with BerTopic Package</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
        <p:nvSpPr>
          <p:cNvPr id="2393" name="Google Shape;2393;p52"/>
          <p:cNvSpPr txBox="1"/>
          <p:nvPr/>
        </p:nvSpPr>
        <p:spPr>
          <a:xfrm>
            <a:off x="60225" y="3513900"/>
            <a:ext cx="2927400" cy="11544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highlight>
                  <a:srgbClr val="FFFFFF"/>
                </a:highlight>
                <a:latin typeface="Roboto"/>
                <a:ea typeface="Roboto"/>
                <a:cs typeface="Roboto"/>
                <a:sym typeface="Roboto"/>
              </a:rPr>
              <a:t>The Centers for Medicare &amp;amp; Medicaid Services (CMS) reimburses Medicare contractors for a portion of their nonqualified plan costs., The Department of Health and Human Services, Office of Inspector General (OIG), Office of Audit Services, Region VII…</a:t>
            </a:r>
            <a:endParaRPr>
              <a:latin typeface="Roboto"/>
              <a:ea typeface="Roboto"/>
              <a:cs typeface="Roboto"/>
              <a:sym typeface="Roboto"/>
            </a:endParaRPr>
          </a:p>
        </p:txBody>
      </p:sp>
      <p:cxnSp>
        <p:nvCxnSpPr>
          <p:cNvPr id="2394" name="Google Shape;2394;p52"/>
          <p:cNvCxnSpPr>
            <a:stCxn id="2393" idx="3"/>
            <a:endCxn id="2395" idx="1"/>
          </p:cNvCxnSpPr>
          <p:nvPr/>
        </p:nvCxnSpPr>
        <p:spPr>
          <a:xfrm>
            <a:off x="2987625" y="4091100"/>
            <a:ext cx="395400" cy="227400"/>
          </a:xfrm>
          <a:prstGeom prst="straightConnector1">
            <a:avLst/>
          </a:prstGeom>
          <a:noFill/>
          <a:ln cap="flat" cmpd="sng" w="9525">
            <a:solidFill>
              <a:schemeClr val="dk2"/>
            </a:solidFill>
            <a:prstDash val="solid"/>
            <a:round/>
            <a:headEnd len="med" w="med" type="none"/>
            <a:tailEnd len="med" w="med" type="stealth"/>
          </a:ln>
        </p:spPr>
      </p:cxnSp>
      <p:pic>
        <p:nvPicPr>
          <p:cNvPr id="2395" name="Google Shape;2395;p52"/>
          <p:cNvPicPr preferRelativeResize="0"/>
          <p:nvPr/>
        </p:nvPicPr>
        <p:blipFill>
          <a:blip r:embed="rId3">
            <a:alphaModFix/>
          </a:blip>
          <a:stretch>
            <a:fillRect/>
          </a:stretch>
        </p:blipFill>
        <p:spPr>
          <a:xfrm>
            <a:off x="3383025" y="3493500"/>
            <a:ext cx="2166758" cy="1650000"/>
          </a:xfrm>
          <a:prstGeom prst="rect">
            <a:avLst/>
          </a:prstGeom>
          <a:noFill/>
          <a:ln cap="flat" cmpd="sng" w="19050">
            <a:solidFill>
              <a:schemeClr val="dk2"/>
            </a:solidFill>
            <a:prstDash val="solid"/>
            <a:round/>
            <a:headEnd len="sm" w="sm" type="none"/>
            <a:tailEnd len="sm" w="sm" type="none"/>
          </a:ln>
        </p:spPr>
      </p:pic>
      <p:cxnSp>
        <p:nvCxnSpPr>
          <p:cNvPr id="2396" name="Google Shape;2396;p52"/>
          <p:cNvCxnSpPr>
            <a:stCxn id="2395" idx="3"/>
            <a:endCxn id="2397" idx="1"/>
          </p:cNvCxnSpPr>
          <p:nvPr/>
        </p:nvCxnSpPr>
        <p:spPr>
          <a:xfrm flipH="1" rot="10800000">
            <a:off x="5549783" y="4204800"/>
            <a:ext cx="606600" cy="113700"/>
          </a:xfrm>
          <a:prstGeom prst="straightConnector1">
            <a:avLst/>
          </a:prstGeom>
          <a:noFill/>
          <a:ln cap="flat" cmpd="sng" w="9525">
            <a:solidFill>
              <a:schemeClr val="dk2"/>
            </a:solidFill>
            <a:prstDash val="solid"/>
            <a:round/>
            <a:headEnd len="med" w="med" type="none"/>
            <a:tailEnd len="med" w="med" type="stealth"/>
          </a:ln>
        </p:spPr>
      </p:cxnSp>
      <p:pic>
        <p:nvPicPr>
          <p:cNvPr id="2397" name="Google Shape;2397;p52"/>
          <p:cNvPicPr preferRelativeResize="0"/>
          <p:nvPr/>
        </p:nvPicPr>
        <p:blipFill>
          <a:blip r:embed="rId4">
            <a:alphaModFix/>
          </a:blip>
          <a:stretch>
            <a:fillRect/>
          </a:stretch>
        </p:blipFill>
        <p:spPr>
          <a:xfrm>
            <a:off x="6156375" y="3348000"/>
            <a:ext cx="2927400" cy="1713600"/>
          </a:xfrm>
          <a:prstGeom prst="rect">
            <a:avLst/>
          </a:prstGeom>
          <a:noFill/>
          <a:ln cap="flat" cmpd="sng" w="19050">
            <a:solidFill>
              <a:schemeClr val="dk2"/>
            </a:solidFill>
            <a:prstDash val="solid"/>
            <a:round/>
            <a:headEnd len="sm" w="sm" type="none"/>
            <a:tailEnd len="sm" w="sm" type="none"/>
          </a:ln>
        </p:spPr>
      </p:pic>
      <p:sp>
        <p:nvSpPr>
          <p:cNvPr id="2398" name="Google Shape;2398;p52"/>
          <p:cNvSpPr txBox="1"/>
          <p:nvPr/>
        </p:nvSpPr>
        <p:spPr>
          <a:xfrm>
            <a:off x="962625" y="3075725"/>
            <a:ext cx="112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Fjalla One"/>
                <a:ea typeface="Fjalla One"/>
                <a:cs typeface="Fjalla One"/>
                <a:sym typeface="Fjalla One"/>
              </a:rPr>
              <a:t>Summary</a:t>
            </a:r>
            <a:endParaRPr b="1" sz="1200"/>
          </a:p>
        </p:txBody>
      </p:sp>
      <p:sp>
        <p:nvSpPr>
          <p:cNvPr id="2399" name="Google Shape;2399;p52"/>
          <p:cNvSpPr txBox="1"/>
          <p:nvPr/>
        </p:nvSpPr>
        <p:spPr>
          <a:xfrm>
            <a:off x="3687900" y="3075725"/>
            <a:ext cx="155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Fjalla One"/>
                <a:ea typeface="Fjalla One"/>
                <a:cs typeface="Fjalla One"/>
                <a:sym typeface="Fjalla One"/>
              </a:rPr>
              <a:t>Assigned Topic</a:t>
            </a:r>
            <a:endParaRPr b="1" sz="1200"/>
          </a:p>
        </p:txBody>
      </p:sp>
      <p:sp>
        <p:nvSpPr>
          <p:cNvPr id="2400" name="Google Shape;2400;p52"/>
          <p:cNvSpPr txBox="1"/>
          <p:nvPr/>
        </p:nvSpPr>
        <p:spPr>
          <a:xfrm>
            <a:off x="6741900" y="2947800"/>
            <a:ext cx="194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Fjalla One"/>
                <a:ea typeface="Fjalla One"/>
                <a:cs typeface="Fjalla One"/>
                <a:sym typeface="Fjalla One"/>
              </a:rPr>
              <a:t>Visualization of Topic 2</a:t>
            </a:r>
            <a:endParaRPr b="1" sz="1200"/>
          </a:p>
        </p:txBody>
      </p:sp>
      <p:sp>
        <p:nvSpPr>
          <p:cNvPr id="2401" name="Google Shape;2401;p52"/>
          <p:cNvSpPr txBox="1"/>
          <p:nvPr/>
        </p:nvSpPr>
        <p:spPr>
          <a:xfrm>
            <a:off x="60225" y="657875"/>
            <a:ext cx="8450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BERTopic is an unsupervised topic modeling technique that leverages BERT embeddings and a class-based TF-IDF to create dense clusters allowing for easily interpretable topics whilst keeping important words in the topic descriptions. (</a:t>
            </a:r>
            <a:r>
              <a:rPr i="1" lang="en" sz="1600">
                <a:latin typeface="Roboto"/>
                <a:ea typeface="Roboto"/>
                <a:cs typeface="Roboto"/>
                <a:sym typeface="Roboto"/>
              </a:rPr>
              <a:t>Grootendorst</a:t>
            </a:r>
            <a:r>
              <a:rPr lang="en" sz="1600">
                <a:latin typeface="Roboto"/>
                <a:ea typeface="Roboto"/>
                <a:cs typeface="Roboto"/>
                <a:sym typeface="Roboto"/>
              </a:rPr>
              <a:t>)</a:t>
            </a:r>
            <a:endParaRPr sz="16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pic>
        <p:nvPicPr>
          <p:cNvPr id="2406" name="Google Shape;2406;p53"/>
          <p:cNvPicPr preferRelativeResize="0"/>
          <p:nvPr/>
        </p:nvPicPr>
        <p:blipFill>
          <a:blip r:embed="rId3">
            <a:alphaModFix/>
          </a:blip>
          <a:stretch>
            <a:fillRect/>
          </a:stretch>
        </p:blipFill>
        <p:spPr>
          <a:xfrm>
            <a:off x="532675" y="267150"/>
            <a:ext cx="3453950" cy="4790000"/>
          </a:xfrm>
          <a:prstGeom prst="rect">
            <a:avLst/>
          </a:prstGeom>
          <a:noFill/>
          <a:ln cap="flat" cmpd="sng" w="19050">
            <a:solidFill>
              <a:schemeClr val="dk2"/>
            </a:solidFill>
            <a:prstDash val="solid"/>
            <a:round/>
            <a:headEnd len="sm" w="sm" type="none"/>
            <a:tailEnd len="sm" w="sm" type="none"/>
          </a:ln>
        </p:spPr>
      </p:pic>
      <p:pic>
        <p:nvPicPr>
          <p:cNvPr id="2407" name="Google Shape;2407;p53"/>
          <p:cNvPicPr preferRelativeResize="0"/>
          <p:nvPr/>
        </p:nvPicPr>
        <p:blipFill>
          <a:blip r:embed="rId4">
            <a:alphaModFix/>
          </a:blip>
          <a:stretch>
            <a:fillRect/>
          </a:stretch>
        </p:blipFill>
        <p:spPr>
          <a:xfrm>
            <a:off x="5168775" y="267138"/>
            <a:ext cx="3764300" cy="4790000"/>
          </a:xfrm>
          <a:prstGeom prst="rect">
            <a:avLst/>
          </a:prstGeom>
          <a:noFill/>
          <a:ln cap="flat" cmpd="sng" w="19050">
            <a:solidFill>
              <a:schemeClr val="dk2"/>
            </a:solidFill>
            <a:prstDash val="solid"/>
            <a:round/>
            <a:headEnd len="sm" w="sm" type="none"/>
            <a:tailEnd len="sm" w="sm" type="none"/>
          </a:ln>
        </p:spPr>
      </p:pic>
      <p:sp>
        <p:nvSpPr>
          <p:cNvPr id="2408" name="Google Shape;2408;p53"/>
          <p:cNvSpPr txBox="1"/>
          <p:nvPr/>
        </p:nvSpPr>
        <p:spPr>
          <a:xfrm rot="-858426">
            <a:off x="26508" y="206315"/>
            <a:ext cx="1723865" cy="43096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Fjalla One"/>
                <a:ea typeface="Fjalla One"/>
                <a:cs typeface="Fjalla One"/>
                <a:sym typeface="Fjalla One"/>
              </a:rPr>
              <a:t>Work Plan Data</a:t>
            </a:r>
            <a:endParaRPr b="1" sz="1600">
              <a:latin typeface="Fjalla One"/>
              <a:ea typeface="Fjalla One"/>
              <a:cs typeface="Fjalla One"/>
              <a:sym typeface="Fjalla One"/>
            </a:endParaRPr>
          </a:p>
        </p:txBody>
      </p:sp>
      <p:sp>
        <p:nvSpPr>
          <p:cNvPr id="2409" name="Google Shape;2409;p53"/>
          <p:cNvSpPr txBox="1"/>
          <p:nvPr/>
        </p:nvSpPr>
        <p:spPr>
          <a:xfrm rot="-903554">
            <a:off x="4415470" y="196156"/>
            <a:ext cx="1723903" cy="43088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Fjalla One"/>
                <a:ea typeface="Fjalla One"/>
                <a:cs typeface="Fjalla One"/>
                <a:sym typeface="Fjalla One"/>
              </a:rPr>
              <a:t>Reports Data</a:t>
            </a:r>
            <a:endParaRPr b="1" sz="1600">
              <a:latin typeface="Fjalla One"/>
              <a:ea typeface="Fjalla One"/>
              <a:cs typeface="Fjalla One"/>
              <a:sym typeface="Fjalla O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3" name="Shape 2413"/>
        <p:cNvGrpSpPr/>
        <p:nvPr/>
      </p:nvGrpSpPr>
      <p:grpSpPr>
        <a:xfrm>
          <a:off x="0" y="0"/>
          <a:ext cx="0" cy="0"/>
          <a:chOff x="0" y="0"/>
          <a:chExt cx="0" cy="0"/>
        </a:xfrm>
      </p:grpSpPr>
      <p:sp>
        <p:nvSpPr>
          <p:cNvPr id="2414" name="Google Shape;2414;p54"/>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Conclusions</a:t>
            </a:r>
            <a:endParaRPr sz="4700"/>
          </a:p>
        </p:txBody>
      </p:sp>
      <p:sp>
        <p:nvSpPr>
          <p:cNvPr id="2415" name="Google Shape;2415;p54"/>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416" name="Google Shape;2416;p54"/>
          <p:cNvSpPr txBox="1"/>
          <p:nvPr>
            <p:ph idx="1" type="subTitle"/>
          </p:nvPr>
        </p:nvSpPr>
        <p:spPr>
          <a:xfrm>
            <a:off x="2973225" y="2999232"/>
            <a:ext cx="32004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and Next Steps</a:t>
            </a:r>
            <a:endParaRPr>
              <a:latin typeface="Barlow Semi Condensed"/>
              <a:ea typeface="Barlow Semi Condensed"/>
              <a:cs typeface="Barlow Semi Condensed"/>
              <a:sym typeface="Barlow Semi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0" name="Shape 2420"/>
        <p:cNvGrpSpPr/>
        <p:nvPr/>
      </p:nvGrpSpPr>
      <p:grpSpPr>
        <a:xfrm>
          <a:off x="0" y="0"/>
          <a:ext cx="0" cy="0"/>
          <a:chOff x="0" y="0"/>
          <a:chExt cx="0" cy="0"/>
        </a:xfrm>
      </p:grpSpPr>
      <p:pic>
        <p:nvPicPr>
          <p:cNvPr id="2421" name="Google Shape;2421;p55"/>
          <p:cNvPicPr preferRelativeResize="0"/>
          <p:nvPr/>
        </p:nvPicPr>
        <p:blipFill>
          <a:blip r:embed="rId3">
            <a:alphaModFix/>
          </a:blip>
          <a:stretch>
            <a:fillRect/>
          </a:stretch>
        </p:blipFill>
        <p:spPr>
          <a:xfrm>
            <a:off x="5171646" y="3367800"/>
            <a:ext cx="2413256" cy="1638300"/>
          </a:xfrm>
          <a:prstGeom prst="rect">
            <a:avLst/>
          </a:prstGeom>
          <a:noFill/>
          <a:ln>
            <a:noFill/>
          </a:ln>
        </p:spPr>
      </p:pic>
      <p:sp>
        <p:nvSpPr>
          <p:cNvPr id="2422" name="Google Shape;2422;p55"/>
          <p:cNvSpPr txBox="1"/>
          <p:nvPr/>
        </p:nvSpPr>
        <p:spPr>
          <a:xfrm>
            <a:off x="4513225" y="145500"/>
            <a:ext cx="4090800" cy="3109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i="1" lang="en" sz="950">
                <a:solidFill>
                  <a:schemeClr val="dk1"/>
                </a:solidFill>
                <a:highlight>
                  <a:srgbClr val="FFFFFE"/>
                </a:highlight>
                <a:latin typeface="Roboto"/>
                <a:ea typeface="Roboto"/>
                <a:cs typeface="Roboto"/>
                <a:sym typeface="Roboto"/>
              </a:rPr>
              <a:t>"The </a:t>
            </a:r>
            <a:r>
              <a:rPr b="1" i="1" lang="en" sz="950">
                <a:solidFill>
                  <a:schemeClr val="dk1"/>
                </a:solidFill>
                <a:highlight>
                  <a:srgbClr val="FFFFFE"/>
                </a:highlight>
                <a:latin typeface="Roboto"/>
                <a:ea typeface="Roboto"/>
                <a:cs typeface="Roboto"/>
                <a:sym typeface="Roboto"/>
              </a:rPr>
              <a:t>opioid crisis</a:t>
            </a:r>
            <a:r>
              <a:rPr i="1" lang="en" sz="950">
                <a:solidFill>
                  <a:schemeClr val="dk1"/>
                </a:solidFill>
                <a:highlight>
                  <a:srgbClr val="FFFFFE"/>
                </a:highlight>
                <a:latin typeface="Roboto"/>
                <a:ea typeface="Roboto"/>
                <a:cs typeface="Roboto"/>
                <a:sym typeface="Roboto"/>
              </a:rPr>
              <a:t> remains a public health emergency. In 2021, there were nearly 103,000 opioid-related overdose deaths in the United States. Identifying patients who are at-risk of overdose or abuse is key to addressing this crisis. The COVID-19 pandemic has made this need even more pressing. The pandemic has put people with opioid use disorder at particular risk, as they are more susceptible to COVID-19 infection and are more likely to be hospitalized or die from the illness. This data brief would provide information on opioid utilization among beneficiaries enrolled in Medicare Part D in 2021. It would build off our series of annual reports. It will provide 2021 data on the number of beneficiaries who received extreme amounts of opioids through Part D and those who appeared to be doctor shopping. It will also identify prescribers who ordered opioids for large numbers of these beneficiaries. In addition, it will provide data on the number of beneficiaries receiving drugs to treat opioid use disorder and overdose-reversal drugs."</a:t>
            </a:r>
            <a:endParaRPr i="1" sz="950">
              <a:solidFill>
                <a:schemeClr val="dk1"/>
              </a:solidFill>
              <a:highlight>
                <a:srgbClr val="FFFFFE"/>
              </a:highlight>
              <a:latin typeface="Roboto"/>
              <a:ea typeface="Roboto"/>
              <a:cs typeface="Roboto"/>
              <a:sym typeface="Roboto"/>
            </a:endParaRPr>
          </a:p>
        </p:txBody>
      </p:sp>
      <p:cxnSp>
        <p:nvCxnSpPr>
          <p:cNvPr id="2423" name="Google Shape;2423;p55"/>
          <p:cNvCxnSpPr>
            <a:endCxn id="2421" idx="0"/>
          </p:cNvCxnSpPr>
          <p:nvPr/>
        </p:nvCxnSpPr>
        <p:spPr>
          <a:xfrm>
            <a:off x="6378274" y="3001800"/>
            <a:ext cx="0" cy="366000"/>
          </a:xfrm>
          <a:prstGeom prst="straightConnector1">
            <a:avLst/>
          </a:prstGeom>
          <a:noFill/>
          <a:ln cap="flat" cmpd="sng" w="9525">
            <a:solidFill>
              <a:schemeClr val="dk2"/>
            </a:solidFill>
            <a:prstDash val="solid"/>
            <a:round/>
            <a:headEnd len="med" w="med" type="none"/>
            <a:tailEnd len="med" w="med" type="triangle"/>
          </a:ln>
        </p:spPr>
      </p:cxnSp>
      <p:sp>
        <p:nvSpPr>
          <p:cNvPr id="2424" name="Google Shape;2424;p55"/>
          <p:cNvSpPr txBox="1"/>
          <p:nvPr/>
        </p:nvSpPr>
        <p:spPr>
          <a:xfrm>
            <a:off x="842500" y="145500"/>
            <a:ext cx="3091200" cy="430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Roboto"/>
                <a:ea typeface="Roboto"/>
                <a:cs typeface="Roboto"/>
                <a:sym typeface="Roboto"/>
              </a:rPr>
              <a:t>Value of the </a:t>
            </a:r>
            <a:r>
              <a:rPr b="1" lang="en" sz="1600">
                <a:latin typeface="Roboto"/>
                <a:ea typeface="Roboto"/>
                <a:cs typeface="Roboto"/>
                <a:sym typeface="Roboto"/>
              </a:rPr>
              <a:t>Topic Model </a:t>
            </a:r>
            <a:endParaRPr b="1" sz="16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These two topic models can be used for categorizing future work plans and reports.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On the right, a work plan created very recently was checked against the model, correctly categorizing it primarily as </a:t>
            </a:r>
            <a:r>
              <a:rPr lang="en">
                <a:latin typeface="Roboto"/>
                <a:ea typeface="Roboto"/>
                <a:cs typeface="Roboto"/>
                <a:sym typeface="Roboto"/>
              </a:rPr>
              <a:t>focusing</a:t>
            </a:r>
            <a:r>
              <a:rPr lang="en">
                <a:latin typeface="Roboto"/>
                <a:ea typeface="Roboto"/>
                <a:cs typeface="Roboto"/>
                <a:sym typeface="Roboto"/>
              </a:rPr>
              <a:t> on </a:t>
            </a:r>
            <a:r>
              <a:rPr b="1" lang="en">
                <a:latin typeface="Roboto"/>
                <a:ea typeface="Roboto"/>
                <a:cs typeface="Roboto"/>
                <a:sym typeface="Roboto"/>
              </a:rPr>
              <a:t>Opioids</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Ill-fitting work plans may indicate a change in scope of work for OIG, suggesting a review and update of the model and connecting it back to OIG’s intended focus areas.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It may also signal the need for funds to be allocated or redirected to different focus areas.</a:t>
            </a:r>
            <a:endParaRPr>
              <a:latin typeface="Roboto"/>
              <a:ea typeface="Roboto"/>
              <a:cs typeface="Roboto"/>
              <a:sym typeface="Roboto"/>
            </a:endParaRPr>
          </a:p>
        </p:txBody>
      </p:sp>
      <p:sp>
        <p:nvSpPr>
          <p:cNvPr id="2425" name="Google Shape;2425;p55"/>
          <p:cNvSpPr txBox="1"/>
          <p:nvPr/>
        </p:nvSpPr>
        <p:spPr>
          <a:xfrm rot="-5400000">
            <a:off x="2813125" y="1445400"/>
            <a:ext cx="3000000" cy="400200"/>
          </a:xfrm>
          <a:prstGeom prst="rect">
            <a:avLst/>
          </a:prstGeom>
          <a:solidFill>
            <a:schemeClr val="accent2"/>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Example</a:t>
            </a:r>
            <a:endParaRPr b="1"/>
          </a:p>
        </p:txBody>
      </p:sp>
      <p:sp>
        <p:nvSpPr>
          <p:cNvPr id="2426" name="Google Shape;2426;p55"/>
          <p:cNvSpPr txBox="1"/>
          <p:nvPr/>
        </p:nvSpPr>
        <p:spPr>
          <a:xfrm rot="-5400000">
            <a:off x="4131859" y="3986850"/>
            <a:ext cx="1679400" cy="400200"/>
          </a:xfrm>
          <a:prstGeom prst="rect">
            <a:avLst/>
          </a:prstGeom>
          <a:solidFill>
            <a:schemeClr val="accent3"/>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Prediction</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0" name="Shape 2430"/>
        <p:cNvGrpSpPr/>
        <p:nvPr/>
      </p:nvGrpSpPr>
      <p:grpSpPr>
        <a:xfrm>
          <a:off x="0" y="0"/>
          <a:ext cx="0" cy="0"/>
          <a:chOff x="0" y="0"/>
          <a:chExt cx="0" cy="0"/>
        </a:xfrm>
      </p:grpSpPr>
      <p:sp>
        <p:nvSpPr>
          <p:cNvPr id="2431" name="Google Shape;2431;p56"/>
          <p:cNvSpPr txBox="1"/>
          <p:nvPr>
            <p:ph idx="1" type="subTitle"/>
          </p:nvPr>
        </p:nvSpPr>
        <p:spPr>
          <a:xfrm>
            <a:off x="0" y="537400"/>
            <a:ext cx="7425300" cy="93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1. </a:t>
            </a:r>
            <a:r>
              <a:rPr lang="en" sz="2200">
                <a:latin typeface="Roboto"/>
                <a:ea typeface="Roboto"/>
                <a:cs typeface="Roboto"/>
                <a:sym typeface="Roboto"/>
              </a:rPr>
              <a:t>Are plans (work plans) and findings (reports) </a:t>
            </a:r>
            <a:r>
              <a:rPr b="1" lang="en" sz="2200">
                <a:latin typeface="Roboto"/>
                <a:ea typeface="Roboto"/>
                <a:cs typeface="Roboto"/>
                <a:sym typeface="Roboto"/>
              </a:rPr>
              <a:t>similar in terms of topics identified and scope</a:t>
            </a:r>
            <a:r>
              <a:rPr lang="en" sz="2200">
                <a:latin typeface="Roboto"/>
                <a:ea typeface="Roboto"/>
                <a:cs typeface="Roboto"/>
                <a:sym typeface="Roboto"/>
              </a:rPr>
              <a:t>? </a:t>
            </a:r>
            <a:endParaRPr sz="2200">
              <a:latin typeface="Roboto"/>
              <a:ea typeface="Roboto"/>
              <a:cs typeface="Roboto"/>
              <a:sym typeface="Roboto"/>
            </a:endParaRPr>
          </a:p>
        </p:txBody>
      </p:sp>
      <p:grpSp>
        <p:nvGrpSpPr>
          <p:cNvPr id="2432" name="Google Shape;2432;p56"/>
          <p:cNvGrpSpPr/>
          <p:nvPr/>
        </p:nvGrpSpPr>
        <p:grpSpPr>
          <a:xfrm>
            <a:off x="6658132" y="1121796"/>
            <a:ext cx="354527" cy="355498"/>
            <a:chOff x="-35495600" y="1912725"/>
            <a:chExt cx="292225" cy="293025"/>
          </a:xfrm>
        </p:grpSpPr>
        <p:sp>
          <p:nvSpPr>
            <p:cNvPr id="2433" name="Google Shape;2433;p56"/>
            <p:cNvSpPr/>
            <p:nvPr/>
          </p:nvSpPr>
          <p:spPr>
            <a:xfrm>
              <a:off x="-35495600" y="1912725"/>
              <a:ext cx="102400" cy="293025"/>
            </a:xfrm>
            <a:custGeom>
              <a:rect b="b" l="l" r="r" t="t"/>
              <a:pathLst>
                <a:path extrusionOk="0" h="11721" w="4096">
                  <a:moveTo>
                    <a:pt x="3088" y="726"/>
                  </a:moveTo>
                  <a:cubicBezTo>
                    <a:pt x="3277" y="726"/>
                    <a:pt x="3435" y="883"/>
                    <a:pt x="3435" y="1041"/>
                  </a:cubicBezTo>
                  <a:lnTo>
                    <a:pt x="3435" y="3120"/>
                  </a:lnTo>
                  <a:cubicBezTo>
                    <a:pt x="3435" y="3309"/>
                    <a:pt x="3277" y="3467"/>
                    <a:pt x="3088" y="3467"/>
                  </a:cubicBezTo>
                  <a:lnTo>
                    <a:pt x="2710" y="3467"/>
                  </a:lnTo>
                  <a:lnTo>
                    <a:pt x="2710" y="726"/>
                  </a:lnTo>
                  <a:close/>
                  <a:moveTo>
                    <a:pt x="2080" y="757"/>
                  </a:moveTo>
                  <a:lnTo>
                    <a:pt x="2080" y="3561"/>
                  </a:lnTo>
                  <a:cubicBezTo>
                    <a:pt x="1702" y="3719"/>
                    <a:pt x="1418" y="4065"/>
                    <a:pt x="1418" y="4538"/>
                  </a:cubicBezTo>
                  <a:lnTo>
                    <a:pt x="1418" y="7310"/>
                  </a:lnTo>
                  <a:cubicBezTo>
                    <a:pt x="1418" y="7720"/>
                    <a:pt x="1702" y="8129"/>
                    <a:pt x="2080" y="8287"/>
                  </a:cubicBezTo>
                  <a:lnTo>
                    <a:pt x="2080" y="11028"/>
                  </a:lnTo>
                  <a:cubicBezTo>
                    <a:pt x="1292" y="10870"/>
                    <a:pt x="725" y="10177"/>
                    <a:pt x="725" y="9326"/>
                  </a:cubicBezTo>
                  <a:lnTo>
                    <a:pt x="725" y="2458"/>
                  </a:lnTo>
                  <a:cubicBezTo>
                    <a:pt x="725" y="1639"/>
                    <a:pt x="1292" y="915"/>
                    <a:pt x="2080" y="757"/>
                  </a:cubicBezTo>
                  <a:close/>
                  <a:moveTo>
                    <a:pt x="3136" y="8314"/>
                  </a:moveTo>
                  <a:cubicBezTo>
                    <a:pt x="3303" y="8314"/>
                    <a:pt x="3435" y="8461"/>
                    <a:pt x="3435" y="8633"/>
                  </a:cubicBezTo>
                  <a:lnTo>
                    <a:pt x="3435" y="10681"/>
                  </a:lnTo>
                  <a:cubicBezTo>
                    <a:pt x="3435" y="10870"/>
                    <a:pt x="3277" y="11028"/>
                    <a:pt x="3088" y="11028"/>
                  </a:cubicBezTo>
                  <a:lnTo>
                    <a:pt x="2710" y="11028"/>
                  </a:lnTo>
                  <a:lnTo>
                    <a:pt x="2710" y="8318"/>
                  </a:lnTo>
                  <a:lnTo>
                    <a:pt x="3088" y="8318"/>
                  </a:lnTo>
                  <a:cubicBezTo>
                    <a:pt x="3104" y="8316"/>
                    <a:pt x="3120" y="8314"/>
                    <a:pt x="3136" y="8314"/>
                  </a:cubicBezTo>
                  <a:close/>
                  <a:moveTo>
                    <a:pt x="2395" y="1"/>
                  </a:moveTo>
                  <a:cubicBezTo>
                    <a:pt x="1072" y="1"/>
                    <a:pt x="0" y="1104"/>
                    <a:pt x="0" y="2427"/>
                  </a:cubicBezTo>
                  <a:lnTo>
                    <a:pt x="0" y="9263"/>
                  </a:lnTo>
                  <a:cubicBezTo>
                    <a:pt x="0" y="10618"/>
                    <a:pt x="1072" y="11721"/>
                    <a:pt x="2395" y="11721"/>
                  </a:cubicBezTo>
                  <a:lnTo>
                    <a:pt x="3088" y="11721"/>
                  </a:lnTo>
                  <a:cubicBezTo>
                    <a:pt x="3624" y="11721"/>
                    <a:pt x="4096" y="11248"/>
                    <a:pt x="4096" y="10681"/>
                  </a:cubicBezTo>
                  <a:lnTo>
                    <a:pt x="4096" y="8633"/>
                  </a:lnTo>
                  <a:cubicBezTo>
                    <a:pt x="4096" y="8098"/>
                    <a:pt x="3624" y="7625"/>
                    <a:pt x="3088" y="7625"/>
                  </a:cubicBezTo>
                  <a:lnTo>
                    <a:pt x="2395" y="7625"/>
                  </a:lnTo>
                  <a:cubicBezTo>
                    <a:pt x="2206" y="7625"/>
                    <a:pt x="2048" y="7468"/>
                    <a:pt x="2048" y="7247"/>
                  </a:cubicBezTo>
                  <a:lnTo>
                    <a:pt x="2048" y="4506"/>
                  </a:lnTo>
                  <a:cubicBezTo>
                    <a:pt x="2048" y="4317"/>
                    <a:pt x="2206" y="4160"/>
                    <a:pt x="2395" y="4160"/>
                  </a:cubicBezTo>
                  <a:lnTo>
                    <a:pt x="3088" y="4160"/>
                  </a:lnTo>
                  <a:cubicBezTo>
                    <a:pt x="3624" y="4160"/>
                    <a:pt x="4096" y="3687"/>
                    <a:pt x="4096" y="3120"/>
                  </a:cubicBezTo>
                  <a:lnTo>
                    <a:pt x="4096" y="1041"/>
                  </a:lnTo>
                  <a:cubicBezTo>
                    <a:pt x="4096" y="474"/>
                    <a:pt x="3624" y="1"/>
                    <a:pt x="308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6"/>
            <p:cNvSpPr/>
            <p:nvPr/>
          </p:nvSpPr>
          <p:spPr>
            <a:xfrm>
              <a:off x="-35305775" y="1912725"/>
              <a:ext cx="102400" cy="292250"/>
            </a:xfrm>
            <a:custGeom>
              <a:rect b="b" l="l" r="r" t="t"/>
              <a:pathLst>
                <a:path extrusionOk="0" h="11690" w="4096">
                  <a:moveTo>
                    <a:pt x="1386" y="694"/>
                  </a:moveTo>
                  <a:lnTo>
                    <a:pt x="1386" y="3435"/>
                  </a:lnTo>
                  <a:lnTo>
                    <a:pt x="1040" y="3435"/>
                  </a:lnTo>
                  <a:cubicBezTo>
                    <a:pt x="1023" y="3438"/>
                    <a:pt x="1007" y="3439"/>
                    <a:pt x="992" y="3439"/>
                  </a:cubicBezTo>
                  <a:cubicBezTo>
                    <a:pt x="825" y="3439"/>
                    <a:pt x="693" y="3293"/>
                    <a:pt x="693" y="3120"/>
                  </a:cubicBezTo>
                  <a:lnTo>
                    <a:pt x="693" y="1041"/>
                  </a:lnTo>
                  <a:cubicBezTo>
                    <a:pt x="693" y="852"/>
                    <a:pt x="851" y="694"/>
                    <a:pt x="1040" y="694"/>
                  </a:cubicBezTo>
                  <a:close/>
                  <a:moveTo>
                    <a:pt x="1386" y="8287"/>
                  </a:moveTo>
                  <a:lnTo>
                    <a:pt x="1386" y="10996"/>
                  </a:lnTo>
                  <a:lnTo>
                    <a:pt x="1040" y="10996"/>
                  </a:lnTo>
                  <a:cubicBezTo>
                    <a:pt x="851" y="10996"/>
                    <a:pt x="693" y="10839"/>
                    <a:pt x="693" y="10681"/>
                  </a:cubicBezTo>
                  <a:lnTo>
                    <a:pt x="693" y="8633"/>
                  </a:lnTo>
                  <a:cubicBezTo>
                    <a:pt x="693" y="8444"/>
                    <a:pt x="851" y="8287"/>
                    <a:pt x="1040" y="8287"/>
                  </a:cubicBezTo>
                  <a:close/>
                  <a:moveTo>
                    <a:pt x="2016" y="757"/>
                  </a:moveTo>
                  <a:cubicBezTo>
                    <a:pt x="2804" y="915"/>
                    <a:pt x="3403" y="1639"/>
                    <a:pt x="3403" y="2458"/>
                  </a:cubicBezTo>
                  <a:lnTo>
                    <a:pt x="3403" y="9295"/>
                  </a:lnTo>
                  <a:cubicBezTo>
                    <a:pt x="3403" y="10114"/>
                    <a:pt x="2804" y="10839"/>
                    <a:pt x="2016" y="10996"/>
                  </a:cubicBezTo>
                  <a:lnTo>
                    <a:pt x="2016" y="8255"/>
                  </a:lnTo>
                  <a:cubicBezTo>
                    <a:pt x="2426" y="8098"/>
                    <a:pt x="2678" y="7720"/>
                    <a:pt x="2678" y="7247"/>
                  </a:cubicBezTo>
                  <a:lnTo>
                    <a:pt x="2678" y="4506"/>
                  </a:lnTo>
                  <a:cubicBezTo>
                    <a:pt x="2678" y="4065"/>
                    <a:pt x="2426" y="3687"/>
                    <a:pt x="2016" y="3530"/>
                  </a:cubicBezTo>
                  <a:lnTo>
                    <a:pt x="2016" y="757"/>
                  </a:lnTo>
                  <a:close/>
                  <a:moveTo>
                    <a:pt x="1040" y="1"/>
                  </a:moveTo>
                  <a:cubicBezTo>
                    <a:pt x="473" y="1"/>
                    <a:pt x="0" y="474"/>
                    <a:pt x="0" y="1041"/>
                  </a:cubicBezTo>
                  <a:lnTo>
                    <a:pt x="0" y="3120"/>
                  </a:lnTo>
                  <a:cubicBezTo>
                    <a:pt x="0" y="3687"/>
                    <a:pt x="473" y="4128"/>
                    <a:pt x="1040" y="4128"/>
                  </a:cubicBezTo>
                  <a:lnTo>
                    <a:pt x="1701" y="4128"/>
                  </a:lnTo>
                  <a:cubicBezTo>
                    <a:pt x="1890" y="4128"/>
                    <a:pt x="2048" y="4286"/>
                    <a:pt x="2048" y="4506"/>
                  </a:cubicBezTo>
                  <a:lnTo>
                    <a:pt x="2048" y="7247"/>
                  </a:lnTo>
                  <a:cubicBezTo>
                    <a:pt x="2048" y="7436"/>
                    <a:pt x="1890" y="7625"/>
                    <a:pt x="1701" y="7625"/>
                  </a:cubicBezTo>
                  <a:lnTo>
                    <a:pt x="1040" y="7625"/>
                  </a:lnTo>
                  <a:cubicBezTo>
                    <a:pt x="473" y="7625"/>
                    <a:pt x="0" y="8098"/>
                    <a:pt x="0" y="8633"/>
                  </a:cubicBezTo>
                  <a:lnTo>
                    <a:pt x="0" y="10681"/>
                  </a:lnTo>
                  <a:cubicBezTo>
                    <a:pt x="0" y="11248"/>
                    <a:pt x="473" y="11689"/>
                    <a:pt x="1040" y="11689"/>
                  </a:cubicBezTo>
                  <a:lnTo>
                    <a:pt x="1701" y="11689"/>
                  </a:lnTo>
                  <a:cubicBezTo>
                    <a:pt x="3056" y="11689"/>
                    <a:pt x="4096" y="10650"/>
                    <a:pt x="4096" y="9295"/>
                  </a:cubicBezTo>
                  <a:lnTo>
                    <a:pt x="4096" y="2458"/>
                  </a:lnTo>
                  <a:cubicBezTo>
                    <a:pt x="4096" y="1104"/>
                    <a:pt x="2993" y="1"/>
                    <a:pt x="170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6"/>
            <p:cNvSpPr/>
            <p:nvPr/>
          </p:nvSpPr>
          <p:spPr>
            <a:xfrm>
              <a:off x="-35427875" y="2017025"/>
              <a:ext cx="155200" cy="85800"/>
            </a:xfrm>
            <a:custGeom>
              <a:rect b="b" l="l" r="r" t="t"/>
              <a:pathLst>
                <a:path extrusionOk="0" h="3432" w="6208">
                  <a:moveTo>
                    <a:pt x="4853" y="1122"/>
                  </a:moveTo>
                  <a:lnTo>
                    <a:pt x="5420" y="1657"/>
                  </a:lnTo>
                  <a:lnTo>
                    <a:pt x="4853" y="2256"/>
                  </a:lnTo>
                  <a:cubicBezTo>
                    <a:pt x="4821" y="2130"/>
                    <a:pt x="4695" y="2035"/>
                    <a:pt x="4538" y="2035"/>
                  </a:cubicBezTo>
                  <a:lnTo>
                    <a:pt x="1734" y="2035"/>
                  </a:lnTo>
                  <a:cubicBezTo>
                    <a:pt x="1576" y="2035"/>
                    <a:pt x="1482" y="2098"/>
                    <a:pt x="1419" y="2256"/>
                  </a:cubicBezTo>
                  <a:lnTo>
                    <a:pt x="883" y="1657"/>
                  </a:lnTo>
                  <a:lnTo>
                    <a:pt x="1419" y="1122"/>
                  </a:lnTo>
                  <a:cubicBezTo>
                    <a:pt x="1482" y="1248"/>
                    <a:pt x="1576" y="1342"/>
                    <a:pt x="1734" y="1342"/>
                  </a:cubicBezTo>
                  <a:lnTo>
                    <a:pt x="4538" y="1342"/>
                  </a:lnTo>
                  <a:cubicBezTo>
                    <a:pt x="4695" y="1342"/>
                    <a:pt x="4821" y="1279"/>
                    <a:pt x="4853" y="1122"/>
                  </a:cubicBezTo>
                  <a:close/>
                  <a:moveTo>
                    <a:pt x="1715" y="0"/>
                  </a:moveTo>
                  <a:cubicBezTo>
                    <a:pt x="1631" y="0"/>
                    <a:pt x="1553" y="22"/>
                    <a:pt x="1513" y="82"/>
                  </a:cubicBezTo>
                  <a:lnTo>
                    <a:pt x="127" y="1468"/>
                  </a:lnTo>
                  <a:cubicBezTo>
                    <a:pt x="1" y="1594"/>
                    <a:pt x="1" y="1783"/>
                    <a:pt x="127" y="1941"/>
                  </a:cubicBezTo>
                  <a:lnTo>
                    <a:pt x="1513" y="3327"/>
                  </a:lnTo>
                  <a:cubicBezTo>
                    <a:pt x="1550" y="3401"/>
                    <a:pt x="1619" y="3432"/>
                    <a:pt x="1696" y="3432"/>
                  </a:cubicBezTo>
                  <a:cubicBezTo>
                    <a:pt x="1750" y="3432"/>
                    <a:pt x="1807" y="3416"/>
                    <a:pt x="1860" y="3390"/>
                  </a:cubicBezTo>
                  <a:cubicBezTo>
                    <a:pt x="1986" y="3359"/>
                    <a:pt x="2049" y="3201"/>
                    <a:pt x="2049" y="3075"/>
                  </a:cubicBezTo>
                  <a:lnTo>
                    <a:pt x="2049" y="2729"/>
                  </a:lnTo>
                  <a:lnTo>
                    <a:pt x="4160" y="2729"/>
                  </a:lnTo>
                  <a:lnTo>
                    <a:pt x="4160" y="3075"/>
                  </a:lnTo>
                  <a:cubicBezTo>
                    <a:pt x="4160" y="3233"/>
                    <a:pt x="4223" y="3359"/>
                    <a:pt x="4349" y="3390"/>
                  </a:cubicBezTo>
                  <a:cubicBezTo>
                    <a:pt x="4401" y="3416"/>
                    <a:pt x="4458" y="3432"/>
                    <a:pt x="4512" y="3432"/>
                  </a:cubicBezTo>
                  <a:cubicBezTo>
                    <a:pt x="4589" y="3432"/>
                    <a:pt x="4658" y="3401"/>
                    <a:pt x="4695" y="3327"/>
                  </a:cubicBezTo>
                  <a:lnTo>
                    <a:pt x="6081" y="1941"/>
                  </a:lnTo>
                  <a:cubicBezTo>
                    <a:pt x="6207" y="1815"/>
                    <a:pt x="6207" y="1594"/>
                    <a:pt x="6081" y="1468"/>
                  </a:cubicBezTo>
                  <a:lnTo>
                    <a:pt x="4695" y="82"/>
                  </a:lnTo>
                  <a:cubicBezTo>
                    <a:pt x="4649" y="36"/>
                    <a:pt x="4552" y="7"/>
                    <a:pt x="4454" y="7"/>
                  </a:cubicBezTo>
                  <a:cubicBezTo>
                    <a:pt x="4418" y="7"/>
                    <a:pt x="4382" y="11"/>
                    <a:pt x="4349" y="19"/>
                  </a:cubicBezTo>
                  <a:cubicBezTo>
                    <a:pt x="4223" y="51"/>
                    <a:pt x="4160" y="208"/>
                    <a:pt x="4160" y="334"/>
                  </a:cubicBezTo>
                  <a:lnTo>
                    <a:pt x="4160" y="681"/>
                  </a:lnTo>
                  <a:lnTo>
                    <a:pt x="2049" y="681"/>
                  </a:lnTo>
                  <a:lnTo>
                    <a:pt x="2049" y="334"/>
                  </a:lnTo>
                  <a:cubicBezTo>
                    <a:pt x="2049" y="177"/>
                    <a:pt x="1986" y="51"/>
                    <a:pt x="1860" y="19"/>
                  </a:cubicBezTo>
                  <a:cubicBezTo>
                    <a:pt x="1814" y="8"/>
                    <a:pt x="1763" y="0"/>
                    <a:pt x="17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6" name="Google Shape;2436;p56"/>
          <p:cNvSpPr txBox="1"/>
          <p:nvPr>
            <p:ph idx="2" type="subTitle"/>
          </p:nvPr>
        </p:nvSpPr>
        <p:spPr>
          <a:xfrm>
            <a:off x="4737638" y="1591275"/>
            <a:ext cx="4195500" cy="287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Manual comparison was done between topics. </a:t>
            </a:r>
            <a:r>
              <a:rPr b="1" lang="en">
                <a:latin typeface="Roboto"/>
                <a:ea typeface="Roboto"/>
                <a:cs typeface="Roboto"/>
                <a:sym typeface="Roboto"/>
              </a:rPr>
              <a:t>Medicare, medicaid, </a:t>
            </a:r>
            <a:r>
              <a:rPr b="1" lang="en">
                <a:latin typeface="Roboto"/>
                <a:ea typeface="Roboto"/>
                <a:cs typeface="Roboto"/>
                <a:sym typeface="Roboto"/>
              </a:rPr>
              <a:t>opioids</a:t>
            </a:r>
            <a:r>
              <a:rPr b="1" lang="en">
                <a:latin typeface="Roboto"/>
                <a:ea typeface="Roboto"/>
                <a:cs typeface="Roboto"/>
                <a:sym typeface="Roboto"/>
              </a:rPr>
              <a:t>, and drug rebates </a:t>
            </a:r>
            <a:r>
              <a:rPr lang="en">
                <a:latin typeface="Roboto"/>
                <a:ea typeface="Roboto"/>
                <a:cs typeface="Roboto"/>
                <a:sym typeface="Roboto"/>
              </a:rPr>
              <a:t>were all major focuses in work plans and their reports.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However, there were some differences: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The financial audit topic may have been too general, but did not have any obvious match to a reports topic.</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Work plans included a </a:t>
            </a:r>
            <a:r>
              <a:rPr b="1" lang="en">
                <a:latin typeface="Roboto"/>
                <a:ea typeface="Roboto"/>
                <a:cs typeface="Roboto"/>
                <a:sym typeface="Roboto"/>
              </a:rPr>
              <a:t>distinct topic on information and cybersecurity</a:t>
            </a:r>
            <a:r>
              <a:rPr lang="en">
                <a:latin typeface="Roboto"/>
                <a:ea typeface="Roboto"/>
                <a:cs typeface="Roboto"/>
                <a:sym typeface="Roboto"/>
              </a:rPr>
              <a:t> that was not captured in the scope of the reports.</a:t>
            </a:r>
            <a:endParaRPr>
              <a:latin typeface="Roboto"/>
              <a:ea typeface="Roboto"/>
              <a:cs typeface="Roboto"/>
              <a:sym typeface="Roboto"/>
            </a:endParaRPr>
          </a:p>
        </p:txBody>
      </p:sp>
      <p:pic>
        <p:nvPicPr>
          <p:cNvPr id="2437" name="Google Shape;2437;p56"/>
          <p:cNvPicPr preferRelativeResize="0"/>
          <p:nvPr/>
        </p:nvPicPr>
        <p:blipFill>
          <a:blip r:embed="rId3">
            <a:alphaModFix/>
          </a:blip>
          <a:stretch>
            <a:fillRect/>
          </a:stretch>
        </p:blipFill>
        <p:spPr>
          <a:xfrm>
            <a:off x="51175" y="1545325"/>
            <a:ext cx="4404317" cy="3361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57"/>
          <p:cNvSpPr txBox="1"/>
          <p:nvPr>
            <p:ph idx="1" type="subTitle"/>
          </p:nvPr>
        </p:nvSpPr>
        <p:spPr>
          <a:xfrm>
            <a:off x="-4" y="0"/>
            <a:ext cx="9144000" cy="15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2. </a:t>
            </a:r>
            <a:r>
              <a:rPr lang="en" sz="2200">
                <a:latin typeface="Roboto"/>
                <a:ea typeface="Roboto"/>
                <a:cs typeface="Roboto"/>
                <a:sym typeface="Roboto"/>
              </a:rPr>
              <a:t>How </a:t>
            </a:r>
            <a:r>
              <a:rPr b="1" lang="en" sz="2200">
                <a:latin typeface="Roboto"/>
                <a:ea typeface="Roboto"/>
                <a:cs typeface="Roboto"/>
                <a:sym typeface="Roboto"/>
              </a:rPr>
              <a:t>closely do the topics of work identified in the models connect</a:t>
            </a:r>
            <a:r>
              <a:rPr lang="en" sz="2200">
                <a:latin typeface="Roboto"/>
                <a:ea typeface="Roboto"/>
                <a:cs typeface="Roboto"/>
                <a:sym typeface="Roboto"/>
              </a:rPr>
              <a:t> to the priorities outlined by HHS OIG?</a:t>
            </a:r>
            <a:endParaRPr sz="2200">
              <a:latin typeface="Roboto"/>
              <a:ea typeface="Roboto"/>
              <a:cs typeface="Roboto"/>
              <a:sym typeface="Roboto"/>
            </a:endParaRPr>
          </a:p>
        </p:txBody>
      </p:sp>
      <p:grpSp>
        <p:nvGrpSpPr>
          <p:cNvPr id="2443" name="Google Shape;2443;p57"/>
          <p:cNvGrpSpPr/>
          <p:nvPr/>
        </p:nvGrpSpPr>
        <p:grpSpPr>
          <a:xfrm>
            <a:off x="7418049" y="911940"/>
            <a:ext cx="340608" cy="340168"/>
            <a:chOff x="5053900" y="2021500"/>
            <a:chExt cx="483750" cy="483125"/>
          </a:xfrm>
        </p:grpSpPr>
        <p:sp>
          <p:nvSpPr>
            <p:cNvPr id="2444" name="Google Shape;2444;p57"/>
            <p:cNvSpPr/>
            <p:nvPr/>
          </p:nvSpPr>
          <p:spPr>
            <a:xfrm>
              <a:off x="5281350" y="2078100"/>
              <a:ext cx="127375" cy="127350"/>
            </a:xfrm>
            <a:custGeom>
              <a:rect b="b" l="l" r="r" t="t"/>
              <a:pathLst>
                <a:path extrusionOk="0" h="5094" w="5095">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5" name="Google Shape;2445;p57"/>
            <p:cNvSpPr/>
            <p:nvPr/>
          </p:nvSpPr>
          <p:spPr>
            <a:xfrm>
              <a:off x="5118000" y="2021500"/>
              <a:ext cx="368700" cy="483125"/>
            </a:xfrm>
            <a:custGeom>
              <a:rect b="b" l="l" r="r" t="t"/>
              <a:pathLst>
                <a:path extrusionOk="0" h="19325" w="14748">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6" name="Google Shape;2446;p57"/>
            <p:cNvSpPr/>
            <p:nvPr/>
          </p:nvSpPr>
          <p:spPr>
            <a:xfrm>
              <a:off x="5053900" y="2191325"/>
              <a:ext cx="56650" cy="28325"/>
            </a:xfrm>
            <a:custGeom>
              <a:rect b="b" l="l" r="r" t="t"/>
              <a:pathLst>
                <a:path extrusionOk="0" h="1133" w="2266">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7" name="Google Shape;2447;p57"/>
            <p:cNvSpPr/>
            <p:nvPr/>
          </p:nvSpPr>
          <p:spPr>
            <a:xfrm>
              <a:off x="5056850" y="2096550"/>
              <a:ext cx="50750" cy="48025"/>
            </a:xfrm>
            <a:custGeom>
              <a:rect b="b" l="l" r="r" t="t"/>
              <a:pathLst>
                <a:path extrusionOk="0" h="1921" w="203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8" name="Google Shape;2448;p57"/>
            <p:cNvSpPr/>
            <p:nvPr/>
          </p:nvSpPr>
          <p:spPr>
            <a:xfrm>
              <a:off x="5056400" y="2266400"/>
              <a:ext cx="51200" cy="48350"/>
            </a:xfrm>
            <a:custGeom>
              <a:rect b="b" l="l" r="r" t="t"/>
              <a:pathLst>
                <a:path extrusionOk="0" h="1934" w="2048">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9" name="Google Shape;2449;p57"/>
            <p:cNvSpPr/>
            <p:nvPr/>
          </p:nvSpPr>
          <p:spPr>
            <a:xfrm>
              <a:off x="5480400" y="2191325"/>
              <a:ext cx="56650" cy="28325"/>
            </a:xfrm>
            <a:custGeom>
              <a:rect b="b" l="l" r="r" t="t"/>
              <a:pathLst>
                <a:path extrusionOk="0" h="1133" w="2266">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50" name="Google Shape;2450;p57"/>
            <p:cNvSpPr/>
            <p:nvPr/>
          </p:nvSpPr>
          <p:spPr>
            <a:xfrm>
              <a:off x="5479800" y="2096550"/>
              <a:ext cx="54300" cy="48225"/>
            </a:xfrm>
            <a:custGeom>
              <a:rect b="b" l="l" r="r" t="t"/>
              <a:pathLst>
                <a:path extrusionOk="0" h="1929" w="2172">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51" name="Google Shape;2451;p57"/>
            <p:cNvSpPr/>
            <p:nvPr/>
          </p:nvSpPr>
          <p:spPr>
            <a:xfrm>
              <a:off x="5483350" y="2266400"/>
              <a:ext cx="54300" cy="48225"/>
            </a:xfrm>
            <a:custGeom>
              <a:rect b="b" l="l" r="r" t="t"/>
              <a:pathLst>
                <a:path extrusionOk="0" h="1929" w="2172">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452" name="Google Shape;2452;p57"/>
          <p:cNvSpPr txBox="1"/>
          <p:nvPr/>
        </p:nvSpPr>
        <p:spPr>
          <a:xfrm>
            <a:off x="6223250" y="1252100"/>
            <a:ext cx="28869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The topic connected well overall. The first four priorities were represented highly for both work plans and reports.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Additionally, the BERTopic model identified </a:t>
            </a:r>
            <a:r>
              <a:rPr b="1" i="1" lang="en" sz="1300">
                <a:latin typeface="Roboto"/>
                <a:ea typeface="Roboto"/>
                <a:cs typeface="Roboto"/>
                <a:sym typeface="Roboto"/>
              </a:rPr>
              <a:t>Covid, IHS, and Nursing Homes </a:t>
            </a:r>
            <a:r>
              <a:rPr lang="en" sz="1300">
                <a:latin typeface="Roboto"/>
                <a:ea typeface="Roboto"/>
                <a:cs typeface="Roboto"/>
                <a:sym typeface="Roboto"/>
              </a:rPr>
              <a:t>as other categories of </a:t>
            </a:r>
            <a:r>
              <a:rPr lang="en" sz="1300">
                <a:latin typeface="Roboto"/>
                <a:ea typeface="Roboto"/>
                <a:cs typeface="Roboto"/>
                <a:sym typeface="Roboto"/>
              </a:rPr>
              <a:t>priorities</a:t>
            </a:r>
            <a:r>
              <a:rPr lang="en" sz="1300">
                <a:latin typeface="Roboto"/>
                <a:ea typeface="Roboto"/>
                <a:cs typeface="Roboto"/>
                <a:sym typeface="Roboto"/>
              </a:rPr>
              <a:t> for HHS OIG.</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However, priorities five (cybersecurity), and 7 (leveraging technology) were not identified frequently within the topic modeling, suggesting more future focus to align with the strategic priorities.</a:t>
            </a:r>
            <a:endParaRPr sz="1300">
              <a:latin typeface="Roboto"/>
              <a:ea typeface="Roboto"/>
              <a:cs typeface="Roboto"/>
              <a:sym typeface="Roboto"/>
            </a:endParaRPr>
          </a:p>
        </p:txBody>
      </p:sp>
      <p:graphicFrame>
        <p:nvGraphicFramePr>
          <p:cNvPr id="2453" name="Google Shape;2453;p57"/>
          <p:cNvGraphicFramePr/>
          <p:nvPr/>
        </p:nvGraphicFramePr>
        <p:xfrm>
          <a:off x="152350" y="1295475"/>
          <a:ext cx="3000000" cy="3000000"/>
        </p:xfrm>
        <a:graphic>
          <a:graphicData uri="http://schemas.openxmlformats.org/drawingml/2006/table">
            <a:tbl>
              <a:tblPr>
                <a:noFill/>
                <a:tableStyleId>{2E980FA6-CB08-419F-AC1A-8F130A178821}</a:tableStyleId>
              </a:tblPr>
              <a:tblGrid>
                <a:gridCol w="623625"/>
                <a:gridCol w="3367575"/>
                <a:gridCol w="1060150"/>
                <a:gridCol w="922950"/>
              </a:tblGrid>
              <a:tr h="200025">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Priority</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Description</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Work Plan Topic</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Report Topic</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1</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 Safeguarding the Medicare Trust Funds</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0,16</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1,2,12,18</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2</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 Strengthening Medicaid protections against fraud, waste, and abuse</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1,2,7</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0,15</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3</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 Protecting beneficiaries from prescription drug abuse, including opioids</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11,17</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6,16,17</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4</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 Ensuring health and safety for children served by HHS programs</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5,10</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4,8</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251450">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5</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 Combatting cybersecurity threats within HHS and healthcare</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8</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FF2CC"/>
                    </a:solidFill>
                  </a:tcPr>
                </a:tc>
              </a:tr>
              <a:tr h="200025">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6</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 Promoting patient safety and accuracy of payments in home and community settings</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14</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5,9,13</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251450">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7</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 Leveraging technology as it intersects with HHS programs</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1200"/>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FF2CC"/>
                    </a:solidFill>
                  </a:tcPr>
                </a:tc>
              </a:tr>
              <a:tr h="251450">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8</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 Ensuring HHS managed care and new healthcare models produce value</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15</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9</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 Identifying opportunities to lower prescription drug spending for patients and programs</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1</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3,10</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251450">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COVID</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i="1" lang="en" sz="800">
                          <a:latin typeface="Roboto"/>
                          <a:ea typeface="Roboto"/>
                          <a:cs typeface="Roboto"/>
                          <a:sym typeface="Roboto"/>
                        </a:rPr>
                        <a:t>Other</a:t>
                      </a:r>
                      <a:endParaRPr i="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4,6</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200"/>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r>
              <a:tr h="200025">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IHS</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i="1" lang="en" sz="800">
                          <a:latin typeface="Roboto"/>
                          <a:ea typeface="Roboto"/>
                          <a:cs typeface="Roboto"/>
                          <a:sym typeface="Roboto"/>
                        </a:rPr>
                        <a:t>Other</a:t>
                      </a:r>
                      <a:endParaRPr i="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12</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11</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r>
              <a:tr h="200025">
                <a:tc>
                  <a:txBody>
                    <a:bodyPr/>
                    <a:lstStyle/>
                    <a:p>
                      <a:pPr indent="0" lvl="0" marL="0" rtl="0" algn="ctr">
                        <a:lnSpc>
                          <a:spcPct val="115000"/>
                        </a:lnSpc>
                        <a:spcBef>
                          <a:spcPts val="0"/>
                        </a:spcBef>
                        <a:spcAft>
                          <a:spcPts val="0"/>
                        </a:spcAft>
                        <a:buNone/>
                      </a:pPr>
                      <a:r>
                        <a:rPr b="1" lang="en" sz="800">
                          <a:latin typeface="Roboto"/>
                          <a:ea typeface="Roboto"/>
                          <a:cs typeface="Roboto"/>
                          <a:sym typeface="Roboto"/>
                        </a:rPr>
                        <a:t>Nursing Homes</a:t>
                      </a:r>
                      <a:endParaRPr b="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i="1" lang="en" sz="800">
                          <a:latin typeface="Roboto"/>
                          <a:ea typeface="Roboto"/>
                          <a:cs typeface="Roboto"/>
                          <a:sym typeface="Roboto"/>
                        </a:rPr>
                        <a:t>Other</a:t>
                      </a:r>
                      <a:endParaRPr i="1"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4,14</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800">
                          <a:latin typeface="Roboto"/>
                          <a:ea typeface="Roboto"/>
                          <a:cs typeface="Roboto"/>
                          <a:sym typeface="Roboto"/>
                        </a:rPr>
                        <a:t>9</a:t>
                      </a:r>
                      <a:endParaRPr sz="800">
                        <a:latin typeface="Roboto"/>
                        <a:ea typeface="Roboto"/>
                        <a:cs typeface="Roboto"/>
                        <a:sym typeface="Roboto"/>
                      </a:endParaRPr>
                    </a:p>
                  </a:txBody>
                  <a:tcPr marT="19050" marB="19050" marR="28575" marL="28575" anchor="b">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7" name="Shape 2457"/>
        <p:cNvGrpSpPr/>
        <p:nvPr/>
      </p:nvGrpSpPr>
      <p:grpSpPr>
        <a:xfrm>
          <a:off x="0" y="0"/>
          <a:ext cx="0" cy="0"/>
          <a:chOff x="0" y="0"/>
          <a:chExt cx="0" cy="0"/>
        </a:xfrm>
      </p:grpSpPr>
      <p:sp>
        <p:nvSpPr>
          <p:cNvPr id="2458" name="Google Shape;2458;p58"/>
          <p:cNvSpPr txBox="1"/>
          <p:nvPr>
            <p:ph idx="1" type="subTitle"/>
          </p:nvPr>
        </p:nvSpPr>
        <p:spPr>
          <a:xfrm>
            <a:off x="0" y="639600"/>
            <a:ext cx="8728500" cy="61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3. Are there any topics that appear to be </a:t>
            </a:r>
            <a:r>
              <a:rPr b="1" lang="en" sz="2200">
                <a:latin typeface="Roboto"/>
                <a:ea typeface="Roboto"/>
                <a:cs typeface="Roboto"/>
                <a:sym typeface="Roboto"/>
              </a:rPr>
              <a:t>underrepresented </a:t>
            </a:r>
            <a:r>
              <a:rPr lang="en" sz="2200">
                <a:latin typeface="Roboto"/>
                <a:ea typeface="Roboto"/>
                <a:cs typeface="Roboto"/>
                <a:sym typeface="Roboto"/>
              </a:rPr>
              <a:t>from the reports and data?</a:t>
            </a:r>
            <a:endParaRPr sz="2200">
              <a:latin typeface="Roboto"/>
              <a:ea typeface="Roboto"/>
              <a:cs typeface="Roboto"/>
              <a:sym typeface="Roboto"/>
            </a:endParaRPr>
          </a:p>
        </p:txBody>
      </p:sp>
      <p:grpSp>
        <p:nvGrpSpPr>
          <p:cNvPr id="2459" name="Google Shape;2459;p58"/>
          <p:cNvGrpSpPr/>
          <p:nvPr/>
        </p:nvGrpSpPr>
        <p:grpSpPr>
          <a:xfrm>
            <a:off x="4194171" y="1258192"/>
            <a:ext cx="340168" cy="340168"/>
            <a:chOff x="5648375" y="4399300"/>
            <a:chExt cx="483125" cy="483125"/>
          </a:xfrm>
        </p:grpSpPr>
        <p:sp>
          <p:nvSpPr>
            <p:cNvPr id="2460" name="Google Shape;2460;p58"/>
            <p:cNvSpPr/>
            <p:nvPr/>
          </p:nvSpPr>
          <p:spPr>
            <a:xfrm>
              <a:off x="5648375" y="4399300"/>
              <a:ext cx="483125" cy="483125"/>
            </a:xfrm>
            <a:custGeom>
              <a:rect b="b" l="l" r="r" t="t"/>
              <a:pathLst>
                <a:path extrusionOk="0" h="19325" w="19325">
                  <a:moveTo>
                    <a:pt x="9662" y="1133"/>
                  </a:moveTo>
                  <a:cubicBezTo>
                    <a:pt x="11906" y="1133"/>
                    <a:pt x="14041" y="2029"/>
                    <a:pt x="15668" y="3657"/>
                  </a:cubicBezTo>
                  <a:cubicBezTo>
                    <a:pt x="17295" y="5287"/>
                    <a:pt x="18192" y="7419"/>
                    <a:pt x="18192" y="9663"/>
                  </a:cubicBezTo>
                  <a:cubicBezTo>
                    <a:pt x="18192" y="11906"/>
                    <a:pt x="17295" y="14041"/>
                    <a:pt x="15668" y="15668"/>
                  </a:cubicBezTo>
                  <a:cubicBezTo>
                    <a:pt x="14041" y="17296"/>
                    <a:pt x="11906" y="18193"/>
                    <a:pt x="9662" y="18193"/>
                  </a:cubicBezTo>
                  <a:cubicBezTo>
                    <a:pt x="7419" y="18193"/>
                    <a:pt x="5284" y="17296"/>
                    <a:pt x="3657" y="15668"/>
                  </a:cubicBezTo>
                  <a:cubicBezTo>
                    <a:pt x="290" y="12302"/>
                    <a:pt x="290" y="7024"/>
                    <a:pt x="3657" y="3657"/>
                  </a:cubicBezTo>
                  <a:cubicBezTo>
                    <a:pt x="5287" y="2029"/>
                    <a:pt x="7419" y="1133"/>
                    <a:pt x="9662" y="1133"/>
                  </a:cubicBezTo>
                  <a:close/>
                  <a:moveTo>
                    <a:pt x="9662" y="0"/>
                  </a:moveTo>
                  <a:cubicBezTo>
                    <a:pt x="7117" y="0"/>
                    <a:pt x="4698" y="1015"/>
                    <a:pt x="2856" y="2857"/>
                  </a:cubicBezTo>
                  <a:cubicBezTo>
                    <a:pt x="1015" y="4699"/>
                    <a:pt x="0" y="7117"/>
                    <a:pt x="0" y="9663"/>
                  </a:cubicBezTo>
                  <a:cubicBezTo>
                    <a:pt x="0" y="12208"/>
                    <a:pt x="1015" y="14627"/>
                    <a:pt x="2856" y="16468"/>
                  </a:cubicBezTo>
                  <a:cubicBezTo>
                    <a:pt x="4698" y="18310"/>
                    <a:pt x="7117" y="19325"/>
                    <a:pt x="9662" y="19325"/>
                  </a:cubicBezTo>
                  <a:cubicBezTo>
                    <a:pt x="12208" y="19325"/>
                    <a:pt x="14626" y="18310"/>
                    <a:pt x="16468" y="16468"/>
                  </a:cubicBezTo>
                  <a:cubicBezTo>
                    <a:pt x="18310" y="14627"/>
                    <a:pt x="19325" y="12208"/>
                    <a:pt x="19325" y="9663"/>
                  </a:cubicBezTo>
                  <a:cubicBezTo>
                    <a:pt x="19325" y="7117"/>
                    <a:pt x="18310" y="4699"/>
                    <a:pt x="16468" y="2857"/>
                  </a:cubicBezTo>
                  <a:cubicBezTo>
                    <a:pt x="14626" y="1015"/>
                    <a:pt x="12211" y="0"/>
                    <a:pt x="966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61" name="Google Shape;2461;p58"/>
            <p:cNvSpPr/>
            <p:nvPr/>
          </p:nvSpPr>
          <p:spPr>
            <a:xfrm>
              <a:off x="5734275" y="4598425"/>
              <a:ext cx="311400" cy="84950"/>
            </a:xfrm>
            <a:custGeom>
              <a:rect b="b" l="l" r="r" t="t"/>
              <a:pathLst>
                <a:path extrusionOk="0" h="3398" w="12456">
                  <a:moveTo>
                    <a:pt x="11323" y="1133"/>
                  </a:moveTo>
                  <a:lnTo>
                    <a:pt x="11323" y="2265"/>
                  </a:lnTo>
                  <a:lnTo>
                    <a:pt x="1133" y="2265"/>
                  </a:lnTo>
                  <a:lnTo>
                    <a:pt x="1133" y="1133"/>
                  </a:lnTo>
                  <a:close/>
                  <a:moveTo>
                    <a:pt x="565" y="1"/>
                  </a:moveTo>
                  <a:cubicBezTo>
                    <a:pt x="251" y="1"/>
                    <a:pt x="0" y="251"/>
                    <a:pt x="0" y="565"/>
                  </a:cubicBezTo>
                  <a:lnTo>
                    <a:pt x="0" y="2830"/>
                  </a:lnTo>
                  <a:cubicBezTo>
                    <a:pt x="0" y="3144"/>
                    <a:pt x="251" y="3398"/>
                    <a:pt x="565" y="3398"/>
                  </a:cubicBezTo>
                  <a:lnTo>
                    <a:pt x="11888" y="3398"/>
                  </a:lnTo>
                  <a:cubicBezTo>
                    <a:pt x="12202" y="3398"/>
                    <a:pt x="12455" y="3144"/>
                    <a:pt x="12455" y="2830"/>
                  </a:cubicBezTo>
                  <a:lnTo>
                    <a:pt x="12455" y="565"/>
                  </a:lnTo>
                  <a:cubicBezTo>
                    <a:pt x="12455" y="251"/>
                    <a:pt x="12202" y="1"/>
                    <a:pt x="1188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462" name="Google Shape;2462;p58"/>
          <p:cNvSpPr txBox="1"/>
          <p:nvPr/>
        </p:nvSpPr>
        <p:spPr>
          <a:xfrm>
            <a:off x="106375" y="1500425"/>
            <a:ext cx="88242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Cybersecurity </a:t>
            </a:r>
            <a:r>
              <a:rPr lang="en">
                <a:latin typeface="Roboto"/>
                <a:ea typeface="Roboto"/>
                <a:cs typeface="Roboto"/>
                <a:sym typeface="Roboto"/>
              </a:rPr>
              <a:t>and </a:t>
            </a:r>
            <a:r>
              <a:rPr b="1" lang="en">
                <a:latin typeface="Roboto"/>
                <a:ea typeface="Roboto"/>
                <a:cs typeface="Roboto"/>
                <a:sym typeface="Roboto"/>
              </a:rPr>
              <a:t>technology work </a:t>
            </a:r>
            <a:r>
              <a:rPr lang="en">
                <a:latin typeface="Roboto"/>
                <a:ea typeface="Roboto"/>
                <a:cs typeface="Roboto"/>
                <a:sym typeface="Roboto"/>
              </a:rPr>
              <a:t>did not seem to factor strongly into either the current work plans or reports that BerTopic identified. </a:t>
            </a:r>
            <a:r>
              <a:rPr i="1" lang="en">
                <a:latin typeface="Roboto"/>
                <a:ea typeface="Roboto"/>
                <a:cs typeface="Roboto"/>
                <a:sym typeface="Roboto"/>
              </a:rPr>
              <a:t>This indicates that OIG should consider greater investment into those fields.</a:t>
            </a:r>
            <a:endParaRPr i="1">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Interestingly, one topic that was missed was </a:t>
            </a:r>
            <a:r>
              <a:rPr b="1" lang="en">
                <a:latin typeface="Roboto"/>
                <a:ea typeface="Roboto"/>
                <a:cs typeface="Roboto"/>
                <a:sym typeface="Roboto"/>
              </a:rPr>
              <a:t>IHS (Indian Health Service)</a:t>
            </a:r>
            <a:r>
              <a:rPr lang="en">
                <a:latin typeface="Roboto"/>
                <a:ea typeface="Roboto"/>
                <a:cs typeface="Roboto"/>
                <a:sym typeface="Roboto"/>
              </a:rPr>
              <a:t> work. While not a specific priority, it was obvious from the scope of the topics that IHS oversight was an important area of work for OIG.</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Another missing topic was the significance of focus on </a:t>
            </a:r>
            <a:r>
              <a:rPr b="1" lang="en">
                <a:latin typeface="Roboto"/>
                <a:ea typeface="Roboto"/>
                <a:cs typeface="Roboto"/>
                <a:sym typeface="Roboto"/>
              </a:rPr>
              <a:t>nursing homes</a:t>
            </a:r>
            <a:r>
              <a:rPr lang="en">
                <a:latin typeface="Roboto"/>
                <a:ea typeface="Roboto"/>
                <a:cs typeface="Roboto"/>
                <a:sym typeface="Roboto"/>
              </a:rPr>
              <a:t>. HHS OIG outlines their prioritization of nursing homes on their website, but may be a consideration for outlining a future priority with specific regards to that work.</a:t>
            </a:r>
            <a:endParaRPr>
              <a:latin typeface="Roboto"/>
              <a:ea typeface="Roboto"/>
              <a:cs typeface="Roboto"/>
              <a:sym typeface="Roboto"/>
            </a:endParaRPr>
          </a:p>
          <a:p>
            <a:pPr indent="0" lvl="0" marL="457200" rtl="0" algn="l">
              <a:spcBef>
                <a:spcPts val="0"/>
              </a:spcBef>
              <a:spcAft>
                <a:spcPts val="0"/>
              </a:spcAft>
              <a:buNone/>
            </a:pPr>
            <a:r>
              <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COVID-19 oversight </a:t>
            </a:r>
            <a:r>
              <a:rPr lang="en">
                <a:latin typeface="Roboto"/>
                <a:ea typeface="Roboto"/>
                <a:cs typeface="Roboto"/>
                <a:sym typeface="Roboto"/>
              </a:rPr>
              <a:t>was not outlined as a specific priority in the strategic plan, although it was an obvious scope of work, heavily into the work that OIG is committing to. Further research revealed that COVID was designated as another priority area with specific asks (</a:t>
            </a:r>
            <a:r>
              <a:rPr lang="en" u="sng">
                <a:solidFill>
                  <a:schemeClr val="hlink"/>
                </a:solidFill>
                <a:latin typeface="Roboto"/>
                <a:ea typeface="Roboto"/>
                <a:cs typeface="Roboto"/>
                <a:sym typeface="Roboto"/>
                <a:hlinkClick r:id="rId3"/>
              </a:rPr>
              <a:t>https://oig.hhs.gov/coronavirus/</a:t>
            </a:r>
            <a:r>
              <a:rPr lang="en">
                <a:latin typeface="Roboto"/>
                <a:ea typeface="Roboto"/>
                <a:cs typeface="Roboto"/>
                <a:sym typeface="Roboto"/>
              </a:rPr>
              <a:t>). However, it did not appear as significantly in OIG’s </a:t>
            </a:r>
            <a:r>
              <a:rPr b="1" lang="en">
                <a:latin typeface="Roboto"/>
                <a:ea typeface="Roboto"/>
                <a:cs typeface="Roboto"/>
                <a:sym typeface="Roboto"/>
              </a:rPr>
              <a:t>reports</a:t>
            </a:r>
            <a:r>
              <a:rPr lang="en">
                <a:latin typeface="Roboto"/>
                <a:ea typeface="Roboto"/>
                <a:cs typeface="Roboto"/>
                <a:sym typeface="Roboto"/>
              </a:rPr>
              <a:t>- indicating a likelihood in ongoing work.</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6" name="Shape 2466"/>
        <p:cNvGrpSpPr/>
        <p:nvPr/>
      </p:nvGrpSpPr>
      <p:grpSpPr>
        <a:xfrm>
          <a:off x="0" y="0"/>
          <a:ext cx="0" cy="0"/>
          <a:chOff x="0" y="0"/>
          <a:chExt cx="0" cy="0"/>
        </a:xfrm>
      </p:grpSpPr>
      <p:sp>
        <p:nvSpPr>
          <p:cNvPr id="2467" name="Google Shape;2467;p59"/>
          <p:cNvSpPr txBox="1"/>
          <p:nvPr>
            <p:ph type="title"/>
          </p:nvPr>
        </p:nvSpPr>
        <p:spPr>
          <a:xfrm>
            <a:off x="2619753" y="1265653"/>
            <a:ext cx="39045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a:p>
            <a:pPr indent="0" lvl="0" marL="0" rtl="0" algn="ctr">
              <a:spcBef>
                <a:spcPts val="0"/>
              </a:spcBef>
              <a:spcAft>
                <a:spcPts val="0"/>
              </a:spcAft>
              <a:buNone/>
            </a:pPr>
            <a:r>
              <a:rPr lang="en"/>
              <a:t>References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1" name="Shape 2471"/>
        <p:cNvGrpSpPr/>
        <p:nvPr/>
      </p:nvGrpSpPr>
      <p:grpSpPr>
        <a:xfrm>
          <a:off x="0" y="0"/>
          <a:ext cx="0" cy="0"/>
          <a:chOff x="0" y="0"/>
          <a:chExt cx="0" cy="0"/>
        </a:xfrm>
      </p:grpSpPr>
      <p:sp>
        <p:nvSpPr>
          <p:cNvPr id="2472" name="Google Shape;2472;p60"/>
          <p:cNvSpPr txBox="1"/>
          <p:nvPr/>
        </p:nvSpPr>
        <p:spPr>
          <a:xfrm>
            <a:off x="1107300" y="26850"/>
            <a:ext cx="7058100" cy="508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700"/>
              </a:spcBef>
              <a:spcAft>
                <a:spcPts val="0"/>
              </a:spcAft>
              <a:buNone/>
            </a:pPr>
            <a:r>
              <a:rPr b="1" lang="en" sz="1200">
                <a:solidFill>
                  <a:srgbClr val="212121"/>
                </a:solidFill>
                <a:highlight>
                  <a:srgbClr val="FFFFFF"/>
                </a:highlight>
                <a:latin typeface="Roboto"/>
                <a:ea typeface="Roboto"/>
                <a:cs typeface="Roboto"/>
                <a:sym typeface="Roboto"/>
              </a:rPr>
              <a:t>References</a:t>
            </a:r>
            <a:endParaRPr b="1" sz="1200">
              <a:solidFill>
                <a:srgbClr val="212121"/>
              </a:solidFill>
              <a:highlight>
                <a:srgbClr val="FFFFFF"/>
              </a:highlight>
              <a:latin typeface="Roboto"/>
              <a:ea typeface="Roboto"/>
              <a:cs typeface="Roboto"/>
              <a:sym typeface="Roboto"/>
            </a:endParaRPr>
          </a:p>
          <a:p>
            <a:pPr indent="0" lvl="0" marL="0" rtl="0" algn="l">
              <a:lnSpc>
                <a:spcPct val="100000"/>
              </a:lnSpc>
              <a:spcBef>
                <a:spcPts val="700"/>
              </a:spcBef>
              <a:spcAft>
                <a:spcPts val="0"/>
              </a:spcAft>
              <a:buNone/>
            </a:pPr>
            <a:r>
              <a:rPr b="1" lang="en" sz="900">
                <a:solidFill>
                  <a:srgbClr val="212121"/>
                </a:solidFill>
                <a:highlight>
                  <a:srgbClr val="FFFFFF"/>
                </a:highlight>
                <a:latin typeface="Roboto"/>
                <a:ea typeface="Roboto"/>
                <a:cs typeface="Roboto"/>
                <a:sym typeface="Roboto"/>
              </a:rPr>
              <a:t>Works Cited</a:t>
            </a:r>
            <a:endParaRPr b="1" sz="900">
              <a:solidFill>
                <a:srgbClr val="212121"/>
              </a:solidFill>
              <a:highlight>
                <a:srgbClr val="FFFFFF"/>
              </a:highlight>
              <a:latin typeface="Roboto"/>
              <a:ea typeface="Roboto"/>
              <a:cs typeface="Roboto"/>
              <a:sym typeface="Roboto"/>
            </a:endParaRPr>
          </a:p>
          <a:p>
            <a:pPr indent="0" lvl="0" marL="0" rtl="0" algn="l">
              <a:lnSpc>
                <a:spcPct val="100000"/>
              </a:lnSpc>
              <a:spcBef>
                <a:spcPts val="700"/>
              </a:spcBef>
              <a:spcAft>
                <a:spcPts val="0"/>
              </a:spcAft>
              <a:buNone/>
            </a:pPr>
            <a:r>
              <a:rPr lang="en" sz="900">
                <a:solidFill>
                  <a:srgbClr val="212121"/>
                </a:solidFill>
                <a:highlight>
                  <a:srgbClr val="FFFFFF"/>
                </a:highlight>
                <a:latin typeface="Roboto"/>
                <a:ea typeface="Roboto"/>
                <a:cs typeface="Roboto"/>
                <a:sym typeface="Roboto"/>
              </a:rPr>
              <a:t>Kapadia, Shashank. “Topic Modeling in Python: Latent Dirichlet Allocation (LDA).” Medium, 29 Dec. 2020, </a:t>
            </a:r>
            <a:r>
              <a:rPr lang="en" sz="900" u="sng">
                <a:solidFill>
                  <a:schemeClr val="hlink"/>
                </a:solidFill>
                <a:highlight>
                  <a:srgbClr val="FFFFFF"/>
                </a:highlight>
                <a:latin typeface="Roboto"/>
                <a:ea typeface="Roboto"/>
                <a:cs typeface="Roboto"/>
                <a:sym typeface="Roboto"/>
                <a:hlinkClick r:id="rId3"/>
              </a:rPr>
              <a:t>https://towardsdatascience.com/end-to-end-topic-modeling-in-python-latent-dirichlet-allocation-lda-35ce4ed6b3e0</a:t>
            </a:r>
            <a:r>
              <a:rPr lang="en" sz="900">
                <a:solidFill>
                  <a:srgbClr val="212121"/>
                </a:solidFill>
                <a:highlight>
                  <a:srgbClr val="FFFFFF"/>
                </a:highlight>
                <a:latin typeface="Roboto"/>
                <a:ea typeface="Roboto"/>
                <a:cs typeface="Roboto"/>
                <a:sym typeface="Roboto"/>
              </a:rPr>
              <a:t>.</a:t>
            </a:r>
            <a:endParaRPr sz="9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Kelechava, Marc. “Using LDA Topic Models as a Classification Model Input.” Medium, 6 Aug. 2020, </a:t>
            </a:r>
            <a:r>
              <a:rPr lang="en" sz="900" u="sng">
                <a:solidFill>
                  <a:schemeClr val="hlink"/>
                </a:solidFill>
                <a:highlight>
                  <a:srgbClr val="FFFFFF"/>
                </a:highlight>
                <a:latin typeface="Roboto"/>
                <a:ea typeface="Roboto"/>
                <a:cs typeface="Roboto"/>
                <a:sym typeface="Roboto"/>
                <a:hlinkClick r:id="rId4"/>
              </a:rPr>
              <a:t>https://towardsdatascience.com/unsupervised-nlp-topic-models-as-a-supervised-learning-input-cf8ee9e5cf28</a:t>
            </a:r>
            <a:r>
              <a:rPr lang="en" sz="900">
                <a:solidFill>
                  <a:srgbClr val="212121"/>
                </a:solidFill>
                <a:highlight>
                  <a:srgbClr val="FFFFFF"/>
                </a:highlight>
                <a:latin typeface="Roboto"/>
                <a:ea typeface="Roboto"/>
                <a:cs typeface="Roboto"/>
                <a:sym typeface="Roboto"/>
              </a:rPr>
              <a:t>.</a:t>
            </a:r>
            <a:endParaRPr sz="9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Khalid, Irfan Alghani. “Implement Your Topic Modeling Using The BERTopic Library.” Medium, 25 Jan. 2022, </a:t>
            </a:r>
            <a:r>
              <a:rPr lang="en" sz="900" u="sng">
                <a:solidFill>
                  <a:schemeClr val="hlink"/>
                </a:solidFill>
                <a:highlight>
                  <a:srgbClr val="FFFFFF"/>
                </a:highlight>
                <a:latin typeface="Roboto"/>
                <a:ea typeface="Roboto"/>
                <a:cs typeface="Roboto"/>
                <a:sym typeface="Roboto"/>
                <a:hlinkClick r:id="rId5"/>
              </a:rPr>
              <a:t>https://towardsdatascience.com/implement-your-topic-modeling-using-the-bertopic-library-d6708baa78fe</a:t>
            </a:r>
            <a:r>
              <a:rPr lang="en" sz="900">
                <a:solidFill>
                  <a:srgbClr val="212121"/>
                </a:solidFill>
                <a:highlight>
                  <a:srgbClr val="FFFFFF"/>
                </a:highlight>
                <a:latin typeface="Roboto"/>
                <a:ea typeface="Roboto"/>
                <a:cs typeface="Roboto"/>
                <a:sym typeface="Roboto"/>
              </a:rPr>
              <a:t>.</a:t>
            </a:r>
            <a:endParaRPr sz="9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“PyLDAvis: Topic Modelling Exploration Tool That Every NLP Data Scientist Should Know.” Neptune.Ai, 16 Nov. 2020, </a:t>
            </a:r>
            <a:r>
              <a:rPr lang="en" sz="900" u="sng">
                <a:solidFill>
                  <a:schemeClr val="hlink"/>
                </a:solidFill>
                <a:highlight>
                  <a:srgbClr val="FFFFFF"/>
                </a:highlight>
                <a:latin typeface="Roboto"/>
                <a:ea typeface="Roboto"/>
                <a:cs typeface="Roboto"/>
                <a:sym typeface="Roboto"/>
                <a:hlinkClick r:id="rId6"/>
              </a:rPr>
              <a:t>https://neptune.ai/blog/pyldavis-topic-modelling-exploration-tool-that-every-nlp-data-scientist-should-know</a:t>
            </a:r>
            <a:r>
              <a:rPr lang="en" sz="900">
                <a:solidFill>
                  <a:srgbClr val="212121"/>
                </a:solidFill>
                <a:highlight>
                  <a:srgbClr val="FFFFFF"/>
                </a:highlight>
                <a:latin typeface="Roboto"/>
                <a:ea typeface="Roboto"/>
                <a:cs typeface="Roboto"/>
                <a:sym typeface="Roboto"/>
              </a:rPr>
              <a:t>.</a:t>
            </a:r>
            <a:endParaRPr sz="9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Yadav, Kajal. “The Complete Practical Guide to Topic Modelling.” Medium, 22 Jan. 2022, </a:t>
            </a:r>
            <a:r>
              <a:rPr lang="en" sz="900" u="sng">
                <a:solidFill>
                  <a:schemeClr val="hlink"/>
                </a:solidFill>
                <a:highlight>
                  <a:srgbClr val="FFFFFF"/>
                </a:highlight>
                <a:latin typeface="Roboto"/>
                <a:ea typeface="Roboto"/>
                <a:cs typeface="Roboto"/>
                <a:sym typeface="Roboto"/>
                <a:hlinkClick r:id="rId7"/>
              </a:rPr>
              <a:t>https://towardsdatascience.com/topic-modelling-f51e5ebfb40a</a:t>
            </a:r>
            <a:r>
              <a:rPr lang="en" sz="900">
                <a:solidFill>
                  <a:srgbClr val="212121"/>
                </a:solidFill>
                <a:highlight>
                  <a:srgbClr val="FFFFFF"/>
                </a:highlight>
                <a:latin typeface="Roboto"/>
                <a:ea typeface="Roboto"/>
                <a:cs typeface="Roboto"/>
                <a:sym typeface="Roboto"/>
              </a:rPr>
              <a:t>.</a:t>
            </a:r>
            <a:endParaRPr sz="900">
              <a:solidFill>
                <a:srgbClr val="212121"/>
              </a:solidFill>
              <a:highlight>
                <a:srgbClr val="FFFFFF"/>
              </a:highlight>
              <a:latin typeface="Roboto"/>
              <a:ea typeface="Roboto"/>
              <a:cs typeface="Roboto"/>
              <a:sym typeface="Roboto"/>
            </a:endParaRPr>
          </a:p>
          <a:p>
            <a:pPr indent="0" lvl="0" marL="0" rtl="0" algn="l">
              <a:lnSpc>
                <a:spcPct val="100000"/>
              </a:lnSpc>
              <a:spcBef>
                <a:spcPts val="900"/>
              </a:spcBef>
              <a:spcAft>
                <a:spcPts val="0"/>
              </a:spcAft>
              <a:buNone/>
            </a:pPr>
            <a:r>
              <a:rPr b="1" lang="en" sz="900">
                <a:solidFill>
                  <a:srgbClr val="212121"/>
                </a:solidFill>
                <a:highlight>
                  <a:srgbClr val="FFFFFF"/>
                </a:highlight>
                <a:latin typeface="Roboto"/>
                <a:ea typeface="Roboto"/>
                <a:cs typeface="Roboto"/>
                <a:sym typeface="Roboto"/>
              </a:rPr>
              <a:t>BERTopic Topic Modeling</a:t>
            </a:r>
            <a:endParaRPr b="1" sz="900">
              <a:solidFill>
                <a:srgbClr val="212121"/>
              </a:solidFill>
              <a:highlight>
                <a:srgbClr val="FFFFFF"/>
              </a:highlight>
              <a:latin typeface="Roboto"/>
              <a:ea typeface="Roboto"/>
              <a:cs typeface="Roboto"/>
              <a:sym typeface="Roboto"/>
            </a:endParaRPr>
          </a:p>
          <a:p>
            <a:pPr indent="0" lvl="0" marL="0" rtl="0" algn="l">
              <a:lnSpc>
                <a:spcPct val="100000"/>
              </a:lnSpc>
              <a:spcBef>
                <a:spcPts val="900"/>
              </a:spcBef>
              <a:spcAft>
                <a:spcPts val="0"/>
              </a:spcAft>
              <a:buNone/>
            </a:pPr>
            <a:r>
              <a:rPr i="1" lang="en" sz="900">
                <a:solidFill>
                  <a:srgbClr val="212121"/>
                </a:solidFill>
                <a:highlight>
                  <a:srgbClr val="FFFFFF"/>
                </a:highlight>
                <a:latin typeface="Roboto"/>
                <a:ea typeface="Roboto"/>
                <a:cs typeface="Roboto"/>
                <a:sym typeface="Roboto"/>
              </a:rPr>
              <a:t>BERTopic is a topic modeling technique that leverages 🤗 transformers and c-TF-IDF to create dense clusters allowing for easily interpretable topics whilst keeping important words in the topic descriptions. BERTopic supports guided, (semi-) supervised, and dynamic topic modeling. (MaartgenGr)</a:t>
            </a:r>
            <a:endParaRPr i="1" sz="9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Repo</a:t>
            </a:r>
            <a:endParaRPr sz="900">
              <a:solidFill>
                <a:srgbClr val="212121"/>
              </a:solidFill>
              <a:highlight>
                <a:srgbClr val="FFFFFF"/>
              </a:highlight>
              <a:latin typeface="Roboto"/>
              <a:ea typeface="Roboto"/>
              <a:cs typeface="Roboto"/>
              <a:sym typeface="Roboto"/>
            </a:endParaRPr>
          </a:p>
          <a:p>
            <a:pPr indent="-285750" lvl="0" marL="457200" rtl="0" algn="l">
              <a:lnSpc>
                <a:spcPct val="100000"/>
              </a:lnSpc>
              <a:spcBef>
                <a:spcPts val="600"/>
              </a:spcBef>
              <a:spcAft>
                <a:spcPts val="0"/>
              </a:spcAft>
              <a:buClr>
                <a:srgbClr val="212121"/>
              </a:buClr>
              <a:buSzPts val="900"/>
              <a:buFont typeface="Roboto"/>
              <a:buChar char="●"/>
            </a:pPr>
            <a:r>
              <a:rPr lang="en" sz="900" u="sng">
                <a:solidFill>
                  <a:schemeClr val="hlink"/>
                </a:solidFill>
                <a:highlight>
                  <a:srgbClr val="FFFFFF"/>
                </a:highlight>
                <a:latin typeface="Roboto"/>
                <a:ea typeface="Roboto"/>
                <a:cs typeface="Roboto"/>
                <a:sym typeface="Roboto"/>
                <a:hlinkClick r:id="rId8"/>
              </a:rPr>
              <a:t>https://github.com/MaartenGr/BERTopic</a:t>
            </a:r>
            <a:endParaRPr sz="900" u="sng">
              <a:solidFill>
                <a:schemeClr val="hlink"/>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Papers</a:t>
            </a:r>
            <a:endParaRPr sz="900">
              <a:solidFill>
                <a:srgbClr val="212121"/>
              </a:solidFill>
              <a:highlight>
                <a:srgbClr val="FFFFFF"/>
              </a:highlight>
              <a:latin typeface="Roboto"/>
              <a:ea typeface="Roboto"/>
              <a:cs typeface="Roboto"/>
              <a:sym typeface="Roboto"/>
            </a:endParaRPr>
          </a:p>
          <a:p>
            <a:pPr indent="-285750" lvl="0" marL="457200" rtl="0" algn="l">
              <a:lnSpc>
                <a:spcPct val="100000"/>
              </a:lnSpc>
              <a:spcBef>
                <a:spcPts val="600"/>
              </a:spcBef>
              <a:spcAft>
                <a:spcPts val="0"/>
              </a:spcAft>
              <a:buClr>
                <a:srgbClr val="212121"/>
              </a:buClr>
              <a:buSzPts val="900"/>
              <a:buFont typeface="Roboto"/>
              <a:buChar char="●"/>
            </a:pPr>
            <a:r>
              <a:rPr lang="en" sz="900" u="sng">
                <a:solidFill>
                  <a:schemeClr val="hlink"/>
                </a:solidFill>
                <a:highlight>
                  <a:srgbClr val="FFFFFF"/>
                </a:highlight>
                <a:latin typeface="Roboto"/>
                <a:ea typeface="Roboto"/>
                <a:cs typeface="Roboto"/>
                <a:sym typeface="Roboto"/>
                <a:hlinkClick r:id="rId9"/>
              </a:rPr>
              <a:t>https://arxiv.org/pdf/2203.05794.pdf</a:t>
            </a:r>
            <a:endParaRPr sz="900" u="sng">
              <a:solidFill>
                <a:schemeClr val="hlink"/>
              </a:solidFill>
              <a:highlight>
                <a:srgbClr val="FFFFFF"/>
              </a:highlight>
              <a:latin typeface="Roboto"/>
              <a:ea typeface="Roboto"/>
              <a:cs typeface="Roboto"/>
              <a:sym typeface="Roboto"/>
            </a:endParaRPr>
          </a:p>
          <a:p>
            <a:pPr indent="-285750" lvl="0" marL="457200" rtl="0" algn="l">
              <a:lnSpc>
                <a:spcPct val="100000"/>
              </a:lnSpc>
              <a:spcBef>
                <a:spcPts val="0"/>
              </a:spcBef>
              <a:spcAft>
                <a:spcPts val="0"/>
              </a:spcAft>
              <a:buClr>
                <a:srgbClr val="212121"/>
              </a:buClr>
              <a:buSzPts val="900"/>
              <a:buFont typeface="Roboto"/>
              <a:buChar char="●"/>
            </a:pPr>
            <a:r>
              <a:rPr lang="en" sz="900" u="sng">
                <a:solidFill>
                  <a:schemeClr val="hlink"/>
                </a:solidFill>
                <a:highlight>
                  <a:srgbClr val="FFFFFF"/>
                </a:highlight>
                <a:latin typeface="Roboto"/>
                <a:ea typeface="Roboto"/>
                <a:cs typeface="Roboto"/>
                <a:sym typeface="Roboto"/>
                <a:hlinkClick r:id="rId10"/>
              </a:rPr>
              <a:t>https://arxiv.org/pdf/2107.02173.pdf</a:t>
            </a:r>
            <a:endParaRPr sz="900" u="sng">
              <a:solidFill>
                <a:schemeClr val="hlink"/>
              </a:solidFill>
              <a:highlight>
                <a:srgbClr val="FFFFFF"/>
              </a:highlight>
              <a:latin typeface="Roboto"/>
              <a:ea typeface="Roboto"/>
              <a:cs typeface="Roboto"/>
              <a:sym typeface="Roboto"/>
            </a:endParaRPr>
          </a:p>
          <a:p>
            <a:pPr indent="-285750" lvl="0" marL="457200" rtl="0" algn="l">
              <a:lnSpc>
                <a:spcPct val="100000"/>
              </a:lnSpc>
              <a:spcBef>
                <a:spcPts val="0"/>
              </a:spcBef>
              <a:spcAft>
                <a:spcPts val="0"/>
              </a:spcAft>
              <a:buClr>
                <a:srgbClr val="212121"/>
              </a:buClr>
              <a:buSzPts val="900"/>
              <a:buFont typeface="Roboto"/>
              <a:buChar char="●"/>
            </a:pPr>
            <a:r>
              <a:rPr lang="en" sz="900" u="sng">
                <a:solidFill>
                  <a:schemeClr val="hlink"/>
                </a:solidFill>
                <a:highlight>
                  <a:srgbClr val="FFFFFF"/>
                </a:highlight>
                <a:latin typeface="Roboto"/>
                <a:ea typeface="Roboto"/>
                <a:cs typeface="Roboto"/>
                <a:sym typeface="Roboto"/>
                <a:hlinkClick r:id="rId11"/>
              </a:rPr>
              <a:t>https://hackernoon.com/nlp-tutorial-topic-modeling-in-python-with-bertopic-372w35l9</a:t>
            </a:r>
            <a:endParaRPr sz="900" u="sng">
              <a:solidFill>
                <a:schemeClr val="hlink"/>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On removing stopwords:</a:t>
            </a:r>
            <a:endParaRPr sz="900">
              <a:solidFill>
                <a:srgbClr val="212121"/>
              </a:solidFill>
              <a:highlight>
                <a:srgbClr val="FFFFFF"/>
              </a:highlight>
              <a:latin typeface="Roboto"/>
              <a:ea typeface="Roboto"/>
              <a:cs typeface="Roboto"/>
              <a:sym typeface="Roboto"/>
            </a:endParaRPr>
          </a:p>
          <a:p>
            <a:pPr indent="-285750" lvl="0" marL="457200" rtl="0" algn="l">
              <a:lnSpc>
                <a:spcPct val="100000"/>
              </a:lnSpc>
              <a:spcBef>
                <a:spcPts val="600"/>
              </a:spcBef>
              <a:spcAft>
                <a:spcPts val="0"/>
              </a:spcAft>
              <a:buClr>
                <a:srgbClr val="212121"/>
              </a:buClr>
              <a:buSzPts val="900"/>
              <a:buFont typeface="Roboto"/>
              <a:buChar char="●"/>
            </a:pPr>
            <a:r>
              <a:rPr lang="en" sz="900" u="sng">
                <a:solidFill>
                  <a:schemeClr val="hlink"/>
                </a:solidFill>
                <a:highlight>
                  <a:srgbClr val="FFFFFF"/>
                </a:highlight>
                <a:latin typeface="Roboto"/>
                <a:ea typeface="Roboto"/>
                <a:cs typeface="Roboto"/>
                <a:sym typeface="Roboto"/>
                <a:hlinkClick r:id="rId12"/>
              </a:rPr>
              <a:t>https://stackoverflow.com/questions/68127754/removal-of-stop-words-and-stemming-lemmatization-for-bertopic#:~:text=In%20conclusion%2C%20the%20BERTTopic%20does,both%20processing%20time%20and%20results</a:t>
            </a:r>
            <a:r>
              <a:rPr lang="en" sz="900">
                <a:solidFill>
                  <a:srgbClr val="212121"/>
                </a:solidFill>
                <a:highlight>
                  <a:srgbClr val="FFFFFF"/>
                </a:highlight>
                <a:latin typeface="Roboto"/>
                <a:ea typeface="Roboto"/>
                <a:cs typeface="Roboto"/>
                <a:sym typeface="Roboto"/>
              </a:rPr>
              <a:t>.</a:t>
            </a:r>
            <a:endParaRPr sz="9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600"/>
              </a:spcAft>
              <a:buNone/>
            </a:pPr>
            <a:r>
              <a:t/>
            </a:r>
            <a:endParaRPr sz="900">
              <a:solidFill>
                <a:srgbClr val="212121"/>
              </a:solidFill>
              <a:highlight>
                <a:srgbClr val="FFFFFF"/>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6" name="Shape 2476"/>
        <p:cNvGrpSpPr/>
        <p:nvPr/>
      </p:nvGrpSpPr>
      <p:grpSpPr>
        <a:xfrm>
          <a:off x="0" y="0"/>
          <a:ext cx="0" cy="0"/>
          <a:chOff x="0" y="0"/>
          <a:chExt cx="0" cy="0"/>
        </a:xfrm>
      </p:grpSpPr>
      <p:sp>
        <p:nvSpPr>
          <p:cNvPr id="2477" name="Google Shape;2477;p61"/>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Thanks!</a:t>
            </a:r>
            <a:endParaRPr sz="7200"/>
          </a:p>
        </p:txBody>
      </p:sp>
      <p:sp>
        <p:nvSpPr>
          <p:cNvPr id="2478" name="Google Shape;2478;p61"/>
          <p:cNvSpPr txBox="1"/>
          <p:nvPr>
            <p:ph idx="1" type="subTitle"/>
          </p:nvPr>
        </p:nvSpPr>
        <p:spPr>
          <a:xfrm>
            <a:off x="3017520" y="1709928"/>
            <a:ext cx="3099900" cy="14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accent1"/>
                </a:solidFill>
                <a:latin typeface="Barlow Semi Condensed"/>
                <a:ea typeface="Barlow Semi Condensed"/>
                <a:cs typeface="Barlow Semi Condensed"/>
                <a:sym typeface="Barlow Semi Condensed"/>
              </a:rPr>
              <a:t>Do you have any questions?</a:t>
            </a:r>
            <a:endParaRPr>
              <a:solidFill>
                <a:schemeClr val="accent1"/>
              </a:solidFill>
              <a:latin typeface="Barlow Semi Condensed"/>
              <a:ea typeface="Barlow Semi Condensed"/>
              <a:cs typeface="Barlow Semi Condensed"/>
              <a:sym typeface="Barlow Semi Condensed"/>
            </a:endParaRPr>
          </a:p>
          <a:p>
            <a:pPr indent="0" lvl="0" marL="0" rtl="0" algn="ctr">
              <a:spcBef>
                <a:spcPts val="0"/>
              </a:spcBef>
              <a:spcAft>
                <a:spcPts val="0"/>
              </a:spcAft>
              <a:buClr>
                <a:schemeClr val="dk1"/>
              </a:buClr>
              <a:buSzPts val="1100"/>
              <a:buFont typeface="Arial"/>
              <a:buNone/>
            </a:pPr>
            <a:r>
              <a:t/>
            </a:r>
            <a:endParaRPr>
              <a:solidFill>
                <a:srgbClr val="595959"/>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t/>
            </a:r>
            <a:endParaRPr>
              <a:solidFill>
                <a:schemeClr val="dk2"/>
              </a:solidFill>
              <a:latin typeface="Barlow Semi Condensed Light"/>
              <a:ea typeface="Barlow Semi Condensed Light"/>
              <a:cs typeface="Barlow Semi Condensed Light"/>
              <a:sym typeface="Barlow Semi Condensed Light"/>
            </a:endParaRPr>
          </a:p>
        </p:txBody>
      </p:sp>
      <p:sp>
        <p:nvSpPr>
          <p:cNvPr id="2479" name="Google Shape;2479;p61"/>
          <p:cNvSpPr txBox="1"/>
          <p:nvPr>
            <p:ph idx="4294967295" type="subTitle"/>
          </p:nvPr>
        </p:nvSpPr>
        <p:spPr>
          <a:xfrm>
            <a:off x="2673650" y="4233275"/>
            <a:ext cx="3793200" cy="33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grpSp>
        <p:nvGrpSpPr>
          <p:cNvPr id="2480" name="Google Shape;2480;p61"/>
          <p:cNvGrpSpPr/>
          <p:nvPr/>
        </p:nvGrpSpPr>
        <p:grpSpPr>
          <a:xfrm>
            <a:off x="3733763" y="3221625"/>
            <a:ext cx="1681025" cy="338359"/>
            <a:chOff x="3733763" y="3183525"/>
            <a:chExt cx="1681025" cy="338359"/>
          </a:xfrm>
        </p:grpSpPr>
        <p:sp>
          <p:nvSpPr>
            <p:cNvPr id="2481" name="Google Shape;2481;p61"/>
            <p:cNvSpPr/>
            <p:nvPr/>
          </p:nvSpPr>
          <p:spPr>
            <a:xfrm>
              <a:off x="3733763" y="3183525"/>
              <a:ext cx="338345" cy="338295"/>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2" name="Google Shape;2482;p61"/>
            <p:cNvGrpSpPr/>
            <p:nvPr/>
          </p:nvGrpSpPr>
          <p:grpSpPr>
            <a:xfrm>
              <a:off x="4166051" y="3183552"/>
              <a:ext cx="338366" cy="338332"/>
              <a:chOff x="812101" y="2571761"/>
              <a:chExt cx="417066" cy="417024"/>
            </a:xfrm>
          </p:grpSpPr>
          <p:sp>
            <p:nvSpPr>
              <p:cNvPr id="2483" name="Google Shape;2483;p61"/>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1"/>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1"/>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1"/>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7" name="Google Shape;2487;p61"/>
            <p:cNvGrpSpPr/>
            <p:nvPr/>
          </p:nvGrpSpPr>
          <p:grpSpPr>
            <a:xfrm>
              <a:off x="4598397" y="3183552"/>
              <a:ext cx="338332" cy="338332"/>
              <a:chOff x="1323129" y="2571761"/>
              <a:chExt cx="417024" cy="417024"/>
            </a:xfrm>
          </p:grpSpPr>
          <p:sp>
            <p:nvSpPr>
              <p:cNvPr id="2488" name="Google Shape;2488;p61"/>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1"/>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1"/>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1"/>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2" name="Google Shape;2492;p61"/>
            <p:cNvSpPr/>
            <p:nvPr/>
          </p:nvSpPr>
          <p:spPr>
            <a:xfrm>
              <a:off x="5074766" y="3214044"/>
              <a:ext cx="340022" cy="277263"/>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p35"/>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Introduction</a:t>
            </a:r>
            <a:endParaRPr sz="3400"/>
          </a:p>
        </p:txBody>
      </p:sp>
      <p:sp>
        <p:nvSpPr>
          <p:cNvPr id="2156" name="Google Shape;2156;p35"/>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57" name="Google Shape;2157;p35"/>
          <p:cNvSpPr txBox="1"/>
          <p:nvPr/>
        </p:nvSpPr>
        <p:spPr>
          <a:xfrm>
            <a:off x="3072000" y="289232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Introducing the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1" name="Shape 2161"/>
        <p:cNvGrpSpPr/>
        <p:nvPr/>
      </p:nvGrpSpPr>
      <p:grpSpPr>
        <a:xfrm>
          <a:off x="0" y="0"/>
          <a:ext cx="0" cy="0"/>
          <a:chOff x="0" y="0"/>
          <a:chExt cx="0" cy="0"/>
        </a:xfrm>
      </p:grpSpPr>
      <p:sp>
        <p:nvSpPr>
          <p:cNvPr id="2162" name="Google Shape;2162;p36"/>
          <p:cNvSpPr/>
          <p:nvPr/>
        </p:nvSpPr>
        <p:spPr>
          <a:xfrm>
            <a:off x="1225625" y="128400"/>
            <a:ext cx="2388600" cy="401400"/>
          </a:xfrm>
          <a:prstGeom prst="rect">
            <a:avLst/>
          </a:prstGeom>
          <a:solidFill>
            <a:srgbClr val="073763"/>
          </a:solidFill>
          <a:ln cap="flat" cmpd="sng" w="19050">
            <a:solidFill>
              <a:srgbClr val="1B1B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3" name="Google Shape;2163;p36"/>
          <p:cNvPicPr preferRelativeResize="0"/>
          <p:nvPr/>
        </p:nvPicPr>
        <p:blipFill>
          <a:blip r:embed="rId3">
            <a:alphaModFix/>
          </a:blip>
          <a:stretch>
            <a:fillRect/>
          </a:stretch>
        </p:blipFill>
        <p:spPr>
          <a:xfrm>
            <a:off x="1261725" y="128400"/>
            <a:ext cx="2230675" cy="401525"/>
          </a:xfrm>
          <a:prstGeom prst="rect">
            <a:avLst/>
          </a:prstGeom>
          <a:noFill/>
          <a:ln>
            <a:noFill/>
          </a:ln>
        </p:spPr>
      </p:pic>
      <p:sp>
        <p:nvSpPr>
          <p:cNvPr id="2164" name="Google Shape;2164;p36"/>
          <p:cNvSpPr txBox="1"/>
          <p:nvPr/>
        </p:nvSpPr>
        <p:spPr>
          <a:xfrm>
            <a:off x="1225625" y="590500"/>
            <a:ext cx="7029900" cy="9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300"/>
              </a:spcBef>
              <a:spcAft>
                <a:spcPts val="0"/>
              </a:spcAft>
              <a:buNone/>
            </a:pPr>
            <a:r>
              <a:rPr lang="en" sz="1300">
                <a:solidFill>
                  <a:srgbClr val="1B1B1B"/>
                </a:solidFill>
                <a:highlight>
                  <a:srgbClr val="FFFFFF"/>
                </a:highlight>
                <a:latin typeface="Roboto"/>
                <a:ea typeface="Roboto"/>
                <a:cs typeface="Roboto"/>
                <a:sym typeface="Roboto"/>
              </a:rPr>
              <a:t>OIG's mission is </a:t>
            </a:r>
            <a:r>
              <a:rPr b="1" lang="en" sz="1300">
                <a:solidFill>
                  <a:srgbClr val="1B1B1B"/>
                </a:solidFill>
                <a:highlight>
                  <a:srgbClr val="FFFFFF"/>
                </a:highlight>
                <a:latin typeface="Roboto"/>
                <a:ea typeface="Roboto"/>
                <a:cs typeface="Roboto"/>
                <a:sym typeface="Roboto"/>
              </a:rPr>
              <a:t>to provide objective oversight to promote the economy, efficiency, effectiveness, and integrity of HHS programs,</a:t>
            </a:r>
            <a:r>
              <a:rPr lang="en" sz="1300">
                <a:solidFill>
                  <a:srgbClr val="1B1B1B"/>
                </a:solidFill>
                <a:highlight>
                  <a:srgbClr val="FFFFFF"/>
                </a:highlight>
                <a:latin typeface="Roboto"/>
                <a:ea typeface="Roboto"/>
                <a:cs typeface="Roboto"/>
                <a:sym typeface="Roboto"/>
              </a:rPr>
              <a:t> as well as the health and welfare of the people they serve.</a:t>
            </a:r>
            <a:endParaRPr sz="1300">
              <a:solidFill>
                <a:srgbClr val="1B1B1B"/>
              </a:solidFill>
              <a:highlight>
                <a:srgbClr val="FFFFFF"/>
              </a:highlight>
              <a:latin typeface="Roboto"/>
              <a:ea typeface="Roboto"/>
              <a:cs typeface="Roboto"/>
              <a:sym typeface="Roboto"/>
            </a:endParaRPr>
          </a:p>
        </p:txBody>
      </p:sp>
      <p:sp>
        <p:nvSpPr>
          <p:cNvPr id="2165" name="Google Shape;2165;p36"/>
          <p:cNvSpPr txBox="1"/>
          <p:nvPr/>
        </p:nvSpPr>
        <p:spPr>
          <a:xfrm>
            <a:off x="3702250" y="2012475"/>
            <a:ext cx="4591200" cy="2427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Safeguarding the </a:t>
            </a:r>
            <a:r>
              <a:rPr b="1" lang="en" sz="1000">
                <a:highlight>
                  <a:srgbClr val="FFFFFE"/>
                </a:highlight>
                <a:latin typeface="Roboto"/>
                <a:ea typeface="Roboto"/>
                <a:cs typeface="Roboto"/>
                <a:sym typeface="Roboto"/>
              </a:rPr>
              <a:t>Medicare Trust Funds  </a:t>
            </a:r>
            <a:endParaRPr b="1"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Strengthening </a:t>
            </a:r>
            <a:r>
              <a:rPr b="1" lang="en" sz="1000">
                <a:highlight>
                  <a:srgbClr val="FFFFFE"/>
                </a:highlight>
                <a:latin typeface="Roboto"/>
                <a:ea typeface="Roboto"/>
                <a:cs typeface="Roboto"/>
                <a:sym typeface="Roboto"/>
              </a:rPr>
              <a:t>Medicaid protections </a:t>
            </a:r>
            <a:r>
              <a:rPr lang="en" sz="1000">
                <a:highlight>
                  <a:srgbClr val="FFFFFE"/>
                </a:highlight>
                <a:latin typeface="Roboto"/>
                <a:ea typeface="Roboto"/>
                <a:cs typeface="Roboto"/>
                <a:sym typeface="Roboto"/>
              </a:rPr>
              <a:t>against fraud, waste, and abuse  </a:t>
            </a:r>
            <a:endParaRPr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a:t>
            </a:r>
            <a:r>
              <a:rPr b="1" lang="en" sz="1000">
                <a:highlight>
                  <a:srgbClr val="FFFFFE"/>
                </a:highlight>
                <a:latin typeface="Roboto"/>
                <a:ea typeface="Roboto"/>
                <a:cs typeface="Roboto"/>
                <a:sym typeface="Roboto"/>
              </a:rPr>
              <a:t> Protecting beneficiaries </a:t>
            </a:r>
            <a:r>
              <a:rPr lang="en" sz="1000">
                <a:highlight>
                  <a:srgbClr val="FFFFFE"/>
                </a:highlight>
                <a:latin typeface="Roboto"/>
                <a:ea typeface="Roboto"/>
                <a:cs typeface="Roboto"/>
                <a:sym typeface="Roboto"/>
              </a:rPr>
              <a:t>from prescription drug abuse, including opioids  </a:t>
            </a:r>
            <a:endParaRPr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a:t>
            </a:r>
            <a:r>
              <a:rPr b="1" lang="en" sz="1000">
                <a:highlight>
                  <a:srgbClr val="FFFFFE"/>
                </a:highlight>
                <a:latin typeface="Roboto"/>
                <a:ea typeface="Roboto"/>
                <a:cs typeface="Roboto"/>
                <a:sym typeface="Roboto"/>
              </a:rPr>
              <a:t>Ensuring health and safety for children </a:t>
            </a:r>
            <a:r>
              <a:rPr lang="en" sz="1000">
                <a:highlight>
                  <a:srgbClr val="FFFFFE"/>
                </a:highlight>
                <a:latin typeface="Roboto"/>
                <a:ea typeface="Roboto"/>
                <a:cs typeface="Roboto"/>
                <a:sym typeface="Roboto"/>
              </a:rPr>
              <a:t>served by HHS programs  </a:t>
            </a:r>
            <a:endParaRPr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a:t>
            </a:r>
            <a:r>
              <a:rPr b="1" lang="en" sz="1000">
                <a:highlight>
                  <a:srgbClr val="FFFFFE"/>
                </a:highlight>
                <a:latin typeface="Roboto"/>
                <a:ea typeface="Roboto"/>
                <a:cs typeface="Roboto"/>
                <a:sym typeface="Roboto"/>
              </a:rPr>
              <a:t> Combatting cybersecurity threats</a:t>
            </a:r>
            <a:r>
              <a:rPr lang="en" sz="1000">
                <a:highlight>
                  <a:srgbClr val="FFFFFE"/>
                </a:highlight>
                <a:latin typeface="Roboto"/>
                <a:ea typeface="Roboto"/>
                <a:cs typeface="Roboto"/>
                <a:sym typeface="Roboto"/>
              </a:rPr>
              <a:t> within HHS and healthcare  </a:t>
            </a:r>
            <a:endParaRPr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a:t>
            </a:r>
            <a:r>
              <a:rPr b="1" lang="en" sz="1000">
                <a:highlight>
                  <a:srgbClr val="FFFFFE"/>
                </a:highlight>
                <a:latin typeface="Roboto"/>
                <a:ea typeface="Roboto"/>
                <a:cs typeface="Roboto"/>
                <a:sym typeface="Roboto"/>
              </a:rPr>
              <a:t>Promoting patient safety</a:t>
            </a:r>
            <a:r>
              <a:rPr lang="en" sz="1000">
                <a:highlight>
                  <a:srgbClr val="FFFFFE"/>
                </a:highlight>
                <a:latin typeface="Roboto"/>
                <a:ea typeface="Roboto"/>
                <a:cs typeface="Roboto"/>
                <a:sym typeface="Roboto"/>
              </a:rPr>
              <a:t> and </a:t>
            </a:r>
            <a:r>
              <a:rPr b="1" lang="en" sz="1000">
                <a:highlight>
                  <a:srgbClr val="FFFFFE"/>
                </a:highlight>
                <a:latin typeface="Roboto"/>
                <a:ea typeface="Roboto"/>
                <a:cs typeface="Roboto"/>
                <a:sym typeface="Roboto"/>
              </a:rPr>
              <a:t>accuracy of payments</a:t>
            </a:r>
            <a:r>
              <a:rPr lang="en" sz="1000">
                <a:highlight>
                  <a:srgbClr val="FFFFFE"/>
                </a:highlight>
                <a:latin typeface="Roboto"/>
                <a:ea typeface="Roboto"/>
                <a:cs typeface="Roboto"/>
                <a:sym typeface="Roboto"/>
              </a:rPr>
              <a:t> in home and community settings</a:t>
            </a:r>
            <a:endParaRPr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a:t>
            </a:r>
            <a:r>
              <a:rPr b="1" lang="en" sz="1000">
                <a:highlight>
                  <a:srgbClr val="FFFFFE"/>
                </a:highlight>
                <a:latin typeface="Roboto"/>
                <a:ea typeface="Roboto"/>
                <a:cs typeface="Roboto"/>
                <a:sym typeface="Roboto"/>
              </a:rPr>
              <a:t>Leveraging technology</a:t>
            </a:r>
            <a:r>
              <a:rPr lang="en" sz="1000">
                <a:highlight>
                  <a:srgbClr val="FFFFFE"/>
                </a:highlight>
                <a:latin typeface="Roboto"/>
                <a:ea typeface="Roboto"/>
                <a:cs typeface="Roboto"/>
                <a:sym typeface="Roboto"/>
              </a:rPr>
              <a:t> as it intersects with HHS programs  </a:t>
            </a:r>
            <a:endParaRPr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Ensuring </a:t>
            </a:r>
            <a:r>
              <a:rPr b="1" lang="en" sz="1000">
                <a:highlight>
                  <a:srgbClr val="FFFFFE"/>
                </a:highlight>
                <a:latin typeface="Roboto"/>
                <a:ea typeface="Roboto"/>
                <a:cs typeface="Roboto"/>
                <a:sym typeface="Roboto"/>
              </a:rPr>
              <a:t>HHS managed care and new healthcare models produce value  </a:t>
            </a:r>
            <a:endParaRPr b="1"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Identifying </a:t>
            </a:r>
            <a:r>
              <a:rPr b="1" lang="en" sz="1000">
                <a:highlight>
                  <a:srgbClr val="FFFFFE"/>
                </a:highlight>
                <a:latin typeface="Roboto"/>
                <a:ea typeface="Roboto"/>
                <a:cs typeface="Roboto"/>
                <a:sym typeface="Roboto"/>
              </a:rPr>
              <a:t>opportunities to lower prescription drug spending</a:t>
            </a:r>
            <a:r>
              <a:rPr lang="en" sz="1000">
                <a:highlight>
                  <a:srgbClr val="FFFFFE"/>
                </a:highlight>
                <a:latin typeface="Roboto"/>
                <a:ea typeface="Roboto"/>
                <a:cs typeface="Roboto"/>
                <a:sym typeface="Roboto"/>
              </a:rPr>
              <a:t> for patients and programs </a:t>
            </a:r>
            <a:endParaRPr sz="1000">
              <a:highlight>
                <a:srgbClr val="FFFFFE"/>
              </a:highlight>
              <a:latin typeface="Roboto"/>
              <a:ea typeface="Roboto"/>
              <a:cs typeface="Roboto"/>
              <a:sym typeface="Roboto"/>
            </a:endParaRPr>
          </a:p>
        </p:txBody>
      </p:sp>
      <p:pic>
        <p:nvPicPr>
          <p:cNvPr id="2166" name="Google Shape;2166;p36"/>
          <p:cNvPicPr preferRelativeResize="0"/>
          <p:nvPr/>
        </p:nvPicPr>
        <p:blipFill>
          <a:blip r:embed="rId4">
            <a:alphaModFix/>
          </a:blip>
          <a:stretch>
            <a:fillRect/>
          </a:stretch>
        </p:blipFill>
        <p:spPr>
          <a:xfrm>
            <a:off x="1049925" y="2069888"/>
            <a:ext cx="2564292" cy="1003719"/>
          </a:xfrm>
          <a:prstGeom prst="rect">
            <a:avLst/>
          </a:prstGeom>
          <a:noFill/>
          <a:ln cap="flat" cmpd="sng" w="19050">
            <a:solidFill>
              <a:schemeClr val="dk2"/>
            </a:solidFill>
            <a:prstDash val="solid"/>
            <a:round/>
            <a:headEnd len="sm" w="sm" type="none"/>
            <a:tailEnd len="sm" w="sm" type="none"/>
          </a:ln>
        </p:spPr>
      </p:pic>
      <p:sp>
        <p:nvSpPr>
          <p:cNvPr id="2167" name="Google Shape;2167;p36"/>
          <p:cNvSpPr txBox="1"/>
          <p:nvPr/>
        </p:nvSpPr>
        <p:spPr>
          <a:xfrm>
            <a:off x="970550" y="3105007"/>
            <a:ext cx="2388600" cy="620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solidFill>
                  <a:srgbClr val="0000FF"/>
                </a:solidFill>
                <a:highlight>
                  <a:srgbClr val="FFFFFE"/>
                </a:highlight>
                <a:latin typeface="Roboto"/>
                <a:ea typeface="Roboto"/>
                <a:cs typeface="Roboto"/>
                <a:sym typeface="Roboto"/>
              </a:rPr>
              <a:t>See: 2020-2025 OIG-Specific Priorities</a:t>
            </a:r>
            <a:endParaRPr sz="1200">
              <a:highlight>
                <a:srgbClr val="FFFFFE"/>
              </a:highlight>
              <a:latin typeface="Roboto"/>
              <a:ea typeface="Roboto"/>
              <a:cs typeface="Roboto"/>
              <a:sym typeface="Roboto"/>
            </a:endParaRPr>
          </a:p>
        </p:txBody>
      </p:sp>
      <p:cxnSp>
        <p:nvCxnSpPr>
          <p:cNvPr id="2168" name="Google Shape;2168;p36"/>
          <p:cNvCxnSpPr/>
          <p:nvPr/>
        </p:nvCxnSpPr>
        <p:spPr>
          <a:xfrm>
            <a:off x="3766675" y="1415925"/>
            <a:ext cx="0" cy="5175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sp>
        <p:nvSpPr>
          <p:cNvPr id="2173" name="Google Shape;2173;p37"/>
          <p:cNvSpPr txBox="1"/>
          <p:nvPr/>
        </p:nvSpPr>
        <p:spPr>
          <a:xfrm>
            <a:off x="995400" y="618625"/>
            <a:ext cx="68664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What is topic modeling?</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Topic modeling is an unsupervised machine learning technique for scanning documents and determining patterns for clustering by finding word and phrase patterns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Because we do not assume any initial labels per each topic, we will</a:t>
            </a:r>
            <a:r>
              <a:rPr b="1" lang="en" sz="1600">
                <a:latin typeface="Roboto"/>
                <a:ea typeface="Roboto"/>
                <a:cs typeface="Roboto"/>
                <a:sym typeface="Roboto"/>
              </a:rPr>
              <a:t> utilize unsupervised learning techniques, </a:t>
            </a:r>
            <a:r>
              <a:rPr lang="en" sz="1600">
                <a:latin typeface="Roboto"/>
                <a:ea typeface="Roboto"/>
                <a:cs typeface="Roboto"/>
                <a:sym typeface="Roboto"/>
              </a:rPr>
              <a:t>defined as algorithms to discover hidden patterns or data groupings without the need for human intervention.</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Essentially, t</a:t>
            </a:r>
            <a:r>
              <a:rPr b="1" lang="en" sz="1600">
                <a:latin typeface="Roboto"/>
                <a:ea typeface="Roboto"/>
                <a:cs typeface="Roboto"/>
                <a:sym typeface="Roboto"/>
              </a:rPr>
              <a:t>opic modeling is a natural language processing technique that ingests text data and returns a logical classification of topics that are frequent across each of the texts- </a:t>
            </a:r>
            <a:r>
              <a:rPr lang="en" sz="1600">
                <a:latin typeface="Roboto"/>
                <a:ea typeface="Roboto"/>
                <a:cs typeface="Roboto"/>
                <a:sym typeface="Roboto"/>
              </a:rPr>
              <a:t>we are using text cleaning and clustering techniques to tell us what topics appear most-frequently within a body of texts.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grpSp>
        <p:nvGrpSpPr>
          <p:cNvPr id="2178" name="Google Shape;2178;p38"/>
          <p:cNvGrpSpPr/>
          <p:nvPr/>
        </p:nvGrpSpPr>
        <p:grpSpPr>
          <a:xfrm>
            <a:off x="1780325" y="3866400"/>
            <a:ext cx="177463" cy="38694"/>
            <a:chOff x="5662375" y="212375"/>
            <a:chExt cx="175013" cy="27000"/>
          </a:xfrm>
        </p:grpSpPr>
        <p:sp>
          <p:nvSpPr>
            <p:cNvPr id="2179" name="Google Shape;2179;p3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0" name="Google Shape;2180;p3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1" name="Google Shape;2181;p3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
        <p:nvSpPr>
          <p:cNvPr id="2182" name="Google Shape;2182;p38"/>
          <p:cNvSpPr txBox="1"/>
          <p:nvPr>
            <p:ph idx="1" type="subTitle"/>
          </p:nvPr>
        </p:nvSpPr>
        <p:spPr>
          <a:xfrm>
            <a:off x="3681882" y="1939147"/>
            <a:ext cx="1789500" cy="4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2</a:t>
            </a:r>
            <a:endParaRPr/>
          </a:p>
        </p:txBody>
      </p:sp>
      <p:sp>
        <p:nvSpPr>
          <p:cNvPr id="2183" name="Google Shape;2183;p38"/>
          <p:cNvSpPr txBox="1"/>
          <p:nvPr>
            <p:ph idx="2" type="subTitle"/>
          </p:nvPr>
        </p:nvSpPr>
        <p:spPr>
          <a:xfrm>
            <a:off x="974399" y="1939147"/>
            <a:ext cx="1789500" cy="4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1</a:t>
            </a:r>
            <a:endParaRPr/>
          </a:p>
        </p:txBody>
      </p:sp>
      <p:sp>
        <p:nvSpPr>
          <p:cNvPr id="2184" name="Google Shape;2184;p38"/>
          <p:cNvSpPr txBox="1"/>
          <p:nvPr>
            <p:ph idx="3" type="subTitle"/>
          </p:nvPr>
        </p:nvSpPr>
        <p:spPr>
          <a:xfrm>
            <a:off x="6380093" y="1939147"/>
            <a:ext cx="1789500" cy="4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3</a:t>
            </a:r>
            <a:endParaRPr/>
          </a:p>
        </p:txBody>
      </p:sp>
      <p:sp>
        <p:nvSpPr>
          <p:cNvPr id="2185" name="Google Shape;2185;p38"/>
          <p:cNvSpPr txBox="1"/>
          <p:nvPr>
            <p:ph idx="5" type="subTitle"/>
          </p:nvPr>
        </p:nvSpPr>
        <p:spPr>
          <a:xfrm>
            <a:off x="728825" y="2410741"/>
            <a:ext cx="2280600" cy="15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Are plans (work plans) and findings (reports) </a:t>
            </a:r>
            <a:r>
              <a:rPr b="1" lang="en"/>
              <a:t>similar in terms of topics identified and scope</a:t>
            </a:r>
            <a:r>
              <a:rPr lang="en"/>
              <a:t>? </a:t>
            </a:r>
            <a:endParaRPr/>
          </a:p>
        </p:txBody>
      </p:sp>
      <p:sp>
        <p:nvSpPr>
          <p:cNvPr id="2186" name="Google Shape;2186;p38"/>
          <p:cNvSpPr txBox="1"/>
          <p:nvPr>
            <p:ph idx="5" type="subTitle"/>
          </p:nvPr>
        </p:nvSpPr>
        <p:spPr>
          <a:xfrm>
            <a:off x="3431696" y="2410741"/>
            <a:ext cx="2280600" cy="15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a:t>
            </a:r>
            <a:r>
              <a:rPr b="1" lang="en"/>
              <a:t>closely do the topics of work identified in the models connect</a:t>
            </a:r>
            <a:r>
              <a:rPr lang="en"/>
              <a:t> to the priorities outlined by HHS OIG?</a:t>
            </a:r>
            <a:endParaRPr/>
          </a:p>
        </p:txBody>
      </p:sp>
      <p:sp>
        <p:nvSpPr>
          <p:cNvPr id="2187" name="Google Shape;2187;p38"/>
          <p:cNvSpPr txBox="1"/>
          <p:nvPr>
            <p:ph idx="5" type="subTitle"/>
          </p:nvPr>
        </p:nvSpPr>
        <p:spPr>
          <a:xfrm>
            <a:off x="6134567" y="2410741"/>
            <a:ext cx="2280600" cy="15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Are there any topics that appear to be </a:t>
            </a:r>
            <a:r>
              <a:rPr b="1" lang="en"/>
              <a:t>underrepresented </a:t>
            </a:r>
            <a:r>
              <a:rPr lang="en"/>
              <a:t>from the reports and data?</a:t>
            </a:r>
            <a:endParaRPr/>
          </a:p>
        </p:txBody>
      </p:sp>
      <p:sp>
        <p:nvSpPr>
          <p:cNvPr id="2188" name="Google Shape;2188;p38"/>
          <p:cNvSpPr txBox="1"/>
          <p:nvPr>
            <p:ph idx="4294967295" type="title"/>
          </p:nvPr>
        </p:nvSpPr>
        <p:spPr>
          <a:xfrm>
            <a:off x="2651400" y="915950"/>
            <a:ext cx="3841200" cy="5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Project</a:t>
            </a:r>
            <a:r>
              <a:rPr lang="en" sz="3000"/>
              <a:t> Questions</a:t>
            </a:r>
            <a:endParaRPr sz="3000"/>
          </a:p>
        </p:txBody>
      </p:sp>
      <p:grpSp>
        <p:nvGrpSpPr>
          <p:cNvPr id="2189" name="Google Shape;2189;p38"/>
          <p:cNvGrpSpPr/>
          <p:nvPr/>
        </p:nvGrpSpPr>
        <p:grpSpPr>
          <a:xfrm>
            <a:off x="1691807" y="1583646"/>
            <a:ext cx="354527" cy="355498"/>
            <a:chOff x="-35495600" y="1912725"/>
            <a:chExt cx="292225" cy="293025"/>
          </a:xfrm>
        </p:grpSpPr>
        <p:sp>
          <p:nvSpPr>
            <p:cNvPr id="2190" name="Google Shape;2190;p38"/>
            <p:cNvSpPr/>
            <p:nvPr/>
          </p:nvSpPr>
          <p:spPr>
            <a:xfrm>
              <a:off x="-35495600" y="1912725"/>
              <a:ext cx="102400" cy="293025"/>
            </a:xfrm>
            <a:custGeom>
              <a:rect b="b" l="l" r="r" t="t"/>
              <a:pathLst>
                <a:path extrusionOk="0" h="11721" w="4096">
                  <a:moveTo>
                    <a:pt x="3088" y="726"/>
                  </a:moveTo>
                  <a:cubicBezTo>
                    <a:pt x="3277" y="726"/>
                    <a:pt x="3435" y="883"/>
                    <a:pt x="3435" y="1041"/>
                  </a:cubicBezTo>
                  <a:lnTo>
                    <a:pt x="3435" y="3120"/>
                  </a:lnTo>
                  <a:cubicBezTo>
                    <a:pt x="3435" y="3309"/>
                    <a:pt x="3277" y="3467"/>
                    <a:pt x="3088" y="3467"/>
                  </a:cubicBezTo>
                  <a:lnTo>
                    <a:pt x="2710" y="3467"/>
                  </a:lnTo>
                  <a:lnTo>
                    <a:pt x="2710" y="726"/>
                  </a:lnTo>
                  <a:close/>
                  <a:moveTo>
                    <a:pt x="2080" y="757"/>
                  </a:moveTo>
                  <a:lnTo>
                    <a:pt x="2080" y="3561"/>
                  </a:lnTo>
                  <a:cubicBezTo>
                    <a:pt x="1702" y="3719"/>
                    <a:pt x="1418" y="4065"/>
                    <a:pt x="1418" y="4538"/>
                  </a:cubicBezTo>
                  <a:lnTo>
                    <a:pt x="1418" y="7310"/>
                  </a:lnTo>
                  <a:cubicBezTo>
                    <a:pt x="1418" y="7720"/>
                    <a:pt x="1702" y="8129"/>
                    <a:pt x="2080" y="8287"/>
                  </a:cubicBezTo>
                  <a:lnTo>
                    <a:pt x="2080" y="11028"/>
                  </a:lnTo>
                  <a:cubicBezTo>
                    <a:pt x="1292" y="10870"/>
                    <a:pt x="725" y="10177"/>
                    <a:pt x="725" y="9326"/>
                  </a:cubicBezTo>
                  <a:lnTo>
                    <a:pt x="725" y="2458"/>
                  </a:lnTo>
                  <a:cubicBezTo>
                    <a:pt x="725" y="1639"/>
                    <a:pt x="1292" y="915"/>
                    <a:pt x="2080" y="757"/>
                  </a:cubicBezTo>
                  <a:close/>
                  <a:moveTo>
                    <a:pt x="3136" y="8314"/>
                  </a:moveTo>
                  <a:cubicBezTo>
                    <a:pt x="3303" y="8314"/>
                    <a:pt x="3435" y="8461"/>
                    <a:pt x="3435" y="8633"/>
                  </a:cubicBezTo>
                  <a:lnTo>
                    <a:pt x="3435" y="10681"/>
                  </a:lnTo>
                  <a:cubicBezTo>
                    <a:pt x="3435" y="10870"/>
                    <a:pt x="3277" y="11028"/>
                    <a:pt x="3088" y="11028"/>
                  </a:cubicBezTo>
                  <a:lnTo>
                    <a:pt x="2710" y="11028"/>
                  </a:lnTo>
                  <a:lnTo>
                    <a:pt x="2710" y="8318"/>
                  </a:lnTo>
                  <a:lnTo>
                    <a:pt x="3088" y="8318"/>
                  </a:lnTo>
                  <a:cubicBezTo>
                    <a:pt x="3104" y="8316"/>
                    <a:pt x="3120" y="8314"/>
                    <a:pt x="3136" y="8314"/>
                  </a:cubicBezTo>
                  <a:close/>
                  <a:moveTo>
                    <a:pt x="2395" y="1"/>
                  </a:moveTo>
                  <a:cubicBezTo>
                    <a:pt x="1072" y="1"/>
                    <a:pt x="0" y="1104"/>
                    <a:pt x="0" y="2427"/>
                  </a:cubicBezTo>
                  <a:lnTo>
                    <a:pt x="0" y="9263"/>
                  </a:lnTo>
                  <a:cubicBezTo>
                    <a:pt x="0" y="10618"/>
                    <a:pt x="1072" y="11721"/>
                    <a:pt x="2395" y="11721"/>
                  </a:cubicBezTo>
                  <a:lnTo>
                    <a:pt x="3088" y="11721"/>
                  </a:lnTo>
                  <a:cubicBezTo>
                    <a:pt x="3624" y="11721"/>
                    <a:pt x="4096" y="11248"/>
                    <a:pt x="4096" y="10681"/>
                  </a:cubicBezTo>
                  <a:lnTo>
                    <a:pt x="4096" y="8633"/>
                  </a:lnTo>
                  <a:cubicBezTo>
                    <a:pt x="4096" y="8098"/>
                    <a:pt x="3624" y="7625"/>
                    <a:pt x="3088" y="7625"/>
                  </a:cubicBezTo>
                  <a:lnTo>
                    <a:pt x="2395" y="7625"/>
                  </a:lnTo>
                  <a:cubicBezTo>
                    <a:pt x="2206" y="7625"/>
                    <a:pt x="2048" y="7468"/>
                    <a:pt x="2048" y="7247"/>
                  </a:cubicBezTo>
                  <a:lnTo>
                    <a:pt x="2048" y="4506"/>
                  </a:lnTo>
                  <a:cubicBezTo>
                    <a:pt x="2048" y="4317"/>
                    <a:pt x="2206" y="4160"/>
                    <a:pt x="2395" y="4160"/>
                  </a:cubicBezTo>
                  <a:lnTo>
                    <a:pt x="3088" y="4160"/>
                  </a:lnTo>
                  <a:cubicBezTo>
                    <a:pt x="3624" y="4160"/>
                    <a:pt x="4096" y="3687"/>
                    <a:pt x="4096" y="3120"/>
                  </a:cubicBezTo>
                  <a:lnTo>
                    <a:pt x="4096" y="1041"/>
                  </a:lnTo>
                  <a:cubicBezTo>
                    <a:pt x="4096" y="474"/>
                    <a:pt x="3624" y="1"/>
                    <a:pt x="308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8"/>
            <p:cNvSpPr/>
            <p:nvPr/>
          </p:nvSpPr>
          <p:spPr>
            <a:xfrm>
              <a:off x="-35305775" y="1912725"/>
              <a:ext cx="102400" cy="292250"/>
            </a:xfrm>
            <a:custGeom>
              <a:rect b="b" l="l" r="r" t="t"/>
              <a:pathLst>
                <a:path extrusionOk="0" h="11690" w="4096">
                  <a:moveTo>
                    <a:pt x="1386" y="694"/>
                  </a:moveTo>
                  <a:lnTo>
                    <a:pt x="1386" y="3435"/>
                  </a:lnTo>
                  <a:lnTo>
                    <a:pt x="1040" y="3435"/>
                  </a:lnTo>
                  <a:cubicBezTo>
                    <a:pt x="1023" y="3438"/>
                    <a:pt x="1007" y="3439"/>
                    <a:pt x="992" y="3439"/>
                  </a:cubicBezTo>
                  <a:cubicBezTo>
                    <a:pt x="825" y="3439"/>
                    <a:pt x="693" y="3293"/>
                    <a:pt x="693" y="3120"/>
                  </a:cubicBezTo>
                  <a:lnTo>
                    <a:pt x="693" y="1041"/>
                  </a:lnTo>
                  <a:cubicBezTo>
                    <a:pt x="693" y="852"/>
                    <a:pt x="851" y="694"/>
                    <a:pt x="1040" y="694"/>
                  </a:cubicBezTo>
                  <a:close/>
                  <a:moveTo>
                    <a:pt x="1386" y="8287"/>
                  </a:moveTo>
                  <a:lnTo>
                    <a:pt x="1386" y="10996"/>
                  </a:lnTo>
                  <a:lnTo>
                    <a:pt x="1040" y="10996"/>
                  </a:lnTo>
                  <a:cubicBezTo>
                    <a:pt x="851" y="10996"/>
                    <a:pt x="693" y="10839"/>
                    <a:pt x="693" y="10681"/>
                  </a:cubicBezTo>
                  <a:lnTo>
                    <a:pt x="693" y="8633"/>
                  </a:lnTo>
                  <a:cubicBezTo>
                    <a:pt x="693" y="8444"/>
                    <a:pt x="851" y="8287"/>
                    <a:pt x="1040" y="8287"/>
                  </a:cubicBezTo>
                  <a:close/>
                  <a:moveTo>
                    <a:pt x="2016" y="757"/>
                  </a:moveTo>
                  <a:cubicBezTo>
                    <a:pt x="2804" y="915"/>
                    <a:pt x="3403" y="1639"/>
                    <a:pt x="3403" y="2458"/>
                  </a:cubicBezTo>
                  <a:lnTo>
                    <a:pt x="3403" y="9295"/>
                  </a:lnTo>
                  <a:cubicBezTo>
                    <a:pt x="3403" y="10114"/>
                    <a:pt x="2804" y="10839"/>
                    <a:pt x="2016" y="10996"/>
                  </a:cubicBezTo>
                  <a:lnTo>
                    <a:pt x="2016" y="8255"/>
                  </a:lnTo>
                  <a:cubicBezTo>
                    <a:pt x="2426" y="8098"/>
                    <a:pt x="2678" y="7720"/>
                    <a:pt x="2678" y="7247"/>
                  </a:cubicBezTo>
                  <a:lnTo>
                    <a:pt x="2678" y="4506"/>
                  </a:lnTo>
                  <a:cubicBezTo>
                    <a:pt x="2678" y="4065"/>
                    <a:pt x="2426" y="3687"/>
                    <a:pt x="2016" y="3530"/>
                  </a:cubicBezTo>
                  <a:lnTo>
                    <a:pt x="2016" y="757"/>
                  </a:lnTo>
                  <a:close/>
                  <a:moveTo>
                    <a:pt x="1040" y="1"/>
                  </a:moveTo>
                  <a:cubicBezTo>
                    <a:pt x="473" y="1"/>
                    <a:pt x="0" y="474"/>
                    <a:pt x="0" y="1041"/>
                  </a:cubicBezTo>
                  <a:lnTo>
                    <a:pt x="0" y="3120"/>
                  </a:lnTo>
                  <a:cubicBezTo>
                    <a:pt x="0" y="3687"/>
                    <a:pt x="473" y="4128"/>
                    <a:pt x="1040" y="4128"/>
                  </a:cubicBezTo>
                  <a:lnTo>
                    <a:pt x="1701" y="4128"/>
                  </a:lnTo>
                  <a:cubicBezTo>
                    <a:pt x="1890" y="4128"/>
                    <a:pt x="2048" y="4286"/>
                    <a:pt x="2048" y="4506"/>
                  </a:cubicBezTo>
                  <a:lnTo>
                    <a:pt x="2048" y="7247"/>
                  </a:lnTo>
                  <a:cubicBezTo>
                    <a:pt x="2048" y="7436"/>
                    <a:pt x="1890" y="7625"/>
                    <a:pt x="1701" y="7625"/>
                  </a:cubicBezTo>
                  <a:lnTo>
                    <a:pt x="1040" y="7625"/>
                  </a:lnTo>
                  <a:cubicBezTo>
                    <a:pt x="473" y="7625"/>
                    <a:pt x="0" y="8098"/>
                    <a:pt x="0" y="8633"/>
                  </a:cubicBezTo>
                  <a:lnTo>
                    <a:pt x="0" y="10681"/>
                  </a:lnTo>
                  <a:cubicBezTo>
                    <a:pt x="0" y="11248"/>
                    <a:pt x="473" y="11689"/>
                    <a:pt x="1040" y="11689"/>
                  </a:cubicBezTo>
                  <a:lnTo>
                    <a:pt x="1701" y="11689"/>
                  </a:lnTo>
                  <a:cubicBezTo>
                    <a:pt x="3056" y="11689"/>
                    <a:pt x="4096" y="10650"/>
                    <a:pt x="4096" y="9295"/>
                  </a:cubicBezTo>
                  <a:lnTo>
                    <a:pt x="4096" y="2458"/>
                  </a:lnTo>
                  <a:cubicBezTo>
                    <a:pt x="4096" y="1104"/>
                    <a:pt x="2993" y="1"/>
                    <a:pt x="170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8"/>
            <p:cNvSpPr/>
            <p:nvPr/>
          </p:nvSpPr>
          <p:spPr>
            <a:xfrm>
              <a:off x="-35427875" y="2017025"/>
              <a:ext cx="155200" cy="85800"/>
            </a:xfrm>
            <a:custGeom>
              <a:rect b="b" l="l" r="r" t="t"/>
              <a:pathLst>
                <a:path extrusionOk="0" h="3432" w="6208">
                  <a:moveTo>
                    <a:pt x="4853" y="1122"/>
                  </a:moveTo>
                  <a:lnTo>
                    <a:pt x="5420" y="1657"/>
                  </a:lnTo>
                  <a:lnTo>
                    <a:pt x="4853" y="2256"/>
                  </a:lnTo>
                  <a:cubicBezTo>
                    <a:pt x="4821" y="2130"/>
                    <a:pt x="4695" y="2035"/>
                    <a:pt x="4538" y="2035"/>
                  </a:cubicBezTo>
                  <a:lnTo>
                    <a:pt x="1734" y="2035"/>
                  </a:lnTo>
                  <a:cubicBezTo>
                    <a:pt x="1576" y="2035"/>
                    <a:pt x="1482" y="2098"/>
                    <a:pt x="1419" y="2256"/>
                  </a:cubicBezTo>
                  <a:lnTo>
                    <a:pt x="883" y="1657"/>
                  </a:lnTo>
                  <a:lnTo>
                    <a:pt x="1419" y="1122"/>
                  </a:lnTo>
                  <a:cubicBezTo>
                    <a:pt x="1482" y="1248"/>
                    <a:pt x="1576" y="1342"/>
                    <a:pt x="1734" y="1342"/>
                  </a:cubicBezTo>
                  <a:lnTo>
                    <a:pt x="4538" y="1342"/>
                  </a:lnTo>
                  <a:cubicBezTo>
                    <a:pt x="4695" y="1342"/>
                    <a:pt x="4821" y="1279"/>
                    <a:pt x="4853" y="1122"/>
                  </a:cubicBezTo>
                  <a:close/>
                  <a:moveTo>
                    <a:pt x="1715" y="0"/>
                  </a:moveTo>
                  <a:cubicBezTo>
                    <a:pt x="1631" y="0"/>
                    <a:pt x="1553" y="22"/>
                    <a:pt x="1513" y="82"/>
                  </a:cubicBezTo>
                  <a:lnTo>
                    <a:pt x="127" y="1468"/>
                  </a:lnTo>
                  <a:cubicBezTo>
                    <a:pt x="1" y="1594"/>
                    <a:pt x="1" y="1783"/>
                    <a:pt x="127" y="1941"/>
                  </a:cubicBezTo>
                  <a:lnTo>
                    <a:pt x="1513" y="3327"/>
                  </a:lnTo>
                  <a:cubicBezTo>
                    <a:pt x="1550" y="3401"/>
                    <a:pt x="1619" y="3432"/>
                    <a:pt x="1696" y="3432"/>
                  </a:cubicBezTo>
                  <a:cubicBezTo>
                    <a:pt x="1750" y="3432"/>
                    <a:pt x="1807" y="3416"/>
                    <a:pt x="1860" y="3390"/>
                  </a:cubicBezTo>
                  <a:cubicBezTo>
                    <a:pt x="1986" y="3359"/>
                    <a:pt x="2049" y="3201"/>
                    <a:pt x="2049" y="3075"/>
                  </a:cubicBezTo>
                  <a:lnTo>
                    <a:pt x="2049" y="2729"/>
                  </a:lnTo>
                  <a:lnTo>
                    <a:pt x="4160" y="2729"/>
                  </a:lnTo>
                  <a:lnTo>
                    <a:pt x="4160" y="3075"/>
                  </a:lnTo>
                  <a:cubicBezTo>
                    <a:pt x="4160" y="3233"/>
                    <a:pt x="4223" y="3359"/>
                    <a:pt x="4349" y="3390"/>
                  </a:cubicBezTo>
                  <a:cubicBezTo>
                    <a:pt x="4401" y="3416"/>
                    <a:pt x="4458" y="3432"/>
                    <a:pt x="4512" y="3432"/>
                  </a:cubicBezTo>
                  <a:cubicBezTo>
                    <a:pt x="4589" y="3432"/>
                    <a:pt x="4658" y="3401"/>
                    <a:pt x="4695" y="3327"/>
                  </a:cubicBezTo>
                  <a:lnTo>
                    <a:pt x="6081" y="1941"/>
                  </a:lnTo>
                  <a:cubicBezTo>
                    <a:pt x="6207" y="1815"/>
                    <a:pt x="6207" y="1594"/>
                    <a:pt x="6081" y="1468"/>
                  </a:cubicBezTo>
                  <a:lnTo>
                    <a:pt x="4695" y="82"/>
                  </a:lnTo>
                  <a:cubicBezTo>
                    <a:pt x="4649" y="36"/>
                    <a:pt x="4552" y="7"/>
                    <a:pt x="4454" y="7"/>
                  </a:cubicBezTo>
                  <a:cubicBezTo>
                    <a:pt x="4418" y="7"/>
                    <a:pt x="4382" y="11"/>
                    <a:pt x="4349" y="19"/>
                  </a:cubicBezTo>
                  <a:cubicBezTo>
                    <a:pt x="4223" y="51"/>
                    <a:pt x="4160" y="208"/>
                    <a:pt x="4160" y="334"/>
                  </a:cubicBezTo>
                  <a:lnTo>
                    <a:pt x="4160" y="681"/>
                  </a:lnTo>
                  <a:lnTo>
                    <a:pt x="2049" y="681"/>
                  </a:lnTo>
                  <a:lnTo>
                    <a:pt x="2049" y="334"/>
                  </a:lnTo>
                  <a:cubicBezTo>
                    <a:pt x="2049" y="177"/>
                    <a:pt x="1986" y="51"/>
                    <a:pt x="1860" y="19"/>
                  </a:cubicBezTo>
                  <a:cubicBezTo>
                    <a:pt x="1814" y="8"/>
                    <a:pt x="1763" y="0"/>
                    <a:pt x="17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3" name="Google Shape;2193;p38"/>
          <p:cNvGrpSpPr/>
          <p:nvPr/>
        </p:nvGrpSpPr>
        <p:grpSpPr>
          <a:xfrm>
            <a:off x="7104771" y="1591317"/>
            <a:ext cx="340168" cy="340168"/>
            <a:chOff x="5648375" y="4399300"/>
            <a:chExt cx="483125" cy="483125"/>
          </a:xfrm>
        </p:grpSpPr>
        <p:sp>
          <p:nvSpPr>
            <p:cNvPr id="2194" name="Google Shape;2194;p38"/>
            <p:cNvSpPr/>
            <p:nvPr/>
          </p:nvSpPr>
          <p:spPr>
            <a:xfrm>
              <a:off x="5648375" y="4399300"/>
              <a:ext cx="483125" cy="483125"/>
            </a:xfrm>
            <a:custGeom>
              <a:rect b="b" l="l" r="r" t="t"/>
              <a:pathLst>
                <a:path extrusionOk="0" h="19325" w="19325">
                  <a:moveTo>
                    <a:pt x="9662" y="1133"/>
                  </a:moveTo>
                  <a:cubicBezTo>
                    <a:pt x="11906" y="1133"/>
                    <a:pt x="14041" y="2029"/>
                    <a:pt x="15668" y="3657"/>
                  </a:cubicBezTo>
                  <a:cubicBezTo>
                    <a:pt x="17295" y="5287"/>
                    <a:pt x="18192" y="7419"/>
                    <a:pt x="18192" y="9663"/>
                  </a:cubicBezTo>
                  <a:cubicBezTo>
                    <a:pt x="18192" y="11906"/>
                    <a:pt x="17295" y="14041"/>
                    <a:pt x="15668" y="15668"/>
                  </a:cubicBezTo>
                  <a:cubicBezTo>
                    <a:pt x="14041" y="17296"/>
                    <a:pt x="11906" y="18193"/>
                    <a:pt x="9662" y="18193"/>
                  </a:cubicBezTo>
                  <a:cubicBezTo>
                    <a:pt x="7419" y="18193"/>
                    <a:pt x="5284" y="17296"/>
                    <a:pt x="3657" y="15668"/>
                  </a:cubicBezTo>
                  <a:cubicBezTo>
                    <a:pt x="290" y="12302"/>
                    <a:pt x="290" y="7024"/>
                    <a:pt x="3657" y="3657"/>
                  </a:cubicBezTo>
                  <a:cubicBezTo>
                    <a:pt x="5287" y="2029"/>
                    <a:pt x="7419" y="1133"/>
                    <a:pt x="9662" y="1133"/>
                  </a:cubicBezTo>
                  <a:close/>
                  <a:moveTo>
                    <a:pt x="9662" y="0"/>
                  </a:moveTo>
                  <a:cubicBezTo>
                    <a:pt x="7117" y="0"/>
                    <a:pt x="4698" y="1015"/>
                    <a:pt x="2856" y="2857"/>
                  </a:cubicBezTo>
                  <a:cubicBezTo>
                    <a:pt x="1015" y="4699"/>
                    <a:pt x="0" y="7117"/>
                    <a:pt x="0" y="9663"/>
                  </a:cubicBezTo>
                  <a:cubicBezTo>
                    <a:pt x="0" y="12208"/>
                    <a:pt x="1015" y="14627"/>
                    <a:pt x="2856" y="16468"/>
                  </a:cubicBezTo>
                  <a:cubicBezTo>
                    <a:pt x="4698" y="18310"/>
                    <a:pt x="7117" y="19325"/>
                    <a:pt x="9662" y="19325"/>
                  </a:cubicBezTo>
                  <a:cubicBezTo>
                    <a:pt x="12208" y="19325"/>
                    <a:pt x="14626" y="18310"/>
                    <a:pt x="16468" y="16468"/>
                  </a:cubicBezTo>
                  <a:cubicBezTo>
                    <a:pt x="18310" y="14627"/>
                    <a:pt x="19325" y="12208"/>
                    <a:pt x="19325" y="9663"/>
                  </a:cubicBezTo>
                  <a:cubicBezTo>
                    <a:pt x="19325" y="7117"/>
                    <a:pt x="18310" y="4699"/>
                    <a:pt x="16468" y="2857"/>
                  </a:cubicBezTo>
                  <a:cubicBezTo>
                    <a:pt x="14626" y="1015"/>
                    <a:pt x="12211" y="0"/>
                    <a:pt x="966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5" name="Google Shape;2195;p38"/>
            <p:cNvSpPr/>
            <p:nvPr/>
          </p:nvSpPr>
          <p:spPr>
            <a:xfrm>
              <a:off x="5734275" y="4598425"/>
              <a:ext cx="311400" cy="84950"/>
            </a:xfrm>
            <a:custGeom>
              <a:rect b="b" l="l" r="r" t="t"/>
              <a:pathLst>
                <a:path extrusionOk="0" h="3398" w="12456">
                  <a:moveTo>
                    <a:pt x="11323" y="1133"/>
                  </a:moveTo>
                  <a:lnTo>
                    <a:pt x="11323" y="2265"/>
                  </a:lnTo>
                  <a:lnTo>
                    <a:pt x="1133" y="2265"/>
                  </a:lnTo>
                  <a:lnTo>
                    <a:pt x="1133" y="1133"/>
                  </a:lnTo>
                  <a:close/>
                  <a:moveTo>
                    <a:pt x="565" y="1"/>
                  </a:moveTo>
                  <a:cubicBezTo>
                    <a:pt x="251" y="1"/>
                    <a:pt x="0" y="251"/>
                    <a:pt x="0" y="565"/>
                  </a:cubicBezTo>
                  <a:lnTo>
                    <a:pt x="0" y="2830"/>
                  </a:lnTo>
                  <a:cubicBezTo>
                    <a:pt x="0" y="3144"/>
                    <a:pt x="251" y="3398"/>
                    <a:pt x="565" y="3398"/>
                  </a:cubicBezTo>
                  <a:lnTo>
                    <a:pt x="11888" y="3398"/>
                  </a:lnTo>
                  <a:cubicBezTo>
                    <a:pt x="12202" y="3398"/>
                    <a:pt x="12455" y="3144"/>
                    <a:pt x="12455" y="2830"/>
                  </a:cubicBezTo>
                  <a:lnTo>
                    <a:pt x="12455" y="565"/>
                  </a:lnTo>
                  <a:cubicBezTo>
                    <a:pt x="12455" y="251"/>
                    <a:pt x="12202" y="1"/>
                    <a:pt x="1188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196" name="Google Shape;2196;p38"/>
          <p:cNvGrpSpPr/>
          <p:nvPr/>
        </p:nvGrpSpPr>
        <p:grpSpPr>
          <a:xfrm>
            <a:off x="4401699" y="1591315"/>
            <a:ext cx="340608" cy="340168"/>
            <a:chOff x="5053900" y="2021500"/>
            <a:chExt cx="483750" cy="483125"/>
          </a:xfrm>
        </p:grpSpPr>
        <p:sp>
          <p:nvSpPr>
            <p:cNvPr id="2197" name="Google Shape;2197;p38"/>
            <p:cNvSpPr/>
            <p:nvPr/>
          </p:nvSpPr>
          <p:spPr>
            <a:xfrm>
              <a:off x="5281350" y="2078100"/>
              <a:ext cx="127375" cy="127350"/>
            </a:xfrm>
            <a:custGeom>
              <a:rect b="b" l="l" r="r" t="t"/>
              <a:pathLst>
                <a:path extrusionOk="0" h="5094" w="5095">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8" name="Google Shape;2198;p38"/>
            <p:cNvSpPr/>
            <p:nvPr/>
          </p:nvSpPr>
          <p:spPr>
            <a:xfrm>
              <a:off x="5118000" y="2021500"/>
              <a:ext cx="368700" cy="483125"/>
            </a:xfrm>
            <a:custGeom>
              <a:rect b="b" l="l" r="r" t="t"/>
              <a:pathLst>
                <a:path extrusionOk="0" h="19325" w="14748">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9" name="Google Shape;2199;p38"/>
            <p:cNvSpPr/>
            <p:nvPr/>
          </p:nvSpPr>
          <p:spPr>
            <a:xfrm>
              <a:off x="5053900" y="2191325"/>
              <a:ext cx="56650" cy="28325"/>
            </a:xfrm>
            <a:custGeom>
              <a:rect b="b" l="l" r="r" t="t"/>
              <a:pathLst>
                <a:path extrusionOk="0" h="1133" w="2266">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00" name="Google Shape;2200;p38"/>
            <p:cNvSpPr/>
            <p:nvPr/>
          </p:nvSpPr>
          <p:spPr>
            <a:xfrm>
              <a:off x="5056850" y="2096550"/>
              <a:ext cx="50750" cy="48025"/>
            </a:xfrm>
            <a:custGeom>
              <a:rect b="b" l="l" r="r" t="t"/>
              <a:pathLst>
                <a:path extrusionOk="0" h="1921" w="203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01" name="Google Shape;2201;p38"/>
            <p:cNvSpPr/>
            <p:nvPr/>
          </p:nvSpPr>
          <p:spPr>
            <a:xfrm>
              <a:off x="5056400" y="2266400"/>
              <a:ext cx="51200" cy="48350"/>
            </a:xfrm>
            <a:custGeom>
              <a:rect b="b" l="l" r="r" t="t"/>
              <a:pathLst>
                <a:path extrusionOk="0" h="1934" w="2048">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02" name="Google Shape;2202;p38"/>
            <p:cNvSpPr/>
            <p:nvPr/>
          </p:nvSpPr>
          <p:spPr>
            <a:xfrm>
              <a:off x="5480400" y="2191325"/>
              <a:ext cx="56650" cy="28325"/>
            </a:xfrm>
            <a:custGeom>
              <a:rect b="b" l="l" r="r" t="t"/>
              <a:pathLst>
                <a:path extrusionOk="0" h="1133" w="2266">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03" name="Google Shape;2203;p38"/>
            <p:cNvSpPr/>
            <p:nvPr/>
          </p:nvSpPr>
          <p:spPr>
            <a:xfrm>
              <a:off x="5479800" y="2096550"/>
              <a:ext cx="54300" cy="48225"/>
            </a:xfrm>
            <a:custGeom>
              <a:rect b="b" l="l" r="r" t="t"/>
              <a:pathLst>
                <a:path extrusionOk="0" h="1929" w="2172">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04" name="Google Shape;2204;p38"/>
            <p:cNvSpPr/>
            <p:nvPr/>
          </p:nvSpPr>
          <p:spPr>
            <a:xfrm>
              <a:off x="5483350" y="2266400"/>
              <a:ext cx="54300" cy="48225"/>
            </a:xfrm>
            <a:custGeom>
              <a:rect b="b" l="l" r="r" t="t"/>
              <a:pathLst>
                <a:path extrusionOk="0" h="1929" w="2172">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8" name="Shape 2208"/>
        <p:cNvGrpSpPr/>
        <p:nvPr/>
      </p:nvGrpSpPr>
      <p:grpSpPr>
        <a:xfrm>
          <a:off x="0" y="0"/>
          <a:ext cx="0" cy="0"/>
          <a:chOff x="0" y="0"/>
          <a:chExt cx="0" cy="0"/>
        </a:xfrm>
      </p:grpSpPr>
      <p:grpSp>
        <p:nvGrpSpPr>
          <p:cNvPr id="2209" name="Google Shape;2209;p39"/>
          <p:cNvGrpSpPr/>
          <p:nvPr/>
        </p:nvGrpSpPr>
        <p:grpSpPr>
          <a:xfrm>
            <a:off x="731647" y="573573"/>
            <a:ext cx="635100" cy="734640"/>
            <a:chOff x="731647" y="573573"/>
            <a:chExt cx="635100" cy="734640"/>
          </a:xfrm>
        </p:grpSpPr>
        <p:grpSp>
          <p:nvGrpSpPr>
            <p:cNvPr id="2210" name="Google Shape;2210;p39"/>
            <p:cNvGrpSpPr/>
            <p:nvPr/>
          </p:nvGrpSpPr>
          <p:grpSpPr>
            <a:xfrm>
              <a:off x="731647" y="573573"/>
              <a:ext cx="635100" cy="635100"/>
              <a:chOff x="917231" y="750460"/>
              <a:chExt cx="635100" cy="635100"/>
            </a:xfrm>
          </p:grpSpPr>
          <p:sp>
            <p:nvSpPr>
              <p:cNvPr id="2211" name="Google Shape;2211;p39"/>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9"/>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3" name="Google Shape;2213;p39"/>
            <p:cNvGrpSpPr/>
            <p:nvPr/>
          </p:nvGrpSpPr>
          <p:grpSpPr>
            <a:xfrm>
              <a:off x="961679" y="1281213"/>
              <a:ext cx="175013" cy="27000"/>
              <a:chOff x="5662375" y="212375"/>
              <a:chExt cx="175013" cy="27000"/>
            </a:xfrm>
          </p:grpSpPr>
          <p:sp>
            <p:nvSpPr>
              <p:cNvPr id="2214" name="Google Shape;2214;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15" name="Google Shape;2215;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16" name="Google Shape;2216;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217" name="Google Shape;2217;p39"/>
          <p:cNvGrpSpPr/>
          <p:nvPr/>
        </p:nvGrpSpPr>
        <p:grpSpPr>
          <a:xfrm>
            <a:off x="731647" y="1650460"/>
            <a:ext cx="635100" cy="733490"/>
            <a:chOff x="731647" y="1650460"/>
            <a:chExt cx="635100" cy="733490"/>
          </a:xfrm>
        </p:grpSpPr>
        <p:grpSp>
          <p:nvGrpSpPr>
            <p:cNvPr id="2218" name="Google Shape;2218;p39"/>
            <p:cNvGrpSpPr/>
            <p:nvPr/>
          </p:nvGrpSpPr>
          <p:grpSpPr>
            <a:xfrm>
              <a:off x="731647" y="1650460"/>
              <a:ext cx="635100" cy="635100"/>
              <a:chOff x="917231" y="1827973"/>
              <a:chExt cx="635100" cy="635100"/>
            </a:xfrm>
          </p:grpSpPr>
          <p:sp>
            <p:nvSpPr>
              <p:cNvPr id="2219" name="Google Shape;2219;p39"/>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9"/>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1" name="Google Shape;2221;p39"/>
            <p:cNvGrpSpPr/>
            <p:nvPr/>
          </p:nvGrpSpPr>
          <p:grpSpPr>
            <a:xfrm>
              <a:off x="961679" y="2356951"/>
              <a:ext cx="175013" cy="27000"/>
              <a:chOff x="5662375" y="212375"/>
              <a:chExt cx="175013" cy="27000"/>
            </a:xfrm>
          </p:grpSpPr>
          <p:sp>
            <p:nvSpPr>
              <p:cNvPr id="2222" name="Google Shape;2222;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23" name="Google Shape;2223;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24" name="Google Shape;2224;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225" name="Google Shape;2225;p39"/>
          <p:cNvGrpSpPr/>
          <p:nvPr/>
        </p:nvGrpSpPr>
        <p:grpSpPr>
          <a:xfrm>
            <a:off x="731647" y="2728277"/>
            <a:ext cx="635100" cy="734984"/>
            <a:chOff x="731647" y="2728277"/>
            <a:chExt cx="635100" cy="734984"/>
          </a:xfrm>
        </p:grpSpPr>
        <p:grpSp>
          <p:nvGrpSpPr>
            <p:cNvPr id="2226" name="Google Shape;2226;p39"/>
            <p:cNvGrpSpPr/>
            <p:nvPr/>
          </p:nvGrpSpPr>
          <p:grpSpPr>
            <a:xfrm>
              <a:off x="731647" y="2728277"/>
              <a:ext cx="635100" cy="635100"/>
              <a:chOff x="917231" y="2905502"/>
              <a:chExt cx="635100" cy="635100"/>
            </a:xfrm>
          </p:grpSpPr>
          <p:sp>
            <p:nvSpPr>
              <p:cNvPr id="2227" name="Google Shape;2227;p39"/>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9"/>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9" name="Google Shape;2229;p39"/>
            <p:cNvGrpSpPr/>
            <p:nvPr/>
          </p:nvGrpSpPr>
          <p:grpSpPr>
            <a:xfrm>
              <a:off x="961679" y="3436260"/>
              <a:ext cx="175013" cy="27000"/>
              <a:chOff x="5662375" y="212375"/>
              <a:chExt cx="175013" cy="27000"/>
            </a:xfrm>
          </p:grpSpPr>
          <p:sp>
            <p:nvSpPr>
              <p:cNvPr id="2230" name="Google Shape;2230;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31" name="Google Shape;2231;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32" name="Google Shape;2232;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233" name="Google Shape;2233;p39"/>
          <p:cNvGrpSpPr/>
          <p:nvPr/>
        </p:nvGrpSpPr>
        <p:grpSpPr>
          <a:xfrm>
            <a:off x="731647" y="3806675"/>
            <a:ext cx="635100" cy="734704"/>
            <a:chOff x="731647" y="3806675"/>
            <a:chExt cx="635100" cy="734704"/>
          </a:xfrm>
        </p:grpSpPr>
        <p:grpSp>
          <p:nvGrpSpPr>
            <p:cNvPr id="2234" name="Google Shape;2234;p39"/>
            <p:cNvGrpSpPr/>
            <p:nvPr/>
          </p:nvGrpSpPr>
          <p:grpSpPr>
            <a:xfrm>
              <a:off x="731647" y="3806675"/>
              <a:ext cx="635100" cy="635100"/>
              <a:chOff x="917231" y="3983097"/>
              <a:chExt cx="635100" cy="635100"/>
            </a:xfrm>
          </p:grpSpPr>
          <p:sp>
            <p:nvSpPr>
              <p:cNvPr id="2235" name="Google Shape;2235;p39"/>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9"/>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7" name="Google Shape;2237;p39"/>
            <p:cNvGrpSpPr/>
            <p:nvPr/>
          </p:nvGrpSpPr>
          <p:grpSpPr>
            <a:xfrm>
              <a:off x="961679" y="4514379"/>
              <a:ext cx="175013" cy="27000"/>
              <a:chOff x="5662375" y="212375"/>
              <a:chExt cx="175013" cy="27000"/>
            </a:xfrm>
          </p:grpSpPr>
          <p:sp>
            <p:nvSpPr>
              <p:cNvPr id="2238" name="Google Shape;2238;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39" name="Google Shape;2239;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40" name="Google Shape;2240;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241" name="Google Shape;2241;p39"/>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2242" name="Google Shape;2242;p39"/>
          <p:cNvSpPr txBox="1"/>
          <p:nvPr>
            <p:ph idx="2" type="subTitle"/>
          </p:nvPr>
        </p:nvSpPr>
        <p:spPr>
          <a:xfrm>
            <a:off x="1664208" y="71323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 Data Sources</a:t>
            </a:r>
            <a:endParaRPr>
              <a:latin typeface="Barlow Semi Condensed"/>
              <a:ea typeface="Barlow Semi Condensed"/>
              <a:cs typeface="Barlow Semi Condensed"/>
              <a:sym typeface="Barlow Semi Condensed"/>
            </a:endParaRPr>
          </a:p>
        </p:txBody>
      </p:sp>
      <p:sp>
        <p:nvSpPr>
          <p:cNvPr id="2243" name="Google Shape;2243;p39"/>
          <p:cNvSpPr txBox="1"/>
          <p:nvPr>
            <p:ph idx="1" type="subTitle"/>
          </p:nvPr>
        </p:nvSpPr>
        <p:spPr>
          <a:xfrm>
            <a:off x="1664208" y="42976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Data Source/Scraping</a:t>
            </a:r>
            <a:endParaRPr/>
          </a:p>
        </p:txBody>
      </p:sp>
      <p:sp>
        <p:nvSpPr>
          <p:cNvPr id="2244" name="Google Shape;2244;p39"/>
          <p:cNvSpPr txBox="1"/>
          <p:nvPr>
            <p:ph idx="3" type="subTitle"/>
          </p:nvPr>
        </p:nvSpPr>
        <p:spPr>
          <a:xfrm>
            <a:off x="1664208" y="1508760"/>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EDA</a:t>
            </a:r>
            <a:endParaRPr/>
          </a:p>
        </p:txBody>
      </p:sp>
      <p:sp>
        <p:nvSpPr>
          <p:cNvPr id="2245" name="Google Shape;2245;p39"/>
          <p:cNvSpPr txBox="1"/>
          <p:nvPr>
            <p:ph idx="4" type="subTitle"/>
          </p:nvPr>
        </p:nvSpPr>
        <p:spPr>
          <a:xfrm>
            <a:off x="1664208" y="179222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Initial Discoveries with EDA</a:t>
            </a:r>
            <a:endParaRPr/>
          </a:p>
        </p:txBody>
      </p:sp>
      <p:sp>
        <p:nvSpPr>
          <p:cNvPr id="2246" name="Google Shape;2246;p39"/>
          <p:cNvSpPr txBox="1"/>
          <p:nvPr>
            <p:ph idx="5" type="subTitle"/>
          </p:nvPr>
        </p:nvSpPr>
        <p:spPr>
          <a:xfrm>
            <a:off x="1664208" y="2587752"/>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Modeling</a:t>
            </a:r>
            <a:endParaRPr/>
          </a:p>
        </p:txBody>
      </p:sp>
      <p:sp>
        <p:nvSpPr>
          <p:cNvPr id="2247" name="Google Shape;2247;p39"/>
          <p:cNvSpPr txBox="1"/>
          <p:nvPr>
            <p:ph idx="6" type="subTitle"/>
          </p:nvPr>
        </p:nvSpPr>
        <p:spPr>
          <a:xfrm>
            <a:off x="1664208" y="2871216"/>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Modeling and Results</a:t>
            </a:r>
            <a:endParaRPr/>
          </a:p>
        </p:txBody>
      </p:sp>
      <p:sp>
        <p:nvSpPr>
          <p:cNvPr id="2248" name="Google Shape;2248;p39"/>
          <p:cNvSpPr txBox="1"/>
          <p:nvPr>
            <p:ph idx="7" type="subTitle"/>
          </p:nvPr>
        </p:nvSpPr>
        <p:spPr>
          <a:xfrm>
            <a:off x="1664208" y="366674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Conclusions</a:t>
            </a:r>
            <a:endParaRPr/>
          </a:p>
        </p:txBody>
      </p:sp>
      <p:sp>
        <p:nvSpPr>
          <p:cNvPr id="2249" name="Google Shape;2249;p39"/>
          <p:cNvSpPr txBox="1"/>
          <p:nvPr>
            <p:ph idx="8" type="subTitle"/>
          </p:nvPr>
        </p:nvSpPr>
        <p:spPr>
          <a:xfrm>
            <a:off x="1664208" y="3950208"/>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Analysis of Discoveries</a:t>
            </a:r>
            <a:endParaRPr/>
          </a:p>
        </p:txBody>
      </p:sp>
      <p:sp>
        <p:nvSpPr>
          <p:cNvPr id="2250" name="Google Shape;2250;p39"/>
          <p:cNvSpPr txBox="1"/>
          <p:nvPr>
            <p:ph idx="9" type="title"/>
          </p:nvPr>
        </p:nvSpPr>
        <p:spPr>
          <a:xfrm>
            <a:off x="813816" y="72237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251" name="Google Shape;2251;p39"/>
          <p:cNvSpPr txBox="1"/>
          <p:nvPr>
            <p:ph idx="13" type="title"/>
          </p:nvPr>
        </p:nvSpPr>
        <p:spPr>
          <a:xfrm>
            <a:off x="813816" y="180136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252" name="Google Shape;2252;p39"/>
          <p:cNvSpPr txBox="1"/>
          <p:nvPr>
            <p:ph idx="14" type="title"/>
          </p:nvPr>
        </p:nvSpPr>
        <p:spPr>
          <a:xfrm>
            <a:off x="813816" y="28803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253" name="Google Shape;2253;p39"/>
          <p:cNvSpPr txBox="1"/>
          <p:nvPr>
            <p:ph idx="15" type="title"/>
          </p:nvPr>
        </p:nvSpPr>
        <p:spPr>
          <a:xfrm>
            <a:off x="813816" y="3959352"/>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254" name="Google Shape;2254;p39"/>
          <p:cNvSpPr/>
          <p:nvPr/>
        </p:nvSpPr>
        <p:spPr>
          <a:xfrm>
            <a:off x="0" y="67025"/>
            <a:ext cx="9144000" cy="4474500"/>
          </a:xfrm>
          <a:prstGeom prst="rect">
            <a:avLst/>
          </a:prstGeom>
          <a:solidFill>
            <a:srgbClr val="F7F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55" name="Google Shape;2255;p39"/>
          <p:cNvSpPr/>
          <p:nvPr/>
        </p:nvSpPr>
        <p:spPr>
          <a:xfrm>
            <a:off x="2146500" y="2183250"/>
            <a:ext cx="1309800" cy="777000"/>
          </a:xfrm>
          <a:prstGeom prst="flowChartAlternateProcess">
            <a:avLst/>
          </a:prstGeom>
          <a:solidFill>
            <a:srgbClr val="C9DAF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Website Scrapers</a:t>
            </a:r>
            <a:endParaRPr b="1" sz="1600">
              <a:latin typeface="Roboto"/>
              <a:ea typeface="Roboto"/>
              <a:cs typeface="Roboto"/>
              <a:sym typeface="Roboto"/>
            </a:endParaRPr>
          </a:p>
        </p:txBody>
      </p:sp>
      <p:cxnSp>
        <p:nvCxnSpPr>
          <p:cNvPr id="2256" name="Google Shape;2256;p39"/>
          <p:cNvCxnSpPr>
            <a:stCxn id="2257" idx="3"/>
            <a:endCxn id="2255" idx="1"/>
          </p:cNvCxnSpPr>
          <p:nvPr/>
        </p:nvCxnSpPr>
        <p:spPr>
          <a:xfrm>
            <a:off x="2025300" y="1728100"/>
            <a:ext cx="121200" cy="843600"/>
          </a:xfrm>
          <a:prstGeom prst="straightConnector1">
            <a:avLst/>
          </a:prstGeom>
          <a:noFill/>
          <a:ln cap="flat" cmpd="sng" w="19050">
            <a:solidFill>
              <a:srgbClr val="4285F4"/>
            </a:solidFill>
            <a:prstDash val="solid"/>
            <a:round/>
            <a:headEnd len="med" w="med" type="none"/>
            <a:tailEnd len="med" w="med" type="stealth"/>
          </a:ln>
        </p:spPr>
      </p:cxnSp>
      <p:sp>
        <p:nvSpPr>
          <p:cNvPr id="2257" name="Google Shape;2257;p39"/>
          <p:cNvSpPr/>
          <p:nvPr/>
        </p:nvSpPr>
        <p:spPr>
          <a:xfrm>
            <a:off x="84900" y="1055050"/>
            <a:ext cx="1940400" cy="1346100"/>
          </a:xfrm>
          <a:prstGeom prst="flowChartAlternateProcess">
            <a:avLst/>
          </a:prstGeom>
          <a:solidFill>
            <a:srgbClr val="C9DAF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n" sz="1200">
                <a:latin typeface="Roboto"/>
                <a:ea typeface="Roboto"/>
                <a:cs typeface="Roboto"/>
                <a:sym typeface="Roboto"/>
              </a:rPr>
              <a:t>OIG: Work Plan Summaries</a:t>
            </a:r>
            <a:endParaRPr b="1" i="1" sz="1200">
              <a:latin typeface="Roboto"/>
              <a:ea typeface="Roboto"/>
              <a:cs typeface="Roboto"/>
              <a:sym typeface="Roboto"/>
            </a:endParaRPr>
          </a:p>
          <a:p>
            <a:pPr indent="0" lvl="0" marL="0" rtl="0" algn="l">
              <a:spcBef>
                <a:spcPts val="0"/>
              </a:spcBef>
              <a:spcAft>
                <a:spcPts val="0"/>
              </a:spcAft>
              <a:buNone/>
            </a:pPr>
            <a:r>
              <a:rPr i="1" lang="en" sz="1200">
                <a:latin typeface="Roboto"/>
                <a:ea typeface="Roboto"/>
                <a:cs typeface="Roboto"/>
                <a:sym typeface="Roboto"/>
              </a:rPr>
              <a:t>-Basic Component Data</a:t>
            </a:r>
            <a:endParaRPr i="1" sz="1200">
              <a:latin typeface="Roboto"/>
              <a:ea typeface="Roboto"/>
              <a:cs typeface="Roboto"/>
              <a:sym typeface="Roboto"/>
            </a:endParaRPr>
          </a:p>
          <a:p>
            <a:pPr indent="0" lvl="0" marL="0" rtl="0" algn="l">
              <a:spcBef>
                <a:spcPts val="0"/>
              </a:spcBef>
              <a:spcAft>
                <a:spcPts val="0"/>
              </a:spcAft>
              <a:buNone/>
            </a:pPr>
            <a:r>
              <a:rPr i="1" lang="en" sz="1200">
                <a:latin typeface="Roboto"/>
                <a:ea typeface="Roboto"/>
                <a:cs typeface="Roboto"/>
                <a:sym typeface="Roboto"/>
              </a:rPr>
              <a:t>-Summary/Overview Data of a project</a:t>
            </a:r>
            <a:endParaRPr i="1" sz="1200">
              <a:latin typeface="Roboto"/>
              <a:ea typeface="Roboto"/>
              <a:cs typeface="Roboto"/>
              <a:sym typeface="Roboto"/>
            </a:endParaRPr>
          </a:p>
        </p:txBody>
      </p:sp>
      <p:sp>
        <p:nvSpPr>
          <p:cNvPr id="2258" name="Google Shape;2258;p39"/>
          <p:cNvSpPr/>
          <p:nvPr/>
        </p:nvSpPr>
        <p:spPr>
          <a:xfrm>
            <a:off x="84900" y="2960250"/>
            <a:ext cx="1879800" cy="1090200"/>
          </a:xfrm>
          <a:prstGeom prst="flowChartAlternateProcess">
            <a:avLst/>
          </a:prstGeom>
          <a:solidFill>
            <a:srgbClr val="C9DAF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OIG: Reports</a:t>
            </a:r>
            <a:endParaRPr b="1" sz="1200">
              <a:latin typeface="Roboto"/>
              <a:ea typeface="Roboto"/>
              <a:cs typeface="Roboto"/>
              <a:sym typeface="Roboto"/>
            </a:endParaRPr>
          </a:p>
          <a:p>
            <a:pPr indent="0" lvl="0" marL="0" rtl="0" algn="l">
              <a:spcBef>
                <a:spcPts val="0"/>
              </a:spcBef>
              <a:spcAft>
                <a:spcPts val="0"/>
              </a:spcAft>
              <a:buNone/>
            </a:pPr>
            <a:r>
              <a:rPr i="1" lang="en" sz="1200">
                <a:latin typeface="Roboto"/>
                <a:ea typeface="Roboto"/>
                <a:cs typeface="Roboto"/>
                <a:sym typeface="Roboto"/>
              </a:rPr>
              <a:t>-Reports data</a:t>
            </a:r>
            <a:endParaRPr i="1" sz="1200">
              <a:latin typeface="Roboto"/>
              <a:ea typeface="Roboto"/>
              <a:cs typeface="Roboto"/>
              <a:sym typeface="Roboto"/>
            </a:endParaRPr>
          </a:p>
          <a:p>
            <a:pPr indent="0" lvl="0" marL="0" rtl="0" algn="l">
              <a:spcBef>
                <a:spcPts val="0"/>
              </a:spcBef>
              <a:spcAft>
                <a:spcPts val="0"/>
              </a:spcAft>
              <a:buNone/>
            </a:pPr>
            <a:r>
              <a:rPr i="1" lang="en" sz="1200">
                <a:latin typeface="Roboto"/>
                <a:ea typeface="Roboto"/>
                <a:cs typeface="Roboto"/>
                <a:sym typeface="Roboto"/>
              </a:rPr>
              <a:t>- Outlines Summary of Findings and Work </a:t>
            </a:r>
            <a:endParaRPr i="1" sz="1200">
              <a:latin typeface="Roboto"/>
              <a:ea typeface="Roboto"/>
              <a:cs typeface="Roboto"/>
              <a:sym typeface="Roboto"/>
            </a:endParaRPr>
          </a:p>
        </p:txBody>
      </p:sp>
      <p:cxnSp>
        <p:nvCxnSpPr>
          <p:cNvPr id="2259" name="Google Shape;2259;p39"/>
          <p:cNvCxnSpPr>
            <a:stCxn id="2255" idx="1"/>
            <a:endCxn id="2258" idx="3"/>
          </p:cNvCxnSpPr>
          <p:nvPr/>
        </p:nvCxnSpPr>
        <p:spPr>
          <a:xfrm flipH="1">
            <a:off x="1964700" y="2571750"/>
            <a:ext cx="181800" cy="933600"/>
          </a:xfrm>
          <a:prstGeom prst="straightConnector1">
            <a:avLst/>
          </a:prstGeom>
          <a:noFill/>
          <a:ln cap="flat" cmpd="sng" w="19050">
            <a:solidFill>
              <a:srgbClr val="4285F4"/>
            </a:solidFill>
            <a:prstDash val="solid"/>
            <a:round/>
            <a:headEnd len="med" w="med" type="stealth"/>
            <a:tailEnd len="med" w="med" type="none"/>
          </a:ln>
        </p:spPr>
      </p:cxnSp>
      <p:cxnSp>
        <p:nvCxnSpPr>
          <p:cNvPr id="2260" name="Google Shape;2260;p39"/>
          <p:cNvCxnSpPr>
            <a:stCxn id="2255" idx="3"/>
            <a:endCxn id="2261" idx="1"/>
          </p:cNvCxnSpPr>
          <p:nvPr/>
        </p:nvCxnSpPr>
        <p:spPr>
          <a:xfrm flipH="1" rot="10800000">
            <a:off x="3456300" y="1183050"/>
            <a:ext cx="989100" cy="1388700"/>
          </a:xfrm>
          <a:prstGeom prst="straightConnector1">
            <a:avLst/>
          </a:prstGeom>
          <a:noFill/>
          <a:ln cap="flat" cmpd="sng" w="19050">
            <a:solidFill>
              <a:srgbClr val="4285F4"/>
            </a:solidFill>
            <a:prstDash val="solid"/>
            <a:round/>
            <a:headEnd len="med" w="med" type="none"/>
            <a:tailEnd len="med" w="med" type="stealth"/>
          </a:ln>
        </p:spPr>
      </p:cxnSp>
      <p:sp>
        <p:nvSpPr>
          <p:cNvPr id="2262" name="Google Shape;2262;p39"/>
          <p:cNvSpPr/>
          <p:nvPr/>
        </p:nvSpPr>
        <p:spPr>
          <a:xfrm>
            <a:off x="6754875" y="1904750"/>
            <a:ext cx="2340600" cy="496500"/>
          </a:xfrm>
          <a:prstGeom prst="flowChartAlternateProcess">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LDA Topic Modeling</a:t>
            </a:r>
            <a:endParaRPr i="1" sz="1600">
              <a:latin typeface="Roboto"/>
              <a:ea typeface="Roboto"/>
              <a:cs typeface="Roboto"/>
              <a:sym typeface="Roboto"/>
            </a:endParaRPr>
          </a:p>
        </p:txBody>
      </p:sp>
      <p:cxnSp>
        <p:nvCxnSpPr>
          <p:cNvPr id="2263" name="Google Shape;2263;p39"/>
          <p:cNvCxnSpPr>
            <a:endCxn id="2258" idx="0"/>
          </p:cNvCxnSpPr>
          <p:nvPr/>
        </p:nvCxnSpPr>
        <p:spPr>
          <a:xfrm flipH="1">
            <a:off x="1024800" y="2340450"/>
            <a:ext cx="900" cy="619800"/>
          </a:xfrm>
          <a:prstGeom prst="straightConnector1">
            <a:avLst/>
          </a:prstGeom>
          <a:noFill/>
          <a:ln cap="flat" cmpd="sng" w="19050">
            <a:solidFill>
              <a:srgbClr val="4285F4"/>
            </a:solidFill>
            <a:prstDash val="solid"/>
            <a:round/>
            <a:headEnd len="med" w="med" type="stealth"/>
            <a:tailEnd len="med" w="med" type="none"/>
          </a:ln>
        </p:spPr>
      </p:cxnSp>
      <p:sp>
        <p:nvSpPr>
          <p:cNvPr id="2261" name="Google Shape;2261;p39"/>
          <p:cNvSpPr/>
          <p:nvPr/>
        </p:nvSpPr>
        <p:spPr>
          <a:xfrm>
            <a:off x="4445525" y="637900"/>
            <a:ext cx="2389200" cy="1090200"/>
          </a:xfrm>
          <a:prstGeom prst="flowChartAlternateProcess">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Data Cleaning:</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i="1" lang="en" sz="1200">
                <a:latin typeface="Roboto"/>
                <a:ea typeface="Roboto"/>
                <a:cs typeface="Roboto"/>
                <a:sym typeface="Roboto"/>
              </a:rPr>
              <a:t>Tokenize</a:t>
            </a:r>
            <a:endParaRPr i="1" sz="1200">
              <a:latin typeface="Roboto"/>
              <a:ea typeface="Roboto"/>
              <a:cs typeface="Roboto"/>
              <a:sym typeface="Roboto"/>
            </a:endParaRPr>
          </a:p>
          <a:p>
            <a:pPr indent="-304800" lvl="0" marL="457200" rtl="0" algn="l">
              <a:spcBef>
                <a:spcPts val="0"/>
              </a:spcBef>
              <a:spcAft>
                <a:spcPts val="0"/>
              </a:spcAft>
              <a:buSzPts val="1200"/>
              <a:buFont typeface="Roboto"/>
              <a:buChar char="●"/>
            </a:pPr>
            <a:r>
              <a:rPr i="1" lang="en" sz="1200">
                <a:latin typeface="Roboto"/>
                <a:ea typeface="Roboto"/>
                <a:cs typeface="Roboto"/>
                <a:sym typeface="Roboto"/>
              </a:rPr>
              <a:t>Remove Stopwords and Redundant Phases</a:t>
            </a:r>
            <a:endParaRPr i="1" sz="1200">
              <a:latin typeface="Roboto"/>
              <a:ea typeface="Roboto"/>
              <a:cs typeface="Roboto"/>
              <a:sym typeface="Roboto"/>
            </a:endParaRPr>
          </a:p>
          <a:p>
            <a:pPr indent="-304800" lvl="0" marL="457200" rtl="0" algn="l">
              <a:spcBef>
                <a:spcPts val="0"/>
              </a:spcBef>
              <a:spcAft>
                <a:spcPts val="0"/>
              </a:spcAft>
              <a:buSzPts val="1200"/>
              <a:buFont typeface="Roboto"/>
              <a:buChar char="●"/>
            </a:pPr>
            <a:r>
              <a:rPr i="1" lang="en" sz="1200">
                <a:latin typeface="Roboto"/>
                <a:ea typeface="Roboto"/>
                <a:cs typeface="Roboto"/>
                <a:sym typeface="Roboto"/>
              </a:rPr>
              <a:t>Lemmatize</a:t>
            </a:r>
            <a:endParaRPr i="1" sz="1200">
              <a:latin typeface="Roboto"/>
              <a:ea typeface="Roboto"/>
              <a:cs typeface="Roboto"/>
              <a:sym typeface="Roboto"/>
            </a:endParaRPr>
          </a:p>
        </p:txBody>
      </p:sp>
      <p:cxnSp>
        <p:nvCxnSpPr>
          <p:cNvPr id="2264" name="Google Shape;2264;p39"/>
          <p:cNvCxnSpPr>
            <a:stCxn id="2261" idx="3"/>
            <a:endCxn id="2262" idx="0"/>
          </p:cNvCxnSpPr>
          <p:nvPr/>
        </p:nvCxnSpPr>
        <p:spPr>
          <a:xfrm>
            <a:off x="6834725" y="1183000"/>
            <a:ext cx="1090500" cy="721800"/>
          </a:xfrm>
          <a:prstGeom prst="straightConnector1">
            <a:avLst/>
          </a:prstGeom>
          <a:noFill/>
          <a:ln cap="flat" cmpd="sng" w="19050">
            <a:solidFill>
              <a:srgbClr val="4285F4"/>
            </a:solidFill>
            <a:prstDash val="solid"/>
            <a:round/>
            <a:headEnd len="med" w="med" type="none"/>
            <a:tailEnd len="med" w="med" type="stealth"/>
          </a:ln>
        </p:spPr>
      </p:cxnSp>
      <p:cxnSp>
        <p:nvCxnSpPr>
          <p:cNvPr id="2265" name="Google Shape;2265;p39"/>
          <p:cNvCxnSpPr>
            <a:stCxn id="2261" idx="2"/>
            <a:endCxn id="2266" idx="0"/>
          </p:cNvCxnSpPr>
          <p:nvPr/>
        </p:nvCxnSpPr>
        <p:spPr>
          <a:xfrm flipH="1">
            <a:off x="5402825" y="1728100"/>
            <a:ext cx="237300" cy="173700"/>
          </a:xfrm>
          <a:prstGeom prst="straightConnector1">
            <a:avLst/>
          </a:prstGeom>
          <a:noFill/>
          <a:ln cap="flat" cmpd="sng" w="19050">
            <a:solidFill>
              <a:srgbClr val="4285F4"/>
            </a:solidFill>
            <a:prstDash val="solid"/>
            <a:round/>
            <a:headEnd len="med" w="med" type="none"/>
            <a:tailEnd len="med" w="med" type="stealth"/>
          </a:ln>
        </p:spPr>
      </p:cxnSp>
      <p:sp>
        <p:nvSpPr>
          <p:cNvPr id="2266" name="Google Shape;2266;p39"/>
          <p:cNvSpPr/>
          <p:nvPr/>
        </p:nvSpPr>
        <p:spPr>
          <a:xfrm>
            <a:off x="4232425" y="1901650"/>
            <a:ext cx="2340600" cy="496500"/>
          </a:xfrm>
          <a:prstGeom prst="flowChartAlternateProcess">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BertTopic</a:t>
            </a:r>
            <a:endParaRPr i="1" sz="1600">
              <a:latin typeface="Roboto"/>
              <a:ea typeface="Roboto"/>
              <a:cs typeface="Roboto"/>
              <a:sym typeface="Roboto"/>
            </a:endParaRPr>
          </a:p>
        </p:txBody>
      </p:sp>
      <p:cxnSp>
        <p:nvCxnSpPr>
          <p:cNvPr id="2267" name="Google Shape;2267;p39"/>
          <p:cNvCxnSpPr>
            <a:stCxn id="2262" idx="2"/>
            <a:endCxn id="2268" idx="0"/>
          </p:cNvCxnSpPr>
          <p:nvPr/>
        </p:nvCxnSpPr>
        <p:spPr>
          <a:xfrm>
            <a:off x="7925175" y="2401250"/>
            <a:ext cx="0" cy="327300"/>
          </a:xfrm>
          <a:prstGeom prst="straightConnector1">
            <a:avLst/>
          </a:prstGeom>
          <a:noFill/>
          <a:ln cap="flat" cmpd="sng" w="19050">
            <a:solidFill>
              <a:srgbClr val="4285F4"/>
            </a:solidFill>
            <a:prstDash val="solid"/>
            <a:round/>
            <a:headEnd len="med" w="med" type="none"/>
            <a:tailEnd len="med" w="med" type="stealth"/>
          </a:ln>
        </p:spPr>
      </p:cxnSp>
      <p:sp>
        <p:nvSpPr>
          <p:cNvPr id="2268" name="Google Shape;2268;p39"/>
          <p:cNvSpPr/>
          <p:nvPr/>
        </p:nvSpPr>
        <p:spPr>
          <a:xfrm>
            <a:off x="6754875" y="2728550"/>
            <a:ext cx="2340600" cy="721800"/>
          </a:xfrm>
          <a:prstGeom prst="flowChartAlternateProcess">
            <a:avLst/>
          </a:prstGeom>
          <a:solidFill>
            <a:srgbClr val="F0F8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Roboto"/>
                <a:ea typeface="Roboto"/>
                <a:cs typeface="Roboto"/>
                <a:sym typeface="Roboto"/>
              </a:rPr>
              <a:t>Check for best # of topics</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Umass coherence score graphing</a:t>
            </a:r>
            <a:endParaRPr sz="1200">
              <a:latin typeface="Roboto"/>
              <a:ea typeface="Roboto"/>
              <a:cs typeface="Roboto"/>
              <a:sym typeface="Roboto"/>
            </a:endParaRPr>
          </a:p>
        </p:txBody>
      </p:sp>
      <p:sp>
        <p:nvSpPr>
          <p:cNvPr id="2269" name="Google Shape;2269;p39"/>
          <p:cNvSpPr/>
          <p:nvPr/>
        </p:nvSpPr>
        <p:spPr>
          <a:xfrm>
            <a:off x="5402725" y="3777650"/>
            <a:ext cx="2340600" cy="721800"/>
          </a:xfrm>
          <a:prstGeom prst="flowChartAlternateProcess">
            <a:avLst/>
          </a:prstGeom>
          <a:solidFill>
            <a:srgbClr val="F0F8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Test and Create Model</a:t>
            </a:r>
            <a:endParaRPr>
              <a:latin typeface="Roboto"/>
              <a:ea typeface="Roboto"/>
              <a:cs typeface="Roboto"/>
              <a:sym typeface="Roboto"/>
            </a:endParaRPr>
          </a:p>
        </p:txBody>
      </p:sp>
      <p:cxnSp>
        <p:nvCxnSpPr>
          <p:cNvPr id="2270" name="Google Shape;2270;p39"/>
          <p:cNvCxnSpPr>
            <a:stCxn id="2266" idx="2"/>
            <a:endCxn id="2269" idx="0"/>
          </p:cNvCxnSpPr>
          <p:nvPr/>
        </p:nvCxnSpPr>
        <p:spPr>
          <a:xfrm>
            <a:off x="5402725" y="2398150"/>
            <a:ext cx="1170300" cy="1379400"/>
          </a:xfrm>
          <a:prstGeom prst="straightConnector1">
            <a:avLst/>
          </a:prstGeom>
          <a:noFill/>
          <a:ln cap="flat" cmpd="sng" w="19050">
            <a:solidFill>
              <a:srgbClr val="4285F4"/>
            </a:solidFill>
            <a:prstDash val="solid"/>
            <a:round/>
            <a:headEnd len="med" w="med" type="none"/>
            <a:tailEnd len="med" w="med" type="stealth"/>
          </a:ln>
        </p:spPr>
      </p:cxnSp>
      <p:cxnSp>
        <p:nvCxnSpPr>
          <p:cNvPr id="2271" name="Google Shape;2271;p39"/>
          <p:cNvCxnSpPr>
            <a:stCxn id="2268" idx="2"/>
            <a:endCxn id="2269" idx="0"/>
          </p:cNvCxnSpPr>
          <p:nvPr/>
        </p:nvCxnSpPr>
        <p:spPr>
          <a:xfrm flipH="1">
            <a:off x="6573075" y="3450350"/>
            <a:ext cx="1352100" cy="327300"/>
          </a:xfrm>
          <a:prstGeom prst="straightConnector1">
            <a:avLst/>
          </a:prstGeom>
          <a:noFill/>
          <a:ln cap="flat" cmpd="sng" w="19050">
            <a:solidFill>
              <a:srgbClr val="4285F4"/>
            </a:solidFill>
            <a:prstDash val="solid"/>
            <a:round/>
            <a:headEnd len="med" w="med" type="none"/>
            <a:tailEnd len="med" w="med" type="stealth"/>
          </a:ln>
        </p:spPr>
      </p:cxnSp>
      <p:sp>
        <p:nvSpPr>
          <p:cNvPr id="2272" name="Google Shape;2272;p39"/>
          <p:cNvSpPr/>
          <p:nvPr/>
        </p:nvSpPr>
        <p:spPr>
          <a:xfrm>
            <a:off x="84900" y="557150"/>
            <a:ext cx="3371400" cy="327300"/>
          </a:xfrm>
          <a:prstGeom prst="rect">
            <a:avLst/>
          </a:prstGeom>
          <a:solidFill>
            <a:srgbClr val="EFEFE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1: Identify and Pull Data</a:t>
            </a:r>
            <a:endParaRPr b="1">
              <a:latin typeface="Roboto"/>
              <a:ea typeface="Roboto"/>
              <a:cs typeface="Roboto"/>
              <a:sym typeface="Roboto"/>
            </a:endParaRPr>
          </a:p>
        </p:txBody>
      </p:sp>
      <p:sp>
        <p:nvSpPr>
          <p:cNvPr id="2273" name="Google Shape;2273;p39"/>
          <p:cNvSpPr/>
          <p:nvPr/>
        </p:nvSpPr>
        <p:spPr>
          <a:xfrm>
            <a:off x="4887325" y="4607650"/>
            <a:ext cx="3371400" cy="327300"/>
          </a:xfrm>
          <a:prstGeom prst="rect">
            <a:avLst/>
          </a:prstGeom>
          <a:solidFill>
            <a:srgbClr val="EFEFE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3: Models Created</a:t>
            </a:r>
            <a:endParaRPr b="1">
              <a:latin typeface="Roboto"/>
              <a:ea typeface="Roboto"/>
              <a:cs typeface="Roboto"/>
              <a:sym typeface="Roboto"/>
            </a:endParaRPr>
          </a:p>
        </p:txBody>
      </p:sp>
      <p:sp>
        <p:nvSpPr>
          <p:cNvPr id="2274" name="Google Shape;2274;p39"/>
          <p:cNvSpPr/>
          <p:nvPr/>
        </p:nvSpPr>
        <p:spPr>
          <a:xfrm>
            <a:off x="4887325" y="194850"/>
            <a:ext cx="3371400" cy="327300"/>
          </a:xfrm>
          <a:prstGeom prst="rect">
            <a:avLst/>
          </a:prstGeom>
          <a:solidFill>
            <a:srgbClr val="EFEFE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2: Topic Modeling Comparison</a:t>
            </a:r>
            <a:endParaRPr b="1">
              <a:latin typeface="Roboto"/>
              <a:ea typeface="Roboto"/>
              <a:cs typeface="Roboto"/>
              <a:sym typeface="Roboto"/>
            </a:endParaRPr>
          </a:p>
        </p:txBody>
      </p:sp>
      <p:sp>
        <p:nvSpPr>
          <p:cNvPr id="2275" name="Google Shape;2275;p39"/>
          <p:cNvSpPr txBox="1"/>
          <p:nvPr/>
        </p:nvSpPr>
        <p:spPr>
          <a:xfrm>
            <a:off x="0" y="4270275"/>
            <a:ext cx="427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Roboto"/>
                <a:ea typeface="Roboto"/>
                <a:cs typeface="Roboto"/>
                <a:sym typeface="Roboto"/>
              </a:rPr>
              <a:t>OIG Work Plan and Reports</a:t>
            </a:r>
            <a:endParaRPr b="1" sz="24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Topic Modeling Text Analysis</a:t>
            </a:r>
            <a:endParaRPr sz="1800">
              <a:latin typeface="Roboto"/>
              <a:ea typeface="Roboto"/>
              <a:cs typeface="Roboto"/>
              <a:sym typeface="Roboto"/>
            </a:endParaRPr>
          </a:p>
        </p:txBody>
      </p:sp>
      <p:cxnSp>
        <p:nvCxnSpPr>
          <p:cNvPr id="2276" name="Google Shape;2276;p39"/>
          <p:cNvCxnSpPr>
            <a:stCxn id="2255" idx="3"/>
          </p:cNvCxnSpPr>
          <p:nvPr/>
        </p:nvCxnSpPr>
        <p:spPr>
          <a:xfrm flipH="1" rot="10800000">
            <a:off x="3456300" y="967050"/>
            <a:ext cx="1024800" cy="1604700"/>
          </a:xfrm>
          <a:prstGeom prst="straightConnector1">
            <a:avLst/>
          </a:prstGeom>
          <a:noFill/>
          <a:ln cap="flat" cmpd="sng" w="19050">
            <a:solidFill>
              <a:srgbClr val="4285F4"/>
            </a:solidFill>
            <a:prstDash val="solid"/>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0" name="Shape 2280"/>
        <p:cNvGrpSpPr/>
        <p:nvPr/>
      </p:nvGrpSpPr>
      <p:grpSpPr>
        <a:xfrm>
          <a:off x="0" y="0"/>
          <a:ext cx="0" cy="0"/>
          <a:chOff x="0" y="0"/>
          <a:chExt cx="0" cy="0"/>
        </a:xfrm>
      </p:grpSpPr>
      <p:sp>
        <p:nvSpPr>
          <p:cNvPr id="2281" name="Google Shape;2281;p40"/>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Data Source/ Scraping</a:t>
            </a:r>
            <a:endParaRPr sz="3400"/>
          </a:p>
        </p:txBody>
      </p:sp>
      <p:sp>
        <p:nvSpPr>
          <p:cNvPr id="2282" name="Google Shape;2282;p40"/>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283" name="Google Shape;2283;p40"/>
          <p:cNvSpPr txBox="1"/>
          <p:nvPr>
            <p:ph idx="1" type="subTitle"/>
          </p:nvPr>
        </p:nvSpPr>
        <p:spPr>
          <a:xfrm>
            <a:off x="2973225" y="2999232"/>
            <a:ext cx="32004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Method and Source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7" name="Shape 2287"/>
        <p:cNvGrpSpPr/>
        <p:nvPr/>
      </p:nvGrpSpPr>
      <p:grpSpPr>
        <a:xfrm>
          <a:off x="0" y="0"/>
          <a:ext cx="0" cy="0"/>
          <a:chOff x="0" y="0"/>
          <a:chExt cx="0" cy="0"/>
        </a:xfrm>
      </p:grpSpPr>
      <p:sp>
        <p:nvSpPr>
          <p:cNvPr id="2288" name="Google Shape;2288;p41"/>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Source</a:t>
            </a:r>
            <a:endParaRPr/>
          </a:p>
        </p:txBody>
      </p:sp>
      <p:sp>
        <p:nvSpPr>
          <p:cNvPr id="2289" name="Google Shape;2289;p41"/>
          <p:cNvSpPr txBox="1"/>
          <p:nvPr/>
        </p:nvSpPr>
        <p:spPr>
          <a:xfrm>
            <a:off x="5108450" y="1054713"/>
            <a:ext cx="3081600" cy="347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300"/>
              </a:spcBef>
              <a:spcAft>
                <a:spcPts val="0"/>
              </a:spcAft>
              <a:buNone/>
            </a:pPr>
            <a:r>
              <a:rPr i="1" lang="en" sz="1200">
                <a:solidFill>
                  <a:srgbClr val="1B1B1B"/>
                </a:solidFill>
                <a:highlight>
                  <a:srgbClr val="FFFFFF"/>
                </a:highlight>
                <a:latin typeface="Roboto"/>
                <a:ea typeface="Roboto"/>
                <a:cs typeface="Roboto"/>
                <a:sym typeface="Roboto"/>
              </a:rPr>
              <a:t>To better understand the projects being undertaken, we’re going to leverage the </a:t>
            </a:r>
            <a:r>
              <a:rPr b="1" i="1" lang="en" sz="1200">
                <a:solidFill>
                  <a:srgbClr val="1B1B1B"/>
                </a:solidFill>
                <a:highlight>
                  <a:srgbClr val="FFFFFF"/>
                </a:highlight>
                <a:latin typeface="Roboto"/>
                <a:ea typeface="Roboto"/>
                <a:cs typeface="Roboto"/>
                <a:sym typeface="Roboto"/>
              </a:rPr>
              <a:t>OIG Work Plan</a:t>
            </a:r>
            <a:r>
              <a:rPr i="1" lang="en" sz="1200">
                <a:solidFill>
                  <a:srgbClr val="1B1B1B"/>
                </a:solidFill>
                <a:highlight>
                  <a:srgbClr val="FFFFFF"/>
                </a:highlight>
                <a:latin typeface="Roboto"/>
                <a:ea typeface="Roboto"/>
                <a:cs typeface="Roboto"/>
                <a:sym typeface="Roboto"/>
              </a:rPr>
              <a:t>, a reporting of publicly-declared</a:t>
            </a:r>
            <a:endParaRPr i="1" sz="1200">
              <a:solidFill>
                <a:srgbClr val="1B1B1B"/>
              </a:solidFill>
              <a:highlight>
                <a:srgbClr val="FFFFFF"/>
              </a:highlight>
              <a:latin typeface="Roboto"/>
              <a:ea typeface="Roboto"/>
              <a:cs typeface="Roboto"/>
              <a:sym typeface="Roboto"/>
            </a:endParaRPr>
          </a:p>
          <a:p>
            <a:pPr indent="-304800" lvl="0" marL="457200" rtl="0" algn="l">
              <a:lnSpc>
                <a:spcPct val="150000"/>
              </a:lnSpc>
              <a:spcBef>
                <a:spcPts val="1300"/>
              </a:spcBef>
              <a:spcAft>
                <a:spcPts val="0"/>
              </a:spcAft>
              <a:buClr>
                <a:srgbClr val="1B1B1B"/>
              </a:buClr>
              <a:buSzPts val="1200"/>
              <a:buFont typeface="Roboto"/>
              <a:buChar char="●"/>
            </a:pPr>
            <a:r>
              <a:rPr i="1" lang="en" sz="1200">
                <a:solidFill>
                  <a:srgbClr val="1B1B1B"/>
                </a:solidFill>
                <a:highlight>
                  <a:srgbClr val="FFFFFF"/>
                </a:highlight>
                <a:latin typeface="Roboto"/>
                <a:ea typeface="Roboto"/>
                <a:cs typeface="Roboto"/>
                <a:sym typeface="Roboto"/>
              </a:rPr>
              <a:t> </a:t>
            </a:r>
            <a:r>
              <a:rPr b="1" i="1" lang="en" sz="1200">
                <a:solidFill>
                  <a:srgbClr val="1B1B1B"/>
                </a:solidFill>
                <a:highlight>
                  <a:srgbClr val="FFFFFF"/>
                </a:highlight>
                <a:latin typeface="Roboto"/>
                <a:ea typeface="Roboto"/>
                <a:cs typeface="Roboto"/>
                <a:sym typeface="Roboto"/>
              </a:rPr>
              <a:t>Audits </a:t>
            </a:r>
            <a:r>
              <a:rPr i="1" lang="en" sz="1200">
                <a:solidFill>
                  <a:srgbClr val="1B1B1B"/>
                </a:solidFill>
                <a:highlight>
                  <a:srgbClr val="FFFFFF"/>
                </a:highlight>
                <a:latin typeface="Roboto"/>
                <a:ea typeface="Roboto"/>
                <a:cs typeface="Roboto"/>
                <a:sym typeface="Roboto"/>
              </a:rPr>
              <a:t>(projects from the Office of Audit Services- </a:t>
            </a:r>
            <a:r>
              <a:rPr b="1" i="1" lang="en" sz="1200">
                <a:solidFill>
                  <a:srgbClr val="1B1B1B"/>
                </a:solidFill>
                <a:highlight>
                  <a:srgbClr val="FFFFFF"/>
                </a:highlight>
                <a:latin typeface="Roboto"/>
                <a:ea typeface="Roboto"/>
                <a:cs typeface="Roboto"/>
                <a:sym typeface="Roboto"/>
              </a:rPr>
              <a:t>OAS</a:t>
            </a:r>
            <a:r>
              <a:rPr i="1" lang="en" sz="1200">
                <a:solidFill>
                  <a:srgbClr val="1B1B1B"/>
                </a:solidFill>
                <a:highlight>
                  <a:srgbClr val="FFFFFF"/>
                </a:highlight>
                <a:latin typeface="Roboto"/>
                <a:ea typeface="Roboto"/>
                <a:cs typeface="Roboto"/>
                <a:sym typeface="Roboto"/>
              </a:rPr>
              <a:t>) and </a:t>
            </a:r>
            <a:endParaRPr i="1" sz="1200">
              <a:solidFill>
                <a:srgbClr val="1B1B1B"/>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B1B1B"/>
              </a:buClr>
              <a:buSzPts val="1200"/>
              <a:buFont typeface="Roboto"/>
              <a:buChar char="●"/>
            </a:pPr>
            <a:r>
              <a:rPr b="1" i="1" lang="en" sz="1200">
                <a:solidFill>
                  <a:srgbClr val="1B1B1B"/>
                </a:solidFill>
                <a:highlight>
                  <a:srgbClr val="FFFFFF"/>
                </a:highlight>
                <a:latin typeface="Roboto"/>
                <a:ea typeface="Roboto"/>
                <a:cs typeface="Roboto"/>
                <a:sym typeface="Roboto"/>
              </a:rPr>
              <a:t>Evaluations/Inspections </a:t>
            </a:r>
            <a:r>
              <a:rPr i="1" lang="en" sz="1200">
                <a:solidFill>
                  <a:srgbClr val="1B1B1B"/>
                </a:solidFill>
                <a:highlight>
                  <a:srgbClr val="FFFFFF"/>
                </a:highlight>
                <a:latin typeface="Roboto"/>
                <a:ea typeface="Roboto"/>
                <a:cs typeface="Roboto"/>
                <a:sym typeface="Roboto"/>
              </a:rPr>
              <a:t>(projects from Office of Evaluations and Inspections- </a:t>
            </a:r>
            <a:r>
              <a:rPr b="1" i="1" lang="en" sz="1200">
                <a:solidFill>
                  <a:srgbClr val="1B1B1B"/>
                </a:solidFill>
                <a:highlight>
                  <a:srgbClr val="FFFFFF"/>
                </a:highlight>
                <a:latin typeface="Roboto"/>
                <a:ea typeface="Roboto"/>
                <a:cs typeface="Roboto"/>
                <a:sym typeface="Roboto"/>
              </a:rPr>
              <a:t>OEI</a:t>
            </a:r>
            <a:endParaRPr b="1" i="1" sz="1200">
              <a:solidFill>
                <a:srgbClr val="1B1B1B"/>
              </a:solidFill>
              <a:highlight>
                <a:srgbClr val="FFFFFF"/>
              </a:highlight>
              <a:latin typeface="Roboto"/>
              <a:ea typeface="Roboto"/>
              <a:cs typeface="Roboto"/>
              <a:sym typeface="Roboto"/>
            </a:endParaRPr>
          </a:p>
          <a:p>
            <a:pPr indent="0" lvl="0" marL="0" rtl="0" algn="l">
              <a:lnSpc>
                <a:spcPct val="150000"/>
              </a:lnSpc>
              <a:spcBef>
                <a:spcPts val="1300"/>
              </a:spcBef>
              <a:spcAft>
                <a:spcPts val="0"/>
              </a:spcAft>
              <a:buNone/>
            </a:pPr>
            <a:r>
              <a:rPr i="1" lang="en" sz="1200">
                <a:solidFill>
                  <a:srgbClr val="1B1B1B"/>
                </a:solidFill>
                <a:highlight>
                  <a:srgbClr val="FFFFFF"/>
                </a:highlight>
                <a:latin typeface="Roboto"/>
                <a:ea typeface="Roboto"/>
                <a:cs typeface="Roboto"/>
                <a:sym typeface="Roboto"/>
              </a:rPr>
              <a:t>that OIG commits to, as well as each item’s connected report, OIG’s summarization of larger reports based on findings.</a:t>
            </a:r>
            <a:endParaRPr i="1" sz="1200">
              <a:solidFill>
                <a:srgbClr val="1B1B1B"/>
              </a:solidFill>
              <a:highlight>
                <a:srgbClr val="FFFFFF"/>
              </a:highlight>
              <a:latin typeface="Roboto"/>
              <a:ea typeface="Roboto"/>
              <a:cs typeface="Roboto"/>
              <a:sym typeface="Roboto"/>
            </a:endParaRPr>
          </a:p>
        </p:txBody>
      </p:sp>
      <p:pic>
        <p:nvPicPr>
          <p:cNvPr id="2290" name="Google Shape;2290;p41"/>
          <p:cNvPicPr preferRelativeResize="0"/>
          <p:nvPr/>
        </p:nvPicPr>
        <p:blipFill>
          <a:blip r:embed="rId3">
            <a:alphaModFix/>
          </a:blip>
          <a:stretch>
            <a:fillRect/>
          </a:stretch>
        </p:blipFill>
        <p:spPr>
          <a:xfrm>
            <a:off x="92325" y="1054725"/>
            <a:ext cx="4759074" cy="2909425"/>
          </a:xfrm>
          <a:prstGeom prst="rect">
            <a:avLst/>
          </a:prstGeom>
          <a:noFill/>
          <a:ln cap="flat" cmpd="sng" w="19050">
            <a:solidFill>
              <a:schemeClr val="dk2"/>
            </a:solidFill>
            <a:prstDash val="solid"/>
            <a:round/>
            <a:headEnd len="sm" w="sm" type="none"/>
            <a:tailEnd len="sm" w="sm" type="none"/>
          </a:ln>
        </p:spPr>
      </p:pic>
      <p:sp>
        <p:nvSpPr>
          <p:cNvPr id="2291" name="Google Shape;2291;p41"/>
          <p:cNvSpPr txBox="1"/>
          <p:nvPr/>
        </p:nvSpPr>
        <p:spPr>
          <a:xfrm>
            <a:off x="309100" y="4035525"/>
            <a:ext cx="454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latin typeface="Fjalla One"/>
                <a:ea typeface="Fjalla One"/>
                <a:cs typeface="Fjalla One"/>
                <a:sym typeface="Fjalla One"/>
                <a:hlinkClick r:id="rId4"/>
              </a:rPr>
              <a:t>https://oig.hhs.gov/reports-and-publications/workplan/active-item-table.asp</a:t>
            </a:r>
            <a:endParaRPr sz="1000">
              <a:latin typeface="Fjalla One"/>
              <a:ea typeface="Fjalla One"/>
              <a:cs typeface="Fjalla One"/>
              <a:sym typeface="Fjalla One"/>
            </a:endParaRPr>
          </a:p>
          <a:p>
            <a:pPr indent="0" lvl="0" marL="0" rtl="0" algn="l">
              <a:spcBef>
                <a:spcPts val="0"/>
              </a:spcBef>
              <a:spcAft>
                <a:spcPts val="0"/>
              </a:spcAft>
              <a:buNone/>
            </a:pPr>
            <a:r>
              <a:t/>
            </a:r>
            <a:endParaRPr sz="1000">
              <a:latin typeface="Fjalla One"/>
              <a:ea typeface="Fjalla One"/>
              <a:cs typeface="Fjalla One"/>
              <a:sym typeface="Fjalla On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