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tags/tag101.xml" ContentType="application/vnd.openxmlformats-officedocument.presentationml.tags+xml"/>
  <Override PartName="/ppt/notesSlides/notesSlide10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48" r:id="rId4"/>
    <p:sldMasterId id="2147483735" r:id="rId5"/>
    <p:sldMasterId id="2147483704" r:id="rId6"/>
  </p:sldMasterIdLst>
  <p:notesMasterIdLst>
    <p:notesMasterId r:id="rId108"/>
  </p:notesMasterIdLst>
  <p:sldIdLst>
    <p:sldId id="258" r:id="rId7"/>
    <p:sldId id="643" r:id="rId8"/>
    <p:sldId id="642" r:id="rId9"/>
    <p:sldId id="640" r:id="rId10"/>
    <p:sldId id="629" r:id="rId11"/>
    <p:sldId id="260" r:id="rId12"/>
    <p:sldId id="630" r:id="rId13"/>
    <p:sldId id="631" r:id="rId14"/>
    <p:sldId id="632" r:id="rId15"/>
    <p:sldId id="263" r:id="rId16"/>
    <p:sldId id="264" r:id="rId17"/>
    <p:sldId id="265" r:id="rId18"/>
    <p:sldId id="266" r:id="rId19"/>
    <p:sldId id="635" r:id="rId20"/>
    <p:sldId id="267" r:id="rId21"/>
    <p:sldId id="268" r:id="rId22"/>
    <p:sldId id="269" r:id="rId23"/>
    <p:sldId id="415" r:id="rId24"/>
    <p:sldId id="271" r:id="rId25"/>
    <p:sldId id="272" r:id="rId26"/>
    <p:sldId id="273" r:id="rId27"/>
    <p:sldId id="274" r:id="rId28"/>
    <p:sldId id="275" r:id="rId29"/>
    <p:sldId id="276" r:id="rId30"/>
    <p:sldId id="277" r:id="rId31"/>
    <p:sldId id="278" r:id="rId32"/>
    <p:sldId id="279" r:id="rId33"/>
    <p:sldId id="280" r:id="rId34"/>
    <p:sldId id="281" r:id="rId35"/>
    <p:sldId id="641"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636" r:id="rId71"/>
    <p:sldId id="317" r:id="rId72"/>
    <p:sldId id="318" r:id="rId73"/>
    <p:sldId id="319" r:id="rId74"/>
    <p:sldId id="320" r:id="rId75"/>
    <p:sldId id="321" r:id="rId76"/>
    <p:sldId id="322" r:id="rId77"/>
    <p:sldId id="323" r:id="rId78"/>
    <p:sldId id="324" r:id="rId79"/>
    <p:sldId id="639" r:id="rId80"/>
    <p:sldId id="637" r:id="rId81"/>
    <p:sldId id="326" r:id="rId82"/>
    <p:sldId id="327" r:id="rId83"/>
    <p:sldId id="328" r:id="rId84"/>
    <p:sldId id="329" r:id="rId85"/>
    <p:sldId id="331" r:id="rId86"/>
    <p:sldId id="330" r:id="rId87"/>
    <p:sldId id="332" r:id="rId88"/>
    <p:sldId id="333" r:id="rId89"/>
    <p:sldId id="334" r:id="rId90"/>
    <p:sldId id="335" r:id="rId91"/>
    <p:sldId id="336" r:id="rId92"/>
    <p:sldId id="337" r:id="rId93"/>
    <p:sldId id="338" r:id="rId94"/>
    <p:sldId id="339" r:id="rId95"/>
    <p:sldId id="340" r:id="rId96"/>
    <p:sldId id="341" r:id="rId97"/>
    <p:sldId id="342" r:id="rId98"/>
    <p:sldId id="343" r:id="rId99"/>
    <p:sldId id="344" r:id="rId100"/>
    <p:sldId id="345" r:id="rId101"/>
    <p:sldId id="638" r:id="rId102"/>
    <p:sldId id="346" r:id="rId103"/>
    <p:sldId id="347" r:id="rId104"/>
    <p:sldId id="348" r:id="rId105"/>
    <p:sldId id="349" r:id="rId106"/>
    <p:sldId id="350" r:id="rId107"/>
  </p:sldIdLst>
  <p:sldSz cx="12192000" cy="6858000"/>
  <p:notesSz cx="7315200" cy="9601200"/>
  <p:custDataLst>
    <p:tags r:id="rId109"/>
  </p:custDataLst>
  <p:defaultText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3840" userDrawn="1">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p15="http://schemas.microsoft.com/office/powerpoint/2012/main" xmlns="" roundtripDataSignature="AMtx7mgEsdsoA6cOLmhHvsl9waSz8Dwutw==" r:id="rId111"/>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cobs, Jody L. (Fed)" initials="" lastIdx="2" clrIdx="0"/>
  <p:cmAuthor id="1" name="Pillitteri, Victoria Yan (Fed)" initials="" lastIdx="7" clrIdx="1"/>
  <p:cmAuthor id="2" name="Arnold, Jason T. (Ctr)" initials="" lastIdx="4" clrIdx="2"/>
  <p:cmAuthor id="3" name="Jody Jacobs" initials="" lastIdx="1" clrIdx="3"/>
  <p:cmAuthor id="4" name="Jason Arnold" initials="" lastIdx="1" clrIdx="4"/>
  <p:cmAuthor id="5" name="Pillitteri, Victoria Yan (Fed)" initials="PVY(" lastIdx="4" clrIdx="5">
    <p:extLst>
      <p:ext uri="{19B8F6BF-5375-455C-9EA6-DF929625EA0E}">
        <p15:presenceInfo xmlns:p15="http://schemas.microsoft.com/office/powerpoint/2012/main" userId="S::vyan@nist.gov::51b95fe2-1cf6-4453-a167-8e6e855e2eab" providerId="AD"/>
      </p:ext>
    </p:extLst>
  </p:cmAuthor>
  <p:cmAuthor id="6" name="Arnold, Jason T. (Ctr)" initials="AJT(" lastIdx="5" clrIdx="6">
    <p:extLst>
      <p:ext uri="{19B8F6BF-5375-455C-9EA6-DF929625EA0E}">
        <p15:presenceInfo xmlns:p15="http://schemas.microsoft.com/office/powerpoint/2012/main" userId="S::jta1@NIST.GOV::390e8357-60d0-4c93-9688-11e15d75f0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F32"/>
    <a:srgbClr val="FFD700"/>
    <a:srgbClr val="193968"/>
    <a:srgbClr val="202730"/>
    <a:srgbClr val="5D9577"/>
    <a:srgbClr val="A7AAAD"/>
    <a:srgbClr val="C4DCFF"/>
    <a:srgbClr val="153259"/>
    <a:srgbClr val="5D8B72"/>
    <a:srgbClr val="B949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911CE-EF0C-4A54-883A-080B29ED2206}" v="1" dt="2024-04-11T19:18:55.6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1" autoAdjust="0"/>
    <p:restoredTop sz="74842" autoAdjust="0"/>
  </p:normalViewPr>
  <p:slideViewPr>
    <p:cSldViewPr snapToGrid="0" snapToObjects="1" showGuides="1">
      <p:cViewPr varScale="1">
        <p:scale>
          <a:sx n="75" d="100"/>
          <a:sy n="75" d="100"/>
        </p:scale>
        <p:origin x="624" y="184"/>
      </p:cViewPr>
      <p:guideLst>
        <p:guide orient="horz" pos="744"/>
        <p:guide pos="3840"/>
      </p:guideLst>
    </p:cSldViewPr>
  </p:slideViewPr>
  <p:outlineViewPr>
    <p:cViewPr>
      <p:scale>
        <a:sx n="33" d="100"/>
        <a:sy n="33" d="100"/>
      </p:scale>
      <p:origin x="0" y="0"/>
    </p:cViewPr>
  </p:outlineViewPr>
  <p:notesTextViewPr>
    <p:cViewPr>
      <p:scale>
        <a:sx n="120" d="100"/>
        <a:sy n="120" d="100"/>
      </p:scale>
      <p:origin x="0" y="0"/>
    </p:cViewPr>
  </p:notesTextViewPr>
  <p:sorterViewPr>
    <p:cViewPr>
      <p:scale>
        <a:sx n="66" d="100"/>
        <a:sy n="66" d="100"/>
      </p:scale>
      <p:origin x="0" y="0"/>
    </p:cViewPr>
  </p:sorterViewPr>
  <p:notesViewPr>
    <p:cSldViewPr snapToGrid="0" snapToObjects="1">
      <p:cViewPr varScale="1">
        <p:scale>
          <a:sx n="115" d="100"/>
          <a:sy n="115" d="100"/>
        </p:scale>
        <p:origin x="7548"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microsoft.com/office/2015/10/relationships/revisionInfo" Target="revisionInfo.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commentAuthors" Target="commentAuthors.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presProps" Target="presProps.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notesMaster" Target="notesMasters/notesMaster1.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slide" Target="slides/slide100.xml"/><Relationship Id="rId114"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tags" Target="tags/tag1.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5" Type="http://schemas.openxmlformats.org/officeDocument/2006/relationships/theme" Target="theme/theme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716369-F9D8-0247-9134-0C5ACCFE8A14}" type="doc">
      <dgm:prSet loTypeId="urn:microsoft.com/office/officeart/2005/8/layout/hChevron3" loCatId="process" qsTypeId="urn:microsoft.com/office/officeart/2005/8/quickstyle/simple1" qsCatId="simple" csTypeId="urn:microsoft.com/office/officeart/2005/8/colors/accent1_4" csCatId="accent1" phldr="1"/>
      <dgm:spPr/>
    </dgm:pt>
    <dgm:pt modelId="{1FA2AD51-F76C-3449-BB83-9BBC9C5F33A0}">
      <dgm:prSet phldrT="[Text]"/>
      <dgm:spPr/>
      <dgm:t>
        <a:bodyPr/>
        <a:lstStyle/>
        <a:p>
          <a:r>
            <a:rPr lang="en-US" dirty="0"/>
            <a:t>2006</a:t>
          </a:r>
        </a:p>
      </dgm:t>
    </dgm:pt>
    <dgm:pt modelId="{4E78004E-0C68-034F-BC91-4DB2A24B202F}" type="parTrans" cxnId="{77A5304E-ACDF-F647-9A42-976A75E84D13}">
      <dgm:prSet/>
      <dgm:spPr/>
      <dgm:t>
        <a:bodyPr/>
        <a:lstStyle/>
        <a:p>
          <a:endParaRPr lang="en-US"/>
        </a:p>
      </dgm:t>
    </dgm:pt>
    <dgm:pt modelId="{7290550A-0A64-2B46-BAA2-7E7F2B1ED9E8}" type="sibTrans" cxnId="{77A5304E-ACDF-F647-9A42-976A75E84D13}">
      <dgm:prSet/>
      <dgm:spPr/>
      <dgm:t>
        <a:bodyPr/>
        <a:lstStyle/>
        <a:p>
          <a:endParaRPr lang="en-US"/>
        </a:p>
      </dgm:t>
    </dgm:pt>
    <dgm:pt modelId="{7E39799D-3D57-5449-9FF5-F28F0CA6C1AC}">
      <dgm:prSet phldrT="[Text]"/>
      <dgm:spPr/>
      <dgm:t>
        <a:bodyPr/>
        <a:lstStyle/>
        <a:p>
          <a:r>
            <a:rPr lang="en-US" dirty="0"/>
            <a:t>2005</a:t>
          </a:r>
        </a:p>
      </dgm:t>
    </dgm:pt>
    <dgm:pt modelId="{F118E5F7-019A-F048-872E-C8EDC3E69B6B}" type="sibTrans" cxnId="{31979361-8278-C549-BC4C-E634CD630E09}">
      <dgm:prSet/>
      <dgm:spPr/>
      <dgm:t>
        <a:bodyPr/>
        <a:lstStyle/>
        <a:p>
          <a:endParaRPr lang="en-US"/>
        </a:p>
      </dgm:t>
    </dgm:pt>
    <dgm:pt modelId="{85C15CA1-2451-7C4E-955E-4422889E06E7}" type="parTrans" cxnId="{31979361-8278-C549-BC4C-E634CD630E09}">
      <dgm:prSet/>
      <dgm:spPr/>
      <dgm:t>
        <a:bodyPr/>
        <a:lstStyle/>
        <a:p>
          <a:endParaRPr lang="en-US"/>
        </a:p>
      </dgm:t>
    </dgm:pt>
    <dgm:pt modelId="{81C5AE58-BE03-0649-A85E-61F94F9BBDEF}">
      <dgm:prSet phldrT="[Text]"/>
      <dgm:spPr/>
      <dgm:t>
        <a:bodyPr/>
        <a:lstStyle/>
        <a:p>
          <a:r>
            <a:rPr lang="en-US" dirty="0"/>
            <a:t>2004</a:t>
          </a:r>
        </a:p>
      </dgm:t>
    </dgm:pt>
    <dgm:pt modelId="{176D3007-751D-FB48-B012-AA73FFC4B816}" type="parTrans" cxnId="{7FE5633D-F7AB-E44E-A8D7-7920631ED55D}">
      <dgm:prSet/>
      <dgm:spPr/>
      <dgm:t>
        <a:bodyPr/>
        <a:lstStyle/>
        <a:p>
          <a:endParaRPr lang="en-US"/>
        </a:p>
      </dgm:t>
    </dgm:pt>
    <dgm:pt modelId="{D503E07F-6BB7-0949-A64A-39F2F98FF5BE}" type="sibTrans" cxnId="{7FE5633D-F7AB-E44E-A8D7-7920631ED55D}">
      <dgm:prSet/>
      <dgm:spPr/>
      <dgm:t>
        <a:bodyPr/>
        <a:lstStyle/>
        <a:p>
          <a:endParaRPr lang="en-US"/>
        </a:p>
      </dgm:t>
    </dgm:pt>
    <dgm:pt modelId="{ADD13A3A-9EF6-D94A-BD8F-920D08705AFC}">
      <dgm:prSet phldrT="[Text]"/>
      <dgm:spPr/>
      <dgm:t>
        <a:bodyPr/>
        <a:lstStyle/>
        <a:p>
          <a:r>
            <a:rPr lang="en-US" dirty="0"/>
            <a:t>2007</a:t>
          </a:r>
        </a:p>
      </dgm:t>
    </dgm:pt>
    <dgm:pt modelId="{C9645D35-ABB0-0440-8A80-F8770942BC76}" type="parTrans" cxnId="{794964B8-3C33-9745-A108-D9500A03371B}">
      <dgm:prSet/>
      <dgm:spPr/>
      <dgm:t>
        <a:bodyPr/>
        <a:lstStyle/>
        <a:p>
          <a:endParaRPr lang="en-US"/>
        </a:p>
      </dgm:t>
    </dgm:pt>
    <dgm:pt modelId="{B02D5116-2095-3940-A07A-0EB777A87502}" type="sibTrans" cxnId="{794964B8-3C33-9745-A108-D9500A03371B}">
      <dgm:prSet/>
      <dgm:spPr/>
      <dgm:t>
        <a:bodyPr/>
        <a:lstStyle/>
        <a:p>
          <a:endParaRPr lang="en-US"/>
        </a:p>
      </dgm:t>
    </dgm:pt>
    <dgm:pt modelId="{5A5B4A80-9A8F-8D43-B826-0088B8BCB416}">
      <dgm:prSet phldrT="[Text]"/>
      <dgm:spPr/>
      <dgm:t>
        <a:bodyPr/>
        <a:lstStyle/>
        <a:p>
          <a:r>
            <a:rPr lang="en-US" dirty="0"/>
            <a:t>2008</a:t>
          </a:r>
        </a:p>
      </dgm:t>
    </dgm:pt>
    <dgm:pt modelId="{B70B0C2F-8056-FA44-BB1D-79FFCD5C2E6E}" type="parTrans" cxnId="{0CB11709-EF28-E242-A37D-47B2E796E921}">
      <dgm:prSet/>
      <dgm:spPr/>
      <dgm:t>
        <a:bodyPr/>
        <a:lstStyle/>
        <a:p>
          <a:endParaRPr lang="en-US"/>
        </a:p>
      </dgm:t>
    </dgm:pt>
    <dgm:pt modelId="{7C0B6CC9-BBD0-0149-BA60-E9ED022FBBC7}" type="sibTrans" cxnId="{0CB11709-EF28-E242-A37D-47B2E796E921}">
      <dgm:prSet/>
      <dgm:spPr/>
      <dgm:t>
        <a:bodyPr/>
        <a:lstStyle/>
        <a:p>
          <a:endParaRPr lang="en-US"/>
        </a:p>
      </dgm:t>
    </dgm:pt>
    <dgm:pt modelId="{5918032E-7945-6E42-BCF1-BBE2CF3AA633}">
      <dgm:prSet phldrT="[Text]"/>
      <dgm:spPr/>
      <dgm:t>
        <a:bodyPr/>
        <a:lstStyle/>
        <a:p>
          <a:r>
            <a:rPr lang="en-US" dirty="0"/>
            <a:t>2009</a:t>
          </a:r>
        </a:p>
      </dgm:t>
    </dgm:pt>
    <dgm:pt modelId="{28BC1678-23CD-9648-9807-61DFD10E6BE6}" type="parTrans" cxnId="{778EC8F3-6C53-EE40-934A-49A2C055B16A}">
      <dgm:prSet/>
      <dgm:spPr/>
      <dgm:t>
        <a:bodyPr/>
        <a:lstStyle/>
        <a:p>
          <a:endParaRPr lang="en-US"/>
        </a:p>
      </dgm:t>
    </dgm:pt>
    <dgm:pt modelId="{5FB86680-6721-2D46-A23C-E46E45A74E35}" type="sibTrans" cxnId="{778EC8F3-6C53-EE40-934A-49A2C055B16A}">
      <dgm:prSet/>
      <dgm:spPr/>
      <dgm:t>
        <a:bodyPr/>
        <a:lstStyle/>
        <a:p>
          <a:endParaRPr lang="en-US"/>
        </a:p>
      </dgm:t>
    </dgm:pt>
    <dgm:pt modelId="{B226C981-7BAE-6047-BAE3-B132D8EECE99}">
      <dgm:prSet phldrT="[Text]"/>
      <dgm:spPr/>
      <dgm:t>
        <a:bodyPr/>
        <a:lstStyle/>
        <a:p>
          <a:r>
            <a:rPr lang="en-US" dirty="0"/>
            <a:t> 2010</a:t>
          </a:r>
        </a:p>
      </dgm:t>
    </dgm:pt>
    <dgm:pt modelId="{EECECDCE-FFF8-FA46-8CB8-A7200A208E9A}" type="parTrans" cxnId="{52D12043-246C-F14D-B3A0-5893470300A8}">
      <dgm:prSet/>
      <dgm:spPr/>
      <dgm:t>
        <a:bodyPr/>
        <a:lstStyle/>
        <a:p>
          <a:endParaRPr lang="en-US"/>
        </a:p>
      </dgm:t>
    </dgm:pt>
    <dgm:pt modelId="{C6565DB3-8476-F343-B195-8BC854C4BAC7}" type="sibTrans" cxnId="{52D12043-246C-F14D-B3A0-5893470300A8}">
      <dgm:prSet/>
      <dgm:spPr/>
      <dgm:t>
        <a:bodyPr/>
        <a:lstStyle/>
        <a:p>
          <a:endParaRPr lang="en-US"/>
        </a:p>
      </dgm:t>
    </dgm:pt>
    <dgm:pt modelId="{1A11C82E-6A61-0244-9FC6-968D162C3973}">
      <dgm:prSet phldrT="[Text]"/>
      <dgm:spPr/>
      <dgm:t>
        <a:bodyPr/>
        <a:lstStyle/>
        <a:p>
          <a:r>
            <a:rPr lang="en-US" dirty="0"/>
            <a:t> 2011</a:t>
          </a:r>
        </a:p>
      </dgm:t>
    </dgm:pt>
    <dgm:pt modelId="{3604C959-CB8C-9A40-9B1E-A0FBE85F42EA}" type="parTrans" cxnId="{F5DEEB95-1C82-604D-A339-577D9395AF7D}">
      <dgm:prSet/>
      <dgm:spPr/>
      <dgm:t>
        <a:bodyPr/>
        <a:lstStyle/>
        <a:p>
          <a:endParaRPr lang="en-US"/>
        </a:p>
      </dgm:t>
    </dgm:pt>
    <dgm:pt modelId="{729AD41B-74EB-2847-B571-8573B12F0276}" type="sibTrans" cxnId="{F5DEEB95-1C82-604D-A339-577D9395AF7D}">
      <dgm:prSet/>
      <dgm:spPr/>
      <dgm:t>
        <a:bodyPr/>
        <a:lstStyle/>
        <a:p>
          <a:endParaRPr lang="en-US"/>
        </a:p>
      </dgm:t>
    </dgm:pt>
    <dgm:pt modelId="{6374A3C9-54C1-E947-AD96-F5685B22F5C0}">
      <dgm:prSet phldrT="[Text]"/>
      <dgm:spPr/>
      <dgm:t>
        <a:bodyPr/>
        <a:lstStyle/>
        <a:p>
          <a:r>
            <a:rPr lang="en-US" dirty="0"/>
            <a:t> </a:t>
          </a:r>
        </a:p>
      </dgm:t>
    </dgm:pt>
    <dgm:pt modelId="{633987E0-4F38-0B40-9F8A-045E508849E6}" type="parTrans" cxnId="{9AD597BB-6685-B041-B79F-BC62744D20FC}">
      <dgm:prSet/>
      <dgm:spPr/>
      <dgm:t>
        <a:bodyPr/>
        <a:lstStyle/>
        <a:p>
          <a:endParaRPr lang="en-US"/>
        </a:p>
      </dgm:t>
    </dgm:pt>
    <dgm:pt modelId="{E18B9C20-46EC-254A-B84A-48D12BE82A06}" type="sibTrans" cxnId="{9AD597BB-6685-B041-B79F-BC62744D20FC}">
      <dgm:prSet/>
      <dgm:spPr/>
      <dgm:t>
        <a:bodyPr/>
        <a:lstStyle/>
        <a:p>
          <a:endParaRPr lang="en-US"/>
        </a:p>
      </dgm:t>
    </dgm:pt>
    <dgm:pt modelId="{92952C07-CDFA-8645-BB58-BA2A894D5EDC}">
      <dgm:prSet phldrT="[Text]"/>
      <dgm:spPr/>
      <dgm:t>
        <a:bodyPr/>
        <a:lstStyle/>
        <a:p>
          <a:r>
            <a:rPr lang="en-US" dirty="0"/>
            <a:t>2013</a:t>
          </a:r>
        </a:p>
      </dgm:t>
    </dgm:pt>
    <dgm:pt modelId="{0345D735-06CE-7C4E-AF25-1D46CDC97818}" type="parTrans" cxnId="{DF4F8ED9-E705-5C41-AA3E-CEB1733995DA}">
      <dgm:prSet/>
      <dgm:spPr/>
      <dgm:t>
        <a:bodyPr/>
        <a:lstStyle/>
        <a:p>
          <a:endParaRPr lang="en-US"/>
        </a:p>
      </dgm:t>
    </dgm:pt>
    <dgm:pt modelId="{7E54627B-D73A-FD43-BE0A-AF0E43F2B692}" type="sibTrans" cxnId="{DF4F8ED9-E705-5C41-AA3E-CEB1733995DA}">
      <dgm:prSet/>
      <dgm:spPr/>
      <dgm:t>
        <a:bodyPr/>
        <a:lstStyle/>
        <a:p>
          <a:endParaRPr lang="en-US"/>
        </a:p>
      </dgm:t>
    </dgm:pt>
    <dgm:pt modelId="{835D7061-B81E-C84C-88D3-7EFA875F4C22}">
      <dgm:prSet phldrT="[Text]"/>
      <dgm:spPr/>
      <dgm:t>
        <a:bodyPr/>
        <a:lstStyle/>
        <a:p>
          <a:r>
            <a:rPr lang="en-US" dirty="0"/>
            <a:t>2014</a:t>
          </a:r>
        </a:p>
      </dgm:t>
    </dgm:pt>
    <dgm:pt modelId="{04758F6C-6C57-0A40-A8E9-A14DB79781B5}" type="parTrans" cxnId="{1B60A49A-BF40-864A-85FF-F8DF9848541B}">
      <dgm:prSet/>
      <dgm:spPr/>
      <dgm:t>
        <a:bodyPr/>
        <a:lstStyle/>
        <a:p>
          <a:endParaRPr lang="en-US"/>
        </a:p>
      </dgm:t>
    </dgm:pt>
    <dgm:pt modelId="{8665EA2D-DD53-C54F-AECA-C557BD627EE9}" type="sibTrans" cxnId="{1B60A49A-BF40-864A-85FF-F8DF9848541B}">
      <dgm:prSet/>
      <dgm:spPr/>
      <dgm:t>
        <a:bodyPr/>
        <a:lstStyle/>
        <a:p>
          <a:endParaRPr lang="en-US"/>
        </a:p>
      </dgm:t>
    </dgm:pt>
    <dgm:pt modelId="{E8DECCF1-27F0-6543-B909-323615A7C1D2}">
      <dgm:prSet phldrT="[Text]"/>
      <dgm:spPr/>
      <dgm:t>
        <a:bodyPr/>
        <a:lstStyle/>
        <a:p>
          <a:r>
            <a:rPr lang="en-US" dirty="0"/>
            <a:t>2020</a:t>
          </a:r>
        </a:p>
      </dgm:t>
    </dgm:pt>
    <dgm:pt modelId="{C11108D3-2960-C34B-A0DA-948B6AC95703}" type="parTrans" cxnId="{FEA7D97F-BFE3-A24E-8640-D5CD00E18536}">
      <dgm:prSet/>
      <dgm:spPr/>
      <dgm:t>
        <a:bodyPr/>
        <a:lstStyle/>
        <a:p>
          <a:endParaRPr lang="en-US"/>
        </a:p>
      </dgm:t>
    </dgm:pt>
    <dgm:pt modelId="{9DF0F924-726C-9649-B065-D4984338B256}" type="sibTrans" cxnId="{FEA7D97F-BFE3-A24E-8640-D5CD00E18536}">
      <dgm:prSet/>
      <dgm:spPr/>
      <dgm:t>
        <a:bodyPr/>
        <a:lstStyle/>
        <a:p>
          <a:endParaRPr lang="en-US"/>
        </a:p>
      </dgm:t>
    </dgm:pt>
    <dgm:pt modelId="{DCD3CEDA-F37B-C642-A057-B325D241E98A}">
      <dgm:prSet phldrT="[Text]"/>
      <dgm:spPr/>
      <dgm:t>
        <a:bodyPr/>
        <a:lstStyle/>
        <a:p>
          <a:r>
            <a:rPr lang="en-US" dirty="0"/>
            <a:t>2015</a:t>
          </a:r>
        </a:p>
      </dgm:t>
    </dgm:pt>
    <dgm:pt modelId="{F17C2889-4AA4-B546-BE30-967DDC4B5A4B}" type="parTrans" cxnId="{14AB54B3-4109-0947-A2BD-3FBF41D800F8}">
      <dgm:prSet/>
      <dgm:spPr/>
      <dgm:t>
        <a:bodyPr/>
        <a:lstStyle/>
        <a:p>
          <a:endParaRPr lang="en-US"/>
        </a:p>
      </dgm:t>
    </dgm:pt>
    <dgm:pt modelId="{E3AAABAC-3430-A646-9A7B-FD6DACB68D6D}" type="sibTrans" cxnId="{14AB54B3-4109-0947-A2BD-3FBF41D800F8}">
      <dgm:prSet/>
      <dgm:spPr/>
      <dgm:t>
        <a:bodyPr/>
        <a:lstStyle/>
        <a:p>
          <a:endParaRPr lang="en-US"/>
        </a:p>
      </dgm:t>
    </dgm:pt>
    <dgm:pt modelId="{D397BDFC-53D7-AD41-87C7-26D6C303BDBF}">
      <dgm:prSet phldrT="[Text]"/>
      <dgm:spPr/>
      <dgm:t>
        <a:bodyPr/>
        <a:lstStyle/>
        <a:p>
          <a:endParaRPr lang="en-US" dirty="0"/>
        </a:p>
      </dgm:t>
    </dgm:pt>
    <dgm:pt modelId="{D3AC62DC-B96B-9546-A073-8D9642B23727}" type="parTrans" cxnId="{F140E971-B61D-A444-89F1-9A780DB881F1}">
      <dgm:prSet/>
      <dgm:spPr/>
      <dgm:t>
        <a:bodyPr/>
        <a:lstStyle/>
        <a:p>
          <a:endParaRPr lang="en-US"/>
        </a:p>
      </dgm:t>
    </dgm:pt>
    <dgm:pt modelId="{4E0A4D7C-ADD2-5F4D-A264-9919F8B6AD8F}" type="sibTrans" cxnId="{F140E971-B61D-A444-89F1-9A780DB881F1}">
      <dgm:prSet/>
      <dgm:spPr/>
      <dgm:t>
        <a:bodyPr/>
        <a:lstStyle/>
        <a:p>
          <a:endParaRPr lang="en-US"/>
        </a:p>
      </dgm:t>
    </dgm:pt>
    <dgm:pt modelId="{7238B7CE-7D17-334C-8C6E-22A68B41DA14}">
      <dgm:prSet phldrT="[Text]"/>
      <dgm:spPr/>
      <dgm:t>
        <a:bodyPr/>
        <a:lstStyle/>
        <a:p>
          <a:endParaRPr lang="en-US" dirty="0"/>
        </a:p>
      </dgm:t>
    </dgm:pt>
    <dgm:pt modelId="{12A4D716-3C7A-7E4A-B59F-4A7492DF426B}" type="parTrans" cxnId="{6AE69FB7-DD22-8047-8FB9-BCE7594CE4A3}">
      <dgm:prSet/>
      <dgm:spPr/>
      <dgm:t>
        <a:bodyPr/>
        <a:lstStyle/>
        <a:p>
          <a:endParaRPr lang="en-US"/>
        </a:p>
      </dgm:t>
    </dgm:pt>
    <dgm:pt modelId="{E587C206-9096-C94B-BC8D-E8517F7CDD2A}" type="sibTrans" cxnId="{6AE69FB7-DD22-8047-8FB9-BCE7594CE4A3}">
      <dgm:prSet/>
      <dgm:spPr/>
      <dgm:t>
        <a:bodyPr/>
        <a:lstStyle/>
        <a:p>
          <a:endParaRPr lang="en-US"/>
        </a:p>
      </dgm:t>
    </dgm:pt>
    <dgm:pt modelId="{5C8247E8-0E52-CF4B-9641-9DC12BC51738}">
      <dgm:prSet phldrT="[Text]"/>
      <dgm:spPr/>
      <dgm:t>
        <a:bodyPr/>
        <a:lstStyle/>
        <a:p>
          <a:r>
            <a:rPr lang="en-US" dirty="0"/>
            <a:t>2018</a:t>
          </a:r>
        </a:p>
      </dgm:t>
    </dgm:pt>
    <dgm:pt modelId="{5CA29DF8-54E6-A54D-9497-EF14CE0B08A4}" type="parTrans" cxnId="{F7A389E6-D1F5-1D4D-90AF-60E0BFE6E2C8}">
      <dgm:prSet/>
      <dgm:spPr/>
      <dgm:t>
        <a:bodyPr/>
        <a:lstStyle/>
        <a:p>
          <a:endParaRPr lang="en-US"/>
        </a:p>
      </dgm:t>
    </dgm:pt>
    <dgm:pt modelId="{F3FAB9D7-161F-FF47-9F7E-52DFADD34DD5}" type="sibTrans" cxnId="{F7A389E6-D1F5-1D4D-90AF-60E0BFE6E2C8}">
      <dgm:prSet/>
      <dgm:spPr/>
      <dgm:t>
        <a:bodyPr/>
        <a:lstStyle/>
        <a:p>
          <a:endParaRPr lang="en-US"/>
        </a:p>
      </dgm:t>
    </dgm:pt>
    <dgm:pt modelId="{BC9D4500-3471-D049-B728-735C6B95BF45}">
      <dgm:prSet phldrT="[Text]"/>
      <dgm:spPr/>
      <dgm:t>
        <a:bodyPr/>
        <a:lstStyle/>
        <a:p>
          <a:endParaRPr lang="en-US" dirty="0"/>
        </a:p>
      </dgm:t>
    </dgm:pt>
    <dgm:pt modelId="{E014A63E-1C0B-0346-ABFC-DD0600DD8461}" type="parTrans" cxnId="{83A47DE6-84FA-534C-9F05-8239155A06B2}">
      <dgm:prSet/>
      <dgm:spPr/>
      <dgm:t>
        <a:bodyPr/>
        <a:lstStyle/>
        <a:p>
          <a:endParaRPr lang="en-US"/>
        </a:p>
      </dgm:t>
    </dgm:pt>
    <dgm:pt modelId="{3E41BF2D-AA08-B748-9A35-E4179AF2E7C8}" type="sibTrans" cxnId="{83A47DE6-84FA-534C-9F05-8239155A06B2}">
      <dgm:prSet/>
      <dgm:spPr/>
      <dgm:t>
        <a:bodyPr/>
        <a:lstStyle/>
        <a:p>
          <a:endParaRPr lang="en-US"/>
        </a:p>
      </dgm:t>
    </dgm:pt>
    <dgm:pt modelId="{18AB37E7-990F-1044-984B-A57EF0962845}">
      <dgm:prSet phldrT="[Text]"/>
      <dgm:spPr/>
      <dgm:t>
        <a:bodyPr/>
        <a:lstStyle/>
        <a:p>
          <a:endParaRPr lang="en-US" dirty="0"/>
        </a:p>
      </dgm:t>
    </dgm:pt>
    <dgm:pt modelId="{A342943D-807B-0D4E-83B3-6B1DDA8F3831}" type="parTrans" cxnId="{959C53F2-1253-3543-86B8-D26077BBB846}">
      <dgm:prSet/>
      <dgm:spPr/>
      <dgm:t>
        <a:bodyPr/>
        <a:lstStyle/>
        <a:p>
          <a:endParaRPr lang="en-US"/>
        </a:p>
      </dgm:t>
    </dgm:pt>
    <dgm:pt modelId="{5009FAFA-B36B-8847-9D78-562C1CE3BE9E}" type="sibTrans" cxnId="{959C53F2-1253-3543-86B8-D26077BBB846}">
      <dgm:prSet/>
      <dgm:spPr/>
      <dgm:t>
        <a:bodyPr/>
        <a:lstStyle/>
        <a:p>
          <a:endParaRPr lang="en-US"/>
        </a:p>
      </dgm:t>
    </dgm:pt>
    <dgm:pt modelId="{8ADB47E5-95BE-4A5E-B59F-86F609A161DA}">
      <dgm:prSet/>
      <dgm:spPr/>
      <dgm:t>
        <a:bodyPr/>
        <a:lstStyle/>
        <a:p>
          <a:r>
            <a:rPr lang="en-US" dirty="0"/>
            <a:t>2022</a:t>
          </a:r>
        </a:p>
      </dgm:t>
    </dgm:pt>
    <dgm:pt modelId="{45D1A56C-A552-46FF-9741-4404263DE643}" type="parTrans" cxnId="{5D035253-5CD9-45AC-8A1C-7D36F02DDEDC}">
      <dgm:prSet/>
      <dgm:spPr/>
      <dgm:t>
        <a:bodyPr/>
        <a:lstStyle/>
        <a:p>
          <a:endParaRPr lang="en-US"/>
        </a:p>
      </dgm:t>
    </dgm:pt>
    <dgm:pt modelId="{B9384CA5-D7E3-43F7-BFBC-6A078D02EC71}" type="sibTrans" cxnId="{5D035253-5CD9-45AC-8A1C-7D36F02DDEDC}">
      <dgm:prSet/>
      <dgm:spPr/>
      <dgm:t>
        <a:bodyPr/>
        <a:lstStyle/>
        <a:p>
          <a:endParaRPr lang="en-US"/>
        </a:p>
      </dgm:t>
    </dgm:pt>
    <dgm:pt modelId="{DD4E4F56-6072-4F35-9FBB-44E2758DC88D}">
      <dgm:prSet/>
      <dgm:spPr/>
      <dgm:t>
        <a:bodyPr/>
        <a:lstStyle/>
        <a:p>
          <a:r>
            <a:rPr lang="en-US" dirty="0"/>
            <a:t>Future</a:t>
          </a:r>
        </a:p>
      </dgm:t>
    </dgm:pt>
    <dgm:pt modelId="{0BE4ADFB-2099-4313-A6E1-E96B6386405D}" type="parTrans" cxnId="{9173E935-E6D3-47BF-AD95-E9B7FD37899F}">
      <dgm:prSet/>
      <dgm:spPr/>
      <dgm:t>
        <a:bodyPr/>
        <a:lstStyle/>
        <a:p>
          <a:endParaRPr lang="en-US"/>
        </a:p>
      </dgm:t>
    </dgm:pt>
    <dgm:pt modelId="{D5DAE637-D5C1-496F-9744-775121158082}" type="sibTrans" cxnId="{9173E935-E6D3-47BF-AD95-E9B7FD37899F}">
      <dgm:prSet/>
      <dgm:spPr/>
      <dgm:t>
        <a:bodyPr/>
        <a:lstStyle/>
        <a:p>
          <a:endParaRPr lang="en-US"/>
        </a:p>
      </dgm:t>
    </dgm:pt>
    <dgm:pt modelId="{B7DC7412-60C8-4686-A8FF-2EBD03A7C31A}">
      <dgm:prSet/>
      <dgm:spPr/>
      <dgm:t>
        <a:bodyPr/>
        <a:lstStyle/>
        <a:p>
          <a:endParaRPr lang="en-US" dirty="0"/>
        </a:p>
      </dgm:t>
    </dgm:pt>
    <dgm:pt modelId="{08A74F4F-2A99-490C-9DF3-E7D7209DE129}" type="parTrans" cxnId="{4346EEFA-9F8D-4E22-AB08-317298150E23}">
      <dgm:prSet/>
      <dgm:spPr/>
      <dgm:t>
        <a:bodyPr/>
        <a:lstStyle/>
        <a:p>
          <a:endParaRPr lang="en-US"/>
        </a:p>
      </dgm:t>
    </dgm:pt>
    <dgm:pt modelId="{8FCAD3EA-792C-4D25-8DFE-90B314AB8804}" type="sibTrans" cxnId="{4346EEFA-9F8D-4E22-AB08-317298150E23}">
      <dgm:prSet/>
      <dgm:spPr/>
      <dgm:t>
        <a:bodyPr/>
        <a:lstStyle/>
        <a:p>
          <a:endParaRPr lang="en-US"/>
        </a:p>
      </dgm:t>
    </dgm:pt>
    <dgm:pt modelId="{61E76180-4FEF-44AB-9BD5-2335C0D8EA01}">
      <dgm:prSet/>
      <dgm:spPr/>
      <dgm:t>
        <a:bodyPr/>
        <a:lstStyle/>
        <a:p>
          <a:endParaRPr lang="en-US"/>
        </a:p>
      </dgm:t>
    </dgm:pt>
    <dgm:pt modelId="{1594E85A-CF69-4025-9040-D73D2B11F17E}" type="parTrans" cxnId="{08916ECF-1F92-410D-87D8-939FC721B070}">
      <dgm:prSet/>
      <dgm:spPr/>
      <dgm:t>
        <a:bodyPr/>
        <a:lstStyle/>
        <a:p>
          <a:endParaRPr lang="en-US"/>
        </a:p>
      </dgm:t>
    </dgm:pt>
    <dgm:pt modelId="{394A5128-72F7-4226-8A93-02BC250A8552}" type="sibTrans" cxnId="{08916ECF-1F92-410D-87D8-939FC721B070}">
      <dgm:prSet/>
      <dgm:spPr/>
      <dgm:t>
        <a:bodyPr/>
        <a:lstStyle/>
        <a:p>
          <a:endParaRPr lang="en-US"/>
        </a:p>
      </dgm:t>
    </dgm:pt>
    <dgm:pt modelId="{D7FA6589-09B2-4B0C-B3A5-C2FAB3546795}">
      <dgm:prSet/>
      <dgm:spPr/>
      <dgm:t>
        <a:bodyPr lIns="48006"/>
        <a:lstStyle/>
        <a:p>
          <a:r>
            <a:rPr lang="en-US" dirty="0"/>
            <a:t>2002</a:t>
          </a:r>
        </a:p>
      </dgm:t>
    </dgm:pt>
    <dgm:pt modelId="{84BD9843-5C07-4509-A1E8-72C665B2B929}" type="parTrans" cxnId="{613F2935-1B8D-4946-AEEF-EF6F1E97692E}">
      <dgm:prSet/>
      <dgm:spPr/>
      <dgm:t>
        <a:bodyPr/>
        <a:lstStyle/>
        <a:p>
          <a:endParaRPr lang="en-US"/>
        </a:p>
      </dgm:t>
    </dgm:pt>
    <dgm:pt modelId="{65BBE5B9-2205-4EC9-91F8-7CBF4679EEFD}" type="sibTrans" cxnId="{613F2935-1B8D-4946-AEEF-EF6F1E97692E}">
      <dgm:prSet/>
      <dgm:spPr/>
      <dgm:t>
        <a:bodyPr/>
        <a:lstStyle/>
        <a:p>
          <a:endParaRPr lang="en-US"/>
        </a:p>
      </dgm:t>
    </dgm:pt>
    <dgm:pt modelId="{5C6F614C-19CA-8841-8BD7-F155A60EEA1B}" type="pres">
      <dgm:prSet presAssocID="{FD716369-F9D8-0247-9134-0C5ACCFE8A14}" presName="Name0" presStyleCnt="0">
        <dgm:presLayoutVars>
          <dgm:dir/>
          <dgm:resizeHandles val="exact"/>
        </dgm:presLayoutVars>
      </dgm:prSet>
      <dgm:spPr/>
    </dgm:pt>
    <dgm:pt modelId="{F7EC199E-3DDF-4B33-9CFB-921001BE306B}" type="pres">
      <dgm:prSet presAssocID="{D7FA6589-09B2-4B0C-B3A5-C2FAB3546795}" presName="parTxOnly" presStyleLbl="node1" presStyleIdx="0" presStyleCnt="23">
        <dgm:presLayoutVars>
          <dgm:bulletEnabled val="1"/>
        </dgm:presLayoutVars>
      </dgm:prSet>
      <dgm:spPr/>
    </dgm:pt>
    <dgm:pt modelId="{19EC8071-1268-42A4-9DEC-43AE1C76D69A}" type="pres">
      <dgm:prSet presAssocID="{65BBE5B9-2205-4EC9-91F8-7CBF4679EEFD}" presName="parSpace" presStyleCnt="0"/>
      <dgm:spPr/>
    </dgm:pt>
    <dgm:pt modelId="{0DBE644A-C71D-4CC5-A0FA-13D717E7D02B}" type="pres">
      <dgm:prSet presAssocID="{61E76180-4FEF-44AB-9BD5-2335C0D8EA01}" presName="parTxOnly" presStyleLbl="node1" presStyleIdx="1" presStyleCnt="23">
        <dgm:presLayoutVars>
          <dgm:bulletEnabled val="1"/>
        </dgm:presLayoutVars>
      </dgm:prSet>
      <dgm:spPr/>
    </dgm:pt>
    <dgm:pt modelId="{5983F139-3DE4-42B1-A7BE-2BEA8D3166F2}" type="pres">
      <dgm:prSet presAssocID="{394A5128-72F7-4226-8A93-02BC250A8552}" presName="parSpace" presStyleCnt="0"/>
      <dgm:spPr/>
    </dgm:pt>
    <dgm:pt modelId="{957B091E-9A21-8940-B72F-A26FF6D5FF81}" type="pres">
      <dgm:prSet presAssocID="{81C5AE58-BE03-0649-A85E-61F94F9BBDEF}" presName="parTxOnly" presStyleLbl="node1" presStyleIdx="2" presStyleCnt="23">
        <dgm:presLayoutVars>
          <dgm:bulletEnabled val="1"/>
        </dgm:presLayoutVars>
      </dgm:prSet>
      <dgm:spPr/>
    </dgm:pt>
    <dgm:pt modelId="{9709FD53-D642-9348-B072-0F8C17D05A46}" type="pres">
      <dgm:prSet presAssocID="{D503E07F-6BB7-0949-A64A-39F2F98FF5BE}" presName="parSpace" presStyleCnt="0"/>
      <dgm:spPr/>
    </dgm:pt>
    <dgm:pt modelId="{044A871A-7189-AA4E-A0D6-40D8B1BC0007}" type="pres">
      <dgm:prSet presAssocID="{7E39799D-3D57-5449-9FF5-F28F0CA6C1AC}" presName="parTxOnly" presStyleLbl="node1" presStyleIdx="3" presStyleCnt="23">
        <dgm:presLayoutVars>
          <dgm:bulletEnabled val="1"/>
        </dgm:presLayoutVars>
      </dgm:prSet>
      <dgm:spPr/>
    </dgm:pt>
    <dgm:pt modelId="{2BDB6A0B-3AA5-1E46-BCA0-24DF4B6119DF}" type="pres">
      <dgm:prSet presAssocID="{F118E5F7-019A-F048-872E-C8EDC3E69B6B}" presName="parSpace" presStyleCnt="0"/>
      <dgm:spPr/>
    </dgm:pt>
    <dgm:pt modelId="{5423452E-03AE-DF41-86B9-97B0EAF84771}" type="pres">
      <dgm:prSet presAssocID="{1FA2AD51-F76C-3449-BB83-9BBC9C5F33A0}" presName="parTxOnly" presStyleLbl="node1" presStyleIdx="4" presStyleCnt="23">
        <dgm:presLayoutVars>
          <dgm:bulletEnabled val="1"/>
        </dgm:presLayoutVars>
      </dgm:prSet>
      <dgm:spPr/>
    </dgm:pt>
    <dgm:pt modelId="{298B32A1-220D-F441-BC50-95B535D62F17}" type="pres">
      <dgm:prSet presAssocID="{7290550A-0A64-2B46-BAA2-7E7F2B1ED9E8}" presName="parSpace" presStyleCnt="0"/>
      <dgm:spPr/>
    </dgm:pt>
    <dgm:pt modelId="{140714A0-E9C5-3E40-8F37-28FF0F556305}" type="pres">
      <dgm:prSet presAssocID="{ADD13A3A-9EF6-D94A-BD8F-920D08705AFC}" presName="parTxOnly" presStyleLbl="node1" presStyleIdx="5" presStyleCnt="23">
        <dgm:presLayoutVars>
          <dgm:bulletEnabled val="1"/>
        </dgm:presLayoutVars>
      </dgm:prSet>
      <dgm:spPr/>
    </dgm:pt>
    <dgm:pt modelId="{76B23AAE-49B4-0646-9484-923B370828E5}" type="pres">
      <dgm:prSet presAssocID="{B02D5116-2095-3940-A07A-0EB777A87502}" presName="parSpace" presStyleCnt="0"/>
      <dgm:spPr/>
    </dgm:pt>
    <dgm:pt modelId="{6833C13A-CA05-EF45-8CDC-374616954945}" type="pres">
      <dgm:prSet presAssocID="{5A5B4A80-9A8F-8D43-B826-0088B8BCB416}" presName="parTxOnly" presStyleLbl="node1" presStyleIdx="6" presStyleCnt="23">
        <dgm:presLayoutVars>
          <dgm:bulletEnabled val="1"/>
        </dgm:presLayoutVars>
      </dgm:prSet>
      <dgm:spPr/>
    </dgm:pt>
    <dgm:pt modelId="{6965CDE2-00C8-0141-A692-A060984191D2}" type="pres">
      <dgm:prSet presAssocID="{7C0B6CC9-BBD0-0149-BA60-E9ED022FBBC7}" presName="parSpace" presStyleCnt="0"/>
      <dgm:spPr/>
    </dgm:pt>
    <dgm:pt modelId="{03307C81-CF57-FD45-BDB3-C5EC05272BB9}" type="pres">
      <dgm:prSet presAssocID="{5918032E-7945-6E42-BCF1-BBE2CF3AA633}" presName="parTxOnly" presStyleLbl="node1" presStyleIdx="7" presStyleCnt="23">
        <dgm:presLayoutVars>
          <dgm:bulletEnabled val="1"/>
        </dgm:presLayoutVars>
      </dgm:prSet>
      <dgm:spPr/>
    </dgm:pt>
    <dgm:pt modelId="{76DF8CF2-F406-C640-97B5-9FB0D0867E53}" type="pres">
      <dgm:prSet presAssocID="{5FB86680-6721-2D46-A23C-E46E45A74E35}" presName="parSpace" presStyleCnt="0"/>
      <dgm:spPr/>
    </dgm:pt>
    <dgm:pt modelId="{D262A863-EAFB-014D-90FC-FB4207ABB50F}" type="pres">
      <dgm:prSet presAssocID="{B226C981-7BAE-6047-BAE3-B132D8EECE99}" presName="parTxOnly" presStyleLbl="node1" presStyleIdx="8" presStyleCnt="23">
        <dgm:presLayoutVars>
          <dgm:bulletEnabled val="1"/>
        </dgm:presLayoutVars>
      </dgm:prSet>
      <dgm:spPr/>
    </dgm:pt>
    <dgm:pt modelId="{BDAD05BC-E5C9-D448-AA84-E7BA594B149E}" type="pres">
      <dgm:prSet presAssocID="{C6565DB3-8476-F343-B195-8BC854C4BAC7}" presName="parSpace" presStyleCnt="0"/>
      <dgm:spPr/>
    </dgm:pt>
    <dgm:pt modelId="{0CCCBF76-738D-9848-AFC9-3D023AE6B125}" type="pres">
      <dgm:prSet presAssocID="{1A11C82E-6A61-0244-9FC6-968D162C3973}" presName="parTxOnly" presStyleLbl="node1" presStyleIdx="9" presStyleCnt="23">
        <dgm:presLayoutVars>
          <dgm:bulletEnabled val="1"/>
        </dgm:presLayoutVars>
      </dgm:prSet>
      <dgm:spPr/>
    </dgm:pt>
    <dgm:pt modelId="{9FEA784F-ED71-8B4F-BA48-BD77F962A3DF}" type="pres">
      <dgm:prSet presAssocID="{729AD41B-74EB-2847-B571-8573B12F0276}" presName="parSpace" presStyleCnt="0"/>
      <dgm:spPr/>
    </dgm:pt>
    <dgm:pt modelId="{E885459D-65B6-EE46-ACC7-BB92250882BA}" type="pres">
      <dgm:prSet presAssocID="{6374A3C9-54C1-E947-AD96-F5685B22F5C0}" presName="parTxOnly" presStyleLbl="node1" presStyleIdx="10" presStyleCnt="23">
        <dgm:presLayoutVars>
          <dgm:bulletEnabled val="1"/>
        </dgm:presLayoutVars>
      </dgm:prSet>
      <dgm:spPr/>
    </dgm:pt>
    <dgm:pt modelId="{81842D0D-B710-1349-A6AE-5D8E05A5306C}" type="pres">
      <dgm:prSet presAssocID="{E18B9C20-46EC-254A-B84A-48D12BE82A06}" presName="parSpace" presStyleCnt="0"/>
      <dgm:spPr/>
    </dgm:pt>
    <dgm:pt modelId="{F83AE8DA-3ED6-4745-8329-48788E4FBD79}" type="pres">
      <dgm:prSet presAssocID="{92952C07-CDFA-8645-BB58-BA2A894D5EDC}" presName="parTxOnly" presStyleLbl="node1" presStyleIdx="11" presStyleCnt="23">
        <dgm:presLayoutVars>
          <dgm:bulletEnabled val="1"/>
        </dgm:presLayoutVars>
      </dgm:prSet>
      <dgm:spPr/>
    </dgm:pt>
    <dgm:pt modelId="{7084F31C-77CE-AE4A-89E6-5D429E7069C2}" type="pres">
      <dgm:prSet presAssocID="{7E54627B-D73A-FD43-BE0A-AF0E43F2B692}" presName="parSpace" presStyleCnt="0"/>
      <dgm:spPr/>
    </dgm:pt>
    <dgm:pt modelId="{ACFAF3F1-543C-A846-B3B6-CE269CE58399}" type="pres">
      <dgm:prSet presAssocID="{835D7061-B81E-C84C-88D3-7EFA875F4C22}" presName="parTxOnly" presStyleLbl="node1" presStyleIdx="12" presStyleCnt="23">
        <dgm:presLayoutVars>
          <dgm:bulletEnabled val="1"/>
        </dgm:presLayoutVars>
      </dgm:prSet>
      <dgm:spPr/>
    </dgm:pt>
    <dgm:pt modelId="{82FBCF48-877B-BE4F-951E-D09F51F9D351}" type="pres">
      <dgm:prSet presAssocID="{8665EA2D-DD53-C54F-AECA-C557BD627EE9}" presName="parSpace" presStyleCnt="0"/>
      <dgm:spPr/>
    </dgm:pt>
    <dgm:pt modelId="{F4E802F8-E368-5747-8449-50B0AD12FAE9}" type="pres">
      <dgm:prSet presAssocID="{DCD3CEDA-F37B-C642-A057-B325D241E98A}" presName="parTxOnly" presStyleLbl="node1" presStyleIdx="13" presStyleCnt="23">
        <dgm:presLayoutVars>
          <dgm:bulletEnabled val="1"/>
        </dgm:presLayoutVars>
      </dgm:prSet>
      <dgm:spPr/>
    </dgm:pt>
    <dgm:pt modelId="{4AC96404-51E5-F349-B3EB-50F057F61712}" type="pres">
      <dgm:prSet presAssocID="{E3AAABAC-3430-A646-9A7B-FD6DACB68D6D}" presName="parSpace" presStyleCnt="0"/>
      <dgm:spPr/>
    </dgm:pt>
    <dgm:pt modelId="{0E7F4FE0-D9C7-4B48-B093-0AB0A305ECC0}" type="pres">
      <dgm:prSet presAssocID="{D397BDFC-53D7-AD41-87C7-26D6C303BDBF}" presName="parTxOnly" presStyleLbl="node1" presStyleIdx="14" presStyleCnt="23">
        <dgm:presLayoutVars>
          <dgm:bulletEnabled val="1"/>
        </dgm:presLayoutVars>
      </dgm:prSet>
      <dgm:spPr/>
    </dgm:pt>
    <dgm:pt modelId="{9AA7DD22-92B1-FD4C-BB04-0E07B4BB7012}" type="pres">
      <dgm:prSet presAssocID="{4E0A4D7C-ADD2-5F4D-A264-9919F8B6AD8F}" presName="parSpace" presStyleCnt="0"/>
      <dgm:spPr/>
    </dgm:pt>
    <dgm:pt modelId="{B8C44C2B-394D-1544-B4E3-4CFE588104C4}" type="pres">
      <dgm:prSet presAssocID="{7238B7CE-7D17-334C-8C6E-22A68B41DA14}" presName="parTxOnly" presStyleLbl="node1" presStyleIdx="15" presStyleCnt="23">
        <dgm:presLayoutVars>
          <dgm:bulletEnabled val="1"/>
        </dgm:presLayoutVars>
      </dgm:prSet>
      <dgm:spPr/>
    </dgm:pt>
    <dgm:pt modelId="{B710A644-4CEA-6C47-A978-CC158282D389}" type="pres">
      <dgm:prSet presAssocID="{E587C206-9096-C94B-BC8D-E8517F7CDD2A}" presName="parSpace" presStyleCnt="0"/>
      <dgm:spPr/>
    </dgm:pt>
    <dgm:pt modelId="{CC1F82CC-A551-C744-8353-E3D8832635A6}" type="pres">
      <dgm:prSet presAssocID="{5C8247E8-0E52-CF4B-9641-9DC12BC51738}" presName="parTxOnly" presStyleLbl="node1" presStyleIdx="16" presStyleCnt="23">
        <dgm:presLayoutVars>
          <dgm:bulletEnabled val="1"/>
        </dgm:presLayoutVars>
      </dgm:prSet>
      <dgm:spPr/>
    </dgm:pt>
    <dgm:pt modelId="{B48568A6-00A9-9E4D-836C-BAE30012DDD5}" type="pres">
      <dgm:prSet presAssocID="{F3FAB9D7-161F-FF47-9F7E-52DFADD34DD5}" presName="parSpace" presStyleCnt="0"/>
      <dgm:spPr/>
    </dgm:pt>
    <dgm:pt modelId="{31B35241-F988-F248-868B-83F92ED016CC}" type="pres">
      <dgm:prSet presAssocID="{BC9D4500-3471-D049-B728-735C6B95BF45}" presName="parTxOnly" presStyleLbl="node1" presStyleIdx="17" presStyleCnt="23">
        <dgm:presLayoutVars>
          <dgm:bulletEnabled val="1"/>
        </dgm:presLayoutVars>
      </dgm:prSet>
      <dgm:spPr/>
    </dgm:pt>
    <dgm:pt modelId="{F7B19183-F51E-EF4E-84B7-F272989429A9}" type="pres">
      <dgm:prSet presAssocID="{3E41BF2D-AA08-B748-9A35-E4179AF2E7C8}" presName="parSpace" presStyleCnt="0"/>
      <dgm:spPr/>
    </dgm:pt>
    <dgm:pt modelId="{1A927C53-9F6F-AE4C-8468-CB262125B742}" type="pres">
      <dgm:prSet presAssocID="{E8DECCF1-27F0-6543-B909-323615A7C1D2}" presName="parTxOnly" presStyleLbl="node1" presStyleIdx="18" presStyleCnt="23">
        <dgm:presLayoutVars>
          <dgm:bulletEnabled val="1"/>
        </dgm:presLayoutVars>
      </dgm:prSet>
      <dgm:spPr/>
    </dgm:pt>
    <dgm:pt modelId="{AD2BF106-17AB-884B-97F0-357DB4CB569D}" type="pres">
      <dgm:prSet presAssocID="{9DF0F924-726C-9649-B065-D4984338B256}" presName="parSpace" presStyleCnt="0"/>
      <dgm:spPr/>
    </dgm:pt>
    <dgm:pt modelId="{C03814C6-43F6-1844-9ACC-3F8F2F89FCEE}" type="pres">
      <dgm:prSet presAssocID="{18AB37E7-990F-1044-984B-A57EF0962845}" presName="parTxOnly" presStyleLbl="node1" presStyleIdx="19" presStyleCnt="23">
        <dgm:presLayoutVars>
          <dgm:bulletEnabled val="1"/>
        </dgm:presLayoutVars>
      </dgm:prSet>
      <dgm:spPr/>
    </dgm:pt>
    <dgm:pt modelId="{565200A4-7E6D-423A-B93F-B7DBB01ABF55}" type="pres">
      <dgm:prSet presAssocID="{5009FAFA-B36B-8847-9D78-562C1CE3BE9E}" presName="parSpace" presStyleCnt="0"/>
      <dgm:spPr/>
    </dgm:pt>
    <dgm:pt modelId="{7B93ED43-3E93-4242-B49E-E8DB7BA36BF1}" type="pres">
      <dgm:prSet presAssocID="{8ADB47E5-95BE-4A5E-B59F-86F609A161DA}" presName="parTxOnly" presStyleLbl="node1" presStyleIdx="20" presStyleCnt="23">
        <dgm:presLayoutVars>
          <dgm:bulletEnabled val="1"/>
        </dgm:presLayoutVars>
      </dgm:prSet>
      <dgm:spPr/>
    </dgm:pt>
    <dgm:pt modelId="{1FBE4A9E-5383-4700-BD26-8268C8251F1F}" type="pres">
      <dgm:prSet presAssocID="{B9384CA5-D7E3-43F7-BFBC-6A078D02EC71}" presName="parSpace" presStyleCnt="0"/>
      <dgm:spPr/>
    </dgm:pt>
    <dgm:pt modelId="{0A1FF762-19A2-44F1-B02A-072E79C644C9}" type="pres">
      <dgm:prSet presAssocID="{B7DC7412-60C8-4686-A8FF-2EBD03A7C31A}" presName="parTxOnly" presStyleLbl="node1" presStyleIdx="21" presStyleCnt="23">
        <dgm:presLayoutVars>
          <dgm:bulletEnabled val="1"/>
        </dgm:presLayoutVars>
      </dgm:prSet>
      <dgm:spPr/>
    </dgm:pt>
    <dgm:pt modelId="{9BE42417-5446-4B05-84E5-01A093CEEDDB}" type="pres">
      <dgm:prSet presAssocID="{8FCAD3EA-792C-4D25-8DFE-90B314AB8804}" presName="parSpace" presStyleCnt="0"/>
      <dgm:spPr/>
    </dgm:pt>
    <dgm:pt modelId="{D9EAE44D-B945-4E2C-B2F6-C63D138EC198}" type="pres">
      <dgm:prSet presAssocID="{DD4E4F56-6072-4F35-9FBB-44E2758DC88D}" presName="parTxOnly" presStyleLbl="node1" presStyleIdx="22" presStyleCnt="23">
        <dgm:presLayoutVars>
          <dgm:bulletEnabled val="1"/>
        </dgm:presLayoutVars>
      </dgm:prSet>
      <dgm:spPr/>
    </dgm:pt>
  </dgm:ptLst>
  <dgm:cxnLst>
    <dgm:cxn modelId="{D82CD503-6446-664F-B915-5AB46AB0AEC6}" type="presOf" srcId="{BC9D4500-3471-D049-B728-735C6B95BF45}" destId="{31B35241-F988-F248-868B-83F92ED016CC}" srcOrd="0" destOrd="0" presId="urn:microsoft.com/office/officeart/2005/8/layout/hChevron3"/>
    <dgm:cxn modelId="{0CB11709-EF28-E242-A37D-47B2E796E921}" srcId="{FD716369-F9D8-0247-9134-0C5ACCFE8A14}" destId="{5A5B4A80-9A8F-8D43-B826-0088B8BCB416}" srcOrd="6" destOrd="0" parTransId="{B70B0C2F-8056-FA44-BB1D-79FFCD5C2E6E}" sibTransId="{7C0B6CC9-BBD0-0149-BA60-E9ED022FBBC7}"/>
    <dgm:cxn modelId="{2F863C1C-933E-F04C-BD63-5EEFB03E071A}" type="presOf" srcId="{D397BDFC-53D7-AD41-87C7-26D6C303BDBF}" destId="{0E7F4FE0-D9C7-4B48-B093-0AB0A305ECC0}" srcOrd="0" destOrd="0" presId="urn:microsoft.com/office/officeart/2005/8/layout/hChevron3"/>
    <dgm:cxn modelId="{B9B8A420-34F2-684B-BFB1-78311FB43C9B}" type="presOf" srcId="{18AB37E7-990F-1044-984B-A57EF0962845}" destId="{C03814C6-43F6-1844-9ACC-3F8F2F89FCEE}" srcOrd="0" destOrd="0" presId="urn:microsoft.com/office/officeart/2005/8/layout/hChevron3"/>
    <dgm:cxn modelId="{20148427-C2A1-0042-803D-25A9B5713589}" type="presOf" srcId="{FD716369-F9D8-0247-9134-0C5ACCFE8A14}" destId="{5C6F614C-19CA-8841-8BD7-F155A60EEA1B}" srcOrd="0" destOrd="0" presId="urn:microsoft.com/office/officeart/2005/8/layout/hChevron3"/>
    <dgm:cxn modelId="{6C19D427-8532-4F49-ABBB-0E2548023457}" type="presOf" srcId="{5A5B4A80-9A8F-8D43-B826-0088B8BCB416}" destId="{6833C13A-CA05-EF45-8CDC-374616954945}" srcOrd="0" destOrd="0" presId="urn:microsoft.com/office/officeart/2005/8/layout/hChevron3"/>
    <dgm:cxn modelId="{613F2935-1B8D-4946-AEEF-EF6F1E97692E}" srcId="{FD716369-F9D8-0247-9134-0C5ACCFE8A14}" destId="{D7FA6589-09B2-4B0C-B3A5-C2FAB3546795}" srcOrd="0" destOrd="0" parTransId="{84BD9843-5C07-4509-A1E8-72C665B2B929}" sibTransId="{65BBE5B9-2205-4EC9-91F8-7CBF4679EEFD}"/>
    <dgm:cxn modelId="{6721DF35-4CBC-A949-8812-AB00971B4DDD}" type="presOf" srcId="{835D7061-B81E-C84C-88D3-7EFA875F4C22}" destId="{ACFAF3F1-543C-A846-B3B6-CE269CE58399}" srcOrd="0" destOrd="0" presId="urn:microsoft.com/office/officeart/2005/8/layout/hChevron3"/>
    <dgm:cxn modelId="{9173E935-E6D3-47BF-AD95-E9B7FD37899F}" srcId="{FD716369-F9D8-0247-9134-0C5ACCFE8A14}" destId="{DD4E4F56-6072-4F35-9FBB-44E2758DC88D}" srcOrd="22" destOrd="0" parTransId="{0BE4ADFB-2099-4313-A6E1-E96B6386405D}" sibTransId="{D5DAE637-D5C1-496F-9744-775121158082}"/>
    <dgm:cxn modelId="{B2892B3A-3267-AF43-BBE0-C4DDF3AD6562}" type="presOf" srcId="{1A11C82E-6A61-0244-9FC6-968D162C3973}" destId="{0CCCBF76-738D-9848-AFC9-3D023AE6B125}" srcOrd="0" destOrd="0" presId="urn:microsoft.com/office/officeart/2005/8/layout/hChevron3"/>
    <dgm:cxn modelId="{3922003B-769F-42FA-93AB-646E95EE7A6C}" type="presOf" srcId="{DD4E4F56-6072-4F35-9FBB-44E2758DC88D}" destId="{D9EAE44D-B945-4E2C-B2F6-C63D138EC198}" srcOrd="0" destOrd="0" presId="urn:microsoft.com/office/officeart/2005/8/layout/hChevron3"/>
    <dgm:cxn modelId="{7FE5633D-F7AB-E44E-A8D7-7920631ED55D}" srcId="{FD716369-F9D8-0247-9134-0C5ACCFE8A14}" destId="{81C5AE58-BE03-0649-A85E-61F94F9BBDEF}" srcOrd="2" destOrd="0" parTransId="{176D3007-751D-FB48-B012-AA73FFC4B816}" sibTransId="{D503E07F-6BB7-0949-A64A-39F2F98FF5BE}"/>
    <dgm:cxn modelId="{0D6F813E-7F7E-FC49-9DE3-E9D862D9CFF3}" type="presOf" srcId="{81C5AE58-BE03-0649-A85E-61F94F9BBDEF}" destId="{957B091E-9A21-8940-B72F-A26FF6D5FF81}" srcOrd="0" destOrd="0" presId="urn:microsoft.com/office/officeart/2005/8/layout/hChevron3"/>
    <dgm:cxn modelId="{52D12043-246C-F14D-B3A0-5893470300A8}" srcId="{FD716369-F9D8-0247-9134-0C5ACCFE8A14}" destId="{B226C981-7BAE-6047-BAE3-B132D8EECE99}" srcOrd="8" destOrd="0" parTransId="{EECECDCE-FFF8-FA46-8CB8-A7200A208E9A}" sibTransId="{C6565DB3-8476-F343-B195-8BC854C4BAC7}"/>
    <dgm:cxn modelId="{77A5304E-ACDF-F647-9A42-976A75E84D13}" srcId="{FD716369-F9D8-0247-9134-0C5ACCFE8A14}" destId="{1FA2AD51-F76C-3449-BB83-9BBC9C5F33A0}" srcOrd="4" destOrd="0" parTransId="{4E78004E-0C68-034F-BC91-4DB2A24B202F}" sibTransId="{7290550A-0A64-2B46-BAA2-7E7F2B1ED9E8}"/>
    <dgm:cxn modelId="{09D97D50-701D-6745-BDD2-59A8E7EEBD29}" type="presOf" srcId="{5918032E-7945-6E42-BCF1-BBE2CF3AA633}" destId="{03307C81-CF57-FD45-BDB3-C5EC05272BB9}" srcOrd="0" destOrd="0" presId="urn:microsoft.com/office/officeart/2005/8/layout/hChevron3"/>
    <dgm:cxn modelId="{EB157B52-CA21-4C37-8AB4-C0F2DCC8DDC8}" type="presOf" srcId="{B7DC7412-60C8-4686-A8FF-2EBD03A7C31A}" destId="{0A1FF762-19A2-44F1-B02A-072E79C644C9}" srcOrd="0" destOrd="0" presId="urn:microsoft.com/office/officeart/2005/8/layout/hChevron3"/>
    <dgm:cxn modelId="{5D035253-5CD9-45AC-8A1C-7D36F02DDEDC}" srcId="{FD716369-F9D8-0247-9134-0C5ACCFE8A14}" destId="{8ADB47E5-95BE-4A5E-B59F-86F609A161DA}" srcOrd="20" destOrd="0" parTransId="{45D1A56C-A552-46FF-9741-4404263DE643}" sibTransId="{B9384CA5-D7E3-43F7-BFBC-6A078D02EC71}"/>
    <dgm:cxn modelId="{DCB47857-C440-49BC-BEF9-F301E9FAAC62}" type="presOf" srcId="{61E76180-4FEF-44AB-9BD5-2335C0D8EA01}" destId="{0DBE644A-C71D-4CC5-A0FA-13D717E7D02B}" srcOrd="0" destOrd="0" presId="urn:microsoft.com/office/officeart/2005/8/layout/hChevron3"/>
    <dgm:cxn modelId="{8792845C-6669-4EDC-BB29-A24C14D1943B}" type="presOf" srcId="{D7FA6589-09B2-4B0C-B3A5-C2FAB3546795}" destId="{F7EC199E-3DDF-4B33-9CFB-921001BE306B}" srcOrd="0" destOrd="0" presId="urn:microsoft.com/office/officeart/2005/8/layout/hChevron3"/>
    <dgm:cxn modelId="{31979361-8278-C549-BC4C-E634CD630E09}" srcId="{FD716369-F9D8-0247-9134-0C5ACCFE8A14}" destId="{7E39799D-3D57-5449-9FF5-F28F0CA6C1AC}" srcOrd="3" destOrd="0" parTransId="{85C15CA1-2451-7C4E-955E-4422889E06E7}" sibTransId="{F118E5F7-019A-F048-872E-C8EDC3E69B6B}"/>
    <dgm:cxn modelId="{FF3C5466-9DBF-964B-8E62-66ABF82D037D}" type="presOf" srcId="{5C8247E8-0E52-CF4B-9641-9DC12BC51738}" destId="{CC1F82CC-A551-C744-8353-E3D8832635A6}" srcOrd="0" destOrd="0" presId="urn:microsoft.com/office/officeart/2005/8/layout/hChevron3"/>
    <dgm:cxn modelId="{E7CB1570-2F6A-EA42-A417-93E2964EBFEB}" type="presOf" srcId="{DCD3CEDA-F37B-C642-A057-B325D241E98A}" destId="{F4E802F8-E368-5747-8449-50B0AD12FAE9}" srcOrd="0" destOrd="0" presId="urn:microsoft.com/office/officeart/2005/8/layout/hChevron3"/>
    <dgm:cxn modelId="{F140E971-B61D-A444-89F1-9A780DB881F1}" srcId="{FD716369-F9D8-0247-9134-0C5ACCFE8A14}" destId="{D397BDFC-53D7-AD41-87C7-26D6C303BDBF}" srcOrd="14" destOrd="0" parTransId="{D3AC62DC-B96B-9546-A073-8D9642B23727}" sibTransId="{4E0A4D7C-ADD2-5F4D-A264-9919F8B6AD8F}"/>
    <dgm:cxn modelId="{7CEFD177-6B55-DE4B-B777-FD3358161B4B}" type="presOf" srcId="{6374A3C9-54C1-E947-AD96-F5685B22F5C0}" destId="{E885459D-65B6-EE46-ACC7-BB92250882BA}" srcOrd="0" destOrd="0" presId="urn:microsoft.com/office/officeart/2005/8/layout/hChevron3"/>
    <dgm:cxn modelId="{FEA7D97F-BFE3-A24E-8640-D5CD00E18536}" srcId="{FD716369-F9D8-0247-9134-0C5ACCFE8A14}" destId="{E8DECCF1-27F0-6543-B909-323615A7C1D2}" srcOrd="18" destOrd="0" parTransId="{C11108D3-2960-C34B-A0DA-948B6AC95703}" sibTransId="{9DF0F924-726C-9649-B065-D4984338B256}"/>
    <dgm:cxn modelId="{91A29492-5D4C-4048-97F8-9CA33722FF92}" type="presOf" srcId="{8ADB47E5-95BE-4A5E-B59F-86F609A161DA}" destId="{7B93ED43-3E93-4242-B49E-E8DB7BA36BF1}" srcOrd="0" destOrd="0" presId="urn:microsoft.com/office/officeart/2005/8/layout/hChevron3"/>
    <dgm:cxn modelId="{95C42594-BDEF-E54F-A127-2374A63B65E0}" type="presOf" srcId="{E8DECCF1-27F0-6543-B909-323615A7C1D2}" destId="{1A927C53-9F6F-AE4C-8468-CB262125B742}" srcOrd="0" destOrd="0" presId="urn:microsoft.com/office/officeart/2005/8/layout/hChevron3"/>
    <dgm:cxn modelId="{F5DEEB95-1C82-604D-A339-577D9395AF7D}" srcId="{FD716369-F9D8-0247-9134-0C5ACCFE8A14}" destId="{1A11C82E-6A61-0244-9FC6-968D162C3973}" srcOrd="9" destOrd="0" parTransId="{3604C959-CB8C-9A40-9B1E-A0FBE85F42EA}" sibTransId="{729AD41B-74EB-2847-B571-8573B12F0276}"/>
    <dgm:cxn modelId="{1B60A49A-BF40-864A-85FF-F8DF9848541B}" srcId="{FD716369-F9D8-0247-9134-0C5ACCFE8A14}" destId="{835D7061-B81E-C84C-88D3-7EFA875F4C22}" srcOrd="12" destOrd="0" parTransId="{04758F6C-6C57-0A40-A8E9-A14DB79781B5}" sibTransId="{8665EA2D-DD53-C54F-AECA-C557BD627EE9}"/>
    <dgm:cxn modelId="{16E5B79B-FCF5-824F-9B20-A08B051354EE}" type="presOf" srcId="{92952C07-CDFA-8645-BB58-BA2A894D5EDC}" destId="{F83AE8DA-3ED6-4745-8329-48788E4FBD79}" srcOrd="0" destOrd="0" presId="urn:microsoft.com/office/officeart/2005/8/layout/hChevron3"/>
    <dgm:cxn modelId="{372ADE9E-EED7-4D46-AD60-3439E32E3657}" type="presOf" srcId="{ADD13A3A-9EF6-D94A-BD8F-920D08705AFC}" destId="{140714A0-E9C5-3E40-8F37-28FF0F556305}" srcOrd="0" destOrd="0" presId="urn:microsoft.com/office/officeart/2005/8/layout/hChevron3"/>
    <dgm:cxn modelId="{56FE47A6-0399-5B42-93C1-B8D7BD9F4A33}" type="presOf" srcId="{B226C981-7BAE-6047-BAE3-B132D8EECE99}" destId="{D262A863-EAFB-014D-90FC-FB4207ABB50F}" srcOrd="0" destOrd="0" presId="urn:microsoft.com/office/officeart/2005/8/layout/hChevron3"/>
    <dgm:cxn modelId="{14AB54B3-4109-0947-A2BD-3FBF41D800F8}" srcId="{FD716369-F9D8-0247-9134-0C5ACCFE8A14}" destId="{DCD3CEDA-F37B-C642-A057-B325D241E98A}" srcOrd="13" destOrd="0" parTransId="{F17C2889-4AA4-B546-BE30-967DDC4B5A4B}" sibTransId="{E3AAABAC-3430-A646-9A7B-FD6DACB68D6D}"/>
    <dgm:cxn modelId="{6AE69FB7-DD22-8047-8FB9-BCE7594CE4A3}" srcId="{FD716369-F9D8-0247-9134-0C5ACCFE8A14}" destId="{7238B7CE-7D17-334C-8C6E-22A68B41DA14}" srcOrd="15" destOrd="0" parTransId="{12A4D716-3C7A-7E4A-B59F-4A7492DF426B}" sibTransId="{E587C206-9096-C94B-BC8D-E8517F7CDD2A}"/>
    <dgm:cxn modelId="{794964B8-3C33-9745-A108-D9500A03371B}" srcId="{FD716369-F9D8-0247-9134-0C5ACCFE8A14}" destId="{ADD13A3A-9EF6-D94A-BD8F-920D08705AFC}" srcOrd="5" destOrd="0" parTransId="{C9645D35-ABB0-0440-8A80-F8770942BC76}" sibTransId="{B02D5116-2095-3940-A07A-0EB777A87502}"/>
    <dgm:cxn modelId="{9AD597BB-6685-B041-B79F-BC62744D20FC}" srcId="{FD716369-F9D8-0247-9134-0C5ACCFE8A14}" destId="{6374A3C9-54C1-E947-AD96-F5685B22F5C0}" srcOrd="10" destOrd="0" parTransId="{633987E0-4F38-0B40-9F8A-045E508849E6}" sibTransId="{E18B9C20-46EC-254A-B84A-48D12BE82A06}"/>
    <dgm:cxn modelId="{08916ECF-1F92-410D-87D8-939FC721B070}" srcId="{FD716369-F9D8-0247-9134-0C5ACCFE8A14}" destId="{61E76180-4FEF-44AB-9BD5-2335C0D8EA01}" srcOrd="1" destOrd="0" parTransId="{1594E85A-CF69-4025-9040-D73D2B11F17E}" sibTransId="{394A5128-72F7-4226-8A93-02BC250A8552}"/>
    <dgm:cxn modelId="{90B1FED3-6D1B-0444-AC00-EDF4A82E27E0}" type="presOf" srcId="{1FA2AD51-F76C-3449-BB83-9BBC9C5F33A0}" destId="{5423452E-03AE-DF41-86B9-97B0EAF84771}" srcOrd="0" destOrd="0" presId="urn:microsoft.com/office/officeart/2005/8/layout/hChevron3"/>
    <dgm:cxn modelId="{3CAF3FD7-DF04-C94F-B38E-79DA7CCCD0AF}" type="presOf" srcId="{7E39799D-3D57-5449-9FF5-F28F0CA6C1AC}" destId="{044A871A-7189-AA4E-A0D6-40D8B1BC0007}" srcOrd="0" destOrd="0" presId="urn:microsoft.com/office/officeart/2005/8/layout/hChevron3"/>
    <dgm:cxn modelId="{DF4F8ED9-E705-5C41-AA3E-CEB1733995DA}" srcId="{FD716369-F9D8-0247-9134-0C5ACCFE8A14}" destId="{92952C07-CDFA-8645-BB58-BA2A894D5EDC}" srcOrd="11" destOrd="0" parTransId="{0345D735-06CE-7C4E-AF25-1D46CDC97818}" sibTransId="{7E54627B-D73A-FD43-BE0A-AF0E43F2B692}"/>
    <dgm:cxn modelId="{45EFD9E3-1EE0-BF43-95C2-5911A00E491E}" type="presOf" srcId="{7238B7CE-7D17-334C-8C6E-22A68B41DA14}" destId="{B8C44C2B-394D-1544-B4E3-4CFE588104C4}" srcOrd="0" destOrd="0" presId="urn:microsoft.com/office/officeart/2005/8/layout/hChevron3"/>
    <dgm:cxn modelId="{83A47DE6-84FA-534C-9F05-8239155A06B2}" srcId="{FD716369-F9D8-0247-9134-0C5ACCFE8A14}" destId="{BC9D4500-3471-D049-B728-735C6B95BF45}" srcOrd="17" destOrd="0" parTransId="{E014A63E-1C0B-0346-ABFC-DD0600DD8461}" sibTransId="{3E41BF2D-AA08-B748-9A35-E4179AF2E7C8}"/>
    <dgm:cxn modelId="{F7A389E6-D1F5-1D4D-90AF-60E0BFE6E2C8}" srcId="{FD716369-F9D8-0247-9134-0C5ACCFE8A14}" destId="{5C8247E8-0E52-CF4B-9641-9DC12BC51738}" srcOrd="16" destOrd="0" parTransId="{5CA29DF8-54E6-A54D-9497-EF14CE0B08A4}" sibTransId="{F3FAB9D7-161F-FF47-9F7E-52DFADD34DD5}"/>
    <dgm:cxn modelId="{959C53F2-1253-3543-86B8-D26077BBB846}" srcId="{FD716369-F9D8-0247-9134-0C5ACCFE8A14}" destId="{18AB37E7-990F-1044-984B-A57EF0962845}" srcOrd="19" destOrd="0" parTransId="{A342943D-807B-0D4E-83B3-6B1DDA8F3831}" sibTransId="{5009FAFA-B36B-8847-9D78-562C1CE3BE9E}"/>
    <dgm:cxn modelId="{778EC8F3-6C53-EE40-934A-49A2C055B16A}" srcId="{FD716369-F9D8-0247-9134-0C5ACCFE8A14}" destId="{5918032E-7945-6E42-BCF1-BBE2CF3AA633}" srcOrd="7" destOrd="0" parTransId="{28BC1678-23CD-9648-9807-61DFD10E6BE6}" sibTransId="{5FB86680-6721-2D46-A23C-E46E45A74E35}"/>
    <dgm:cxn modelId="{4346EEFA-9F8D-4E22-AB08-317298150E23}" srcId="{FD716369-F9D8-0247-9134-0C5ACCFE8A14}" destId="{B7DC7412-60C8-4686-A8FF-2EBD03A7C31A}" srcOrd="21" destOrd="0" parTransId="{08A74F4F-2A99-490C-9DF3-E7D7209DE129}" sibTransId="{8FCAD3EA-792C-4D25-8DFE-90B314AB8804}"/>
    <dgm:cxn modelId="{40E562A8-D212-493A-B1BC-FC3A72B6A61B}" type="presParOf" srcId="{5C6F614C-19CA-8841-8BD7-F155A60EEA1B}" destId="{F7EC199E-3DDF-4B33-9CFB-921001BE306B}" srcOrd="0" destOrd="0" presId="urn:microsoft.com/office/officeart/2005/8/layout/hChevron3"/>
    <dgm:cxn modelId="{47789544-BD77-45FD-8C59-05091AA1352B}" type="presParOf" srcId="{5C6F614C-19CA-8841-8BD7-F155A60EEA1B}" destId="{19EC8071-1268-42A4-9DEC-43AE1C76D69A}" srcOrd="1" destOrd="0" presId="urn:microsoft.com/office/officeart/2005/8/layout/hChevron3"/>
    <dgm:cxn modelId="{5375C79D-2D31-46D4-8C03-4B13B6B2C8D2}" type="presParOf" srcId="{5C6F614C-19CA-8841-8BD7-F155A60EEA1B}" destId="{0DBE644A-C71D-4CC5-A0FA-13D717E7D02B}" srcOrd="2" destOrd="0" presId="urn:microsoft.com/office/officeart/2005/8/layout/hChevron3"/>
    <dgm:cxn modelId="{5D1B0488-ECFD-47CF-A8D6-D906225ACD7C}" type="presParOf" srcId="{5C6F614C-19CA-8841-8BD7-F155A60EEA1B}" destId="{5983F139-3DE4-42B1-A7BE-2BEA8D3166F2}" srcOrd="3" destOrd="0" presId="urn:microsoft.com/office/officeart/2005/8/layout/hChevron3"/>
    <dgm:cxn modelId="{30936479-9282-B74D-B3B0-09249CC321FB}" type="presParOf" srcId="{5C6F614C-19CA-8841-8BD7-F155A60EEA1B}" destId="{957B091E-9A21-8940-B72F-A26FF6D5FF81}" srcOrd="4" destOrd="0" presId="urn:microsoft.com/office/officeart/2005/8/layout/hChevron3"/>
    <dgm:cxn modelId="{093372DB-602B-2B41-A7BA-E693627F4E97}" type="presParOf" srcId="{5C6F614C-19CA-8841-8BD7-F155A60EEA1B}" destId="{9709FD53-D642-9348-B072-0F8C17D05A46}" srcOrd="5" destOrd="0" presId="urn:microsoft.com/office/officeart/2005/8/layout/hChevron3"/>
    <dgm:cxn modelId="{07FD2608-75FA-BC43-9399-9D44DCCA3E4E}" type="presParOf" srcId="{5C6F614C-19CA-8841-8BD7-F155A60EEA1B}" destId="{044A871A-7189-AA4E-A0D6-40D8B1BC0007}" srcOrd="6" destOrd="0" presId="urn:microsoft.com/office/officeart/2005/8/layout/hChevron3"/>
    <dgm:cxn modelId="{78C3A2B7-5FF5-7241-A8F9-6BE2D8CB4222}" type="presParOf" srcId="{5C6F614C-19CA-8841-8BD7-F155A60EEA1B}" destId="{2BDB6A0B-3AA5-1E46-BCA0-24DF4B6119DF}" srcOrd="7" destOrd="0" presId="urn:microsoft.com/office/officeart/2005/8/layout/hChevron3"/>
    <dgm:cxn modelId="{AE1EFCC0-A3AE-F040-A0B8-BE9969E9E756}" type="presParOf" srcId="{5C6F614C-19CA-8841-8BD7-F155A60EEA1B}" destId="{5423452E-03AE-DF41-86B9-97B0EAF84771}" srcOrd="8" destOrd="0" presId="urn:microsoft.com/office/officeart/2005/8/layout/hChevron3"/>
    <dgm:cxn modelId="{2B5D5C67-B579-0E4E-944A-E49D57C30CE2}" type="presParOf" srcId="{5C6F614C-19CA-8841-8BD7-F155A60EEA1B}" destId="{298B32A1-220D-F441-BC50-95B535D62F17}" srcOrd="9" destOrd="0" presId="urn:microsoft.com/office/officeart/2005/8/layout/hChevron3"/>
    <dgm:cxn modelId="{2C13238F-B529-0E47-85C8-EEFBD074529A}" type="presParOf" srcId="{5C6F614C-19CA-8841-8BD7-F155A60EEA1B}" destId="{140714A0-E9C5-3E40-8F37-28FF0F556305}" srcOrd="10" destOrd="0" presId="urn:microsoft.com/office/officeart/2005/8/layout/hChevron3"/>
    <dgm:cxn modelId="{3260D513-B936-5B49-805E-4CD3028FDEF3}" type="presParOf" srcId="{5C6F614C-19CA-8841-8BD7-F155A60EEA1B}" destId="{76B23AAE-49B4-0646-9484-923B370828E5}" srcOrd="11" destOrd="0" presId="urn:microsoft.com/office/officeart/2005/8/layout/hChevron3"/>
    <dgm:cxn modelId="{36EBBD41-10F4-6540-8EF4-4769F9152FDC}" type="presParOf" srcId="{5C6F614C-19CA-8841-8BD7-F155A60EEA1B}" destId="{6833C13A-CA05-EF45-8CDC-374616954945}" srcOrd="12" destOrd="0" presId="urn:microsoft.com/office/officeart/2005/8/layout/hChevron3"/>
    <dgm:cxn modelId="{33C272EA-D944-2948-A75A-60D70D01A6C0}" type="presParOf" srcId="{5C6F614C-19CA-8841-8BD7-F155A60EEA1B}" destId="{6965CDE2-00C8-0141-A692-A060984191D2}" srcOrd="13" destOrd="0" presId="urn:microsoft.com/office/officeart/2005/8/layout/hChevron3"/>
    <dgm:cxn modelId="{AAF581FD-82B6-2041-ACB5-64DBB5C5075E}" type="presParOf" srcId="{5C6F614C-19CA-8841-8BD7-F155A60EEA1B}" destId="{03307C81-CF57-FD45-BDB3-C5EC05272BB9}" srcOrd="14" destOrd="0" presId="urn:microsoft.com/office/officeart/2005/8/layout/hChevron3"/>
    <dgm:cxn modelId="{8F970E97-0D49-6C4E-988E-8C054937AA86}" type="presParOf" srcId="{5C6F614C-19CA-8841-8BD7-F155A60EEA1B}" destId="{76DF8CF2-F406-C640-97B5-9FB0D0867E53}" srcOrd="15" destOrd="0" presId="urn:microsoft.com/office/officeart/2005/8/layout/hChevron3"/>
    <dgm:cxn modelId="{20C86712-45FB-E14A-8C3A-F4869D96A9AA}" type="presParOf" srcId="{5C6F614C-19CA-8841-8BD7-F155A60EEA1B}" destId="{D262A863-EAFB-014D-90FC-FB4207ABB50F}" srcOrd="16" destOrd="0" presId="urn:microsoft.com/office/officeart/2005/8/layout/hChevron3"/>
    <dgm:cxn modelId="{99ABCE98-DCB4-9340-851C-AA29A798DF9D}" type="presParOf" srcId="{5C6F614C-19CA-8841-8BD7-F155A60EEA1B}" destId="{BDAD05BC-E5C9-D448-AA84-E7BA594B149E}" srcOrd="17" destOrd="0" presId="urn:microsoft.com/office/officeart/2005/8/layout/hChevron3"/>
    <dgm:cxn modelId="{21863038-408D-B84A-92CD-2B66D0AB137C}" type="presParOf" srcId="{5C6F614C-19CA-8841-8BD7-F155A60EEA1B}" destId="{0CCCBF76-738D-9848-AFC9-3D023AE6B125}" srcOrd="18" destOrd="0" presId="urn:microsoft.com/office/officeart/2005/8/layout/hChevron3"/>
    <dgm:cxn modelId="{828C97AD-F09F-F144-8148-B0EE7F466342}" type="presParOf" srcId="{5C6F614C-19CA-8841-8BD7-F155A60EEA1B}" destId="{9FEA784F-ED71-8B4F-BA48-BD77F962A3DF}" srcOrd="19" destOrd="0" presId="urn:microsoft.com/office/officeart/2005/8/layout/hChevron3"/>
    <dgm:cxn modelId="{5E522442-BF7F-EA4A-ADDB-C58B46918FFD}" type="presParOf" srcId="{5C6F614C-19CA-8841-8BD7-F155A60EEA1B}" destId="{E885459D-65B6-EE46-ACC7-BB92250882BA}" srcOrd="20" destOrd="0" presId="urn:microsoft.com/office/officeart/2005/8/layout/hChevron3"/>
    <dgm:cxn modelId="{A9ECCB75-D63C-764E-B59B-17D709DD775E}" type="presParOf" srcId="{5C6F614C-19CA-8841-8BD7-F155A60EEA1B}" destId="{81842D0D-B710-1349-A6AE-5D8E05A5306C}" srcOrd="21" destOrd="0" presId="urn:microsoft.com/office/officeart/2005/8/layout/hChevron3"/>
    <dgm:cxn modelId="{8F57BCB0-BFE8-5C4D-819D-CB1E7BD8B7B2}" type="presParOf" srcId="{5C6F614C-19CA-8841-8BD7-F155A60EEA1B}" destId="{F83AE8DA-3ED6-4745-8329-48788E4FBD79}" srcOrd="22" destOrd="0" presId="urn:microsoft.com/office/officeart/2005/8/layout/hChevron3"/>
    <dgm:cxn modelId="{B8BBA8D5-EA6F-2A4C-8EF2-553714B6E4A4}" type="presParOf" srcId="{5C6F614C-19CA-8841-8BD7-F155A60EEA1B}" destId="{7084F31C-77CE-AE4A-89E6-5D429E7069C2}" srcOrd="23" destOrd="0" presId="urn:microsoft.com/office/officeart/2005/8/layout/hChevron3"/>
    <dgm:cxn modelId="{16EC442A-697D-9847-8AEE-C8F77EC6D1A1}" type="presParOf" srcId="{5C6F614C-19CA-8841-8BD7-F155A60EEA1B}" destId="{ACFAF3F1-543C-A846-B3B6-CE269CE58399}" srcOrd="24" destOrd="0" presId="urn:microsoft.com/office/officeart/2005/8/layout/hChevron3"/>
    <dgm:cxn modelId="{BBB98DDC-4B9E-484E-A53C-9CFA8007E786}" type="presParOf" srcId="{5C6F614C-19CA-8841-8BD7-F155A60EEA1B}" destId="{82FBCF48-877B-BE4F-951E-D09F51F9D351}" srcOrd="25" destOrd="0" presId="urn:microsoft.com/office/officeart/2005/8/layout/hChevron3"/>
    <dgm:cxn modelId="{B3C5A6CA-1E21-924D-A6C1-88EE62EF4D3B}" type="presParOf" srcId="{5C6F614C-19CA-8841-8BD7-F155A60EEA1B}" destId="{F4E802F8-E368-5747-8449-50B0AD12FAE9}" srcOrd="26" destOrd="0" presId="urn:microsoft.com/office/officeart/2005/8/layout/hChevron3"/>
    <dgm:cxn modelId="{4A7C9E8C-5350-4C48-BE39-783D36A06CE4}" type="presParOf" srcId="{5C6F614C-19CA-8841-8BD7-F155A60EEA1B}" destId="{4AC96404-51E5-F349-B3EB-50F057F61712}" srcOrd="27" destOrd="0" presId="urn:microsoft.com/office/officeart/2005/8/layout/hChevron3"/>
    <dgm:cxn modelId="{F7AEF2F1-725A-7646-8513-F4AE0B8AFBB2}" type="presParOf" srcId="{5C6F614C-19CA-8841-8BD7-F155A60EEA1B}" destId="{0E7F4FE0-D9C7-4B48-B093-0AB0A305ECC0}" srcOrd="28" destOrd="0" presId="urn:microsoft.com/office/officeart/2005/8/layout/hChevron3"/>
    <dgm:cxn modelId="{4334A02F-2B04-BB4C-BB2F-969DFBE0E5EA}" type="presParOf" srcId="{5C6F614C-19CA-8841-8BD7-F155A60EEA1B}" destId="{9AA7DD22-92B1-FD4C-BB04-0E07B4BB7012}" srcOrd="29" destOrd="0" presId="urn:microsoft.com/office/officeart/2005/8/layout/hChevron3"/>
    <dgm:cxn modelId="{6E595ECE-5E52-F847-8B39-1626F91AF992}" type="presParOf" srcId="{5C6F614C-19CA-8841-8BD7-F155A60EEA1B}" destId="{B8C44C2B-394D-1544-B4E3-4CFE588104C4}" srcOrd="30" destOrd="0" presId="urn:microsoft.com/office/officeart/2005/8/layout/hChevron3"/>
    <dgm:cxn modelId="{5259C147-32AD-974A-8D5D-BB1A1BE56A07}" type="presParOf" srcId="{5C6F614C-19CA-8841-8BD7-F155A60EEA1B}" destId="{B710A644-4CEA-6C47-A978-CC158282D389}" srcOrd="31" destOrd="0" presId="urn:microsoft.com/office/officeart/2005/8/layout/hChevron3"/>
    <dgm:cxn modelId="{E85FCE63-2A76-2245-AC01-AFFD5266A95A}" type="presParOf" srcId="{5C6F614C-19CA-8841-8BD7-F155A60EEA1B}" destId="{CC1F82CC-A551-C744-8353-E3D8832635A6}" srcOrd="32" destOrd="0" presId="urn:microsoft.com/office/officeart/2005/8/layout/hChevron3"/>
    <dgm:cxn modelId="{2ACE9ADC-6AFE-8442-BCE7-2F61D1208616}" type="presParOf" srcId="{5C6F614C-19CA-8841-8BD7-F155A60EEA1B}" destId="{B48568A6-00A9-9E4D-836C-BAE30012DDD5}" srcOrd="33" destOrd="0" presId="urn:microsoft.com/office/officeart/2005/8/layout/hChevron3"/>
    <dgm:cxn modelId="{1E966EFE-5744-4943-AF6D-4960CECF1C24}" type="presParOf" srcId="{5C6F614C-19CA-8841-8BD7-F155A60EEA1B}" destId="{31B35241-F988-F248-868B-83F92ED016CC}" srcOrd="34" destOrd="0" presId="urn:microsoft.com/office/officeart/2005/8/layout/hChevron3"/>
    <dgm:cxn modelId="{85816CB6-8D71-4C4F-9A36-E41D18141169}" type="presParOf" srcId="{5C6F614C-19CA-8841-8BD7-F155A60EEA1B}" destId="{F7B19183-F51E-EF4E-84B7-F272989429A9}" srcOrd="35" destOrd="0" presId="urn:microsoft.com/office/officeart/2005/8/layout/hChevron3"/>
    <dgm:cxn modelId="{ACC03899-E716-A141-986D-F37E3CE973A5}" type="presParOf" srcId="{5C6F614C-19CA-8841-8BD7-F155A60EEA1B}" destId="{1A927C53-9F6F-AE4C-8468-CB262125B742}" srcOrd="36" destOrd="0" presId="urn:microsoft.com/office/officeart/2005/8/layout/hChevron3"/>
    <dgm:cxn modelId="{AAED8AC1-2DAD-0E4B-A42C-652509106AF3}" type="presParOf" srcId="{5C6F614C-19CA-8841-8BD7-F155A60EEA1B}" destId="{AD2BF106-17AB-884B-97F0-357DB4CB569D}" srcOrd="37" destOrd="0" presId="urn:microsoft.com/office/officeart/2005/8/layout/hChevron3"/>
    <dgm:cxn modelId="{23E06D19-5675-204F-A4F3-AF6BB59403CA}" type="presParOf" srcId="{5C6F614C-19CA-8841-8BD7-F155A60EEA1B}" destId="{C03814C6-43F6-1844-9ACC-3F8F2F89FCEE}" srcOrd="38" destOrd="0" presId="urn:microsoft.com/office/officeart/2005/8/layout/hChevron3"/>
    <dgm:cxn modelId="{51CFA0E3-5B24-47F3-8199-44A74208B6AC}" type="presParOf" srcId="{5C6F614C-19CA-8841-8BD7-F155A60EEA1B}" destId="{565200A4-7E6D-423A-B93F-B7DBB01ABF55}" srcOrd="39" destOrd="0" presId="urn:microsoft.com/office/officeart/2005/8/layout/hChevron3"/>
    <dgm:cxn modelId="{E61FD14E-58D5-4195-99A9-DB6AB5650893}" type="presParOf" srcId="{5C6F614C-19CA-8841-8BD7-F155A60EEA1B}" destId="{7B93ED43-3E93-4242-B49E-E8DB7BA36BF1}" srcOrd="40" destOrd="0" presId="urn:microsoft.com/office/officeart/2005/8/layout/hChevron3"/>
    <dgm:cxn modelId="{B563E385-C8D8-4062-8C0C-1605D012EDAF}" type="presParOf" srcId="{5C6F614C-19CA-8841-8BD7-F155A60EEA1B}" destId="{1FBE4A9E-5383-4700-BD26-8268C8251F1F}" srcOrd="41" destOrd="0" presId="urn:microsoft.com/office/officeart/2005/8/layout/hChevron3"/>
    <dgm:cxn modelId="{1250748B-FED4-4BC1-AC2F-3958143BE3C5}" type="presParOf" srcId="{5C6F614C-19CA-8841-8BD7-F155A60EEA1B}" destId="{0A1FF762-19A2-44F1-B02A-072E79C644C9}" srcOrd="42" destOrd="0" presId="urn:microsoft.com/office/officeart/2005/8/layout/hChevron3"/>
    <dgm:cxn modelId="{9691B10C-966B-4D76-B1AB-B2905359824B}" type="presParOf" srcId="{5C6F614C-19CA-8841-8BD7-F155A60EEA1B}" destId="{9BE42417-5446-4B05-84E5-01A093CEEDDB}" srcOrd="43" destOrd="0" presId="urn:microsoft.com/office/officeart/2005/8/layout/hChevron3"/>
    <dgm:cxn modelId="{98CC9F37-F90F-4E5A-B7CC-31C7FE66093E}" type="presParOf" srcId="{5C6F614C-19CA-8841-8BD7-F155A60EEA1B}" destId="{D9EAE44D-B945-4E2C-B2F6-C63D138EC198}" srcOrd="44"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EC199E-3DDF-4B33-9CFB-921001BE306B}">
      <dsp:nvSpPr>
        <dsp:cNvPr id="0" name=""/>
        <dsp:cNvSpPr/>
      </dsp:nvSpPr>
      <dsp:spPr>
        <a:xfrm>
          <a:off x="5598" y="615191"/>
          <a:ext cx="615852" cy="246341"/>
        </a:xfrm>
        <a:prstGeom prst="homePlate">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2002</a:t>
          </a:r>
        </a:p>
      </dsp:txBody>
      <dsp:txXfrm>
        <a:off x="5598" y="615191"/>
        <a:ext cx="554267" cy="246341"/>
      </dsp:txXfrm>
    </dsp:sp>
    <dsp:sp modelId="{0DBE644A-C71D-4CC5-A0FA-13D717E7D02B}">
      <dsp:nvSpPr>
        <dsp:cNvPr id="0" name=""/>
        <dsp:cNvSpPr/>
      </dsp:nvSpPr>
      <dsp:spPr>
        <a:xfrm>
          <a:off x="498280" y="615191"/>
          <a:ext cx="615852" cy="246341"/>
        </a:xfrm>
        <a:prstGeom prst="chevron">
          <a:avLst/>
        </a:prstGeom>
        <a:solidFill>
          <a:schemeClr val="accent1">
            <a:shade val="50000"/>
            <a:hueOff val="34999"/>
            <a:satOff val="-852"/>
            <a:lumOff val="37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21451" y="615191"/>
        <a:ext cx="369511" cy="246341"/>
      </dsp:txXfrm>
    </dsp:sp>
    <dsp:sp modelId="{957B091E-9A21-8940-B72F-A26FF6D5FF81}">
      <dsp:nvSpPr>
        <dsp:cNvPr id="0" name=""/>
        <dsp:cNvSpPr/>
      </dsp:nvSpPr>
      <dsp:spPr>
        <a:xfrm>
          <a:off x="990963" y="615191"/>
          <a:ext cx="615852" cy="246341"/>
        </a:xfrm>
        <a:prstGeom prst="chevron">
          <a:avLst/>
        </a:prstGeom>
        <a:solidFill>
          <a:schemeClr val="accent1">
            <a:shade val="50000"/>
            <a:hueOff val="69999"/>
            <a:satOff val="-1705"/>
            <a:lumOff val="74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2004</a:t>
          </a:r>
        </a:p>
      </dsp:txBody>
      <dsp:txXfrm>
        <a:off x="1114134" y="615191"/>
        <a:ext cx="369511" cy="246341"/>
      </dsp:txXfrm>
    </dsp:sp>
    <dsp:sp modelId="{044A871A-7189-AA4E-A0D6-40D8B1BC0007}">
      <dsp:nvSpPr>
        <dsp:cNvPr id="0" name=""/>
        <dsp:cNvSpPr/>
      </dsp:nvSpPr>
      <dsp:spPr>
        <a:xfrm>
          <a:off x="1483645" y="615191"/>
          <a:ext cx="615852" cy="246341"/>
        </a:xfrm>
        <a:prstGeom prst="chevron">
          <a:avLst/>
        </a:prstGeom>
        <a:solidFill>
          <a:schemeClr val="accent1">
            <a:shade val="50000"/>
            <a:hueOff val="104998"/>
            <a:satOff val="-2557"/>
            <a:lumOff val="11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2005</a:t>
          </a:r>
        </a:p>
      </dsp:txBody>
      <dsp:txXfrm>
        <a:off x="1606816" y="615191"/>
        <a:ext cx="369511" cy="246341"/>
      </dsp:txXfrm>
    </dsp:sp>
    <dsp:sp modelId="{5423452E-03AE-DF41-86B9-97B0EAF84771}">
      <dsp:nvSpPr>
        <dsp:cNvPr id="0" name=""/>
        <dsp:cNvSpPr/>
      </dsp:nvSpPr>
      <dsp:spPr>
        <a:xfrm>
          <a:off x="1976327" y="615191"/>
          <a:ext cx="615852" cy="246341"/>
        </a:xfrm>
        <a:prstGeom prst="chevron">
          <a:avLst/>
        </a:prstGeom>
        <a:solidFill>
          <a:schemeClr val="accent1">
            <a:shade val="50000"/>
            <a:hueOff val="139998"/>
            <a:satOff val="-3409"/>
            <a:lumOff val="149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2006</a:t>
          </a:r>
        </a:p>
      </dsp:txBody>
      <dsp:txXfrm>
        <a:off x="2099498" y="615191"/>
        <a:ext cx="369511" cy="246341"/>
      </dsp:txXfrm>
    </dsp:sp>
    <dsp:sp modelId="{140714A0-E9C5-3E40-8F37-28FF0F556305}">
      <dsp:nvSpPr>
        <dsp:cNvPr id="0" name=""/>
        <dsp:cNvSpPr/>
      </dsp:nvSpPr>
      <dsp:spPr>
        <a:xfrm>
          <a:off x="2469009" y="615191"/>
          <a:ext cx="615852" cy="246341"/>
        </a:xfrm>
        <a:prstGeom prst="chevron">
          <a:avLst/>
        </a:prstGeom>
        <a:solidFill>
          <a:schemeClr val="accent1">
            <a:shade val="50000"/>
            <a:hueOff val="174997"/>
            <a:satOff val="-4262"/>
            <a:lumOff val="18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2007</a:t>
          </a:r>
        </a:p>
      </dsp:txBody>
      <dsp:txXfrm>
        <a:off x="2592180" y="615191"/>
        <a:ext cx="369511" cy="246341"/>
      </dsp:txXfrm>
    </dsp:sp>
    <dsp:sp modelId="{6833C13A-CA05-EF45-8CDC-374616954945}">
      <dsp:nvSpPr>
        <dsp:cNvPr id="0" name=""/>
        <dsp:cNvSpPr/>
      </dsp:nvSpPr>
      <dsp:spPr>
        <a:xfrm>
          <a:off x="2961691" y="615191"/>
          <a:ext cx="615852" cy="246341"/>
        </a:xfrm>
        <a:prstGeom prst="chevron">
          <a:avLst/>
        </a:prstGeom>
        <a:solidFill>
          <a:schemeClr val="accent1">
            <a:shade val="50000"/>
            <a:hueOff val="209996"/>
            <a:satOff val="-5114"/>
            <a:lumOff val="2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2008</a:t>
          </a:r>
        </a:p>
      </dsp:txBody>
      <dsp:txXfrm>
        <a:off x="3084862" y="615191"/>
        <a:ext cx="369511" cy="246341"/>
      </dsp:txXfrm>
    </dsp:sp>
    <dsp:sp modelId="{03307C81-CF57-FD45-BDB3-C5EC05272BB9}">
      <dsp:nvSpPr>
        <dsp:cNvPr id="0" name=""/>
        <dsp:cNvSpPr/>
      </dsp:nvSpPr>
      <dsp:spPr>
        <a:xfrm>
          <a:off x="3454374" y="615191"/>
          <a:ext cx="615852" cy="246341"/>
        </a:xfrm>
        <a:prstGeom prst="chevron">
          <a:avLst/>
        </a:prstGeom>
        <a:solidFill>
          <a:schemeClr val="accent1">
            <a:shade val="50000"/>
            <a:hueOff val="244996"/>
            <a:satOff val="-5966"/>
            <a:lumOff val="26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2009</a:t>
          </a:r>
        </a:p>
      </dsp:txBody>
      <dsp:txXfrm>
        <a:off x="3577545" y="615191"/>
        <a:ext cx="369511" cy="246341"/>
      </dsp:txXfrm>
    </dsp:sp>
    <dsp:sp modelId="{D262A863-EAFB-014D-90FC-FB4207ABB50F}">
      <dsp:nvSpPr>
        <dsp:cNvPr id="0" name=""/>
        <dsp:cNvSpPr/>
      </dsp:nvSpPr>
      <dsp:spPr>
        <a:xfrm>
          <a:off x="3947056" y="615191"/>
          <a:ext cx="615852" cy="246341"/>
        </a:xfrm>
        <a:prstGeom prst="chevron">
          <a:avLst/>
        </a:prstGeom>
        <a:solidFill>
          <a:schemeClr val="accent1">
            <a:shade val="50000"/>
            <a:hueOff val="279995"/>
            <a:satOff val="-6819"/>
            <a:lumOff val="298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 2010</a:t>
          </a:r>
        </a:p>
      </dsp:txBody>
      <dsp:txXfrm>
        <a:off x="4070227" y="615191"/>
        <a:ext cx="369511" cy="246341"/>
      </dsp:txXfrm>
    </dsp:sp>
    <dsp:sp modelId="{0CCCBF76-738D-9848-AFC9-3D023AE6B125}">
      <dsp:nvSpPr>
        <dsp:cNvPr id="0" name=""/>
        <dsp:cNvSpPr/>
      </dsp:nvSpPr>
      <dsp:spPr>
        <a:xfrm>
          <a:off x="4439738" y="615191"/>
          <a:ext cx="615852" cy="246341"/>
        </a:xfrm>
        <a:prstGeom prst="chevron">
          <a:avLst/>
        </a:prstGeom>
        <a:solidFill>
          <a:schemeClr val="accent1">
            <a:shade val="50000"/>
            <a:hueOff val="314995"/>
            <a:satOff val="-7671"/>
            <a:lumOff val="335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 2011</a:t>
          </a:r>
        </a:p>
      </dsp:txBody>
      <dsp:txXfrm>
        <a:off x="4562909" y="615191"/>
        <a:ext cx="369511" cy="246341"/>
      </dsp:txXfrm>
    </dsp:sp>
    <dsp:sp modelId="{E885459D-65B6-EE46-ACC7-BB92250882BA}">
      <dsp:nvSpPr>
        <dsp:cNvPr id="0" name=""/>
        <dsp:cNvSpPr/>
      </dsp:nvSpPr>
      <dsp:spPr>
        <a:xfrm>
          <a:off x="4932420" y="615191"/>
          <a:ext cx="615852" cy="246341"/>
        </a:xfrm>
        <a:prstGeom prst="chevron">
          <a:avLst/>
        </a:prstGeom>
        <a:solidFill>
          <a:schemeClr val="accent1">
            <a:shade val="50000"/>
            <a:hueOff val="349994"/>
            <a:satOff val="-8523"/>
            <a:lumOff val="37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 </a:t>
          </a:r>
        </a:p>
      </dsp:txBody>
      <dsp:txXfrm>
        <a:off x="5055591" y="615191"/>
        <a:ext cx="369511" cy="246341"/>
      </dsp:txXfrm>
    </dsp:sp>
    <dsp:sp modelId="{F83AE8DA-3ED6-4745-8329-48788E4FBD79}">
      <dsp:nvSpPr>
        <dsp:cNvPr id="0" name=""/>
        <dsp:cNvSpPr/>
      </dsp:nvSpPr>
      <dsp:spPr>
        <a:xfrm>
          <a:off x="5425103" y="615191"/>
          <a:ext cx="615852" cy="246341"/>
        </a:xfrm>
        <a:prstGeom prst="chevron">
          <a:avLst/>
        </a:prstGeom>
        <a:solidFill>
          <a:schemeClr val="accent1">
            <a:shade val="50000"/>
            <a:hueOff val="384994"/>
            <a:satOff val="-9376"/>
            <a:lumOff val="410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2013</a:t>
          </a:r>
        </a:p>
      </dsp:txBody>
      <dsp:txXfrm>
        <a:off x="5548274" y="615191"/>
        <a:ext cx="369511" cy="246341"/>
      </dsp:txXfrm>
    </dsp:sp>
    <dsp:sp modelId="{ACFAF3F1-543C-A846-B3B6-CE269CE58399}">
      <dsp:nvSpPr>
        <dsp:cNvPr id="0" name=""/>
        <dsp:cNvSpPr/>
      </dsp:nvSpPr>
      <dsp:spPr>
        <a:xfrm>
          <a:off x="5917785" y="615191"/>
          <a:ext cx="615852" cy="246341"/>
        </a:xfrm>
        <a:prstGeom prst="chevron">
          <a:avLst/>
        </a:prstGeom>
        <a:solidFill>
          <a:schemeClr val="accent1">
            <a:shade val="50000"/>
            <a:hueOff val="384994"/>
            <a:satOff val="-9376"/>
            <a:lumOff val="410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2014</a:t>
          </a:r>
        </a:p>
      </dsp:txBody>
      <dsp:txXfrm>
        <a:off x="6040956" y="615191"/>
        <a:ext cx="369511" cy="246341"/>
      </dsp:txXfrm>
    </dsp:sp>
    <dsp:sp modelId="{F4E802F8-E368-5747-8449-50B0AD12FAE9}">
      <dsp:nvSpPr>
        <dsp:cNvPr id="0" name=""/>
        <dsp:cNvSpPr/>
      </dsp:nvSpPr>
      <dsp:spPr>
        <a:xfrm>
          <a:off x="6410467" y="615191"/>
          <a:ext cx="615852" cy="246341"/>
        </a:xfrm>
        <a:prstGeom prst="chevron">
          <a:avLst/>
        </a:prstGeom>
        <a:solidFill>
          <a:schemeClr val="accent1">
            <a:shade val="50000"/>
            <a:hueOff val="349994"/>
            <a:satOff val="-8523"/>
            <a:lumOff val="37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2015</a:t>
          </a:r>
        </a:p>
      </dsp:txBody>
      <dsp:txXfrm>
        <a:off x="6533638" y="615191"/>
        <a:ext cx="369511" cy="246341"/>
      </dsp:txXfrm>
    </dsp:sp>
    <dsp:sp modelId="{0E7F4FE0-D9C7-4B48-B093-0AB0A305ECC0}">
      <dsp:nvSpPr>
        <dsp:cNvPr id="0" name=""/>
        <dsp:cNvSpPr/>
      </dsp:nvSpPr>
      <dsp:spPr>
        <a:xfrm>
          <a:off x="6903149" y="615191"/>
          <a:ext cx="615852" cy="246341"/>
        </a:xfrm>
        <a:prstGeom prst="chevron">
          <a:avLst/>
        </a:prstGeom>
        <a:solidFill>
          <a:schemeClr val="accent1">
            <a:shade val="50000"/>
            <a:hueOff val="314995"/>
            <a:satOff val="-7671"/>
            <a:lumOff val="335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7026320" y="615191"/>
        <a:ext cx="369511" cy="246341"/>
      </dsp:txXfrm>
    </dsp:sp>
    <dsp:sp modelId="{B8C44C2B-394D-1544-B4E3-4CFE588104C4}">
      <dsp:nvSpPr>
        <dsp:cNvPr id="0" name=""/>
        <dsp:cNvSpPr/>
      </dsp:nvSpPr>
      <dsp:spPr>
        <a:xfrm>
          <a:off x="7395832" y="615191"/>
          <a:ext cx="615852" cy="246341"/>
        </a:xfrm>
        <a:prstGeom prst="chevron">
          <a:avLst/>
        </a:prstGeom>
        <a:solidFill>
          <a:schemeClr val="accent1">
            <a:shade val="50000"/>
            <a:hueOff val="279995"/>
            <a:satOff val="-6819"/>
            <a:lumOff val="298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7519003" y="615191"/>
        <a:ext cx="369511" cy="246341"/>
      </dsp:txXfrm>
    </dsp:sp>
    <dsp:sp modelId="{CC1F82CC-A551-C744-8353-E3D8832635A6}">
      <dsp:nvSpPr>
        <dsp:cNvPr id="0" name=""/>
        <dsp:cNvSpPr/>
      </dsp:nvSpPr>
      <dsp:spPr>
        <a:xfrm>
          <a:off x="7888514" y="615191"/>
          <a:ext cx="615852" cy="246341"/>
        </a:xfrm>
        <a:prstGeom prst="chevron">
          <a:avLst/>
        </a:prstGeom>
        <a:solidFill>
          <a:schemeClr val="accent1">
            <a:shade val="50000"/>
            <a:hueOff val="244996"/>
            <a:satOff val="-5966"/>
            <a:lumOff val="261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2018</a:t>
          </a:r>
        </a:p>
      </dsp:txBody>
      <dsp:txXfrm>
        <a:off x="8011685" y="615191"/>
        <a:ext cx="369511" cy="246341"/>
      </dsp:txXfrm>
    </dsp:sp>
    <dsp:sp modelId="{31B35241-F988-F248-868B-83F92ED016CC}">
      <dsp:nvSpPr>
        <dsp:cNvPr id="0" name=""/>
        <dsp:cNvSpPr/>
      </dsp:nvSpPr>
      <dsp:spPr>
        <a:xfrm>
          <a:off x="8381196" y="615191"/>
          <a:ext cx="615852" cy="246341"/>
        </a:xfrm>
        <a:prstGeom prst="chevron">
          <a:avLst/>
        </a:prstGeom>
        <a:solidFill>
          <a:schemeClr val="accent1">
            <a:shade val="50000"/>
            <a:hueOff val="209996"/>
            <a:satOff val="-5114"/>
            <a:lumOff val="223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8504367" y="615191"/>
        <a:ext cx="369511" cy="246341"/>
      </dsp:txXfrm>
    </dsp:sp>
    <dsp:sp modelId="{1A927C53-9F6F-AE4C-8468-CB262125B742}">
      <dsp:nvSpPr>
        <dsp:cNvPr id="0" name=""/>
        <dsp:cNvSpPr/>
      </dsp:nvSpPr>
      <dsp:spPr>
        <a:xfrm>
          <a:off x="8873878" y="615191"/>
          <a:ext cx="615852" cy="246341"/>
        </a:xfrm>
        <a:prstGeom prst="chevron">
          <a:avLst/>
        </a:prstGeom>
        <a:solidFill>
          <a:schemeClr val="accent1">
            <a:shade val="50000"/>
            <a:hueOff val="174997"/>
            <a:satOff val="-4262"/>
            <a:lumOff val="1865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2020</a:t>
          </a:r>
        </a:p>
      </dsp:txBody>
      <dsp:txXfrm>
        <a:off x="8997049" y="615191"/>
        <a:ext cx="369511" cy="246341"/>
      </dsp:txXfrm>
    </dsp:sp>
    <dsp:sp modelId="{C03814C6-43F6-1844-9ACC-3F8F2F89FCEE}">
      <dsp:nvSpPr>
        <dsp:cNvPr id="0" name=""/>
        <dsp:cNvSpPr/>
      </dsp:nvSpPr>
      <dsp:spPr>
        <a:xfrm>
          <a:off x="9366560" y="615191"/>
          <a:ext cx="615852" cy="246341"/>
        </a:xfrm>
        <a:prstGeom prst="chevron">
          <a:avLst/>
        </a:prstGeom>
        <a:solidFill>
          <a:schemeClr val="accent1">
            <a:shade val="50000"/>
            <a:hueOff val="139998"/>
            <a:satOff val="-3409"/>
            <a:lumOff val="149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9489731" y="615191"/>
        <a:ext cx="369511" cy="246341"/>
      </dsp:txXfrm>
    </dsp:sp>
    <dsp:sp modelId="{7B93ED43-3E93-4242-B49E-E8DB7BA36BF1}">
      <dsp:nvSpPr>
        <dsp:cNvPr id="0" name=""/>
        <dsp:cNvSpPr/>
      </dsp:nvSpPr>
      <dsp:spPr>
        <a:xfrm>
          <a:off x="9859243" y="615191"/>
          <a:ext cx="615852" cy="246341"/>
        </a:xfrm>
        <a:prstGeom prst="chevron">
          <a:avLst/>
        </a:prstGeom>
        <a:solidFill>
          <a:schemeClr val="accent1">
            <a:shade val="50000"/>
            <a:hueOff val="104998"/>
            <a:satOff val="-2557"/>
            <a:lumOff val="11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2022</a:t>
          </a:r>
        </a:p>
      </dsp:txBody>
      <dsp:txXfrm>
        <a:off x="9982414" y="615191"/>
        <a:ext cx="369511" cy="246341"/>
      </dsp:txXfrm>
    </dsp:sp>
    <dsp:sp modelId="{0A1FF762-19A2-44F1-B02A-072E79C644C9}">
      <dsp:nvSpPr>
        <dsp:cNvPr id="0" name=""/>
        <dsp:cNvSpPr/>
      </dsp:nvSpPr>
      <dsp:spPr>
        <a:xfrm>
          <a:off x="10351925" y="615191"/>
          <a:ext cx="615852" cy="246341"/>
        </a:xfrm>
        <a:prstGeom prst="chevron">
          <a:avLst/>
        </a:prstGeom>
        <a:solidFill>
          <a:schemeClr val="accent1">
            <a:shade val="50000"/>
            <a:hueOff val="69999"/>
            <a:satOff val="-1705"/>
            <a:lumOff val="74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endParaRPr lang="en-US" sz="900" kern="1200" dirty="0"/>
        </a:p>
      </dsp:txBody>
      <dsp:txXfrm>
        <a:off x="10475096" y="615191"/>
        <a:ext cx="369511" cy="246341"/>
      </dsp:txXfrm>
    </dsp:sp>
    <dsp:sp modelId="{D9EAE44D-B945-4E2C-B2F6-C63D138EC198}">
      <dsp:nvSpPr>
        <dsp:cNvPr id="0" name=""/>
        <dsp:cNvSpPr/>
      </dsp:nvSpPr>
      <dsp:spPr>
        <a:xfrm>
          <a:off x="10844607" y="615191"/>
          <a:ext cx="615852" cy="246341"/>
        </a:xfrm>
        <a:prstGeom prst="chevron">
          <a:avLst/>
        </a:prstGeom>
        <a:solidFill>
          <a:schemeClr val="accent1">
            <a:shade val="50000"/>
            <a:hueOff val="34999"/>
            <a:satOff val="-852"/>
            <a:lumOff val="37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005" tIns="24003" rIns="12002" bIns="24003" numCol="1" spcCol="1270" anchor="ctr" anchorCtr="0">
          <a:noAutofit/>
        </a:bodyPr>
        <a:lstStyle/>
        <a:p>
          <a:pPr marL="0" lvl="0" indent="0" algn="ctr" defTabSz="400050">
            <a:lnSpc>
              <a:spcPct val="90000"/>
            </a:lnSpc>
            <a:spcBef>
              <a:spcPct val="0"/>
            </a:spcBef>
            <a:spcAft>
              <a:spcPct val="35000"/>
            </a:spcAft>
            <a:buNone/>
          </a:pPr>
          <a:r>
            <a:rPr lang="en-US" sz="900" kern="1200" dirty="0"/>
            <a:t>Future</a:t>
          </a:r>
        </a:p>
      </dsp:txBody>
      <dsp:txXfrm>
        <a:off x="10967778" y="615191"/>
        <a:ext cx="369511" cy="246341"/>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228CF6E1-0A4A-D745-ABA3-2094B2ECBFF0}" type="datetimeFigureOut">
              <a:rPr lang="en-US" smtClean="0"/>
              <a:t>5/6/24</a:t>
            </a:fld>
            <a:endParaRPr lang="en-US" dirty="0"/>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C5BA844-DEE4-C746-B0B9-DA9D9D9B4B90}" type="slidenum">
              <a:rPr lang="en-US" smtClean="0"/>
              <a:t>‹#›</a:t>
            </a:fld>
            <a:endParaRPr lang="en-US" dirty="0"/>
          </a:p>
        </p:txBody>
      </p:sp>
    </p:spTree>
    <p:extLst>
      <p:ext uri="{BB962C8B-B14F-4D97-AF65-F5344CB8AC3E}">
        <p14:creationId xmlns:p14="http://schemas.microsoft.com/office/powerpoint/2010/main" val="905996601"/>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3" Type="http://schemas.openxmlformats.org/officeDocument/2006/relationships/hyperlink" Target="mailto:sec-cert@nist.gov" TargetMode="External"/><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3" Type="http://schemas.openxmlformats.org/officeDocument/2006/relationships/hyperlink" Target="https://csrc.nist.gov/" TargetMode="External"/><Relationship Id="rId2" Type="http://schemas.openxmlformats.org/officeDocument/2006/relationships/slide" Target="../slides/slide100.xml"/><Relationship Id="rId1" Type="http://schemas.openxmlformats.org/officeDocument/2006/relationships/notesMaster" Target="../notesMasters/notesMaster1.xml"/><Relationship Id="rId5" Type="http://schemas.openxmlformats.org/officeDocument/2006/relationships/hyperlink" Target="mailto:privacyeng@nist.gov" TargetMode="External"/><Relationship Id="rId4" Type="http://schemas.openxmlformats.org/officeDocument/2006/relationships/hyperlink" Target="mailto:sec-cert@nist.gov"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LOG (not included in voiceover)</a:t>
            </a:r>
          </a:p>
          <a:p>
            <a:endParaRPr lang="en-US" dirty="0"/>
          </a:p>
          <a:p>
            <a:r>
              <a:rPr lang="en-US"/>
              <a:t>August </a:t>
            </a:r>
            <a:r>
              <a:rPr lang="en-US" dirty="0"/>
              <a:t>2023 Updates:</a:t>
            </a:r>
          </a:p>
          <a:p>
            <a:pPr marL="171450" indent="-171450">
              <a:buFont typeface="Calibri" panose="020F0502020204030204" pitchFamily="34" charset="0"/>
              <a:buChar char="●"/>
            </a:pPr>
            <a:r>
              <a:rPr lang="en-US" dirty="0"/>
              <a:t>Updated the certificate of completion</a:t>
            </a:r>
          </a:p>
          <a:p>
            <a:pPr marL="171450" indent="-171450">
              <a:buFont typeface="Calibri" panose="020F0502020204030204" pitchFamily="34" charset="0"/>
              <a:buChar char="●"/>
            </a:pPr>
            <a:r>
              <a:rPr lang="en-US" dirty="0"/>
              <a:t>Updated links to referenced documents</a:t>
            </a:r>
          </a:p>
          <a:p>
            <a:pPr marL="171450" indent="-171450">
              <a:buFont typeface="Calibri" panose="020F0502020204030204" pitchFamily="34" charset="0"/>
              <a:buChar char="●"/>
            </a:pPr>
            <a:r>
              <a:rPr lang="en-US" dirty="0"/>
              <a:t>Stylistic changes for Agency standards, consistency, and accessibility</a:t>
            </a:r>
          </a:p>
          <a:p>
            <a:pPr marL="171450" marR="0" lvl="0" indent="-171450" algn="l" defTabSz="914354"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dirty="0"/>
              <a:t>No changes to the technical content or the voiceover</a:t>
            </a:r>
          </a:p>
        </p:txBody>
      </p:sp>
      <p:sp>
        <p:nvSpPr>
          <p:cNvPr id="4" name="Slide Number Placeholder 3"/>
          <p:cNvSpPr>
            <a:spLocks noGrp="1"/>
          </p:cNvSpPr>
          <p:nvPr>
            <p:ph type="sldNum" sz="quarter" idx="10"/>
          </p:nvPr>
        </p:nvSpPr>
        <p:spPr/>
        <p:txBody>
          <a:bodyPr/>
          <a:lstStyle/>
          <a:p>
            <a:fld id="{2C5BA844-DEE4-C746-B0B9-DA9D9D9B4B90}" type="slidenum">
              <a:rPr lang="en-US" smtClean="0"/>
              <a:t>1</a:t>
            </a:fld>
            <a:endParaRPr lang="en-US" dirty="0"/>
          </a:p>
        </p:txBody>
      </p:sp>
    </p:spTree>
    <p:extLst>
      <p:ext uri="{BB962C8B-B14F-4D97-AF65-F5344CB8AC3E}">
        <p14:creationId xmlns:p14="http://schemas.microsoft.com/office/powerpoint/2010/main" val="1241521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Welcome to the first module entitled Federal Legislation. The objective of this module is to identify specific United States Government legislation and policy governing creation and implementation of federal information security and privacy practices. </a:t>
            </a:r>
          </a:p>
          <a:p>
            <a:pPr defTabSz="966612">
              <a:defRPr/>
            </a:pPr>
            <a:endParaRPr lang="en-US" sz="1200" dirty="0"/>
          </a:p>
          <a:p>
            <a:pPr defTabSz="966612">
              <a:defRPr/>
            </a:pPr>
            <a:r>
              <a:rPr lang="en-US" sz="1200" dirty="0"/>
              <a:t>The other objective of this module is to understand the requirements of the Federal Information Modernization Act (FISMA) of 2014 for federal organizations. 	</a:t>
            </a:r>
          </a:p>
          <a:p>
            <a:endParaRPr lang="en-US" sz="1200" dirty="0"/>
          </a:p>
        </p:txBody>
      </p:sp>
      <p:sp>
        <p:nvSpPr>
          <p:cNvPr id="4" name="Slide Number Placeholder 3"/>
          <p:cNvSpPr>
            <a:spLocks noGrp="1"/>
          </p:cNvSpPr>
          <p:nvPr>
            <p:ph type="sldNum" sz="quarter" idx="5"/>
          </p:nvPr>
        </p:nvSpPr>
        <p:spPr/>
        <p:txBody>
          <a:bodyPr/>
          <a:lstStyle/>
          <a:p>
            <a:fld id="{2C5BA844-DEE4-C746-B0B9-DA9D9D9B4B90}" type="slidenum">
              <a:rPr lang="en-US" smtClean="0"/>
              <a:t>11</a:t>
            </a:fld>
            <a:endParaRPr lang="en-US" dirty="0"/>
          </a:p>
        </p:txBody>
      </p:sp>
    </p:spTree>
    <p:extLst>
      <p:ext uri="{BB962C8B-B14F-4D97-AF65-F5344CB8AC3E}">
        <p14:creationId xmlns:p14="http://schemas.microsoft.com/office/powerpoint/2010/main" val="119466676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taking the NIST Risk Management Framework for Systems and Organizations Introductory Course based on NIST Special Publication 800-37 Revision 2. </a:t>
            </a:r>
          </a:p>
          <a:p>
            <a:endParaRPr lang="en-US" dirty="0"/>
          </a:p>
          <a:p>
            <a:r>
              <a:rPr lang="en-US" dirty="0"/>
              <a:t>If you have questions or comments about this course, email </a:t>
            </a:r>
            <a:r>
              <a:rPr lang="en-US" dirty="0">
                <a:hlinkClick r:id="rId3"/>
              </a:rPr>
              <a:t>sec-cert@nist.gov</a:t>
            </a:r>
            <a:r>
              <a:rPr lang="en-US" dirty="0"/>
              <a:t>. </a:t>
            </a:r>
          </a:p>
          <a:p>
            <a:endParaRPr lang="en-US" dirty="0"/>
          </a:p>
          <a:p>
            <a:r>
              <a:rPr lang="en-US" dirty="0"/>
              <a:t>Thank you!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101</a:t>
            </a:fld>
            <a:endParaRPr lang="en-US" dirty="0"/>
          </a:p>
        </p:txBody>
      </p:sp>
    </p:spTree>
    <p:extLst>
      <p:ext uri="{BB962C8B-B14F-4D97-AF65-F5344CB8AC3E}">
        <p14:creationId xmlns:p14="http://schemas.microsoft.com/office/powerpoint/2010/main" val="184707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sz="1200" dirty="0"/>
              <a:t>Federal laws and regulations have been passed to put in-place responsibility and accountability for information security and privacy at all levels within federal agencies, from the agency head to system users. Furthermore, these laws and regulations provide an infrastructure for overseeing implementation of required practices. </a:t>
            </a:r>
          </a:p>
          <a:p>
            <a:pPr defTabSz="966612">
              <a:defRPr/>
            </a:pPr>
            <a:endParaRPr lang="en-US" sz="1200" dirty="0"/>
          </a:p>
          <a:p>
            <a:pPr defTabSz="966612">
              <a:defRPr/>
            </a:pPr>
            <a:r>
              <a:rPr lang="en-US" sz="1200" dirty="0"/>
              <a:t>These laws are instituted by congress and overseen by the Office of Management and Budget. The OMB is accountable for evaluating the quality of federal agency programs, policies and procedures to ensure they align with the president's budget and administration policies. </a:t>
            </a:r>
          </a:p>
          <a:p>
            <a:pPr defTabSz="966612">
              <a:defRPr/>
            </a:pPr>
            <a:endParaRPr lang="en-US" sz="1200" dirty="0"/>
          </a:p>
          <a:p>
            <a:pPr defTabSz="966612">
              <a:defRPr/>
            </a:pPr>
            <a:r>
              <a:rPr lang="en-US" sz="1200" dirty="0"/>
              <a:t>The OMB is also responsible for managing the associated financial, information technology (IT) and compliance-related operations. In addition, congressional mandated security and privacy practices are subject to reporting and oversight by OMB. Each and every reporting requirement may solicit different metrics for determining the adequacy and effectiveness of the information security and privacy policies, procedures, and practices of their enterprise. Specific OMB reporting requirements are out of the scope for this course.</a:t>
            </a:r>
          </a:p>
        </p:txBody>
      </p:sp>
      <p:sp>
        <p:nvSpPr>
          <p:cNvPr id="4" name="Slide Number Placeholder 3"/>
          <p:cNvSpPr>
            <a:spLocks noGrp="1"/>
          </p:cNvSpPr>
          <p:nvPr>
            <p:ph type="sldNum" sz="quarter" idx="5"/>
          </p:nvPr>
        </p:nvSpPr>
        <p:spPr/>
        <p:txBody>
          <a:bodyPr/>
          <a:lstStyle/>
          <a:p>
            <a:fld id="{2C5BA844-DEE4-C746-B0B9-DA9D9D9B4B90}" type="slidenum">
              <a:rPr lang="en-US" smtClean="0"/>
              <a:t>12</a:t>
            </a:fld>
            <a:endParaRPr lang="en-US" dirty="0"/>
          </a:p>
        </p:txBody>
      </p:sp>
    </p:spTree>
    <p:extLst>
      <p:ext uri="{BB962C8B-B14F-4D97-AF65-F5344CB8AC3E}">
        <p14:creationId xmlns:p14="http://schemas.microsoft.com/office/powerpoint/2010/main" val="4177066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are now going to discuss examples of some relevant federal legislation and policy related to building and administering robust federal system security and privacy risk management programs. </a:t>
            </a:r>
          </a:p>
          <a:p>
            <a:endParaRPr lang="en-US" sz="1200" dirty="0"/>
          </a:p>
          <a:p>
            <a:r>
              <a:rPr lang="en-US" sz="1200" dirty="0"/>
              <a:t>The first piece of legislation is the Federal Information Security Management Act (known as FISMA) of 2002. This act was superseded by the Federal Information Security Modernization Act of 2014, which we will discuss next. FISMA of 2002 requires federal agencies develop, document, and implement an agency-wide program to provide information security for the information and systems that support the operations and assets of the agency, including those provided or managed by another agency, contractor, or other sources. </a:t>
            </a:r>
          </a:p>
          <a:p>
            <a:endParaRPr lang="en-US" sz="1200" dirty="0"/>
          </a:p>
          <a:p>
            <a:r>
              <a:rPr lang="en-US" sz="1200" dirty="0"/>
              <a:t>The Federal Information Security Modernization Act of 2014 (FISMA 2014) highlights the importance of information security to the economic and national security interests of the United States. FISMA 2014 amends FISMA 2002 by requiring less overall reporting and strengthening the use of continuous monitoring in systems.</a:t>
            </a:r>
          </a:p>
        </p:txBody>
      </p:sp>
      <p:sp>
        <p:nvSpPr>
          <p:cNvPr id="4" name="Slide Number Placeholder 3"/>
          <p:cNvSpPr>
            <a:spLocks noGrp="1"/>
          </p:cNvSpPr>
          <p:nvPr>
            <p:ph type="sldNum" sz="quarter" idx="5"/>
          </p:nvPr>
        </p:nvSpPr>
        <p:spPr/>
        <p:txBody>
          <a:bodyPr/>
          <a:lstStyle/>
          <a:p>
            <a:fld id="{2C5BA844-DEE4-C746-B0B9-DA9D9D9B4B90}" type="slidenum">
              <a:rPr lang="en-US" smtClean="0"/>
              <a:t>13</a:t>
            </a:fld>
            <a:endParaRPr lang="en-US" dirty="0"/>
          </a:p>
        </p:txBody>
      </p:sp>
    </p:spTree>
    <p:extLst>
      <p:ext uri="{BB962C8B-B14F-4D97-AF65-F5344CB8AC3E}">
        <p14:creationId xmlns:p14="http://schemas.microsoft.com/office/powerpoint/2010/main" val="367949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(Note that there is no narrative for Paperwork Reduction Act and IT Management Reform Act)</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Office of Management and Budget (OMB) Circular A-130, titled Management of Federal Information Resources, is one of many Government circulars provided by the United States Federal Government to establish policy for executive branch departments and agencies. OMB Circular A-130 was first issued in December 1985 to meet information resource management requirements that were included in the Paperwork Reduction Act (PRA) of 1980. Specifically, the PRA assigned responsibility to the OMB Director to develop and maintain a comprehensive set of information resources management policies for use across the Federal government, and to promote the application of information technology to improve the use and dissemination of information in the operation of Federal programs. The initial release of OMB Circular A-130 provided a policy framework for information resources management (IRM) across the Federal government.</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Since the time of the Circular's first release in 1985, Congress has enacted several additional laws and OMB issued several guidance documents that related to information technology management in federal agencies. To account for these new laws and guidance, OMB has revised the Circular 4 times, in 1994, 1996, 2000, and 2016.</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its 2016 revision, OMB Circular A-130 requires agencies to implement the NIST Risk Management Framework and integrate privacy into the Risk Management Framework process. It includes specific guidelines that: </a:t>
            </a:r>
          </a:p>
          <a:p>
            <a:pPr marL="171450" marR="0" lvl="0" indent="-171450">
              <a:spcBef>
                <a:spcPts val="0"/>
              </a:spcBef>
              <a:spcAft>
                <a:spcPts val="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Require all federal systems to have an information system security plan and privacy plan, which may be integrated into a consolidated document </a:t>
            </a:r>
          </a:p>
          <a:p>
            <a:pPr marL="171450" marR="0" lvl="0" indent="-171450">
              <a:spcBef>
                <a:spcPts val="0"/>
              </a:spcBef>
              <a:spcAft>
                <a:spcPts val="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Address responsibilities for protecting federal information resources and managing personally identifiable information (PII). </a:t>
            </a:r>
          </a:p>
          <a:p>
            <a:pPr marL="171450" marR="0" lvl="0" indent="-171450">
              <a:spcBef>
                <a:spcPts val="0"/>
              </a:spcBef>
              <a:spcAft>
                <a:spcPts val="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Requires agencies to develop, maintain, and implement mandatory agency-wide information security and privacy awareness and training programs </a:t>
            </a:r>
          </a:p>
          <a:p>
            <a:pPr marL="171450" marR="0" lvl="0" indent="-171450">
              <a:spcBef>
                <a:spcPts val="0"/>
              </a:spcBef>
              <a:spcAft>
                <a:spcPts val="0"/>
              </a:spcAft>
              <a:buFont typeface="Calibri" panose="020F050202020403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Address maintenance of an inventory of the agency’s systems that create, collect, use, process, store, maintain, disseminate, disclose, or dispose of personally identifiable information (PII)</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OMB Circular A-108 provides agency responsibilities for implementing the review, reporting, and publication requirements of the Privacy Act of 1974 and related OMB policies.</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 addition, The Privacy Act of 1974, as amended, establishes a code of fair information practices that governs the collection, maintenance, use, and dissemination of information about individuals that is maintained in systems of records by federal agencies. A system of records is a group of records under the control of an agency from which information is retrieved by the name of the individual or by some identifier assigned to the individual.</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Privacy Act requires that agencies give the public notice of their systems of records by publication in the Federal Register. The Privacy Act prohibits the disclosure of a record about an individual from a system of records absent the written consent of the individual unless the disclosure is pursuant to one of twelve statutory exceptions. The Act also provides individuals with a means by which to seek access to and amendment of their records, and sets forth various agency record-keeping requirements.</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Risk Management Framework incorporates federal policies and legislation to provide a holistic solution for managing risk to an organization’s information and systems. During each step of the Risk Management Framework, documentation needed to meet these federal requirements is produced as a byproduct of the process, including the System Security Plan, Privacy Plan, Security Assessment Report, and Plan of Action and Milestones.</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14</a:t>
            </a:fld>
            <a:endParaRPr lang="en-US" dirty="0"/>
          </a:p>
        </p:txBody>
      </p:sp>
    </p:spTree>
    <p:extLst>
      <p:ext uri="{BB962C8B-B14F-4D97-AF65-F5344CB8AC3E}">
        <p14:creationId xmlns:p14="http://schemas.microsoft.com/office/powerpoint/2010/main" val="4278456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FISMA, an effective information security program should include: </a:t>
            </a:r>
          </a:p>
          <a:p>
            <a:pPr marL="171450" indent="-171450">
              <a:buFont typeface="Calibri" panose="020F0502020204030204" pitchFamily="34" charset="0"/>
              <a:buChar char="●"/>
            </a:pPr>
            <a:r>
              <a:rPr lang="en-US" dirty="0"/>
              <a:t>Periodic assessments of risk, including the harm that could result from the unauthorized access, use, disclosure, disruption, modification, or destruction of information and systems that support the operations and assets of the organization </a:t>
            </a:r>
          </a:p>
          <a:p>
            <a:pPr marL="171450" indent="-171450">
              <a:buFont typeface="Calibri" panose="020F0502020204030204" pitchFamily="34" charset="0"/>
              <a:buChar char="●"/>
            </a:pPr>
            <a:r>
              <a:rPr lang="en-US" dirty="0"/>
              <a:t>Policies and procedures that are based on risk assessments, cost-effectively reduce information security risks to an acceptable level, and ensure that information security is addressed throughout the life cycle of each organizational system </a:t>
            </a:r>
          </a:p>
          <a:p>
            <a:pPr marL="171450" indent="-171450">
              <a:buFont typeface="Calibri" panose="020F0502020204030204" pitchFamily="34" charset="0"/>
              <a:buChar char="●"/>
            </a:pPr>
            <a:r>
              <a:rPr lang="en-US" dirty="0"/>
              <a:t>Security awareness training to inform personnel of information security risks </a:t>
            </a:r>
          </a:p>
          <a:p>
            <a:pPr marL="171450" indent="-171450">
              <a:buFont typeface="Calibri" panose="020F0502020204030204" pitchFamily="34" charset="0"/>
              <a:buChar char="●"/>
            </a:pPr>
            <a:r>
              <a:rPr lang="en-US" dirty="0"/>
              <a:t>Periodic testing and evaluation of the effectiveness of information security policies, procedures, practices, and security controls </a:t>
            </a:r>
          </a:p>
          <a:p>
            <a:pPr marL="171450" indent="-171450">
              <a:buFont typeface="Calibri" panose="020F0502020204030204" pitchFamily="34" charset="0"/>
              <a:buChar char="●"/>
            </a:pPr>
            <a:r>
              <a:rPr lang="en-US" dirty="0"/>
              <a:t>A process for planning, implementing, evaluating, and documenting remedial actions to address any deficiencies </a:t>
            </a:r>
          </a:p>
          <a:p>
            <a:pPr marL="171450" indent="-171450">
              <a:buFont typeface="Calibri" panose="020F0502020204030204" pitchFamily="34" charset="0"/>
              <a:buChar char="●"/>
            </a:pPr>
            <a:r>
              <a:rPr lang="en-US" dirty="0"/>
              <a:t>Procedures for detecting, reporting, and responding to security incidents </a:t>
            </a:r>
          </a:p>
          <a:p>
            <a:pPr marL="171450" indent="-171450">
              <a:buFont typeface="Calibri" panose="020F0502020204030204" pitchFamily="34" charset="0"/>
              <a:buChar char="●"/>
            </a:pPr>
            <a:r>
              <a:rPr lang="en-US" dirty="0"/>
              <a:t>Plans and procedures to ensure continuity of operations for systems that support the operations and assets of the organization</a:t>
            </a:r>
          </a:p>
        </p:txBody>
      </p:sp>
      <p:sp>
        <p:nvSpPr>
          <p:cNvPr id="4" name="Slide Number Placeholder 3"/>
          <p:cNvSpPr>
            <a:spLocks noGrp="1"/>
          </p:cNvSpPr>
          <p:nvPr>
            <p:ph type="sldNum" sz="quarter" idx="5"/>
          </p:nvPr>
        </p:nvSpPr>
        <p:spPr/>
        <p:txBody>
          <a:bodyPr/>
          <a:lstStyle/>
          <a:p>
            <a:fld id="{2C5BA844-DEE4-C746-B0B9-DA9D9D9B4B90}" type="slidenum">
              <a:rPr lang="en-US" smtClean="0"/>
              <a:t>15</a:t>
            </a:fld>
            <a:endParaRPr lang="en-US" dirty="0"/>
          </a:p>
        </p:txBody>
      </p:sp>
    </p:spTree>
    <p:extLst>
      <p:ext uri="{BB962C8B-B14F-4D97-AF65-F5344CB8AC3E}">
        <p14:creationId xmlns:p14="http://schemas.microsoft.com/office/powerpoint/2010/main" val="2713701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Welcome to Module 2. In this module, we will be providing background on NIST SP 800-37 Rev. 2 and providing an overview of the update of this publication.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16</a:t>
            </a:fld>
            <a:endParaRPr lang="en-US" dirty="0"/>
          </a:p>
        </p:txBody>
      </p:sp>
    </p:spTree>
    <p:extLst>
      <p:ext uri="{BB962C8B-B14F-4D97-AF65-F5344CB8AC3E}">
        <p14:creationId xmlns:p14="http://schemas.microsoft.com/office/powerpoint/2010/main" val="228929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NIST SP 800-37 is: </a:t>
            </a:r>
          </a:p>
          <a:p>
            <a:pPr marL="171450" indent="-171450">
              <a:buFont typeface="Calibri" panose="020F0502020204030204" pitchFamily="34" charset="0"/>
              <a:buChar char="●"/>
            </a:pPr>
            <a:r>
              <a:rPr lang="en-US" dirty="0"/>
              <a:t>To ensure that managing risk from systems is consistent with mission/business objectives and the overall risk strategy established by the senior leadership through the risk executive (function) </a:t>
            </a:r>
          </a:p>
          <a:p>
            <a:pPr marL="171450" indent="-171450">
              <a:buFont typeface="Calibri" panose="020F0502020204030204" pitchFamily="34" charset="0"/>
              <a:buChar char="●"/>
            </a:pPr>
            <a:r>
              <a:rPr lang="en-US" dirty="0"/>
              <a:t>To ensure that security and privacy requirements, including necessary controls, are integrated into the organization’s enterprise architecture and system development life cycle processes </a:t>
            </a:r>
          </a:p>
          <a:p>
            <a:pPr marL="171450" indent="-171450">
              <a:buFont typeface="Calibri" panose="020F0502020204030204" pitchFamily="34" charset="0"/>
              <a:buChar char="●"/>
            </a:pPr>
            <a:r>
              <a:rPr lang="en-US" dirty="0"/>
              <a:t>To achieve more secure information and systems through the implementation of appropriate risk response strategies </a:t>
            </a:r>
          </a:p>
          <a:p>
            <a:pPr marL="171450" indent="-171450">
              <a:buFont typeface="Calibri" panose="020F0502020204030204" pitchFamily="34" charset="0"/>
              <a:buChar char="●"/>
            </a:pPr>
            <a:r>
              <a:rPr lang="en-US" dirty="0"/>
              <a:t>To establish responsibility and accountability for the security and privacy of organizational systems/information/environments of operation </a:t>
            </a:r>
          </a:p>
          <a:p>
            <a:pPr marL="171450" indent="-171450">
              <a:buFont typeface="Calibri" panose="020F0502020204030204" pitchFamily="34" charset="0"/>
              <a:buChar char="●"/>
            </a:pPr>
            <a:r>
              <a:rPr lang="en-US" dirty="0"/>
              <a:t>To provide senior leaders the necessary information to take credible, risk-based decisions with regard to the security and privacy of systems supporting organizational missions and business functions </a:t>
            </a:r>
          </a:p>
          <a:p>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17</a:t>
            </a:fld>
            <a:endParaRPr lang="en-US" dirty="0"/>
          </a:p>
        </p:txBody>
      </p:sp>
    </p:spTree>
    <p:extLst>
      <p:ext uri="{BB962C8B-B14F-4D97-AF65-F5344CB8AC3E}">
        <p14:creationId xmlns:p14="http://schemas.microsoft.com/office/powerpoint/2010/main" val="1671126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take a step back and discuss the development and background NIST SP 800-37. </a:t>
            </a:r>
          </a:p>
          <a:p>
            <a:endParaRPr lang="en-US" dirty="0"/>
          </a:p>
          <a:p>
            <a:r>
              <a:rPr lang="en-US" dirty="0"/>
              <a:t>NIST Special Publication 800-37 was originally developed by NIST in 2004 to further its statutory responsibilities under the Federal Information Security Modernization Act also known as FISMA. </a:t>
            </a:r>
          </a:p>
          <a:p>
            <a:endParaRPr lang="en-US" dirty="0"/>
          </a:p>
          <a:p>
            <a:r>
              <a:rPr lang="en-US" dirty="0"/>
              <a:t>NIST, in partnership with the Department of Defense (DOD), the Intelligence Community (IC), and the Committee on National Security Systems (CNSS), formed the Joint Task Force (JTF) to develop a unified framework for the defense, intelligence and civil communities. This unified framework serves as a common strategy to protect critical federal information systems and associated infrastructure. In 2010, NIST issued SP 800-37, Revision 1, </a:t>
            </a:r>
            <a:r>
              <a:rPr lang="en-US" i="1" dirty="0"/>
              <a:t>Guide for Applying the Risk Management Framework to Federal Information Systems: A Security Lifecycle Approach</a:t>
            </a:r>
            <a:r>
              <a:rPr lang="en-US" i="0" dirty="0"/>
              <a:t> as a Joint Task Force Publication</a:t>
            </a:r>
            <a:r>
              <a:rPr lang="en-US" i="1" dirty="0"/>
              <a:t>. </a:t>
            </a:r>
            <a:endParaRPr lang="en-US" dirty="0"/>
          </a:p>
          <a:p>
            <a:endParaRPr lang="en-US" dirty="0"/>
          </a:p>
          <a:p>
            <a:r>
              <a:rPr lang="en-US" dirty="0"/>
              <a:t>The publication has evolved from its initial publication and subsequent revisions to keep track with the evolving security and privacy environment, stakeholder needs, and legislation and policy. On the next slide we will talk about the major differences between NIST SP 800-37 Rev. 1 and Rev. 2.</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A440BD-C752-44B0-A779-1A3CFD2F4E7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1912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delve into the major updates Between 800-37 Rev. 1 and Rev. 2. </a:t>
            </a:r>
          </a:p>
          <a:p>
            <a:endParaRPr lang="en-US" b="1" dirty="0"/>
          </a:p>
          <a:p>
            <a:r>
              <a:rPr lang="en-US" dirty="0"/>
              <a:t>First you will notice that there is new guidance that includes: </a:t>
            </a:r>
          </a:p>
          <a:p>
            <a:pPr marL="171450" indent="-171450">
              <a:buFont typeface="Calibri" panose="020F0502020204030204" pitchFamily="34" charset="0"/>
              <a:buChar char="●"/>
            </a:pPr>
            <a:r>
              <a:rPr lang="en-US" dirty="0"/>
              <a:t>How the publication integrates supply chain, privacy, Cybersecurity Framework (CSF), and security engineering processes into new and revised RMF steps and tasks </a:t>
            </a:r>
          </a:p>
          <a:p>
            <a:pPr marL="171450" indent="-171450">
              <a:buFont typeface="Calibri" panose="020F0502020204030204" pitchFamily="34" charset="0"/>
              <a:buChar char="●"/>
            </a:pPr>
            <a:r>
              <a:rPr lang="en-US" dirty="0"/>
              <a:t>The risk management roles and responsibilities associated with the task and the phase of the SDLC where task execution occurs </a:t>
            </a:r>
          </a:p>
          <a:p>
            <a:pPr marL="171450" indent="-171450">
              <a:buFont typeface="Calibri" panose="020F0502020204030204" pitchFamily="34" charset="0"/>
              <a:buChar char="●"/>
            </a:pPr>
            <a:r>
              <a:rPr lang="en-US" dirty="0"/>
              <a:t>Addition of a new organization-level and system-level Prepare Step which helps prepare the organization to manage its security and privacy risks </a:t>
            </a:r>
          </a:p>
          <a:p>
            <a:pPr marL="171450" indent="-171450">
              <a:buFont typeface="Calibri" panose="020F0502020204030204" pitchFamily="34" charset="0"/>
              <a:buChar char="●"/>
            </a:pPr>
            <a:r>
              <a:rPr lang="en-US" dirty="0"/>
              <a:t>A set of potential inputs needed to execute the task and a set of expected outputs generated from task execution</a:t>
            </a:r>
          </a:p>
          <a:p>
            <a:pPr marL="171450" indent="-171450">
              <a:buFont typeface="Calibri" panose="020F0502020204030204" pitchFamily="34" charset="0"/>
              <a:buChar char="●"/>
            </a:pPr>
            <a:r>
              <a:rPr lang="en-US" dirty="0"/>
              <a:t>Improved communication between the risk management processes and activities at the C-suite or governance level of the organization and the individuals, processes, and activities at the system and operational level of the organization </a:t>
            </a:r>
          </a:p>
          <a:p>
            <a:endParaRPr lang="en-US" dirty="0"/>
          </a:p>
          <a:p>
            <a:r>
              <a:rPr lang="en-US" dirty="0"/>
              <a:t>There is also updated and expanded guidance in this publication on: </a:t>
            </a:r>
          </a:p>
          <a:p>
            <a:pPr marL="171450" indent="-171450">
              <a:buFont typeface="Calibri" panose="020F0502020204030204" pitchFamily="34" charset="0"/>
              <a:buChar char="●"/>
            </a:pPr>
            <a:r>
              <a:rPr lang="en-US" dirty="0"/>
              <a:t>Authorization boundaries </a:t>
            </a:r>
          </a:p>
          <a:p>
            <a:pPr marL="171450" indent="-171450">
              <a:buFont typeface="Calibri" panose="020F0502020204030204" pitchFamily="34" charset="0"/>
              <a:buChar char="●"/>
            </a:pPr>
            <a:r>
              <a:rPr lang="en-US" dirty="0"/>
              <a:t>Authorization decisions and types </a:t>
            </a:r>
          </a:p>
          <a:p>
            <a:pPr marL="171450" indent="-171450">
              <a:buFont typeface="Calibri" panose="020F0502020204030204" pitchFamily="34" charset="0"/>
              <a:buChar char="●"/>
            </a:pPr>
            <a:r>
              <a:rPr lang="en-US" dirty="0"/>
              <a:t>Ongoing authorization </a:t>
            </a:r>
          </a:p>
          <a:p>
            <a:pPr marL="171450" indent="-171450">
              <a:buFont typeface="Calibri" panose="020F0502020204030204" pitchFamily="34" charset="0"/>
              <a:buChar char="●"/>
            </a:pPr>
            <a:r>
              <a:rPr lang="en-US" dirty="0"/>
              <a:t>Roles and responsibilities </a:t>
            </a:r>
          </a:p>
          <a:p>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19</a:t>
            </a:fld>
            <a:endParaRPr lang="en-US" dirty="0"/>
          </a:p>
        </p:txBody>
      </p:sp>
    </p:spTree>
    <p:extLst>
      <p:ext uri="{BB962C8B-B14F-4D97-AF65-F5344CB8AC3E}">
        <p14:creationId xmlns:p14="http://schemas.microsoft.com/office/powerpoint/2010/main" val="2716655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2016, OMB revised Circular A-130, the circular establishing general policy for the planning, budgeting, governance, acquisition, and management of federal information, personnel, equipment, funds, information technology resources, and supporting infrastructure and services. The circular addresses responsibilities for protecting federal information resources and managing personally identifiable information (PII). In establishing requirements for information security programs and privacy programs, the circular emphasizes the need for both programs to collaborate on shared objectives. </a:t>
            </a:r>
          </a:p>
          <a:p>
            <a:endParaRPr lang="en-US" dirty="0"/>
          </a:p>
          <a:p>
            <a:r>
              <a:rPr lang="en-US" dirty="0"/>
              <a:t>In SP 800-37, Revision 2, privacy risk management is integrated throughout the RMF. A specific section 2.3 entitled Information Security and Privacy in the RMF has been added to specifically address this integration. Privacy has also been called on in specific RMF tasks and text as appropriate. In addition, privacy-specific inputs, outputs, roles and references are identified and called out in specific and appropriate tasks and task discussions.</a:t>
            </a:r>
          </a:p>
        </p:txBody>
      </p:sp>
      <p:sp>
        <p:nvSpPr>
          <p:cNvPr id="4" name="Slide Number Placeholder 3"/>
          <p:cNvSpPr>
            <a:spLocks noGrp="1"/>
          </p:cNvSpPr>
          <p:nvPr>
            <p:ph type="sldNum" sz="quarter" idx="5"/>
          </p:nvPr>
        </p:nvSpPr>
        <p:spPr/>
        <p:txBody>
          <a:bodyPr/>
          <a:lstStyle/>
          <a:p>
            <a:fld id="{2C5BA844-DEE4-C746-B0B9-DA9D9D9B4B90}" type="slidenum">
              <a:rPr lang="en-US" smtClean="0"/>
              <a:t>20</a:t>
            </a:fld>
            <a:endParaRPr lang="en-US" dirty="0"/>
          </a:p>
        </p:txBody>
      </p:sp>
    </p:spTree>
    <p:extLst>
      <p:ext uri="{BB962C8B-B14F-4D97-AF65-F5344CB8AC3E}">
        <p14:creationId xmlns:p14="http://schemas.microsoft.com/office/powerpoint/2010/main" val="2300365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000000"/>
                </a:solidFill>
                <a:latin typeface="Calibri" panose="020F0502020204030204" pitchFamily="34" charset="0"/>
                <a:ea typeface="Calibri" panose="020F0502020204030204" pitchFamily="34" charset="0"/>
              </a:rPr>
              <a:t>Here is a brief overview of how to navigate through the course when delivered via the NIST CSRC website.</a:t>
            </a:r>
          </a:p>
          <a:p>
            <a:r>
              <a:rPr lang="en-US" sz="1200" dirty="0">
                <a:solidFill>
                  <a:srgbClr val="000000"/>
                </a:solidFill>
                <a:latin typeface="Calibri" panose="020F0502020204030204" pitchFamily="34" charset="0"/>
                <a:ea typeface="Calibri" panose="020F0502020204030204" pitchFamily="34" charset="0"/>
              </a:rPr>
              <a:t> </a:t>
            </a:r>
          </a:p>
          <a:p>
            <a:r>
              <a:rPr lang="en-US" sz="1200" dirty="0">
                <a:solidFill>
                  <a:srgbClr val="000000"/>
                </a:solidFill>
                <a:latin typeface="Calibri" panose="020F0502020204030204" pitchFamily="34" charset="0"/>
                <a:ea typeface="Calibri" panose="020F0502020204030204" pitchFamily="34" charset="0"/>
              </a:rPr>
              <a:t>At any time, you can leave the course and resume from where you left off in the training. Just be sure to enable cookies for this website in your browser.</a:t>
            </a:r>
          </a:p>
          <a:p>
            <a:r>
              <a:rPr lang="en-US" sz="1200" dirty="0">
                <a:solidFill>
                  <a:srgbClr val="000000"/>
                </a:solidFill>
                <a:latin typeface="Calibri" panose="020F0502020204030204" pitchFamily="34" charset="0"/>
                <a:ea typeface="Calibri" panose="020F0502020204030204" pitchFamily="34" charset="0"/>
              </a:rPr>
              <a:t> </a:t>
            </a:r>
          </a:p>
          <a:p>
            <a:r>
              <a:rPr lang="en-US" sz="1200" dirty="0">
                <a:solidFill>
                  <a:srgbClr val="000000"/>
                </a:solidFill>
                <a:latin typeface="Calibri" panose="020F0502020204030204" pitchFamily="34" charset="0"/>
                <a:ea typeface="Calibri" panose="020F0502020204030204" pitchFamily="34" charset="0"/>
              </a:rPr>
              <a:t>The course outline is shown in the left-hand navigation bar.</a:t>
            </a:r>
          </a:p>
          <a:p>
            <a:r>
              <a:rPr lang="en-US" sz="1200" dirty="0">
                <a:solidFill>
                  <a:srgbClr val="000000"/>
                </a:solidFill>
                <a:latin typeface="Calibri" panose="020F0502020204030204" pitchFamily="34" charset="0"/>
                <a:ea typeface="Calibri" panose="020F0502020204030204" pitchFamily="34" charset="0"/>
              </a:rPr>
              <a:t> </a:t>
            </a:r>
          </a:p>
          <a:p>
            <a:r>
              <a:rPr lang="en-US" sz="1200" dirty="0">
                <a:solidFill>
                  <a:srgbClr val="000000"/>
                </a:solidFill>
                <a:latin typeface="Calibri" panose="020F0502020204030204" pitchFamily="34" charset="0"/>
                <a:ea typeface="Calibri" panose="020F0502020204030204" pitchFamily="34" charset="0"/>
              </a:rPr>
              <a:t>A keyword search is available, but you will only be able to access slides you have already viewed. The recommended use of this search function is meant for after you have completed the course and would like to refer to a particular topic.</a:t>
            </a:r>
          </a:p>
          <a:p>
            <a:r>
              <a:rPr lang="en-US" sz="1200" dirty="0">
                <a:solidFill>
                  <a:srgbClr val="000000"/>
                </a:solidFill>
                <a:latin typeface="Calibri" panose="020F0502020204030204" pitchFamily="34" charset="0"/>
                <a:ea typeface="Calibri" panose="020F0502020204030204" pitchFamily="34" charset="0"/>
              </a:rPr>
              <a:t> </a:t>
            </a:r>
          </a:p>
          <a:p>
            <a:r>
              <a:rPr lang="en-US" sz="1200" dirty="0">
                <a:solidFill>
                  <a:srgbClr val="000000"/>
                </a:solidFill>
                <a:latin typeface="Calibri" panose="020F0502020204030204" pitchFamily="34" charset="0"/>
                <a:ea typeface="Calibri" panose="020F0502020204030204" pitchFamily="34" charset="0"/>
              </a:rPr>
              <a:t>In the upper right-hand corner, there are two items of note: Marker Tools and Notes.</a:t>
            </a:r>
          </a:p>
          <a:p>
            <a:pPr marL="171450" indent="-171450">
              <a:buFont typeface="Calibri" panose="020F0502020204030204" pitchFamily="34" charset="0"/>
              <a:buChar char="●"/>
            </a:pPr>
            <a:r>
              <a:rPr lang="en-US" sz="1200" dirty="0">
                <a:solidFill>
                  <a:srgbClr val="000000"/>
                </a:solidFill>
                <a:latin typeface="Calibri" panose="020F0502020204030204" pitchFamily="34" charset="0"/>
                <a:ea typeface="Calibri" panose="020F0502020204030204" pitchFamily="34" charset="0"/>
              </a:rPr>
              <a:t>Clicking Marker Tools allows you to highlight or underline your version of the presentation slide. Be sure to have cookies enabled so that your markup is retained.</a:t>
            </a:r>
          </a:p>
          <a:p>
            <a:pPr marL="171450" indent="-171450">
              <a:buFont typeface="Calibri" panose="020F0502020204030204" pitchFamily="34" charset="0"/>
              <a:buChar char="●"/>
            </a:pPr>
            <a:r>
              <a:rPr lang="en-US" sz="1200" dirty="0">
                <a:solidFill>
                  <a:srgbClr val="000000"/>
                </a:solidFill>
                <a:latin typeface="Calibri" panose="020F0502020204030204" pitchFamily="34" charset="0"/>
                <a:ea typeface="Calibri" panose="020F0502020204030204" pitchFamily="34" charset="0"/>
              </a:rPr>
              <a:t>Clicking Notes displays the written script of the audio track for that particular slide.</a:t>
            </a:r>
          </a:p>
          <a:p>
            <a:r>
              <a:rPr lang="en-US" sz="1200" dirty="0">
                <a:solidFill>
                  <a:srgbClr val="000000"/>
                </a:solidFill>
                <a:latin typeface="Calibri" panose="020F0502020204030204" pitchFamily="34" charset="0"/>
                <a:ea typeface="Calibri" panose="020F0502020204030204" pitchFamily="34" charset="0"/>
              </a:rPr>
              <a:t> </a:t>
            </a:r>
          </a:p>
          <a:p>
            <a:r>
              <a:rPr lang="en-US" sz="1200" dirty="0">
                <a:solidFill>
                  <a:srgbClr val="000000"/>
                </a:solidFill>
                <a:latin typeface="Calibri" panose="020F0502020204030204" pitchFamily="34" charset="0"/>
                <a:ea typeface="Calibri" panose="020F0502020204030204" pitchFamily="34" charset="0"/>
              </a:rPr>
              <a:t>Under the main presentation slide, on the left-hand side, is a Play/Pause button for the slide currently displayed. There is also a replay button, volume control, and full-screen toggle button.</a:t>
            </a:r>
          </a:p>
          <a:p>
            <a:r>
              <a:rPr lang="en-US" sz="1200" dirty="0">
                <a:solidFill>
                  <a:srgbClr val="000000"/>
                </a:solidFill>
                <a:latin typeface="Calibri" panose="020F0502020204030204" pitchFamily="34" charset="0"/>
                <a:ea typeface="Calibri" panose="020F0502020204030204" pitchFamily="34" charset="0"/>
              </a:rPr>
              <a:t> </a:t>
            </a:r>
          </a:p>
          <a:p>
            <a:r>
              <a:rPr lang="en-US" sz="1200" dirty="0">
                <a:solidFill>
                  <a:srgbClr val="000000"/>
                </a:solidFill>
                <a:latin typeface="Calibri" panose="020F0502020204030204" pitchFamily="34" charset="0"/>
                <a:ea typeface="Calibri" panose="020F0502020204030204" pitchFamily="34" charset="0"/>
              </a:rPr>
              <a:t>You can easily navigate backward into slides you have already viewed using the “</a:t>
            </a:r>
            <a:r>
              <a:rPr lang="en-US" sz="1200" dirty="0" err="1">
                <a:solidFill>
                  <a:srgbClr val="000000"/>
                </a:solidFill>
                <a:latin typeface="Calibri" panose="020F0502020204030204" pitchFamily="34" charset="0"/>
                <a:ea typeface="Calibri" panose="020F0502020204030204" pitchFamily="34" charset="0"/>
              </a:rPr>
              <a:t>Prev</a:t>
            </a:r>
            <a:r>
              <a:rPr lang="en-US" sz="1200" dirty="0">
                <a:solidFill>
                  <a:srgbClr val="000000"/>
                </a:solidFill>
                <a:latin typeface="Calibri" panose="020F0502020204030204" pitchFamily="34" charset="0"/>
                <a:ea typeface="Calibri" panose="020F0502020204030204" pitchFamily="34" charset="0"/>
              </a:rPr>
              <a:t>” button on the right-hand side under the main presentation slide. You can also navigate forward to slides that you have already viewed.</a:t>
            </a:r>
          </a:p>
          <a:p>
            <a:endParaRPr lang="en-US" dirty="0">
              <a:solidFill>
                <a:srgbClr val="000000"/>
              </a:solidFill>
              <a:latin typeface="Calibri" panose="020F0502020204030204" pitchFamily="34" charset="0"/>
              <a:ea typeface="Calibri" panose="020F0502020204030204" pitchFamily="34" charset="0"/>
            </a:endParaRPr>
          </a:p>
          <a:p>
            <a:r>
              <a:rPr lang="en-US" sz="1200" b="1" u="sng" dirty="0">
                <a:solidFill>
                  <a:srgbClr val="000000"/>
                </a:solidFill>
                <a:latin typeface="Calibri" panose="020F0502020204030204" pitchFamily="34" charset="0"/>
                <a:ea typeface="Calibri" panose="020F0502020204030204" pitchFamily="34" charset="0"/>
              </a:rPr>
              <a:t>Note that you cannot navigate forward to slides you have not yet seen.</a:t>
            </a:r>
          </a:p>
          <a:p>
            <a:r>
              <a:rPr lang="en-US" sz="1200" dirty="0">
                <a:solidFill>
                  <a:srgbClr val="000000"/>
                </a:solidFill>
                <a:latin typeface="Calibri" panose="020F0502020204030204" pitchFamily="34" charset="0"/>
                <a:ea typeface="Calibri" panose="020F0502020204030204" pitchFamily="34" charset="0"/>
              </a:rPr>
              <a:t> </a:t>
            </a:r>
          </a:p>
          <a:p>
            <a:r>
              <a:rPr lang="en-US" sz="1200" dirty="0">
                <a:solidFill>
                  <a:srgbClr val="000000"/>
                </a:solidFill>
                <a:latin typeface="Calibri" panose="020F0502020204030204" pitchFamily="34" charset="0"/>
                <a:ea typeface="Calibri" panose="020F0502020204030204" pitchFamily="34" charset="0"/>
              </a:rPr>
              <a:t>The Accessibility icon is in the upper left-hand corner of the presentation window.</a:t>
            </a:r>
          </a:p>
          <a:p>
            <a:endParaRPr lang="en-US"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defTabSz="966612">
              <a:defRPr/>
            </a:pPr>
            <a:fld id="{25A440BD-C752-44B0-A779-1A3CFD2F4E79}" type="slidenum">
              <a:rPr lang="en-US">
                <a:solidFill>
                  <a:prstClr val="black"/>
                </a:solidFill>
                <a:latin typeface="Calibri" panose="020F0502020204030204"/>
              </a:rPr>
              <a:pPr defTabSz="966612">
                <a:defRPr/>
              </a:pPr>
              <a:t>3</a:t>
            </a:fld>
            <a:endParaRPr lang="en-US">
              <a:solidFill>
                <a:prstClr val="black"/>
              </a:solidFill>
              <a:latin typeface="Calibri" panose="020F0502020204030204"/>
            </a:endParaRPr>
          </a:p>
        </p:txBody>
      </p:sp>
    </p:spTree>
    <p:extLst>
      <p:ext uri="{BB962C8B-B14F-4D97-AF65-F5344CB8AC3E}">
        <p14:creationId xmlns:p14="http://schemas.microsoft.com/office/powerpoint/2010/main" val="2058463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NIST SP update shows traceability between the RMF and CSF, where applicable. Each RMF step includes a summary table of the RMF tasks and the relevant component (CSF Function, Categories, Subcategories, Tiers, and Profiles). </a:t>
            </a:r>
          </a:p>
          <a:p>
            <a:endParaRPr lang="en-US" dirty="0"/>
          </a:p>
          <a:p>
            <a:r>
              <a:rPr lang="en-US" dirty="0"/>
              <a:t>This alignment between CSF and RMF support the Executive Order 13800, </a:t>
            </a:r>
            <a:r>
              <a:rPr lang="en-US" i="1" dirty="0"/>
              <a:t>Strengthening the Cybersecurity of Federal Networks and Critical Infrastructure</a:t>
            </a:r>
            <a:r>
              <a:rPr lang="en-US" dirty="0"/>
              <a:t>, which was issued in May 2017. In this EO, each federal agency is directed to use the CSF to manage the agency’s cybersecurity risk. Implementing the RMF is considered implementing an instantiation of the Cybersecurity Framework. Federal agencies already are implementing the RMF to manage risk; hence are implementing the CSF.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21</a:t>
            </a:fld>
            <a:endParaRPr lang="en-US" dirty="0"/>
          </a:p>
        </p:txBody>
      </p:sp>
    </p:spTree>
    <p:extLst>
      <p:ext uri="{BB962C8B-B14F-4D97-AF65-F5344CB8AC3E}">
        <p14:creationId xmlns:p14="http://schemas.microsoft.com/office/powerpoint/2010/main" val="1661334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executing the RMF take a broad view of the life cycle of system development to provide a contextual relationship and linkage to architectural and engineering concepts that allow security and privacy risks (including supply chain risks) to be addressed throughout the life cycle and at the appropriate level of detail to help ensure that such capabilities are achieved and provides an engineering view of a system and the entities with which the system interacts in its environment of operation. </a:t>
            </a:r>
          </a:p>
          <a:p>
            <a:endParaRPr lang="en-US" dirty="0"/>
          </a:p>
          <a:p>
            <a:r>
              <a:rPr lang="en-US" dirty="0"/>
              <a:t>Each step/task of the RMF is aligned with existing and system security engineering processes where applicable. Examples of new tasks in the prepare system-level step that align with the system security engineering process are: </a:t>
            </a:r>
          </a:p>
          <a:p>
            <a:endParaRPr lang="en-US" dirty="0"/>
          </a:p>
          <a:p>
            <a:pPr marL="171450" indent="-171450">
              <a:buFont typeface="Calibri" panose="020F0502020204030204" pitchFamily="34" charset="0"/>
              <a:buChar char="●"/>
            </a:pPr>
            <a:r>
              <a:rPr lang="en-US" dirty="0"/>
              <a:t>P-9: System stakeholders </a:t>
            </a:r>
          </a:p>
          <a:p>
            <a:pPr marL="171450" indent="-171450">
              <a:buFont typeface="Calibri" panose="020F0502020204030204" pitchFamily="34" charset="0"/>
              <a:buChar char="●"/>
            </a:pPr>
            <a:r>
              <a:rPr lang="en-US" dirty="0"/>
              <a:t>P-10: Asset identification </a:t>
            </a:r>
          </a:p>
          <a:p>
            <a:pPr marL="171450" indent="-171450">
              <a:buFont typeface="Calibri" panose="020F0502020204030204" pitchFamily="34" charset="0"/>
              <a:buChar char="●"/>
            </a:pPr>
            <a:r>
              <a:rPr lang="en-US" dirty="0"/>
              <a:t>P-15: Requirements definition </a:t>
            </a:r>
          </a:p>
          <a:p>
            <a:pPr marL="171450" indent="-171450">
              <a:buFont typeface="Calibri" panose="020F0502020204030204" pitchFamily="34" charset="0"/>
              <a:buChar char="●"/>
            </a:pPr>
            <a:r>
              <a:rPr lang="en-US" dirty="0"/>
              <a:t>P-17: Requirements allocation</a:t>
            </a:r>
          </a:p>
        </p:txBody>
      </p:sp>
      <p:sp>
        <p:nvSpPr>
          <p:cNvPr id="4" name="Slide Number Placeholder 3"/>
          <p:cNvSpPr>
            <a:spLocks noGrp="1"/>
          </p:cNvSpPr>
          <p:nvPr>
            <p:ph type="sldNum" sz="quarter" idx="5"/>
          </p:nvPr>
        </p:nvSpPr>
        <p:spPr/>
        <p:txBody>
          <a:bodyPr/>
          <a:lstStyle/>
          <a:p>
            <a:fld id="{2C5BA844-DEE4-C746-B0B9-DA9D9D9B4B90}" type="slidenum">
              <a:rPr lang="en-US" smtClean="0"/>
              <a:t>22</a:t>
            </a:fld>
            <a:endParaRPr lang="en-US" dirty="0"/>
          </a:p>
        </p:txBody>
      </p:sp>
    </p:spTree>
    <p:extLst>
      <p:ext uri="{BB962C8B-B14F-4D97-AF65-F5344CB8AC3E}">
        <p14:creationId xmlns:p14="http://schemas.microsoft.com/office/powerpoint/2010/main" val="3271252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growing dependence on products, systems, and services from external providers, along with the nature of the relationships with those providers, present an increasing amount of risk to an organization. Risk may increase based on the likelihood of occurrence and adverse impact from threat events such as the insertion of counterfeits, unauthorized production, tampering, theft, insertion of malicious software and hardware, as well as poor manufacturing and development practices in the supply chain, including the failure to build in security or privacy capabilities that enable an organization to better manage risk in its environment. </a:t>
            </a:r>
          </a:p>
          <a:p>
            <a:endParaRPr lang="en-US" dirty="0"/>
          </a:p>
          <a:p>
            <a:r>
              <a:rPr lang="en-US" dirty="0"/>
              <a:t>Therefore, the integration of security-related, supply chain risk management (SCRM) concepts into the RMF addresses untrustworthy suppliers, insertion of counterfeits, tampering, unauthorized production, theft, insertion of malicious code, and poor manufacturing and development practices throughout the SDLC. The RMF can be effectively used to manage supply chain risk which arise from the loss of confidentiality, integrity, or availability</a:t>
            </a:r>
            <a:r>
              <a:rPr lang="en-US" b="1" dirty="0"/>
              <a:t> </a:t>
            </a:r>
            <a:r>
              <a:rPr lang="en-US" dirty="0"/>
              <a:t>of information or systems and reflect the potential adverse impacts to organizational operations (including mission, functions, image, or reputation), organizational assets, individuals, other organizations, and the Nation. </a:t>
            </a:r>
          </a:p>
          <a:p>
            <a:endParaRPr lang="en-US" dirty="0"/>
          </a:p>
          <a:p>
            <a:r>
              <a:rPr lang="en-US" dirty="0"/>
              <a:t>Supply chain is addressed in specific RMF tasks/inputs and outputs, as applicable. This course will delve more into supply chain risk management in Lesson 3, Module 9.</a:t>
            </a:r>
          </a:p>
        </p:txBody>
      </p:sp>
      <p:sp>
        <p:nvSpPr>
          <p:cNvPr id="4" name="Slide Number Placeholder 3"/>
          <p:cNvSpPr>
            <a:spLocks noGrp="1"/>
          </p:cNvSpPr>
          <p:nvPr>
            <p:ph type="sldNum" sz="quarter" idx="5"/>
          </p:nvPr>
        </p:nvSpPr>
        <p:spPr/>
        <p:txBody>
          <a:bodyPr/>
          <a:lstStyle/>
          <a:p>
            <a:fld id="{2C5BA844-DEE4-C746-B0B9-DA9D9D9B4B90}" type="slidenum">
              <a:rPr lang="en-US" smtClean="0"/>
              <a:t>23</a:t>
            </a:fld>
            <a:endParaRPr lang="en-US" dirty="0"/>
          </a:p>
        </p:txBody>
      </p:sp>
    </p:spTree>
    <p:extLst>
      <p:ext uri="{BB962C8B-B14F-4D97-AF65-F5344CB8AC3E}">
        <p14:creationId xmlns:p14="http://schemas.microsoft.com/office/powerpoint/2010/main" val="1208422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RMF steps and associated tasks are applicable to new and existing systems regardless of which phase of the system development life cycle (SDLC) they are in. NIST SP 800-37 provides a link for each task in the RMF to the appropriate phase of the SDLC to ensure that information security considerations are addressed as early as possible to ensure the most cost-effective implementation of security controls needed to adequately mitigate risk from the operation and use of systems. Attached is a screen shot of the task M-2 Assess the controls implemented within and inherited by the system in accordance with the continuous monitoring strategy. You will note where the SDLC phase is called out. </a:t>
            </a:r>
          </a:p>
          <a:p>
            <a:endParaRPr lang="en-US" dirty="0"/>
          </a:p>
          <a:p>
            <a:r>
              <a:rPr lang="en-US" dirty="0"/>
              <a:t>Both the Risk Management Framework and the SDLC offer sufficient flexibility to respond to changing conditions that can potentially affect the security of systems and ultimately to manage the risks to organizational operations and assets, individuals, other organizations, and the Nation. </a:t>
            </a:r>
          </a:p>
          <a:p>
            <a:endParaRPr lang="en-US" dirty="0"/>
          </a:p>
          <a:p>
            <a:r>
              <a:rPr lang="en-US" dirty="0"/>
              <a:t>For new systems, organizations will likely execute the RMF steps/task sequentially. For existing systems, different triggers (e.g., control assessments) could necessitate an authorized system to move or even jump around between RMF steps depending upon what is found during the monitor step. </a:t>
            </a:r>
          </a:p>
          <a:p>
            <a:endParaRPr lang="en-US" dirty="0"/>
          </a:p>
          <a:p>
            <a:r>
              <a:rPr lang="en-US" dirty="0"/>
              <a:t>The RMF emphasizes risk management by promoting the development of security and privacy capabilities into systems throughout the SDLC; by maintaining situational awareness of the security and privacy posture of those systems on an ongoing basis through continuous monitoring processes; and by providing information to senior leaders and executives to facilitate decisions regarding the acceptance of risk to organizational operations and assets, individuals, other organizations, and the Nation arising from the use and operation of their systems.</a:t>
            </a:r>
          </a:p>
        </p:txBody>
      </p:sp>
      <p:sp>
        <p:nvSpPr>
          <p:cNvPr id="4" name="Slide Number Placeholder 3"/>
          <p:cNvSpPr>
            <a:spLocks noGrp="1"/>
          </p:cNvSpPr>
          <p:nvPr>
            <p:ph type="sldNum" sz="quarter" idx="5"/>
          </p:nvPr>
        </p:nvSpPr>
        <p:spPr/>
        <p:txBody>
          <a:bodyPr/>
          <a:lstStyle/>
          <a:p>
            <a:fld id="{2C5BA844-DEE4-C746-B0B9-DA9D9D9B4B90}" type="slidenum">
              <a:rPr lang="en-US" smtClean="0"/>
              <a:t>24</a:t>
            </a:fld>
            <a:endParaRPr lang="en-US" dirty="0"/>
          </a:p>
        </p:txBody>
      </p:sp>
    </p:spTree>
    <p:extLst>
      <p:ext uri="{BB962C8B-B14F-4D97-AF65-F5344CB8AC3E}">
        <p14:creationId xmlns:p14="http://schemas.microsoft.com/office/powerpoint/2010/main" val="963868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Welcome to Module 3. This module will cover the fundamentals of this NIST SP 800-37. This module compares organization-wide risk management with security, privacy and supply chain risk management. This module also introduces the RMF and reviews the roles and responsibilities associated with each task of the RMF.</a:t>
            </a:r>
          </a:p>
        </p:txBody>
      </p:sp>
      <p:sp>
        <p:nvSpPr>
          <p:cNvPr id="4" name="Slide Number Placeholder 3"/>
          <p:cNvSpPr>
            <a:spLocks noGrp="1"/>
          </p:cNvSpPr>
          <p:nvPr>
            <p:ph type="sldNum" sz="quarter" idx="5"/>
          </p:nvPr>
        </p:nvSpPr>
        <p:spPr/>
        <p:txBody>
          <a:bodyPr/>
          <a:lstStyle/>
          <a:p>
            <a:fld id="{2C5BA844-DEE4-C746-B0B9-DA9D9D9B4B90}" type="slidenum">
              <a:rPr lang="en-US" smtClean="0"/>
              <a:t>25</a:t>
            </a:fld>
            <a:endParaRPr lang="en-US" dirty="0"/>
          </a:p>
        </p:txBody>
      </p:sp>
    </p:spTree>
    <p:extLst>
      <p:ext uri="{BB962C8B-B14F-4D97-AF65-F5344CB8AC3E}">
        <p14:creationId xmlns:p14="http://schemas.microsoft.com/office/powerpoint/2010/main" val="2680333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Organization-Wide Risk Management?</a:t>
            </a:r>
          </a:p>
          <a:p>
            <a:endParaRPr lang="en-US" b="1" dirty="0"/>
          </a:p>
          <a:p>
            <a:r>
              <a:rPr lang="en-US" dirty="0"/>
              <a:t>Organization-wide risk management for information system-related security and privacy risk is a complex undertaking. It involves the entire organization from senior level managers to individuals implementing and operating the systems. Risk management is a holistic activity that affects every aspect of the organization. Security and privacy risk management is the process of managing risk to organizational operations resulting from the operation or use of systems. For more information about organization-wide risk management, please see NIST Special Publication 800-39, </a:t>
            </a:r>
            <a:r>
              <a:rPr lang="en-US" i="1" dirty="0"/>
              <a:t>Managing Information Security Risk: Organization, Mission, and Information System View</a:t>
            </a:r>
            <a:r>
              <a:rPr lang="en-US" dirty="0"/>
              <a:t>.</a:t>
            </a:r>
          </a:p>
          <a:p>
            <a:endParaRPr lang="en-US" dirty="0"/>
          </a:p>
          <a:p>
            <a:r>
              <a:rPr lang="en-US" dirty="0"/>
              <a:t>As you will note in the pyramid in this slide, there are three levels to organization-wide risk management. This pyramid illustrates a multi-level approach to risk management and addresses security and privacy risk at all three levels; the organization level, the mission/business process level, and the system level. At the organizational-level (level 1), the focus is on understanding and managing strategic risk, developing and implementing governance structures for the organization; as you move down the pyramid to the mission/business process level and system level, the focus shifts to managing tactical risk. Communication and reporting are bi-directional information flows across the three levels to ensure that risk is addressed and communicated throughout the organization.</a:t>
            </a:r>
          </a:p>
          <a:p>
            <a:endParaRPr lang="en-US" dirty="0"/>
          </a:p>
          <a:p>
            <a:r>
              <a:rPr lang="en-US" dirty="0"/>
              <a:t>Risk management at Level 1. Risk management at the strategic organizational level provides a prioritization of missions/business functions which in turn drives investment strategies and funding decisions. Organizations addresses risk from an organizational perspective by establishing and implementing governance structures that are consistent with the strategic goals and objectives of organizations and the requirements defined by federal laws, directives, policies, regulations, standards, and missions/business functions. In that, the risk executive function should determine and disseminate what the overall risk tolerance of the organization is.</a:t>
            </a:r>
          </a:p>
          <a:p>
            <a:endParaRPr lang="en-US" dirty="0"/>
          </a:p>
          <a:p>
            <a:r>
              <a:rPr lang="en-US" dirty="0"/>
              <a:t>Risk management at Level 2 addresses risk from a mission/business process perspective and is informed by the risk context, risk decisions, and risk activities at Level 1. Risk management at Level 2 risk management activities include:</a:t>
            </a:r>
          </a:p>
          <a:p>
            <a:r>
              <a:rPr lang="en-US" dirty="0"/>
              <a:t>(</a:t>
            </a:r>
            <a:r>
              <a:rPr lang="en-US" dirty="0" err="1"/>
              <a:t>i</a:t>
            </a:r>
            <a:r>
              <a:rPr lang="en-US" dirty="0"/>
              <a:t>) defining the mission/business processes needed to support the missions and business functions of organizations;</a:t>
            </a:r>
          </a:p>
          <a:p>
            <a:r>
              <a:rPr lang="en-US" dirty="0"/>
              <a:t>(ii) prioritizing the mission/business processes with respect to the strategic goals and objectives of organizations;</a:t>
            </a:r>
          </a:p>
          <a:p>
            <a:r>
              <a:rPr lang="en-US" dirty="0"/>
              <a:t>(iii) defining the types of information needed to successfully execute the mission/business processes, the criticality/sensitivity of the information, and the information flows both internal and external to organizations;</a:t>
            </a:r>
          </a:p>
          <a:p>
            <a:r>
              <a:rPr lang="en-US" dirty="0"/>
              <a:t>(iv) incorporating information security requirements into the mission/business processes; and </a:t>
            </a:r>
          </a:p>
          <a:p>
            <a:r>
              <a:rPr lang="en-US" dirty="0"/>
              <a:t>(v) establishing an enterprise architecture with embedded information security architecture that promotes cost-effective and efficient information technology solutions consistent with the strategic goals and objectives of the organization and measures of performance.</a:t>
            </a:r>
          </a:p>
          <a:p>
            <a:endParaRPr lang="en-US" dirty="0"/>
          </a:p>
          <a:p>
            <a:r>
              <a:rPr lang="en-US" dirty="0"/>
              <a:t>Level 3 risk management addresses risk from a system perspective and is guided by the risk context, risk decisions and risk activities at levels 1 and 2. The risk management activities conducted at this level reflect the organization’s risk management strategy and any risk related to the cost, schedule, and performance requirements for individual information systems supporting the mission/business functions of organizations.</a:t>
            </a:r>
          </a:p>
          <a:p>
            <a:endParaRPr lang="en-US" dirty="0"/>
          </a:p>
          <a:p>
            <a:r>
              <a:rPr lang="en-US" dirty="0"/>
              <a:t>Activities conducted at Levels 1 and 2 are critical to preparing the organization to execute the RMF at the system-level (Level 3).</a:t>
            </a:r>
          </a:p>
          <a:p>
            <a:endParaRPr lang="en-US" dirty="0"/>
          </a:p>
          <a:p>
            <a:r>
              <a:rPr lang="en-US" dirty="0"/>
              <a:t>Each level of the risk management hierarchy is a beneficiary of a successful RMF execution and supports all steps in the RMF—reinforcing the iterative nature of the risk management process where security and privacy risks are framed, assessed, responded to, and monitored at various organizational levels.</a:t>
            </a:r>
          </a:p>
        </p:txBody>
      </p:sp>
      <p:sp>
        <p:nvSpPr>
          <p:cNvPr id="4" name="Slide Number Placeholder 3"/>
          <p:cNvSpPr>
            <a:spLocks noGrp="1"/>
          </p:cNvSpPr>
          <p:nvPr>
            <p:ph type="sldNum" sz="quarter" idx="5"/>
          </p:nvPr>
        </p:nvSpPr>
        <p:spPr/>
        <p:txBody>
          <a:bodyPr/>
          <a:lstStyle/>
          <a:p>
            <a:fld id="{2C5BA844-DEE4-C746-B0B9-DA9D9D9B4B90}" type="slidenum">
              <a:rPr lang="en-US" smtClean="0"/>
              <a:t>26</a:t>
            </a:fld>
            <a:endParaRPr lang="en-US" dirty="0"/>
          </a:p>
        </p:txBody>
      </p:sp>
    </p:spTree>
    <p:extLst>
      <p:ext uri="{BB962C8B-B14F-4D97-AF65-F5344CB8AC3E}">
        <p14:creationId xmlns:p14="http://schemas.microsoft.com/office/powerpoint/2010/main" val="1084263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management processes include: (i) framing risk; (ii) assessing risk; (iii) responding to risk; and (iv) monitoring risk. The diagram illustrates the four steps in the risk management process—including the risk assessment step and the information and communications flows necessary to make the process work effectively. </a:t>
            </a:r>
          </a:p>
          <a:p>
            <a:endParaRPr lang="en-US" dirty="0"/>
          </a:p>
          <a:p>
            <a:r>
              <a:rPr lang="en-US" dirty="0"/>
              <a:t>Managing risk is a complex, multifaceted activity that requires the involvement of the entire organization—from senior leaders/executives providing the strategic vision and top-level goals and objectives for the organization (Level 1); to mid-level leaders planning, executing, and managing projects (Level 2); to individuals on the front lines operating the systems supporting the organization’s missions/business functions (Level 3). </a:t>
            </a:r>
          </a:p>
          <a:p>
            <a:endParaRPr lang="en-US" dirty="0"/>
          </a:p>
          <a:p>
            <a:r>
              <a:rPr lang="en-US" dirty="0"/>
              <a:t>The first component of risk management addresses how organizations frame risk or establish a risk context—that is, describing the environment in which risk-based decisions are made. The purpose of the risk framing component is to produce a risk management strategy that addresses how organizations intend to assess risk, respond to risk, and monitor risk—making explicit and transparent the risk perceptions that organizations routinely use in making both investment and operational decisions. The risk management strategy establishes a foundation for managing risk and delineates the boundaries for risk-based decisions within organizations. </a:t>
            </a:r>
          </a:p>
          <a:p>
            <a:endParaRPr lang="en-US" dirty="0"/>
          </a:p>
          <a:p>
            <a:r>
              <a:rPr lang="en-US" dirty="0"/>
              <a:t>The second component of risk management addresses how organizations assess risk within the context of the organizational risk frame. The purpose of the risk assessment component is to identify: (i) threats to organizations (i.e., operations, assets, or individuals) or threats directed through organizations against other organizations or the Nation; (ii) vulnerabilities internal and external to organizations; (iii) the harm (i.e., adverse impact) that may occur given the potential for threats exploiting vulnerabilities; and (iv) the likelihood that harm will occur. The end result is a determination of risk (i.e., typically a function of the degree of harm and likelihood of harm occurring). NIST Special Publication 800-30, </a:t>
            </a:r>
            <a:r>
              <a:rPr lang="en-US" i="1" dirty="0"/>
              <a:t>Guide for Conducting Risk Assessments </a:t>
            </a:r>
            <a:r>
              <a:rPr lang="en-US" dirty="0"/>
              <a:t>provides an in-depth methodology for conducting risk assessments at all levels of an organization. </a:t>
            </a:r>
          </a:p>
          <a:p>
            <a:endParaRPr lang="en-US" dirty="0"/>
          </a:p>
          <a:p>
            <a:r>
              <a:rPr lang="en-US" dirty="0"/>
              <a:t>The third component of risk management addresses how organizations respond to risk once that risk is determined based on the results of a risk assessment. The purpose of the risk response component is to provide a consistent, organization-wide response to risk in accordance with the organizational risk frame by: (i) developing alternative courses of action for responding to risk; (ii) evaluating the alternative courses of action; (iii) determining appropriate courses of action consistent with organizational risk tolerance; and (iv) implementing risk responses based on selected courses of action. </a:t>
            </a:r>
          </a:p>
          <a:p>
            <a:endParaRPr lang="en-US" dirty="0"/>
          </a:p>
          <a:p>
            <a:r>
              <a:rPr lang="en-US" dirty="0"/>
              <a:t>The fourth component of risk management addresses how organizations monitor risk over time. The purpose of the risk monitoring component is to: (i) determine the ongoing effectiveness of risk responses (consistent with the organizational risk frame); (ii) identify risk-impacting changes to organizational systems and the environments in which the systems operate; and (iii) verify that planned risk responses are implemented and information security requirements derived from and traceable to organizational missions/business functions, federal legislation, directives, regulations, policies, standards, and guidelines are satisfied. </a:t>
            </a:r>
          </a:p>
          <a:p>
            <a:endParaRPr lang="en-US" dirty="0"/>
          </a:p>
          <a:p>
            <a:r>
              <a:rPr lang="en-US" dirty="0"/>
              <a:t>It's important to note that this comprehensive process is ongoing; this is not a “one and done” process. An organization needs to be continuously framing, assessing, responding to and monitoring risk.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27</a:t>
            </a:fld>
            <a:endParaRPr lang="en-US" dirty="0"/>
          </a:p>
        </p:txBody>
      </p:sp>
    </p:spTree>
    <p:extLst>
      <p:ext uri="{BB962C8B-B14F-4D97-AF65-F5344CB8AC3E}">
        <p14:creationId xmlns:p14="http://schemas.microsoft.com/office/powerpoint/2010/main" val="36456312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is organization-wide risk management important? </a:t>
            </a:r>
          </a:p>
          <a:p>
            <a:endParaRPr lang="en-US" dirty="0"/>
          </a:p>
          <a:p>
            <a:r>
              <a:rPr lang="en-US" dirty="0"/>
              <a:t>Managing information system-related security and privacy risk is an intricate undertaking that requires the involvement of the entire organization—from senior leaders providing the strategic vision and top-level goals and objectives for the organization, to mid-level leaders planning, executing, and managing projects, to individuals developing, implementing, operating, and maintaining the systems supporting the organization’s missions and business functions. </a:t>
            </a:r>
          </a:p>
          <a:p>
            <a:endParaRPr lang="en-US" dirty="0"/>
          </a:p>
          <a:p>
            <a:r>
              <a:rPr lang="en-US" dirty="0"/>
              <a:t>Given the significant danger of these attacks, all individuals within the organization must understand their responsibilities in managing the risk from day-to-day operating of systems that support the mission/business functions of the organization and take responsibility for risk consequences and mitigation. </a:t>
            </a:r>
          </a:p>
          <a:p>
            <a:endParaRPr lang="en-US" dirty="0"/>
          </a:p>
          <a:p>
            <a:r>
              <a:rPr lang="en-US" dirty="0"/>
              <a:t>Risk management is a holistic activity that affects every aspect of the organization including the mission and business planning activities, the enterprise architecture, the SDLC processes, and the systems engineering activities that are integral to those system life cycle processes. </a:t>
            </a:r>
          </a:p>
          <a:p>
            <a:endParaRPr lang="en-US" dirty="0"/>
          </a:p>
          <a:p>
            <a:r>
              <a:rPr lang="en-US" dirty="0"/>
              <a:t>Therefore, the goal of a risk management program is to foster an organizational climate where the risk from operating systems will automatically be considered within the context of enterprise architecture and during all phases of the System Development Life Cycle (SDLC). </a:t>
            </a:r>
          </a:p>
          <a:p>
            <a:endParaRPr lang="en-US" b="1" dirty="0"/>
          </a:p>
          <a:p>
            <a:r>
              <a:rPr lang="en-US" b="1" dirty="0"/>
              <a:t>For more information about the content covered in this lesson, see NIST SP 800-39, </a:t>
            </a:r>
            <a:r>
              <a:rPr lang="en-US" b="1" i="1" dirty="0"/>
              <a:t>Managing Information Security Risk: Organization, Mission, and Information System View </a:t>
            </a:r>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28</a:t>
            </a:fld>
            <a:endParaRPr lang="en-US" dirty="0"/>
          </a:p>
        </p:txBody>
      </p:sp>
    </p:spTree>
    <p:extLst>
      <p:ext uri="{BB962C8B-B14F-4D97-AF65-F5344CB8AC3E}">
        <p14:creationId xmlns:p14="http://schemas.microsoft.com/office/powerpoint/2010/main" val="16721909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into NIST Special Publication 800-37, the Risk Management Framework (RMF). The RMF methodology is technology neutral and can be used in any organization, regardless of size or sector, and to any type of system. The RMF provides a disciplined, structured, and adaptable process for managing security and privacy risk that includes a preparatory step, system categorization; control selection, implementation, and assessment; system and common control authorizations; and continuous monitoring. </a:t>
            </a:r>
          </a:p>
          <a:p>
            <a:endParaRPr lang="en-US" dirty="0"/>
          </a:p>
          <a:p>
            <a:r>
              <a:rPr lang="en-US" dirty="0"/>
              <a:t>Organizations have the flexibility in how each of the RMF steps and tasks are implemented as long as organizations meet all applicable requirements and effectively manage security and privacy risk. The RMF also promotes near real-time risk management and ongoing system and common control authorization through the implementation of continuous monitoring processes; provides senior leaders and executives with the necessary information to make efficient, cost-effective, risk management decisions about the systems supporting their missions and business functions; and incorporates security and privacy into the SDLC. </a:t>
            </a:r>
          </a:p>
          <a:p>
            <a:endParaRPr lang="en-US" dirty="0"/>
          </a:p>
          <a:p>
            <a:r>
              <a:rPr lang="en-US" dirty="0"/>
              <a:t>Conducting the seven steps of the RMF tasks links essential risk management processes at the system level to risk management processes at the organization level. In addition, it establishes responsibility and accountability for the controls implemented within an organization’s systems and inherited by those systems.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29</a:t>
            </a:fld>
            <a:endParaRPr lang="en-US" dirty="0"/>
          </a:p>
        </p:txBody>
      </p:sp>
    </p:spTree>
    <p:extLst>
      <p:ext uri="{BB962C8B-B14F-4D97-AF65-F5344CB8AC3E}">
        <p14:creationId xmlns:p14="http://schemas.microsoft.com/office/powerpoint/2010/main" val="4155961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break down the structure of each step and task in the RMF. Each step in the RMF has a purpose statement, a defined set of outcomes, and a set of tasks that are carried out to achieve those outcomes. The outcomes can be achieved by different risk management levels—that is, some of the outcomes are universal to the entire organization, while others are system-focused or mission/business unit-focused. </a:t>
            </a:r>
          </a:p>
          <a:p>
            <a:endParaRPr lang="en-US" dirty="0"/>
          </a:p>
          <a:p>
            <a:r>
              <a:rPr lang="en-US" dirty="0"/>
              <a:t>This is an example that summarizes the tasks and outcomes in RMF, Implement Step. </a:t>
            </a:r>
          </a:p>
          <a:p>
            <a:endParaRPr lang="en-US" dirty="0"/>
          </a:p>
          <a:p>
            <a:r>
              <a:rPr lang="en-US" dirty="0"/>
              <a:t>Each step summary includes a purpose statement, tasks, task outcomes and identification of applicable CSF components. </a:t>
            </a:r>
          </a:p>
          <a:p>
            <a:endParaRPr lang="en-US" dirty="0"/>
          </a:p>
          <a:p>
            <a:r>
              <a:rPr lang="en-US" dirty="0"/>
              <a:t>The column on the left identifies the tasks associated with the Implement Step and the column on the right lists the expected outcomes for each task. </a:t>
            </a:r>
          </a:p>
          <a:p>
            <a:endParaRPr lang="en-US" dirty="0"/>
          </a:p>
          <a:p>
            <a:r>
              <a:rPr lang="en-US" dirty="0"/>
              <a:t>One thing to note is that there is now a mapping to the Cybersecurity Framework (CSF) for each applicable task and expected outcome. For example, Task I-1, Control implementation. The outcome of this task is that controls specified in the security and privacy plans are implemented. This task is mapped to the CSF , PR.IP-1 (which correlates to the Pr=protect function, IP= information protection processes and procedures subcategory)</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30</a:t>
            </a:fld>
            <a:endParaRPr lang="en-US" dirty="0"/>
          </a:p>
        </p:txBody>
      </p:sp>
    </p:spTree>
    <p:extLst>
      <p:ext uri="{BB962C8B-B14F-4D97-AF65-F5344CB8AC3E}">
        <p14:creationId xmlns:p14="http://schemas.microsoft.com/office/powerpoint/2010/main" val="193047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Risk Management Framework for Systems and Organizations</a:t>
            </a:r>
          </a:p>
          <a:p>
            <a:pPr marL="0" marR="0">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Welcome to Risk Management Framework for Systems and Organizations course. This overview section provides background on why organizations need to manage risk, the course purpose and target audience, and the goal, authority and learning objectives.</a:t>
            </a:r>
          </a:p>
          <a:p>
            <a:pPr marL="0" marR="0">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Information technology is widely recognized as one of the engines that drives the U.S. economy. It gives industry a competitive advantage in global markets. It enables organizations, such as federal agencies, to provide better services to its citizens and facilitates greater productivity as a nation.</a:t>
            </a:r>
          </a:p>
          <a:p>
            <a:pPr marL="0" marR="0">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Information technology and systems are subject to threats that can have adverse effects on organizational operations, organizational assets, individuals, other organizations, and the Nation. These threats can compromise the confidentiality, integrity, or availability of information processed, stored, or transmitted by those systems. The success of the missions and business functions depends on protecting the confidentiality, integrity, availability of information processed, stored, and transmitted by those systems and protecting the privacy of individuals.</a:t>
            </a:r>
          </a:p>
          <a:p>
            <a:pPr marL="0" marR="0">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Risk related to the operation and use of systems is a component of organizational risk that senior leaders must address as a routine part of their ongoing risk management responsibilities. Successful organization-wide risk management programs build information security and privacy into the culture and infrastructure of the organization. This requires the implementation of a carefully coordinated set of activities to ensure that fundamental requirements for information security and privacy are addressed within the mainstream management and operational processes employed by the organization.</a:t>
            </a:r>
          </a:p>
          <a:p>
            <a:pPr marL="0" marR="0">
              <a:spcBef>
                <a:spcPts val="0"/>
              </a:spcBef>
              <a:spcAft>
                <a:spcPts val="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dirty="0">
                <a:effectLst/>
                <a:latin typeface="Calibri" panose="020F0502020204030204" pitchFamily="34" charset="0"/>
                <a:ea typeface="Calibri" panose="020F0502020204030204" pitchFamily="34" charset="0"/>
                <a:cs typeface="Times New Roman" panose="02020603050405020304" pitchFamily="18" charset="0"/>
              </a:rPr>
              <a:t>The Risk Management Framework, supported by a suite of technical publications developed by the National Institute of Standards and Technology (NIST), provides a structured, yet flexible approach for managing risk resulting from the incorporation of systems into the mission and business processes of an organization.</a:t>
            </a:r>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a:t>
            </a:fld>
            <a:endParaRPr lang="en-US" dirty="0"/>
          </a:p>
        </p:txBody>
      </p:sp>
    </p:spTree>
    <p:extLst>
      <p:ext uri="{BB962C8B-B14F-4D97-AF65-F5344CB8AC3E}">
        <p14:creationId xmlns:p14="http://schemas.microsoft.com/office/powerpoint/2010/main" val="3916104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RMF Task structure. For each task, there’s a: </a:t>
            </a:r>
          </a:p>
          <a:p>
            <a:pPr marL="171450" indent="-171450">
              <a:buFont typeface="Calibri" panose="020F0502020204030204" pitchFamily="34" charset="0"/>
              <a:buChar char="●"/>
            </a:pPr>
            <a:r>
              <a:rPr lang="en-US" b="1" dirty="0"/>
              <a:t>Task Section. </a:t>
            </a:r>
            <a:r>
              <a:rPr lang="en-US" dirty="0"/>
              <a:t>This section Describes the specific RMF task within the appropriate step in the Risk Management Framework </a:t>
            </a:r>
          </a:p>
          <a:p>
            <a:pPr marL="171450" indent="-171450">
              <a:buFont typeface="Calibri" panose="020F0502020204030204" pitchFamily="34" charset="0"/>
              <a:buChar char="●"/>
            </a:pPr>
            <a:r>
              <a:rPr lang="en-US" b="1" dirty="0"/>
              <a:t>Potential Inputs: </a:t>
            </a:r>
            <a:r>
              <a:rPr lang="en-US" dirty="0"/>
              <a:t>The potential inputs lists information that may be needed to complete the task. This is a new addition to 800-37 rev. 2 </a:t>
            </a:r>
          </a:p>
          <a:p>
            <a:pPr marL="171450" indent="-171450">
              <a:buFont typeface="Calibri" panose="020F0502020204030204" pitchFamily="34" charset="0"/>
              <a:buChar char="●"/>
            </a:pPr>
            <a:r>
              <a:rPr lang="en-US" b="1" dirty="0"/>
              <a:t>Expected Outputs: </a:t>
            </a:r>
            <a:r>
              <a:rPr lang="en-US" dirty="0"/>
              <a:t>Describes the end result of task completion. This is also another new addition to 800-37 Rev. 2 </a:t>
            </a:r>
          </a:p>
          <a:p>
            <a:pPr marL="171450" indent="-171450">
              <a:buFont typeface="Calibri" panose="020F0502020204030204" pitchFamily="34" charset="0"/>
              <a:buChar char="●"/>
            </a:pPr>
            <a:r>
              <a:rPr lang="en-US" b="1" dirty="0"/>
              <a:t>Primary Responsibility Section: </a:t>
            </a:r>
            <a:r>
              <a:rPr lang="en-US" dirty="0"/>
              <a:t>This section lists the roles within the organization with primary responsibility for ensuring completion of the RMF task. For detailed roles and responsibilities roles, refer to Appendix D of 800-37 Rev. 2 </a:t>
            </a:r>
          </a:p>
          <a:p>
            <a:pPr marL="171450" indent="-171450">
              <a:buFont typeface="Calibri" panose="020F0502020204030204" pitchFamily="34" charset="0"/>
              <a:buChar char="●"/>
            </a:pPr>
            <a:r>
              <a:rPr lang="en-US" b="1" dirty="0"/>
              <a:t>Supporting Roles Section: </a:t>
            </a:r>
            <a:r>
              <a:rPr lang="en-US" dirty="0"/>
              <a:t>This section lists the supporting roles within the organization that may help with or provide input for task completion </a:t>
            </a:r>
          </a:p>
          <a:p>
            <a:pPr marL="171450" indent="-171450">
              <a:buFont typeface="Calibri" panose="020F0502020204030204" pitchFamily="34" charset="0"/>
              <a:buChar char="●"/>
            </a:pPr>
            <a:r>
              <a:rPr lang="en-US" b="1" dirty="0"/>
              <a:t>SDLC Phase Section: </a:t>
            </a:r>
            <a:r>
              <a:rPr lang="en-US" dirty="0"/>
              <a:t>This section denotes the phase of the SDLC when the RMF task is typically executed </a:t>
            </a:r>
          </a:p>
          <a:p>
            <a:pPr marL="171450" indent="-171450">
              <a:buFont typeface="Calibri" panose="020F0502020204030204" pitchFamily="34" charset="0"/>
              <a:buChar char="●"/>
            </a:pPr>
            <a:r>
              <a:rPr lang="en-US" b="1" dirty="0"/>
              <a:t>Discussion Section: </a:t>
            </a:r>
            <a:r>
              <a:rPr lang="en-US" dirty="0"/>
              <a:t>The discussion section provides additional information about the RMF task </a:t>
            </a:r>
          </a:p>
          <a:p>
            <a:pPr marL="171450" indent="-171450">
              <a:buFont typeface="Calibri" panose="020F0502020204030204" pitchFamily="34" charset="0"/>
              <a:buChar char="●"/>
            </a:pPr>
            <a:r>
              <a:rPr lang="en-US" b="1" dirty="0"/>
              <a:t>References Section: </a:t>
            </a:r>
            <a:r>
              <a:rPr lang="en-US" dirty="0"/>
              <a:t>The references section details l references to NIST security standards and guidelines that may be consulted for additional information </a:t>
            </a:r>
          </a:p>
          <a:p>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31</a:t>
            </a:fld>
            <a:endParaRPr lang="en-US" dirty="0"/>
          </a:p>
        </p:txBody>
      </p:sp>
    </p:spTree>
    <p:extLst>
      <p:ext uri="{BB962C8B-B14F-4D97-AF65-F5344CB8AC3E}">
        <p14:creationId xmlns:p14="http://schemas.microsoft.com/office/powerpoint/2010/main" val="12730752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Executing the RMF requires close collaboration between security and privacy programs. While information security programs and privacy programs have different objectives, those objectives overlap. Information security programs are responsible for protecting information and information systems from unauthorized access, use, disclosure, disruption, modification, or destruction (i.e., unauthorized system activity or behavior) in order to provide confidentiality, integrity, and availability. Privacy programs are responsible for ensuring compliance with applicable privacy requirements and for managing the risks to individuals associated with the creation, collection, use, processing, dissemination, storage, maintenance, disclosure, or disposal (collectively referred to as “processing”) of PII </a:t>
            </a:r>
          </a:p>
          <a:p>
            <a:endParaRPr lang="en-US" dirty="0"/>
          </a:p>
          <a:p>
            <a:r>
              <a:rPr lang="en-US" dirty="0"/>
              <a:t>When an information system processes PII, the organization’s information security program and privacy program have a shared responsibility for managing the risks to individuals that may arise from unauthorized system activity or behavior. This requires the two programs to collaborate when selecting, implementing, assessing, and monitoring security controls. However, while information security programs and privacy programs have complementary objectives with respect to managing the confidentiality, integrity, and availability of PII, protecting individuals’ privacy cannot be achieved solely by securing PII. </a:t>
            </a:r>
          </a:p>
          <a:p>
            <a:endParaRPr lang="en-US" dirty="0"/>
          </a:p>
          <a:p>
            <a:r>
              <a:rPr lang="en-US" dirty="0"/>
              <a:t>Not all privacy risks arise from unauthorized system activity or behavior, such as unauthorized access or disclosure of PII. Some privacy risks may result from authorized activity that is beyond the scope of information security. For example, privacy programs are responsible for managing the risks to individuals that may result from the creation, collection, use, and retention of PII; the inadequate quality or integrity of PII; and the lack of appropriate notice, transparency, or participation. Therefore, to help ensure compliance with applicable privacy requirements and to manage privacy risks from authorized and unauthorized processing of PII, organizations’ privacy programs also select, implement, assess, and monitor privacy controls. </a:t>
            </a:r>
          </a:p>
          <a:p>
            <a:endParaRPr lang="en-US" dirty="0"/>
          </a:p>
          <a:p>
            <a:r>
              <a:rPr lang="en-US" dirty="0"/>
              <a:t>The risk management processes described in the RMF are equally applicable to security and privacy programs. However, the risks that security and privacy programs are required to manage are overlapping in some areas, but not in others. Consequently, it is important that organizations understand the interplay between privacy and security to promote effective collaboration between privacy and security officials at every level of the organization. </a:t>
            </a:r>
          </a:p>
          <a:p>
            <a:endParaRPr lang="en-US" b="1" dirty="0"/>
          </a:p>
          <a:p>
            <a:r>
              <a:rPr lang="en-US" b="1" dirty="0"/>
              <a:t>For more information about the privacy risk model, see NIST Internal Report 8062, </a:t>
            </a:r>
            <a:r>
              <a:rPr lang="en-US" b="1" i="1" dirty="0"/>
              <a:t>An Introduction to Privacy Engineering and Risk Management in Federal Systems </a:t>
            </a:r>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32</a:t>
            </a:fld>
            <a:endParaRPr lang="en-US" dirty="0"/>
          </a:p>
        </p:txBody>
      </p:sp>
    </p:spTree>
    <p:extLst>
      <p:ext uri="{BB962C8B-B14F-4D97-AF65-F5344CB8AC3E}">
        <p14:creationId xmlns:p14="http://schemas.microsoft.com/office/powerpoint/2010/main" val="40059767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Conducting a privacy risk assessment helps an organization to identify privacy risks engendered by the system, product, or service and prioritize them to be able to make informed decisions about how to respond to the risks. </a:t>
            </a:r>
          </a:p>
          <a:p>
            <a:endParaRPr lang="en-US" dirty="0"/>
          </a:p>
          <a:p>
            <a:r>
              <a:rPr lang="en-US" dirty="0"/>
              <a:t>Although cybersecurity has a widely used risk model based on the risk factors of threats, vulnerabilities, likelihood, and impact, there is not one commonly accepted privacy risk model. NIST has developed a privacy risk model based on the risk factors of problematic data actions, likelihood, and impact. This privacy risk model is described in more detail in NIST Internal Report (NISTIR) 8062 An Introduction to Privacy Engineering and Risk Management in Federal Systems. </a:t>
            </a:r>
          </a:p>
          <a:p>
            <a:endParaRPr lang="en-US" dirty="0"/>
          </a:p>
          <a:p>
            <a:r>
              <a:rPr lang="en-US" dirty="0"/>
              <a:t>The NIST Privacy Risk Assessment Methodology (PRAM) is a tool that applies this privacy risk model from NISTIR 8062 and helps organizations analyze, assess, and prioritize privacy risks to determine how to respond and select appropriate solutions. In running this risk assessment process, the PRAM can help drive collaboration and communication between various components of an organization, including privacy, cybersecurity, business, and IT personnel. The PRAM can be downloaded from the NIST Privacy Engineering Program website Resources page. </a:t>
            </a:r>
          </a:p>
          <a:p>
            <a:endParaRPr lang="en-US" dirty="0"/>
          </a:p>
          <a:p>
            <a:r>
              <a:rPr lang="en-US" dirty="0"/>
              <a:t>Once the organization has determined which risks to mitigate, the organization can refine the privacy requirements and then select and implement controls (i.e., technical and/or policy safeguards) to meet the defined requirements. </a:t>
            </a:r>
          </a:p>
          <a:p>
            <a:endParaRPr lang="en-US" dirty="0"/>
          </a:p>
          <a:p>
            <a:r>
              <a:rPr lang="en-US" dirty="0"/>
              <a:t>After implementation, an organization iteratively assesses the controls for their effectiveness in meeting the privacy requirements and managing privacy risk. In this way, an organization creates traceability between the controls and the privacy requirements and demonstrates accountability between its systems, products, and services and its organizational privacy goals.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33</a:t>
            </a:fld>
            <a:endParaRPr lang="en-US" dirty="0"/>
          </a:p>
        </p:txBody>
      </p:sp>
    </p:spTree>
    <p:extLst>
      <p:ext uri="{BB962C8B-B14F-4D97-AF65-F5344CB8AC3E}">
        <p14:creationId xmlns:p14="http://schemas.microsoft.com/office/powerpoint/2010/main" val="14239091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SP 800-37 uses the definition of system in as the primary focus for RMF execution, it is also important to be able to describe systems in the context of the system development life cycle and how security and privacy capabilities are implemented within the basic components of those systems. The following definitions link the RMF to the system engineering community and come from the International Organization for Standardization (ISO). A </a:t>
            </a:r>
            <a:r>
              <a:rPr lang="en-US" i="1" dirty="0"/>
              <a:t>system </a:t>
            </a:r>
            <a:r>
              <a:rPr lang="en-US" dirty="0"/>
              <a:t>is defined as a set of interacting elements organized to achieve one or more stated purposes. Each of the system elements within the system is implemented to fulfill specified requirements. System elements can include technology or machine elements; human elements; and physical or environmental elements. System elements may be implemented via hardware, software, or firmware; physical structures or devices; or people, processes, and procedures. System component is a system element implemented in hardware, software, or firmware. </a:t>
            </a:r>
          </a:p>
          <a:p>
            <a:endParaRPr lang="en-US" dirty="0"/>
          </a:p>
          <a:p>
            <a:r>
              <a:rPr lang="en-US" dirty="0"/>
              <a:t>Defining clear, consistent, and unambiguous security and privacy requirements is an important element in the successful execution of the RMF. The requirements are defined early in the SDLC in collaboration with the senior leaders and are integrated into the acquisition and procurement processes. For example, organizations can use the NIST SP 800-160 v1 life cycle-based systems engineering process to define an initial set of security and privacy requirements, which in turn, can be used to select a set of controls to satisfy the requirements. The requirements or the controls can be stated in the Request for Proposal or other contractual agreement when organizations acquire systems, system components, or services. Requirements can also be added throughout the life cycle, such as with the agile development methodology where new features are continuously deployed. Individual system elements or a combination of system elements may satisfy stated system requirements. Interconnections between system elements allow those elements to interact as necessary to produce a capability as specified by the system requirements. Every system operates within an environment that influences the system and its operation. For a large or complex system, a system element may be regarded as a system and composed of system elements. </a:t>
            </a:r>
          </a:p>
          <a:p>
            <a:endParaRPr lang="en-US" dirty="0"/>
          </a:p>
          <a:p>
            <a:r>
              <a:rPr lang="en-US" dirty="0"/>
              <a:t>The term system-of-interest defines the set of system elements, system element interconnections, and the environment that provides the focus for the authorization boundary determination and the RMF implementation. A system-of-interest may be supported by one or more enabling systems that provide support to the system life cycle activities associated with the system-of-interest. </a:t>
            </a:r>
          </a:p>
          <a:p>
            <a:endParaRPr lang="en-US" dirty="0"/>
          </a:p>
          <a:p>
            <a:r>
              <a:rPr lang="en-US" dirty="0"/>
              <a:t>Enabling systems are not necessarily delivered with the system-of-interest and do not necessarily exist in the operational environment of the system of interest. The authorization boundary defines the system for RMF execution to facilitate risk management and accountability. Enabling system may provide common (i.e., inherited) controls for the system or may include any type of service or functionality used by the system such as identification and authentication services, network services, or monitoring functionality. </a:t>
            </a:r>
          </a:p>
          <a:p>
            <a:endParaRPr lang="en-US" dirty="0"/>
          </a:p>
          <a:p>
            <a:r>
              <a:rPr lang="en-US" dirty="0"/>
              <a:t>The authorization boundary establishes the scope of protection for a system (i.e., what the organization agrees to protect under its direct management or within the scope of its responsibilities. The authorization boundary includes the people, processes, and information technologies (i.e., system elements) that are part of each system supporting the organization’s missions and business functions. Finally, there are other systems the system interacts with in the operational environment. The other systems are also outside of the authorization boundary and may be the beneficiaries of services provided by the system or may simply have some general interaction.</a:t>
            </a:r>
          </a:p>
          <a:p>
            <a:endParaRPr lang="en-US" dirty="0"/>
          </a:p>
          <a:p>
            <a:r>
              <a:rPr lang="en-US" dirty="0"/>
              <a:t>The next slide shows how these terms relate to one another in the context of risk management.</a:t>
            </a:r>
          </a:p>
        </p:txBody>
      </p:sp>
      <p:sp>
        <p:nvSpPr>
          <p:cNvPr id="4" name="Slide Number Placeholder 3"/>
          <p:cNvSpPr>
            <a:spLocks noGrp="1"/>
          </p:cNvSpPr>
          <p:nvPr>
            <p:ph type="sldNum" sz="quarter" idx="5"/>
          </p:nvPr>
        </p:nvSpPr>
        <p:spPr/>
        <p:txBody>
          <a:bodyPr/>
          <a:lstStyle/>
          <a:p>
            <a:fld id="{2C5BA844-DEE4-C746-B0B9-DA9D9D9B4B90}" type="slidenum">
              <a:rPr lang="en-US" smtClean="0"/>
              <a:t>34</a:t>
            </a:fld>
            <a:endParaRPr lang="en-US" dirty="0"/>
          </a:p>
        </p:txBody>
      </p:sp>
    </p:spTree>
    <p:extLst>
      <p:ext uri="{BB962C8B-B14F-4D97-AF65-F5344CB8AC3E}">
        <p14:creationId xmlns:p14="http://schemas.microsoft.com/office/powerpoint/2010/main" val="648107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Conceptual View Diagram </a:t>
            </a:r>
            <a:endParaRPr lang="en-US" dirty="0"/>
          </a:p>
          <a:p>
            <a:endParaRPr lang="en-US" dirty="0"/>
          </a:p>
          <a:p>
            <a:r>
              <a:rPr lang="en-US" dirty="0"/>
              <a:t>Building on the concept of the system, the RMF, including the authorization process, is applied to systems-of-interest, not individual system elements. It is important to apply the RMF in the right circumstances and at the right level of system granularity. </a:t>
            </a:r>
          </a:p>
          <a:p>
            <a:endParaRPr lang="en-US" dirty="0"/>
          </a:p>
          <a:p>
            <a:r>
              <a:rPr lang="en-US" dirty="0"/>
              <a:t>The diagram illustrates the conceptual view of the system-of-interest and the relationships among systems, systems elements, and the environment of operation. This diagram illustrates the conceptual view of the system and the relationships among the system, system elements, enabling systems, other systems, and the environment of operation.</a:t>
            </a:r>
          </a:p>
          <a:p>
            <a:endParaRPr lang="en-US" dirty="0"/>
          </a:p>
          <a:p>
            <a:r>
              <a:rPr lang="en-US" dirty="0"/>
              <a:t>Certain parts of the environment of operation may be included in the authorization boundary (i.e., determined to be “in scope” for the authorization) while other parts may be excluded.</a:t>
            </a:r>
          </a:p>
          <a:p>
            <a:endParaRPr lang="en-US" dirty="0"/>
          </a:p>
          <a:p>
            <a:r>
              <a:rPr lang="en-US" dirty="0"/>
              <a:t>The system may also communicate or have other interactions with enabling systems and other systems that are part of the extended environment of operation but are outside of the scope of authorization for the system.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35</a:t>
            </a:fld>
            <a:endParaRPr lang="en-US" dirty="0"/>
          </a:p>
        </p:txBody>
      </p:sp>
    </p:spTree>
    <p:extLst>
      <p:ext uri="{BB962C8B-B14F-4D97-AF65-F5344CB8AC3E}">
        <p14:creationId xmlns:p14="http://schemas.microsoft.com/office/powerpoint/2010/main" val="1158213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Authorization Boundaries </a:t>
            </a:r>
            <a:endParaRPr lang="en-US" dirty="0"/>
          </a:p>
          <a:p>
            <a:endParaRPr lang="en-US" dirty="0"/>
          </a:p>
          <a:p>
            <a:r>
              <a:rPr lang="en-US" dirty="0"/>
              <a:t>Historically, NIST has used the terms authorization boundary and system boundary interchangeably. In the interest of clarity, accuracy, and use of standardized terminology, the term authorization boundary is now used exclusively to refer to the set of system elements comprising the system to be authorized for operation or authorized for use by an authorizing official (i.e., the scope of the authorization). Authorization boundary can also refer to the set of common controls to be authorized for inheritance purposes.</a:t>
            </a:r>
          </a:p>
          <a:p>
            <a:endParaRPr lang="en-US" dirty="0"/>
          </a:p>
          <a:p>
            <a:r>
              <a:rPr lang="en-US" dirty="0"/>
              <a:t>Defining an authorization boundary is important because an organization needs to know what they’re protecting. In other words, the authorization boundary sets the specific scope of an authorizing official’s responsibility and accountability for protecting information resources and individuals’ privacy. Authorization boundaries definition is a foundation for assuring mission and business success for the organization. The scope of the authorization boundary is revisited periodically as part of the continuous monitoring process carried out by the organization. </a:t>
            </a:r>
          </a:p>
          <a:p>
            <a:endParaRPr lang="en-US" dirty="0"/>
          </a:p>
          <a:p>
            <a:r>
              <a:rPr lang="en-US" dirty="0"/>
              <a:t>A system contains a set of resources that are generally under the same direct management control and generally have the same function or mission objective, the same operating characteristics, and reside in the same general operating environment (or in the case of a distributed system, reside in various locations with similar operating environments). </a:t>
            </a:r>
          </a:p>
          <a:p>
            <a:endParaRPr lang="en-US" dirty="0"/>
          </a:p>
          <a:p>
            <a:r>
              <a:rPr lang="en-US" dirty="0"/>
              <a:t>Authorization boundaries that are unnecessarily expansive make the security assessment process extremely unwieldy and complex. On the other hand, boundaries, that are unnecessarily limited, increase the number of security assessments that must be conducted and drive-up the total security costs for the agency. The scope of the authorization boundary is revisited periodically as part of the continuous monitoring process carried out by the organization. </a:t>
            </a:r>
          </a:p>
          <a:p>
            <a:endParaRPr lang="en-US" dirty="0"/>
          </a:p>
          <a:p>
            <a:r>
              <a:rPr lang="en-US" dirty="0"/>
              <a:t>Establishing meaningful authorization boundaries for systems and common controls is one of the most important risk management activities carried out by an organization. It is a foundation for assuring mission and business success for the organization. The authorization boundary defines the specific scope of an authorizing official’s responsibility and accountability for protecting information resources and individuals’ privacy—including the use of systems, components, and services from external providers.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36</a:t>
            </a:fld>
            <a:endParaRPr lang="en-US" dirty="0"/>
          </a:p>
        </p:txBody>
      </p:sp>
    </p:spTree>
    <p:extLst>
      <p:ext uri="{BB962C8B-B14F-4D97-AF65-F5344CB8AC3E}">
        <p14:creationId xmlns:p14="http://schemas.microsoft.com/office/powerpoint/2010/main" val="130474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authorization boundary for a system is established during the RMF Prepare Task – System level, Task P-11. As discussed on the previous slide, organizations have flexibility in determining what constitutes the authorization boundary for a system. </a:t>
            </a:r>
          </a:p>
          <a:p>
            <a:endParaRPr lang="en-US" dirty="0"/>
          </a:p>
          <a:p>
            <a:r>
              <a:rPr lang="en-US" dirty="0"/>
              <a:t>Organizations may find it useful to combine several systems that are under the same direct management control or that have similar missions or business functions into a single system to achieve the dual purposes of effective risk and resource management. An organization may also choose to develop a system composed of multiple independent systems (distributed across a widespread geographic area) supporting a set of common missions or business functions. Similarly, a system can be divided into multiple subsystems to facilitate and support management of the system and risk-based decision making (e.g., categorization decisions, tailoring decisions, and control allocation decisions). </a:t>
            </a:r>
          </a:p>
          <a:p>
            <a:endParaRPr lang="en-US" dirty="0"/>
          </a:p>
          <a:p>
            <a:r>
              <a:rPr lang="en-US" dirty="0"/>
              <a:t>The set of system elements included within an authorization boundary defines the system (i.e., the scope of the authorization). When a set of system elements is identified as an authorization boundary for a system, the elements are generally under the same direct management. </a:t>
            </a:r>
          </a:p>
          <a:p>
            <a:endParaRPr lang="en-US" dirty="0"/>
          </a:p>
          <a:p>
            <a:r>
              <a:rPr lang="en-US" dirty="0"/>
              <a:t>Other considerations for determining the authorization boundary include identifying system elements that: </a:t>
            </a:r>
          </a:p>
          <a:p>
            <a:r>
              <a:rPr lang="en-US" dirty="0"/>
              <a:t>• Support the same mission or business functions; </a:t>
            </a:r>
          </a:p>
          <a:p>
            <a:r>
              <a:rPr lang="en-US" dirty="0"/>
              <a:t>• Have similar operating characteristics and security and privacy requirements; </a:t>
            </a:r>
          </a:p>
          <a:p>
            <a:r>
              <a:rPr lang="en-US" dirty="0"/>
              <a:t>• Process, store, and transmit similar types of information (e.g., categorized at the same impact level); or </a:t>
            </a:r>
          </a:p>
          <a:p>
            <a:r>
              <a:rPr lang="en-US" dirty="0"/>
              <a:t>• Reside in the same environment of operation (or in the case of a distributed system, reside in various locations with similar operating environments). </a:t>
            </a:r>
          </a:p>
          <a:p>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37</a:t>
            </a:fld>
            <a:endParaRPr lang="en-US" dirty="0"/>
          </a:p>
        </p:txBody>
      </p:sp>
    </p:spTree>
    <p:extLst>
      <p:ext uri="{BB962C8B-B14F-4D97-AF65-F5344CB8AC3E}">
        <p14:creationId xmlns:p14="http://schemas.microsoft.com/office/powerpoint/2010/main" val="1270789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can employ the concept of subsystems to divide complex systems into a set of manageable system elements or identify those elements that support a similar mission but are sufficiently distinct to be identified separately. Each subsystem has its own boundary (distinct from an authorization boundary) and can be defined within a comprehensive authorization boundary that includes all subsystems. </a:t>
            </a:r>
          </a:p>
          <a:p>
            <a:endParaRPr lang="en-US" dirty="0"/>
          </a:p>
          <a:p>
            <a:r>
              <a:rPr lang="en-US" dirty="0"/>
              <a:t>Authorization boundary determination for complex systems and external provider information processing or sharing can be challenging. </a:t>
            </a:r>
          </a:p>
          <a:p>
            <a:endParaRPr lang="en-US" dirty="0"/>
          </a:p>
          <a:p>
            <a:r>
              <a:rPr lang="en-US" dirty="0"/>
              <a:t>Dividing a system into subsystems facilitates a targeted application of controls to achieve adequate security, protection of individual privacy, and a cost-effective risk management process. Dividing complex systems into subsystems also supports the important security concepts of domain separation and network segmentation, which can be significant when dealing with high value assets. </a:t>
            </a:r>
          </a:p>
          <a:p>
            <a:endParaRPr lang="en-US" dirty="0"/>
          </a:p>
          <a:p>
            <a:r>
              <a:rPr lang="en-US" dirty="0"/>
              <a:t>Complex systems can be viewed as set of individual subsystems. A subsystem is a major subdivision of a system consisting of system elements that perform one or more specific functions.</a:t>
            </a:r>
          </a:p>
          <a:p>
            <a:endParaRPr lang="en-US" dirty="0"/>
          </a:p>
          <a:p>
            <a:r>
              <a:rPr lang="en-US" dirty="0"/>
              <a:t>Information security and privacy architectures play a key part in the process of dividing complex systems into subsystems. This includes monitoring and controlling communications at internal boundaries among subsystems and selecting, allocating, and implementing controls that meet or exceed the security and privacy requirements of the constituent subsystems. Security categorization occurs in Task C-2 </a:t>
            </a:r>
            <a:r>
              <a:rPr lang="en-US" i="1" dirty="0"/>
              <a:t>Security Categorization</a:t>
            </a:r>
            <a:r>
              <a:rPr lang="en-US" dirty="0"/>
              <a:t>.</a:t>
            </a:r>
          </a:p>
          <a:p>
            <a:endParaRPr lang="en-US" dirty="0"/>
          </a:p>
          <a:p>
            <a:r>
              <a:rPr lang="en-US" dirty="0"/>
              <a:t>However, separately categorizing each subsystem does not change the overall categorization of the system. Rather, separately categorizing each subsystem allows the subsystems to receive a separate and more targeted allocation of controls from NIST SP 800-53 instead of deploying higher-impact controls across the entire system. </a:t>
            </a:r>
          </a:p>
          <a:p>
            <a:endParaRPr lang="en-US" dirty="0"/>
          </a:p>
          <a:p>
            <a:r>
              <a:rPr lang="en-US" dirty="0"/>
              <a:t>When the security categorizations for the identified subsystems are different (e.g., low-impact versus high-impact), the organization examines the subsystem interfaces, information flows, and security and privacy dependencies among subsystems and selects the appropriate controls for the interconnection of the subsystems to eliminate or reduce potential vulnerabilities.</a:t>
            </a:r>
          </a:p>
          <a:p>
            <a:r>
              <a:rPr lang="en-US" dirty="0"/>
              <a:t> </a:t>
            </a:r>
          </a:p>
          <a:p>
            <a:r>
              <a:rPr lang="en-US" dirty="0"/>
              <a:t>FISMA and OMB policy require external providers that process, store, or transmit federal information or operate systems on behalf of the federal government to meet the same security and privacy requirements as federal agencies. Federal security and privacy requirements also apply to external systems storing, processing, or transmitting federal information and any services provided by or associated with the external system. </a:t>
            </a:r>
          </a:p>
          <a:p>
            <a:endParaRPr lang="en-US" dirty="0"/>
          </a:p>
          <a:p>
            <a:r>
              <a:rPr lang="en-US" dirty="0"/>
              <a:t>Organizations should exercise caution when attempting to leverage external provider controls and assessment results. Controls implemented by external providers may be different than the controls in NIST SP 800-53 in the scope, coverage, and capability provided.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38</a:t>
            </a:fld>
            <a:endParaRPr lang="en-US" dirty="0"/>
          </a:p>
        </p:txBody>
      </p:sp>
    </p:spTree>
    <p:extLst>
      <p:ext uri="{BB962C8B-B14F-4D97-AF65-F5344CB8AC3E}">
        <p14:creationId xmlns:p14="http://schemas.microsoft.com/office/powerpoint/2010/main" val="10528304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lesson, we will look at the various authorization types, authorization decisions, type/facility/traditional and join authorizations. </a:t>
            </a:r>
          </a:p>
          <a:p>
            <a:endParaRPr lang="en-US" dirty="0"/>
          </a:p>
          <a:p>
            <a:r>
              <a:rPr lang="en-US" dirty="0"/>
              <a:t>In the previous lesson, we covered the authorization boundary. The concept of authorization is closely linked to authorization boundary. The authorization boundary is important for identifying the scope of protection for the system and is defined early in the SDLC. It is important to note that a new system is not put into operation until it is authorized to operate by the authorizing official. It is also important to emphasize that an authorization to operate (ATO) is an artifact of implementing the Risk Management Framework and effectively managing risk; it should not be viewed as the “end point” as risk management is an ongoing activity. </a:t>
            </a:r>
          </a:p>
          <a:p>
            <a:endParaRPr lang="en-US" dirty="0"/>
          </a:p>
          <a:p>
            <a:r>
              <a:rPr lang="en-US" dirty="0"/>
              <a:t>For systems that create, collect, use, process, store, maintain, disseminate, disclose, or dispose of personally identifiable information (PII), the senior agency official for privacy reviews authorization packages prior to the authorizing official’s review/approval.</a:t>
            </a:r>
          </a:p>
          <a:p>
            <a:endParaRPr lang="en-US" dirty="0"/>
          </a:p>
          <a:p>
            <a:r>
              <a:rPr lang="en-US" dirty="0"/>
              <a:t>The </a:t>
            </a:r>
            <a:r>
              <a:rPr lang="en-US" i="1" dirty="0"/>
              <a:t>authorizing official</a:t>
            </a:r>
            <a:r>
              <a:rPr lang="en-US" dirty="0"/>
              <a:t>, reviews security and privacy information describing the current security and privacy posture of systems or common controls that are inherited by systems. The authorizing official uses this information to determine if the mission/business risk of operating a system or providing common controls is acceptable—and if it is, explicitly accepts the risk. Security and privacy information is presented to the authorizing official in an authorization package, which may consist of a report from an automated security/privacy management and reporting tool. </a:t>
            </a:r>
          </a:p>
          <a:p>
            <a:endParaRPr lang="en-US" dirty="0"/>
          </a:p>
          <a:p>
            <a:r>
              <a:rPr lang="en-US" dirty="0"/>
              <a:t>There are multiple types of authorizations an organization can grant to a system. Let’s explore each of these authorizations on the following slides.</a:t>
            </a:r>
          </a:p>
        </p:txBody>
      </p:sp>
      <p:sp>
        <p:nvSpPr>
          <p:cNvPr id="4" name="Slide Number Placeholder 3"/>
          <p:cNvSpPr>
            <a:spLocks noGrp="1"/>
          </p:cNvSpPr>
          <p:nvPr>
            <p:ph type="sldNum" sz="quarter" idx="5"/>
          </p:nvPr>
        </p:nvSpPr>
        <p:spPr/>
        <p:txBody>
          <a:bodyPr/>
          <a:lstStyle/>
          <a:p>
            <a:fld id="{2C5BA844-DEE4-C746-B0B9-DA9D9D9B4B90}" type="slidenum">
              <a:rPr lang="en-US" smtClean="0"/>
              <a:t>39</a:t>
            </a:fld>
            <a:endParaRPr lang="en-US" dirty="0"/>
          </a:p>
        </p:txBody>
      </p:sp>
    </p:spTree>
    <p:extLst>
      <p:ext uri="{BB962C8B-B14F-4D97-AF65-F5344CB8AC3E}">
        <p14:creationId xmlns:p14="http://schemas.microsoft.com/office/powerpoint/2010/main" val="2773442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First let’s look at three Authorization Types: Initial Authorization, Ongoing Authorization and Reauthorization.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40</a:t>
            </a:fld>
            <a:endParaRPr lang="en-US" dirty="0"/>
          </a:p>
        </p:txBody>
      </p:sp>
    </p:spTree>
    <p:extLst>
      <p:ext uri="{BB962C8B-B14F-4D97-AF65-F5344CB8AC3E}">
        <p14:creationId xmlns:p14="http://schemas.microsoft.com/office/powerpoint/2010/main" val="5192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growing dependence on products, systems, and services from external providers, along with the nature of the relationships with those providers, present an increasing amount of risk to an organization. Therefore, the role of information security in managing risk from the operation and use of systems is critical to the success of an organization in achieving its strategic goals and objectives. The risk management concepts discussed in this course establishes a relationship between aggregated risks from systems and the mission/business success. </a:t>
            </a:r>
          </a:p>
          <a:p>
            <a:endParaRPr lang="en-US" sz="1200" dirty="0"/>
          </a:p>
          <a:p>
            <a:r>
              <a:rPr lang="en-US" sz="1200" dirty="0"/>
              <a:t>There are many reasons why an organization needs to manage risk through an information security and privacy program. Some of the reasons include: </a:t>
            </a:r>
          </a:p>
          <a:p>
            <a:pPr marL="171450" indent="-171450">
              <a:buFont typeface="Calibri" panose="020F0502020204030204" pitchFamily="34" charset="0"/>
              <a:buChar char="●"/>
            </a:pPr>
            <a:r>
              <a:rPr lang="en-US" sz="1200" dirty="0"/>
              <a:t>Prioritizing security and privacy requirements and allocation of security and privacy resources</a:t>
            </a:r>
          </a:p>
          <a:p>
            <a:pPr marL="171450" indent="-171450">
              <a:buFont typeface="Calibri" panose="020F0502020204030204" pitchFamily="34" charset="0"/>
              <a:buChar char="●"/>
            </a:pPr>
            <a:r>
              <a:rPr lang="en-US" sz="1200" dirty="0"/>
              <a:t>Expediting and simplifying decision-making about organizational, system security and privacy risk </a:t>
            </a:r>
          </a:p>
          <a:p>
            <a:pPr marL="171450" indent="-171450">
              <a:buFont typeface="Calibri" panose="020F0502020204030204" pitchFamily="34" charset="0"/>
              <a:buChar char="●"/>
            </a:pPr>
            <a:r>
              <a:rPr lang="en-US" sz="1200" dirty="0"/>
              <a:t>Promoting development and dissemination of security and privacy policies and procedures </a:t>
            </a:r>
          </a:p>
          <a:p>
            <a:pPr marL="171450" indent="-171450">
              <a:buFont typeface="Calibri" panose="020F0502020204030204" pitchFamily="34" charset="0"/>
              <a:buChar char="●"/>
            </a:pPr>
            <a:r>
              <a:rPr lang="en-US" sz="1200" dirty="0"/>
              <a:t>Consolidating and streamlining systems for tracking and risk management purposes </a:t>
            </a:r>
          </a:p>
          <a:p>
            <a:endParaRPr lang="en-US" sz="1200" dirty="0"/>
          </a:p>
          <a:p>
            <a:r>
              <a:rPr lang="en-US" sz="1200" dirty="0"/>
              <a:t>An organization needs to also increase the information security knowledge base of system security and privacy and non-security and privacy professionals so that they may make informed, risk-based decisions. 	</a:t>
            </a:r>
          </a:p>
          <a:p>
            <a:endParaRPr lang="en-US" sz="1200" dirty="0"/>
          </a:p>
        </p:txBody>
      </p:sp>
      <p:sp>
        <p:nvSpPr>
          <p:cNvPr id="4" name="Slide Number Placeholder 3"/>
          <p:cNvSpPr>
            <a:spLocks noGrp="1"/>
          </p:cNvSpPr>
          <p:nvPr>
            <p:ph type="sldNum" sz="quarter" idx="5"/>
          </p:nvPr>
        </p:nvSpPr>
        <p:spPr/>
        <p:txBody>
          <a:bodyPr/>
          <a:lstStyle/>
          <a:p>
            <a:fld id="{2C5BA844-DEE4-C746-B0B9-DA9D9D9B4B90}" type="slidenum">
              <a:rPr lang="en-US" smtClean="0"/>
              <a:t>5</a:t>
            </a:fld>
            <a:endParaRPr lang="en-US" dirty="0"/>
          </a:p>
        </p:txBody>
      </p:sp>
    </p:spTree>
    <p:extLst>
      <p:ext uri="{BB962C8B-B14F-4D97-AF65-F5344CB8AC3E}">
        <p14:creationId xmlns:p14="http://schemas.microsoft.com/office/powerpoint/2010/main" val="26823106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type we will look at is Initial Authorization. </a:t>
            </a:r>
          </a:p>
          <a:p>
            <a:endParaRPr lang="en-US" b="1" dirty="0"/>
          </a:p>
          <a:p>
            <a:r>
              <a:rPr lang="en-US" b="1" dirty="0"/>
              <a:t>Initial authorization </a:t>
            </a:r>
            <a:r>
              <a:rPr lang="en-US" dirty="0"/>
              <a:t>is defined as the initial (start-up) risk determination and risk acceptance decision based on a complete, zero-based review of the system or of common controls. The zero-based review of the system includes an assessment of all implemented system-level controls (including the system-level portion of the hybrid controls) and a review of the security status of inherited common controls as specified in security and privacy plans. The zero-based review of common controls (other than common controls that are system-based) includes an assessment of applicable controls (e.g., policies, operating procedures, implementation information) that contribute to the provision of a common control or set of common controls. </a:t>
            </a:r>
          </a:p>
          <a:p>
            <a:endParaRPr lang="en-US" dirty="0"/>
          </a:p>
          <a:p>
            <a:r>
              <a:rPr lang="en-US" dirty="0"/>
              <a:t>The zero-based review of a system does not require a zero-based review of the common controls that are available for inheritance by that system. The common controls are authorized under a separate authorization process with a separate authorizing official accepting the risk associated with the provision of those controls. However, a review of the security and privacy plans containing common controls is necessary to understand the current state of the controls being inherited by organizational systems and factoring this information into risk-based decisions associated with the system.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41</a:t>
            </a:fld>
            <a:endParaRPr lang="en-US" dirty="0"/>
          </a:p>
        </p:txBody>
      </p:sp>
    </p:spTree>
    <p:extLst>
      <p:ext uri="{BB962C8B-B14F-4D97-AF65-F5344CB8AC3E}">
        <p14:creationId xmlns:p14="http://schemas.microsoft.com/office/powerpoint/2010/main" val="14122787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authorization type we will examine is Ongoing Authorization. </a:t>
            </a:r>
          </a:p>
          <a:p>
            <a:endParaRPr lang="en-US" b="1" dirty="0"/>
          </a:p>
          <a:p>
            <a:r>
              <a:rPr lang="en-US" b="1" dirty="0"/>
              <a:t>Ongoing authorization </a:t>
            </a:r>
            <a:r>
              <a:rPr lang="en-US" dirty="0"/>
              <a:t>is defined as the subsequent (follow-on) risk determinations and risk acceptance decisions taken at agreed-upon and documented frequencies in accordance with the organization’s mission/business requirements and organizational risk tolerance. Ongoing authorization is a time-driven or event-driven authorization process. Ongoing authorization is dependent upon a robust and mature information security continuous monitoring (ISCM) program to provide ongoing understanding and ongoing acceptance of security and privacy risk. </a:t>
            </a:r>
          </a:p>
          <a:p>
            <a:endParaRPr lang="en-US" dirty="0"/>
          </a:p>
          <a:p>
            <a:r>
              <a:rPr lang="en-US" dirty="0"/>
              <a:t>The authorizing official is provided with the necessary information regarding the near real-time security and privacy posture of the system to determine whether the mission/business risk of continued system operation or the provision of common controls is acceptable. Ongoing authorization is fundamentally related to the ongoing understanding and ongoing acceptance of security and privacy risk and is dependent on a robust continuous monitoring program.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42</a:t>
            </a:fld>
            <a:endParaRPr lang="en-US" dirty="0"/>
          </a:p>
        </p:txBody>
      </p:sp>
    </p:spTree>
    <p:extLst>
      <p:ext uri="{BB962C8B-B14F-4D97-AF65-F5344CB8AC3E}">
        <p14:creationId xmlns:p14="http://schemas.microsoft.com/office/powerpoint/2010/main" val="8878061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Reauthorization </a:t>
            </a:r>
            <a:r>
              <a:rPr lang="en-US" dirty="0"/>
              <a:t>is defined as the static, single point-in-time risk determination and risk acceptance decision that occurs after initial authorization. Reauthorization actions may be time-driven or event-driven. Reauthorization consists of a review of the system or the common controls similar to the review carried out during the initial authorization. The reauthorization differs from the initial authorization because the authorizing official can choose to initiate a complete zero-based review of the system or of the common controls or to initiate a targeted review based on the type of event that triggered the reauthorization. </a:t>
            </a:r>
          </a:p>
          <a:p>
            <a:endParaRPr lang="en-US" dirty="0"/>
          </a:p>
          <a:p>
            <a:r>
              <a:rPr lang="en-US" dirty="0"/>
              <a:t>Reauthorization actions may lead to a review of the ISCM strategy which could affect ongoing authorization. Reauthorization is a separate activity from the ongoing authorization process. Reauthorization actions may necessitate a review of and changes to the organization’s information security and privacy continuous monitoring strategies which may in turn affect ongoing authorization.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43</a:t>
            </a:fld>
            <a:endParaRPr lang="en-US" dirty="0"/>
          </a:p>
        </p:txBody>
      </p:sp>
    </p:spTree>
    <p:extLst>
      <p:ext uri="{BB962C8B-B14F-4D97-AF65-F5344CB8AC3E}">
        <p14:creationId xmlns:p14="http://schemas.microsoft.com/office/powerpoint/2010/main" val="29894655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going to talk about the various authorization decisions available to an organization. </a:t>
            </a:r>
          </a:p>
          <a:p>
            <a:endParaRPr lang="en-US" dirty="0"/>
          </a:p>
          <a:p>
            <a:r>
              <a:rPr lang="en-US" dirty="0"/>
              <a:t>Authorization decisions are based on analysis and a risk-based decision of the content of the authorization package which includes the executive summary, security and privacy plans, security and privacy assessment report and the plans of action and milestones. Authorization packages for common controls that are not system-based may not include a security or privacy plan but do include a record of common control implementation details. </a:t>
            </a:r>
          </a:p>
          <a:p>
            <a:endParaRPr lang="en-US" dirty="0"/>
          </a:p>
          <a:p>
            <a:r>
              <a:rPr lang="en-US" dirty="0"/>
              <a:t>As mentioned before, for systems that create, collect, use, process, store, maintain, disseminate, disclose, or dispose of personally identifiable information (PII), the senior agency official for privacy reviews authorization packages prior to the authorizing official’s review/approval. The authorizing official determines what additional supporting information, artifacts, or references may be required in the authorization package. The additional documentation may include, for example, risk assessments, contingency plans, or supply chain risk management plans. </a:t>
            </a:r>
          </a:p>
          <a:p>
            <a:endParaRPr lang="en-US" dirty="0"/>
          </a:p>
          <a:p>
            <a:r>
              <a:rPr lang="en-US" dirty="0"/>
              <a:t>There are four types of authorization decisions that can be rendered by authorizing officials: </a:t>
            </a:r>
          </a:p>
          <a:p>
            <a:pPr marL="171450" indent="-171450">
              <a:buFont typeface="Calibri" panose="020F0502020204030204" pitchFamily="34" charset="0"/>
              <a:buChar char="●"/>
            </a:pPr>
            <a:r>
              <a:rPr lang="en-US" dirty="0"/>
              <a:t>Authorization to operate </a:t>
            </a:r>
          </a:p>
          <a:p>
            <a:pPr marL="171450" indent="-171450">
              <a:buFont typeface="Calibri" panose="020F0502020204030204" pitchFamily="34" charset="0"/>
              <a:buChar char="●"/>
            </a:pPr>
            <a:r>
              <a:rPr lang="en-US" dirty="0"/>
              <a:t>Common control authorization </a:t>
            </a:r>
          </a:p>
          <a:p>
            <a:pPr marL="171450" indent="-171450">
              <a:buFont typeface="Calibri" panose="020F0502020204030204" pitchFamily="34" charset="0"/>
              <a:buChar char="●"/>
            </a:pPr>
            <a:r>
              <a:rPr lang="en-US" dirty="0"/>
              <a:t>Authorization to use</a:t>
            </a:r>
          </a:p>
          <a:p>
            <a:pPr marL="171450" indent="-171450">
              <a:buFont typeface="Calibri" panose="020F0502020204030204" pitchFamily="34" charset="0"/>
              <a:buChar char="●"/>
            </a:pPr>
            <a:r>
              <a:rPr lang="en-US" dirty="0"/>
              <a:t>Denial of authorization </a:t>
            </a:r>
          </a:p>
          <a:p>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44</a:t>
            </a:fld>
            <a:endParaRPr lang="en-US" dirty="0"/>
          </a:p>
        </p:txBody>
      </p:sp>
    </p:spTree>
    <p:extLst>
      <p:ext uri="{BB962C8B-B14F-4D97-AF65-F5344CB8AC3E}">
        <p14:creationId xmlns:p14="http://schemas.microsoft.com/office/powerpoint/2010/main" val="16498617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authorizing official, after reviewing the authorization package, determines that the risk to organizational operations, organizational assets, individuals, other organizations, and the Nation is acceptable, an authorization to operate (known as an ATO) is issued for the system.</a:t>
            </a:r>
          </a:p>
          <a:p>
            <a:endParaRPr lang="en-US" dirty="0"/>
          </a:p>
          <a:p>
            <a:r>
              <a:rPr lang="en-US" dirty="0"/>
              <a:t>Unless a system is under Ongoing Authorization, the system is authorized to operate for a specified period of time in accordance with the terms and conditions established by the authorizing official. An authorization termination date is established by the authorizing official as a condition of the authorization. The authorization termination date can be adjusted at any time by the authorizing official to reflect an increased level of concern regarding the security and privacy posture of the system.</a:t>
            </a:r>
          </a:p>
          <a:p>
            <a:endParaRPr lang="en-US" dirty="0"/>
          </a:p>
          <a:p>
            <a:r>
              <a:rPr lang="en-US" dirty="0"/>
              <a:t>If under Ongoing Authorization, a time-driven authorization frequency is specified. The authorizing official may choose to include operating restrictions, such as limiting logical and physical access to a minimum number of users. An adverse event could occur that triggers the need to review the authorization to operate. </a:t>
            </a:r>
          </a:p>
          <a:p>
            <a:endParaRPr lang="en-US" dirty="0"/>
          </a:p>
          <a:p>
            <a:r>
              <a:rPr lang="en-US" dirty="0"/>
              <a:t>Issuing an ATO cannot be delegated to an Authorizing Official Designated Representative.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45</a:t>
            </a:fld>
            <a:endParaRPr lang="en-US" dirty="0"/>
          </a:p>
        </p:txBody>
      </p:sp>
    </p:spTree>
    <p:extLst>
      <p:ext uri="{BB962C8B-B14F-4D97-AF65-F5344CB8AC3E}">
        <p14:creationId xmlns:p14="http://schemas.microsoft.com/office/powerpoint/2010/main" val="2484543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controls, as defined in OMB Circular A-130, are security or privacy controls that are inherited by multiple systems or programs.</a:t>
            </a:r>
          </a:p>
          <a:p>
            <a:endParaRPr lang="en-US" dirty="0"/>
          </a:p>
          <a:p>
            <a:r>
              <a:rPr lang="en-US" dirty="0"/>
              <a:t>A common control authorization is similar to an authorization to operate for systems. If the authorizing official, after reviewing the authorization package submitted by the common control provider, determines that the risk to organizational operations and assets, individuals, other organizations, and the Nation is acceptable, a common control authorization is issued. It is the responsibility of common control providers to indicate that the common controls selected by the organization have been implemented, assessed, and authorized and are available for inheritance by organizational systems. Common control providers are also responsible for ensuring that the system owners inheriting the controls have access to appropriate documentation and tools. </a:t>
            </a:r>
          </a:p>
          <a:p>
            <a:endParaRPr lang="en-US" dirty="0"/>
          </a:p>
          <a:p>
            <a:r>
              <a:rPr lang="en-US" dirty="0"/>
              <a:t>Unless a system is under Ongoing Authorization, common controls are authorized for a specific time period in accordance with the terms and conditions established by the authorizing official and the organization. An authorization termination date is established by the authorizing official as a condition of the initial common control authorization. The termination date can be adjusted at any time to reflect the level of concern by the authorizing official regarding the security and privacy posture of the common controls that are available for inheritance. If under Ongoing Authorization, a time-driven authorization frequency is specified.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46</a:t>
            </a:fld>
            <a:endParaRPr lang="en-US" dirty="0"/>
          </a:p>
        </p:txBody>
      </p:sp>
    </p:spTree>
    <p:extLst>
      <p:ext uri="{BB962C8B-B14F-4D97-AF65-F5344CB8AC3E}">
        <p14:creationId xmlns:p14="http://schemas.microsoft.com/office/powerpoint/2010/main" val="3296647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authorization to use concept was previously referred to as the “Leveraged Authorization.” An authorization to use is employed when an organization (hereafter referred to as the customer organization) chooses to accept the information in an existing authorization package produced by another organization (either federal or nonfederal) for an information system that is authorized to operate by a federal entity (referred to as the provider organization. The authorization to use is a mechanism to promote reciprocity for systems under the purview of different authorizing officials. An authorization to use is issued by an authorizing official from the customer organization instead of an authorization to operate. The official issuing an authorization to use has the same level of responsibility and authority for risk management as an authorizing official issuing an authorization to operate or a common control authorization. An authorization to use requires the customer organization to review the authorization package from the provider organization as the fundamental basis for determining risk. </a:t>
            </a:r>
          </a:p>
          <a:p>
            <a:endParaRPr lang="en-US" dirty="0"/>
          </a:p>
          <a:p>
            <a:r>
              <a:rPr lang="en-US" dirty="0"/>
              <a:t>The authorization to use does not require a termination date but remains in effect if the customer organization continues to accept the security and privacy risk of using the shared or cloud system, application, or service and the authorization to operate issued by the provider organization meets the requirements established by federal and organizational policies.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47</a:t>
            </a:fld>
            <a:endParaRPr lang="en-US" dirty="0"/>
          </a:p>
        </p:txBody>
      </p:sp>
    </p:spTree>
    <p:extLst>
      <p:ext uri="{BB962C8B-B14F-4D97-AF65-F5344CB8AC3E}">
        <p14:creationId xmlns:p14="http://schemas.microsoft.com/office/powerpoint/2010/main" val="33246081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denial of authorization means that the information system is not authorized to operate and not placed into operation; common controls are not authorized to be provided to systems; or that the provider’s system is not authorized for use by the customer organization. If the system is currently in operation, all activity is halted. Failure to receive an authorization means that there are significant deficiencies in the controls and the authorizing official does not accept the risk to operate the system. </a:t>
            </a:r>
          </a:p>
          <a:p>
            <a:endParaRPr lang="en-US" dirty="0"/>
          </a:p>
          <a:p>
            <a:r>
              <a:rPr lang="en-US" dirty="0"/>
              <a:t>The authorizing official or designated representative works with the system owner or the common control provider to revise the plan of action and milestones to help ensure that measures are taken to correct the deficiencies. </a:t>
            </a:r>
          </a:p>
          <a:p>
            <a:endParaRPr lang="en-US" dirty="0"/>
          </a:p>
          <a:p>
            <a:r>
              <a:rPr lang="en-US" dirty="0"/>
              <a:t>If the authorizing official, after reviewing the authorization package, including any inputs provided by the senior accountable official for risk management or risk executive (function), determines that the risk to organizational operations, organizational assets, individuals, other organizations, and the Nation is unacceptable and immediate steps cannot be taken to reduce the risk to an acceptable level, the authorization is not granted. </a:t>
            </a:r>
          </a:p>
          <a:p>
            <a:endParaRPr lang="en-US" dirty="0"/>
          </a:p>
          <a:p>
            <a:r>
              <a:rPr lang="en-US" dirty="0"/>
              <a:t>An authorizing official should not feel pressured into accepting unacceptable risk.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48</a:t>
            </a:fld>
            <a:endParaRPr lang="en-US" dirty="0"/>
          </a:p>
        </p:txBody>
      </p:sp>
    </p:spTree>
    <p:extLst>
      <p:ext uri="{BB962C8B-B14F-4D97-AF65-F5344CB8AC3E}">
        <p14:creationId xmlns:p14="http://schemas.microsoft.com/office/powerpoint/2010/main" val="36868095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 authorization is an official authorization decision that allows for a single authorization package to be developed for an archetype (i.e., common) version of a system. This includes, for example hardware, software, or firmware components that are deployed to multiple locations for use in specified environments of operation. A type authorization is appropriate when the system is deployed in a defined environment and is comprised of identical instances of system architecture, software, identical information types, functionally identical hardware, information that is processed in the same way, identical control implementations, or identical configurations. A type authorization is used in conjunction with authorized site-specific controls or with a facility authorization. An example of a type authorization would be of a common workstation or operating environment (i.e., hardware, operating system, and applications) deployed too all applicable operating units within an organization. Typically, a type authorization is issued by organizations that are responsible for developing standardized hardware and software capacities that are widely deployed across the organization as ”turnkey” solutions. </a:t>
            </a:r>
          </a:p>
          <a:p>
            <a:endParaRPr lang="en-US" dirty="0"/>
          </a:p>
          <a:p>
            <a:r>
              <a:rPr lang="en-US" dirty="0"/>
              <a:t>A facility authorization is an official authorization decision that is focused on specific controls implemented in a defined environment of operation to support one or more systems residing within that environment. A facility authorization addresses common controls within a facility and allows systems residing in the defined environment to inherit the common controls and the affected system security and privacy plans to reference the authorization package for the facility. The common controls are provided at a specified impact level to facilitate risk decisions on whether it is appropriate to locate a given system in a particular facility. An example of a facility authorization is the physical and environmental controls, boundary protection, contingency and incident response plans for a data warehouse facility, which in turn, would be offered to different systems which reside in that facility, as common controls. </a:t>
            </a:r>
          </a:p>
          <a:p>
            <a:endParaRPr lang="en-US" dirty="0"/>
          </a:p>
          <a:p>
            <a:r>
              <a:rPr lang="en-US" dirty="0"/>
              <a:t>Organizations can choose from two approaches when planning for and conducting authorizations. The first approach is an authorization with a single authorizing official or an authorization with multiple authorizing officials known as a traditional authorization process where a single organizational official in a senior leadership position is responsible and accountable for a system or for common controls. The organizational official accepts the security and privacy risks that may adversely impact organizational operations, organizational assets, individuals, other organizations, or the Nation. </a:t>
            </a:r>
          </a:p>
          <a:p>
            <a:endParaRPr lang="en-US" dirty="0"/>
          </a:p>
          <a:p>
            <a:r>
              <a:rPr lang="en-US" dirty="0"/>
              <a:t>The second approach which is known as a joint authorization, is utilized when multiple organizational officials either from the same organization or different organizations, have a shared interest in authorizing a system. The organizational officials collectively are responsible and accountable for the system and jointly accept the security and privacy risks that may adversely impact organizational operations and assets, individuals, other organizations, and the Nation. Organizations choosing a joint authorization approach are expected to work together on the planning and the execution of RMF tasks and to document their agreement and progress in implementing the tasks.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49</a:t>
            </a:fld>
            <a:endParaRPr lang="en-US" dirty="0"/>
          </a:p>
        </p:txBody>
      </p:sp>
    </p:spTree>
    <p:extLst>
      <p:ext uri="{BB962C8B-B14F-4D97-AF65-F5344CB8AC3E}">
        <p14:creationId xmlns:p14="http://schemas.microsoft.com/office/powerpoint/2010/main" val="20023485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next lesson, we will be exploring and understanding the relationship between requirements and controls. </a:t>
            </a:r>
          </a:p>
          <a:p>
            <a:endParaRPr lang="en-US" dirty="0"/>
          </a:p>
          <a:p>
            <a:r>
              <a:rPr lang="en-US" dirty="0"/>
              <a:t>The term </a:t>
            </a:r>
            <a:r>
              <a:rPr lang="en-US" i="1" dirty="0"/>
              <a:t>requirements </a:t>
            </a:r>
            <a:r>
              <a:rPr lang="en-US" dirty="0"/>
              <a:t>can be used in different contexts. In the context of federal information security and privacy policies, the term is generally used to refer to information security and privacy obligations imposed on organizations (e.g., OMB Circular A-130 imposes a series of information security and privacy requirements with which federal agencies must comply when managing information resources. In addition to the use of the term </a:t>
            </a:r>
            <a:r>
              <a:rPr lang="en-US" i="1" dirty="0"/>
              <a:t>requirements </a:t>
            </a:r>
            <a:r>
              <a:rPr lang="en-US" dirty="0"/>
              <a:t>in a broader sense to refer to an expression of the set of stakeholder protection needs for a particular system or organization. </a:t>
            </a:r>
          </a:p>
          <a:p>
            <a:endParaRPr lang="en-US" i="1" dirty="0"/>
          </a:p>
          <a:p>
            <a:r>
              <a:rPr lang="en-US" i="1" dirty="0"/>
              <a:t>Controls </a:t>
            </a:r>
            <a:r>
              <a:rPr lang="en-US" dirty="0"/>
              <a:t>can be viewed and described as the safeguards and protection capabilities appropriate for achieving the particular security and privacy objectives of the organization and reflecting the protection needs of organizational stakeholders. Controls are selected and implemented by the organization in order to satisfy the system requirements. Controls can include technical aspects, administrative aspects, and physical aspects. </a:t>
            </a:r>
          </a:p>
          <a:p>
            <a:endParaRPr lang="en-US" dirty="0"/>
          </a:p>
          <a:p>
            <a:r>
              <a:rPr lang="en-US" dirty="0"/>
              <a:t>The selection and implementation of a control may necessitate additional specification by the organization in the form of </a:t>
            </a:r>
            <a:r>
              <a:rPr lang="en-US" i="1" dirty="0"/>
              <a:t>derived requirements </a:t>
            </a:r>
            <a:r>
              <a:rPr lang="en-US" dirty="0"/>
              <a:t>or instantiated control parameter values. The derived requirements and control parameter values may be necessary to provide the appropriate level of implementation detail.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50</a:t>
            </a:fld>
            <a:endParaRPr lang="en-US" dirty="0"/>
          </a:p>
        </p:txBody>
      </p:sp>
    </p:spTree>
    <p:extLst>
      <p:ext uri="{BB962C8B-B14F-4D97-AF65-F5344CB8AC3E}">
        <p14:creationId xmlns:p14="http://schemas.microsoft.com/office/powerpoint/2010/main" val="270853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purpose of this course is to provide individuals new to information security and privacy risk management with an overview, methodology, and importance for managing an organizational-wide risk management program. The course will detail applicable legislation and policy drivers for establishing a risk management program. </a:t>
            </a:r>
          </a:p>
          <a:p>
            <a:endParaRPr lang="en-US" sz="1200" dirty="0"/>
          </a:p>
          <a:p>
            <a:r>
              <a:rPr lang="en-US" sz="1200" dirty="0"/>
              <a:t>In addition, the course will describe in depth the purpose and how the Risk Management Framework (hereinafter referred to as the RMF) was developed by NIST to assist organizations in managing the risks of operating systems more easily, efficiently, and effectively. The steps, tasks, roles and responsibilities, and related NIST publications and reference material related to each step will be detailed in this presentation as well. </a:t>
            </a:r>
          </a:p>
          <a:p>
            <a:endParaRPr lang="en-US" sz="1200" dirty="0"/>
          </a:p>
          <a:p>
            <a:r>
              <a:rPr lang="en-US" sz="1200" dirty="0"/>
              <a:t>Additional materials related to the Risk Management Framework and the related publication are available from the NIST website: </a:t>
            </a:r>
            <a:r>
              <a:rPr lang="en-US" sz="1200" dirty="0">
                <a:hlinkClick r:id="rId3"/>
              </a:rPr>
              <a:t>https://nist.gov/rmf</a:t>
            </a:r>
            <a:r>
              <a:rPr lang="en-US" sz="1200" dirty="0"/>
              <a:t>.</a:t>
            </a:r>
          </a:p>
        </p:txBody>
      </p:sp>
      <p:sp>
        <p:nvSpPr>
          <p:cNvPr id="4" name="Slide Number Placeholder 3"/>
          <p:cNvSpPr>
            <a:spLocks noGrp="1"/>
          </p:cNvSpPr>
          <p:nvPr>
            <p:ph type="sldNum" sz="quarter" idx="5"/>
          </p:nvPr>
        </p:nvSpPr>
        <p:spPr/>
        <p:txBody>
          <a:bodyPr/>
          <a:lstStyle/>
          <a:p>
            <a:fld id="{2C5BA844-DEE4-C746-B0B9-DA9D9D9B4B90}" type="slidenum">
              <a:rPr lang="en-US" smtClean="0"/>
              <a:t>6</a:t>
            </a:fld>
            <a:endParaRPr lang="en-US" dirty="0"/>
          </a:p>
        </p:txBody>
      </p:sp>
    </p:spTree>
    <p:extLst>
      <p:ext uri="{BB962C8B-B14F-4D97-AF65-F5344CB8AC3E}">
        <p14:creationId xmlns:p14="http://schemas.microsoft.com/office/powerpoint/2010/main" val="13534861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lesson, we will be looking at how understanding the security and privacy posture enables risk-based decision making. One of the purposes of the RMF is to provide a methodology to help adequately protect organizations, systems and individuals, and allow authorizing officials to have the information to make sound risk-based decisions regarding the operation and use of systems or provisioning of common controls. In addition, authorizing officials use the security and privacy posture to determine if the risk to organizational operations and assets, individuals, or other organizations are acceptable based on the organization’s risk management strategy and organizational risk tolerance. </a:t>
            </a:r>
          </a:p>
          <a:p>
            <a:endParaRPr lang="en-US" dirty="0"/>
          </a:p>
          <a:p>
            <a:r>
              <a:rPr lang="en-US" dirty="0"/>
              <a:t>The security and privacy posture represents the status of systems and information resources (e.g., personnel, equipment, funds, and information technology) within an organization based on information assurance resources (e.g., people, hardware, software, policies, procedures) and the capabilities in place to manage the defense of the organization in its operation or use of systems; comply with applicable privacy requirements and manage privacy risks; and react as the situation changes. </a:t>
            </a:r>
          </a:p>
          <a:p>
            <a:endParaRPr lang="en-US" dirty="0"/>
          </a:p>
          <a:p>
            <a:r>
              <a:rPr lang="en-US" dirty="0"/>
              <a:t>The security and privacy posture of systems and organizations is determined on an ongoing basis by assessing and continuously monitoring system-specific, hybrid, and common controls.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51</a:t>
            </a:fld>
            <a:endParaRPr lang="en-US" dirty="0"/>
          </a:p>
        </p:txBody>
      </p:sp>
    </p:spTree>
    <p:extLst>
      <p:ext uri="{BB962C8B-B14F-4D97-AF65-F5344CB8AC3E}">
        <p14:creationId xmlns:p14="http://schemas.microsoft.com/office/powerpoint/2010/main" val="33008316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organizations become increasingly reliant on products, systems, and services provided by external providers to carry out their missions and business function, they must be progressively more responsible and accountable for the risk incurred when using such component products, systems, and services. </a:t>
            </a:r>
          </a:p>
          <a:p>
            <a:endParaRPr lang="en-US" dirty="0"/>
          </a:p>
          <a:p>
            <a:r>
              <a:rPr lang="en-US" dirty="0"/>
              <a:t>To address supply chain risks, organizations develop a supply chain risk management (SCRM) strategy. The SCRM strategy is typically developed at Level 1 (Organizational Level); different mission/business areas (Level 2) may further tailor the SCRM strategy to address specific mission/business needs. The SCRM strategy can be included as part of the overarching RM Strategy or as a separate artifact and is guided/informed by applicable laws, executive orders, directives, and regulations. </a:t>
            </a:r>
          </a:p>
          <a:p>
            <a:endParaRPr lang="en-US" dirty="0"/>
          </a:p>
          <a:p>
            <a:r>
              <a:rPr lang="en-US" dirty="0"/>
              <a:t>The SCRM policy directs the implementation of the SCRM strategy; the SCRM policy can be developed at Level 1 or at Level 2 and is informed by the risk context, risk decisions and risk activities from the SCRM strategy. The SCRM policy supports applicable organizational policies (e.g., acquisition and procurement, information security and privacy, logistics, quality, and supply chain). The SCRM policy addresses the goals and objectives in the organization’s strategic plan, mission and business functions, and the internal and external customer requirements. It also defines the integration points for SCRM with the risk management and processes for the organization. Finally, the SCRM policy defines at a more specific and granular level, the SCRM roles and responsibilities within the organization, any dependencies among those roles, and the interaction among the roles; the SCRM policy at Level 1 is more broad-based, the SCRM policy at Level 2 is specific to the mission/business function. SCRM roles specify the responsibilities for procurement, conducting risk assessments, collecting supply chain threat intelligence, identifying and implementing risk-based mitigations, and performing monitoring functions.</a:t>
            </a:r>
          </a:p>
          <a:p>
            <a:endParaRPr lang="en-US" dirty="0"/>
          </a:p>
          <a:p>
            <a:r>
              <a:rPr lang="en-US" dirty="0"/>
              <a:t>The SCRM plan (at the system-level) is implementation specific, providing policy implementation, requirements, constraints and implications; it can either be stand-alone, or incorporated into system security and privacy plans. The SCRM plan addresses managing, implementation, and monitoring of SCRM controls and the development/sustainment of systems across the SDLC to support mission and business functions. </a:t>
            </a:r>
          </a:p>
          <a:p>
            <a:endParaRPr lang="en-US" dirty="0"/>
          </a:p>
          <a:p>
            <a:r>
              <a:rPr lang="en-US" dirty="0"/>
              <a:t>Organizations have flexibility on how the details of SCRM strategies, policies and plans are documented. The SCRM strategy provides a high-level approach for cyber supply chain at Levels 1 and 2 (organization and mission/business process levels), which is implemented in a SCRM policy can be documented in the information security program plan for the organization or in a separate organization-level and/or mission/business process-level SCRM strategy. SCRM plan details for Level 3 (information system level) can be documented in the system security plan or in a separate system-level SCRM plan. </a:t>
            </a:r>
          </a:p>
          <a:p>
            <a:endParaRPr lang="en-US" dirty="0"/>
          </a:p>
          <a:p>
            <a:r>
              <a:rPr lang="en-US" dirty="0"/>
              <a:t>For additional information on SCRM, review NIST SP 800-161 </a:t>
            </a:r>
            <a:r>
              <a:rPr lang="en-US" i="1" dirty="0"/>
              <a:t>Supply Chain Risk Management Practices for Federal Information Systems and Organizations. </a:t>
            </a:r>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52</a:t>
            </a:fld>
            <a:endParaRPr lang="en-US" dirty="0"/>
          </a:p>
        </p:txBody>
      </p:sp>
    </p:spTree>
    <p:extLst>
      <p:ext uri="{BB962C8B-B14F-4D97-AF65-F5344CB8AC3E}">
        <p14:creationId xmlns:p14="http://schemas.microsoft.com/office/powerpoint/2010/main" val="2484842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be reviewing key participants involved in an organization’s risk management process. </a:t>
            </a:r>
          </a:p>
          <a:p>
            <a:endParaRPr lang="en-US" dirty="0"/>
          </a:p>
          <a:p>
            <a:r>
              <a:rPr lang="en-US" dirty="0"/>
              <a:t>Regardless of job function, everyone has a role in security and privacy. When everyone in the organization functions as a part of the “security team”, risk management is more effective, and the overall quantity and quality of risk-related operational information is improved and better decisions can be made at the executive level.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53</a:t>
            </a:fld>
            <a:endParaRPr lang="en-US" dirty="0"/>
          </a:p>
        </p:txBody>
      </p:sp>
    </p:spTree>
    <p:extLst>
      <p:ext uri="{BB962C8B-B14F-4D97-AF65-F5344CB8AC3E}">
        <p14:creationId xmlns:p14="http://schemas.microsoft.com/office/powerpoint/2010/main" val="1843443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will note, there are MANY roles and responsibilities in the Risk Management Framework. This presentation selects only a limited set of roles and their associated responsibilities. The following sections describe the roles and responsibilities of key participants involved in an organization’s risk management process. Recognizing that organizations have varying missions, business functions, and organizational structures, there may be differences in naming conventions for risk management roles and how risk management responsibilities are allocated among organizational personnel (e.g., multiple individuals filling a single role or one individual filling multiple roles). However, the basic functions remain the same. How an organization implements risk management in their organization structure to best manage security and privacy is very flexible. </a:t>
            </a:r>
          </a:p>
          <a:p>
            <a:endParaRPr lang="en-US" dirty="0"/>
          </a:p>
          <a:p>
            <a:r>
              <a:rPr lang="en-US" dirty="0"/>
              <a:t>NIST SP 800-181, </a:t>
            </a:r>
            <a:r>
              <a:rPr lang="en-US" i="1" dirty="0"/>
              <a:t>National Initiative for Cybersecurity Education (NICE) Cybersecurity Workforce Framework</a:t>
            </a:r>
            <a:r>
              <a:rPr lang="en-US" dirty="0"/>
              <a:t>, provides a reference and common lexicon for describing and sharing information about cybersecurity work, the knowledge, skills and abilities needed.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54</a:t>
            </a:fld>
            <a:endParaRPr lang="en-US" dirty="0"/>
          </a:p>
        </p:txBody>
      </p:sp>
    </p:spTree>
    <p:extLst>
      <p:ext uri="{BB962C8B-B14F-4D97-AF65-F5344CB8AC3E}">
        <p14:creationId xmlns:p14="http://schemas.microsoft.com/office/powerpoint/2010/main" val="385423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Risk Management Roles and Responsibilities (continued) </a:t>
            </a:r>
            <a:endParaRPr lang="en-US" dirty="0"/>
          </a:p>
          <a:p>
            <a:endParaRPr lang="en-US" b="1" dirty="0"/>
          </a:p>
          <a:p>
            <a:r>
              <a:rPr lang="en-US" b="1" dirty="0"/>
              <a:t>Authorizing Official. </a:t>
            </a:r>
            <a:r>
              <a:rPr lang="en-US" dirty="0"/>
              <a:t>The authorizing official is senior official or executive with authority to formally assume responsibilities and accountability for operating a system; and is responsible for making the final decision on authorizing a system to operate, also known as an ATO, providing common controls inherited by organizational systems; or using a system, service, or application from an external provider. </a:t>
            </a:r>
          </a:p>
          <a:p>
            <a:endParaRPr lang="en-US" dirty="0"/>
          </a:p>
          <a:p>
            <a:r>
              <a:rPr lang="en-US" dirty="0"/>
              <a:t>The authorizing official issues an ATO if the risk is deemed acceptable. If the risk is deemed unacceptable, no ATO is issued and operations are halted on operational systems. </a:t>
            </a:r>
          </a:p>
          <a:p>
            <a:r>
              <a:rPr lang="en-US" dirty="0"/>
              <a:t>The authorizing official balances the security status of the system, as defined in the authorization package, with the organizational risk information received from the risk executive (function) to make an authorization decision. </a:t>
            </a:r>
          </a:p>
          <a:p>
            <a:endParaRPr lang="en-US" dirty="0"/>
          </a:p>
          <a:p>
            <a:r>
              <a:rPr lang="en-US" dirty="0"/>
              <a:t>Authorizing officials coordinate their activities with common control providers, system owners, chief information officers, senior agency information security officers, senior agency officials for privacy, system security and privacy officers, control assessors, senior accountable officials for risk management/risk executive (function), and other interested parties during the authorization process. </a:t>
            </a:r>
          </a:p>
          <a:p>
            <a:endParaRPr lang="en-US" dirty="0"/>
          </a:p>
          <a:p>
            <a:r>
              <a:rPr lang="en-US" dirty="0"/>
              <a:t>With the increasing complexity of the mission/business processes in an organization, partnership arrangements, and the use of shared services, it is possible that a system may involve co-authorizing officials. If so, agreements are established between the co-authorizing officials and documented in the security and privacy plans. </a:t>
            </a:r>
          </a:p>
          <a:p>
            <a:endParaRPr lang="en-US" dirty="0"/>
          </a:p>
          <a:p>
            <a:r>
              <a:rPr lang="en-US" dirty="0"/>
              <a:t>For federal agencies, the role of authorizing official is an inherent U.S. Government function and is assigned to government personnel only.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55</a:t>
            </a:fld>
            <a:endParaRPr lang="en-US" dirty="0"/>
          </a:p>
        </p:txBody>
      </p:sp>
    </p:spTree>
    <p:extLst>
      <p:ext uri="{BB962C8B-B14F-4D97-AF65-F5344CB8AC3E}">
        <p14:creationId xmlns:p14="http://schemas.microsoft.com/office/powerpoint/2010/main" val="18819698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Risk Management Roles and Responsibilities </a:t>
            </a:r>
            <a:endParaRPr lang="en-US" dirty="0"/>
          </a:p>
          <a:p>
            <a:endParaRPr lang="en-US" b="1" dirty="0"/>
          </a:p>
          <a:p>
            <a:r>
              <a:rPr lang="en-US" b="1" dirty="0"/>
              <a:t>Authorizing Official Designated Representative </a:t>
            </a:r>
            <a:r>
              <a:rPr lang="en-US" dirty="0"/>
              <a:t>is an organizational official designated by the authorizing official who is empowered to act on behalf of the authorizing official to coordinate and conduct the day-to-day activities associated with managing risk to systems and organizations. This includes carrying out many of the activities related to the execution of the RMF. </a:t>
            </a:r>
          </a:p>
          <a:p>
            <a:endParaRPr lang="en-US" dirty="0"/>
          </a:p>
          <a:p>
            <a:r>
              <a:rPr lang="en-US" dirty="0"/>
              <a:t>The only activity that cannot be delegated by the authorizing official to the designated representative is the authorization decision and signing of the associated authorization decision document (i.e., the acceptance of risk).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56</a:t>
            </a:fld>
            <a:endParaRPr lang="en-US" dirty="0"/>
          </a:p>
        </p:txBody>
      </p:sp>
    </p:spTree>
    <p:extLst>
      <p:ext uri="{BB962C8B-B14F-4D97-AF65-F5344CB8AC3E}">
        <p14:creationId xmlns:p14="http://schemas.microsoft.com/office/powerpoint/2010/main" val="27969924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Risk Management Framework: C-suite Officials (e.g., Head of Agency, Chief Information Officer, Chief Acquisition Officer) </a:t>
            </a:r>
          </a:p>
          <a:p>
            <a:endParaRPr lang="en-US" dirty="0"/>
          </a:p>
          <a:p>
            <a:pPr marL="171450" indent="-171450">
              <a:buFont typeface="Calibri" panose="020F0502020204030204" pitchFamily="34" charset="0"/>
              <a:buChar char="●"/>
            </a:pPr>
            <a:r>
              <a:rPr lang="en-US" dirty="0"/>
              <a:t>Responsible and accountable for providing information security and privacy protections commensurate with the risk to organizational operations and assets, individuals, other organizations, and the Nation—that is, risk resulting from unauthorized access, use, disclosure, disruption, modification, or destruction of information collected or maintained by or on behalf of the agency; and the systems used or operated by an agency</a:t>
            </a:r>
          </a:p>
          <a:p>
            <a:pPr marL="171450" indent="-171450">
              <a:buFont typeface="Calibri" panose="020F0502020204030204" pitchFamily="34" charset="0"/>
              <a:buChar char="●"/>
            </a:pPr>
            <a:r>
              <a:rPr lang="en-US" dirty="0"/>
              <a:t>These individuals oversee performance of security and privacy-related activities and programs </a:t>
            </a:r>
          </a:p>
          <a:p>
            <a:pPr marL="171450" indent="-171450">
              <a:buFont typeface="Calibri" panose="020F0502020204030204" pitchFamily="34" charset="0"/>
              <a:buChar char="●"/>
            </a:pPr>
            <a:r>
              <a:rPr lang="en-US" dirty="0"/>
              <a:t>The individuals ensure accountability in respective program areas such as acquisitions, information and privacy </a:t>
            </a:r>
          </a:p>
          <a:p>
            <a:pPr marL="171450" indent="-171450">
              <a:buFont typeface="Calibri" panose="020F0502020204030204" pitchFamily="34" charset="0"/>
              <a:buChar char="●"/>
            </a:pPr>
            <a:r>
              <a:rPr lang="en-US" dirty="0"/>
              <a:t>They establish organizational risk management strategy, commitment, and risk tolerance </a:t>
            </a:r>
          </a:p>
          <a:p>
            <a:pPr marL="171450" indent="-171450">
              <a:buFont typeface="Calibri" panose="020F0502020204030204" pitchFamily="34" charset="0"/>
              <a:buChar char="●"/>
            </a:pPr>
            <a:r>
              <a:rPr lang="en-US" dirty="0"/>
              <a:t>In addition, they establish the organizational commitment and the actions required to effectively manage security and privacy risk and protect the missions and business functions being carried out by the organization </a:t>
            </a:r>
          </a:p>
          <a:p>
            <a:pPr marL="171450" indent="-171450">
              <a:buFont typeface="Calibri" panose="020F0502020204030204" pitchFamily="34" charset="0"/>
              <a:buChar char="●"/>
            </a:pPr>
            <a:r>
              <a:rPr lang="en-US" dirty="0"/>
              <a:t>Advise each other as needed for strategic, privacy and security and management related issues </a:t>
            </a:r>
          </a:p>
          <a:p>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57</a:t>
            </a:fld>
            <a:endParaRPr lang="en-US" dirty="0"/>
          </a:p>
        </p:txBody>
      </p:sp>
    </p:spTree>
    <p:extLst>
      <p:ext uri="{BB962C8B-B14F-4D97-AF65-F5344CB8AC3E}">
        <p14:creationId xmlns:p14="http://schemas.microsoft.com/office/powerpoint/2010/main" val="46419299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Common control providers</a:t>
            </a:r>
            <a:r>
              <a:rPr lang="en-US" dirty="0"/>
              <a:t> also are responsible for implementing, assessing and monitoring of common controls. This includes ensuring the documentation of organization-defined common controls in security and privacy plans; ensuring that required assessments of the common controls are conducted by qualified assessors with an appropriate level of independence; documenting assessment findings in control assessment reports; and producing plans of action and milestones for controls having deficiencies. </a:t>
            </a:r>
          </a:p>
          <a:p>
            <a:endParaRPr lang="en-US" dirty="0"/>
          </a:p>
          <a:p>
            <a:r>
              <a:rPr lang="en-US" dirty="0"/>
              <a:t>The senior agency official for privacy is responsible for designating which privacy controls may be treated as common controls. Privacy controls that are designated as common controls are documented in the organization’s privacy program plan. </a:t>
            </a:r>
          </a:p>
          <a:p>
            <a:endParaRPr lang="en-US" dirty="0"/>
          </a:p>
          <a:p>
            <a:r>
              <a:rPr lang="en-US" dirty="0"/>
              <a:t>At the discretion of the organization, privacy controls that are designated as common controls may be assessed by an independent assessor. In all cases, however, the senior agency official for privacy retains responsibility and accountability for the organization’s privacy program, including any privacy functions performed by independent assessors.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58</a:t>
            </a:fld>
            <a:endParaRPr lang="en-US" dirty="0"/>
          </a:p>
        </p:txBody>
      </p:sp>
    </p:spTree>
    <p:extLst>
      <p:ext uri="{BB962C8B-B14F-4D97-AF65-F5344CB8AC3E}">
        <p14:creationId xmlns:p14="http://schemas.microsoft.com/office/powerpoint/2010/main" val="171617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control assessor</a:t>
            </a:r>
            <a:r>
              <a:rPr lang="en-US" dirty="0"/>
              <a:t> is an individual, group, or organization responsible for conducting a comprehensive assessment of implemented controls and control enhancements to determine the effectiveness of the controls (i.e., the extent to which the controls are implemented correctly, operating as intended, and producing the desired outcome with respect to meeting the security and privacy requirements for the system and the organization). </a:t>
            </a:r>
          </a:p>
          <a:p>
            <a:endParaRPr lang="en-US" dirty="0"/>
          </a:p>
          <a:p>
            <a:r>
              <a:rPr lang="en-US" dirty="0"/>
              <a:t>The required level of assessor independence is determined by the authorizing official based on laws, executive orders, directives, regulations, policies, standards, or guidelines. Control assessors prepare security and privacy assessment reports containing the results and findings from the assessment. </a:t>
            </a:r>
          </a:p>
          <a:p>
            <a:endParaRPr lang="en-US" dirty="0"/>
          </a:p>
          <a:p>
            <a:r>
              <a:rPr lang="en-US" dirty="0"/>
              <a:t>Control assessors provide an assessment of the severity of the deficiencies discovered in the system, environment of operation, and common controls and can recommend corrective actions to address the identified vulnerabilities. </a:t>
            </a:r>
          </a:p>
          <a:p>
            <a:endParaRPr lang="en-US" dirty="0"/>
          </a:p>
          <a:p>
            <a:r>
              <a:rPr lang="en-US" dirty="0"/>
              <a:t>The system owner and common control provider rely on the security and privacy expertise and judgment of the assessor to assess the implemented controls using the assessment procedures specified in the security and privacy assessment plans. </a:t>
            </a:r>
          </a:p>
          <a:p>
            <a:endParaRPr lang="en-US" dirty="0"/>
          </a:p>
          <a:p>
            <a:r>
              <a:rPr lang="en-US" dirty="0"/>
              <a:t>The senior agency official for privacy is responsible for assessing privacy controls and for providing privacy information to the authorizing official. At the discretion of the organization, privacy controls may be assessed by an independent assessor.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59</a:t>
            </a:fld>
            <a:endParaRPr lang="en-US" dirty="0"/>
          </a:p>
        </p:txBody>
      </p:sp>
    </p:spTree>
    <p:extLst>
      <p:ext uri="{BB962C8B-B14F-4D97-AF65-F5344CB8AC3E}">
        <p14:creationId xmlns:p14="http://schemas.microsoft.com/office/powerpoint/2010/main" val="183881940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enterprise architect</a:t>
            </a:r>
            <a:r>
              <a:rPr lang="en-US" dirty="0"/>
              <a:t> is an individual or group responsible for working with the leadership and subject matter experts in an organization to build a holistic view of the organization's missions and business functions, mission/business processes, information, and information technology assets. </a:t>
            </a:r>
          </a:p>
          <a:p>
            <a:endParaRPr lang="en-US" dirty="0"/>
          </a:p>
          <a:p>
            <a:r>
              <a:rPr lang="en-US" dirty="0"/>
              <a:t>The enterprise architect implements an enterprise architecture strategy that facilitates effective security and privacy solutions; They coordinate with security and privacy architects to determine the optimal placement of systems/system elements within the enterprise architecture and to address security and privacy issues between systems and the enterprise architecture. The enterprise architect also assists in reducing complexity within the IT infrastructure to facilitate security and determines appropriate control implementations and initial configuration baselines as they relate to the enterprise architecture. </a:t>
            </a:r>
          </a:p>
          <a:p>
            <a:endParaRPr lang="en-US" dirty="0"/>
          </a:p>
          <a:p>
            <a:r>
              <a:rPr lang="en-US" dirty="0"/>
              <a:t>The enterprise architect collaborates with system owners and authorizing officials to facilitate authorization boundary determinations and allocation of controls to system elements. In addition, they may serve as part of the Risk Executive (function), assist with integration of the organizational risk management strategy and system-level security and privacy requirements into program, planning, and budgeting activities. They may contribute to acquisition processes, security and privacy (including supply chain) risk management activities, and systems engineering processes.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60</a:t>
            </a:fld>
            <a:endParaRPr lang="en-US" dirty="0"/>
          </a:p>
        </p:txBody>
      </p:sp>
    </p:spTree>
    <p:extLst>
      <p:ext uri="{BB962C8B-B14F-4D97-AF65-F5344CB8AC3E}">
        <p14:creationId xmlns:p14="http://schemas.microsoft.com/office/powerpoint/2010/main" val="2887671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target audience for this course are individuals with: </a:t>
            </a:r>
          </a:p>
          <a:p>
            <a:pPr marL="171450" indent="-171450">
              <a:buFont typeface="Calibri" panose="020F0502020204030204" pitchFamily="34" charset="0"/>
              <a:buChar char="●"/>
            </a:pPr>
            <a:r>
              <a:rPr lang="en-US" sz="1200" dirty="0"/>
              <a:t>Mission or business ownership responsibilities or fiduciary responsibilities including, for example, heads of federal agencies and chief executive officers</a:t>
            </a:r>
          </a:p>
          <a:p>
            <a:pPr marL="171450" indent="-171450">
              <a:buFont typeface="Calibri" panose="020F0502020204030204" pitchFamily="34" charset="0"/>
              <a:buChar char="●"/>
            </a:pPr>
            <a:r>
              <a:rPr lang="en-US" sz="1200" dirty="0"/>
              <a:t>System development and acquisition responsibilities, including, for example, program managers, procurement officials, component product and system developers, systems integrators, and enterprise architects</a:t>
            </a:r>
          </a:p>
          <a:p>
            <a:pPr marL="171450" indent="-171450">
              <a:buFont typeface="Calibri" panose="020F0502020204030204" pitchFamily="34" charset="0"/>
              <a:buChar char="●"/>
            </a:pPr>
            <a:r>
              <a:rPr lang="en-US" sz="1200" dirty="0"/>
              <a:t>System, security, or privacy management and/or oversight responsibilities including, for example, senior leaders, risk executives, authorizing officials, privacy officials, chief information officers, senior agency information security officers, and senior agency officials for privacy</a:t>
            </a:r>
          </a:p>
          <a:p>
            <a:pPr marL="171450" indent="-171450">
              <a:buFont typeface="Calibri" panose="020F0502020204030204" pitchFamily="34" charset="0"/>
              <a:buChar char="●"/>
            </a:pPr>
            <a:r>
              <a:rPr lang="en-US" sz="1200" dirty="0"/>
              <a:t>Security or privacy assessment and system monitoring responsibilities including, for example, system evaluators, security or privacy control assessors, auditors, and system owners</a:t>
            </a:r>
          </a:p>
          <a:p>
            <a:pPr marL="171450" indent="-171450">
              <a:buFont typeface="Calibri" panose="020F0502020204030204" pitchFamily="34" charset="0"/>
              <a:buChar char="●"/>
            </a:pPr>
            <a:r>
              <a:rPr lang="en-US" sz="1200" dirty="0"/>
              <a:t>Security or privacy implementation and operational responsibilities, for example, system owners, common control providers, information owners/stewards, mission or business owners, security or privacy architects, and systems security or privacy engineers</a:t>
            </a:r>
          </a:p>
          <a:p>
            <a:pPr marL="171450" indent="-171450">
              <a:buFont typeface="Calibri" panose="020F0502020204030204" pitchFamily="34" charset="0"/>
              <a:buChar char="●"/>
            </a:pPr>
            <a:r>
              <a:rPr lang="en-US" sz="1200" dirty="0"/>
              <a:t>System development and acquisition responsibilities (e.g., program managers, procurement officials, component product and system developers, systems integrators, and enterprise architects)</a:t>
            </a:r>
          </a:p>
          <a:p>
            <a:pPr marL="171450" indent="-171450">
              <a:buFont typeface="Calibri" panose="020F0502020204030204" pitchFamily="34" charset="0"/>
              <a:buChar char="●"/>
            </a:pPr>
            <a:r>
              <a:rPr lang="en-US" sz="1200" dirty="0"/>
              <a:t>Logistical or disposition-related responsibilities (e.g., program managers, procurement officials, system integrators, and property managers)</a:t>
            </a:r>
          </a:p>
        </p:txBody>
      </p:sp>
      <p:sp>
        <p:nvSpPr>
          <p:cNvPr id="4" name="Slide Number Placeholder 3"/>
          <p:cNvSpPr>
            <a:spLocks noGrp="1"/>
          </p:cNvSpPr>
          <p:nvPr>
            <p:ph type="sldNum" sz="quarter" idx="5"/>
          </p:nvPr>
        </p:nvSpPr>
        <p:spPr/>
        <p:txBody>
          <a:bodyPr/>
          <a:lstStyle/>
          <a:p>
            <a:fld id="{2C5BA844-DEE4-C746-B0B9-DA9D9D9B4B90}" type="slidenum">
              <a:rPr lang="en-US" smtClean="0"/>
              <a:t>7</a:t>
            </a:fld>
            <a:endParaRPr lang="en-US" dirty="0"/>
          </a:p>
        </p:txBody>
      </p:sp>
    </p:spTree>
    <p:extLst>
      <p:ext uri="{BB962C8B-B14F-4D97-AF65-F5344CB8AC3E}">
        <p14:creationId xmlns:p14="http://schemas.microsoft.com/office/powerpoint/2010/main" val="181783913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information owner or steward</a:t>
            </a:r>
            <a:r>
              <a:rPr lang="en-US" dirty="0"/>
              <a:t> is an organizational official with statutory, management, or operational authority for specified information and the responsibility for establishing the policies and procedures governing its generation, collection, processing, dissemination, and disposal in information-sharing environments. </a:t>
            </a:r>
          </a:p>
          <a:p>
            <a:endParaRPr lang="en-US" dirty="0"/>
          </a:p>
          <a:p>
            <a:r>
              <a:rPr lang="en-US" dirty="0"/>
              <a:t>The owner/steward of the information processed, stored, or transmitted by a system may or may not be the same individual as the system owner. </a:t>
            </a:r>
          </a:p>
          <a:p>
            <a:endParaRPr lang="en-US" dirty="0"/>
          </a:p>
          <a:p>
            <a:r>
              <a:rPr lang="en-US" dirty="0"/>
              <a:t>An individual system can contain information from multiple information owners/stewards. Information owners/stewards provide input to system owners regarding the security and privacy requirements and controls for the systems where the information is processed, stored, or transmitted.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61</a:t>
            </a:fld>
            <a:endParaRPr lang="en-US" dirty="0"/>
          </a:p>
        </p:txBody>
      </p:sp>
    </p:spTree>
    <p:extLst>
      <p:ext uri="{BB962C8B-B14F-4D97-AF65-F5344CB8AC3E}">
        <p14:creationId xmlns:p14="http://schemas.microsoft.com/office/powerpoint/2010/main" val="34847946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Risk Executive (Function). </a:t>
            </a:r>
            <a:r>
              <a:rPr lang="en-US" dirty="0"/>
              <a:t>The risk executive (function) is an individual or group within an organization that provides a comprehensive, organization-wide approach to risk management. The risk executive (function) is led by the senior accountable official for risk management and serves as the common risk management resource. </a:t>
            </a:r>
          </a:p>
          <a:p>
            <a:endParaRPr lang="en-US" dirty="0"/>
          </a:p>
          <a:p>
            <a:r>
              <a:rPr lang="en-US" dirty="0"/>
              <a:t>The risk executive (function) coordinates with senior leaders and executives to establish risk management roles and responsibilities. In addition, they develop and implement an organization-wide risk management strategy that provides a strategic view of security risks for the organization and that guides and informs organizational risk decisions (including how risk is framed, assessed, responded to, and monitored over time). The Risk Executive (function) provides a comprehensive, organization-wide, holistic approach for addressing risk—an approach that provides a greater understanding of the integrated operations of the organization. </a:t>
            </a:r>
          </a:p>
          <a:p>
            <a:endParaRPr lang="en-US" dirty="0"/>
          </a:p>
          <a:p>
            <a:r>
              <a:rPr lang="en-US" dirty="0"/>
              <a:t>The risk executive (function) is an inherent U.S. Government function and is assigned to government personnel only.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62</a:t>
            </a:fld>
            <a:endParaRPr lang="en-US" dirty="0"/>
          </a:p>
        </p:txBody>
      </p:sp>
    </p:spTree>
    <p:extLst>
      <p:ext uri="{BB962C8B-B14F-4D97-AF65-F5344CB8AC3E}">
        <p14:creationId xmlns:p14="http://schemas.microsoft.com/office/powerpoint/2010/main" val="24827858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security or privacy architect</a:t>
            </a:r>
            <a:r>
              <a:rPr lang="en-US" dirty="0"/>
              <a:t> is an individual, group, or organization responsible for ensuring that stakeholder protection needs and the corresponding system requirements necessary to protect organizational missions and business functions and individuals’ privacy are adequately addressed in the enterprise architecture including reference models, segment architectures, and solution architectures (systems supporting mission and business processes). </a:t>
            </a:r>
          </a:p>
          <a:p>
            <a:endParaRPr lang="en-US" dirty="0"/>
          </a:p>
          <a:p>
            <a:r>
              <a:rPr lang="en-US" dirty="0"/>
              <a:t>When the security architect and privacy architect are separate roles, the security architect is generally responsible for aspects of the enterprise architecture that protect information and systems from unauthorized system activity or behavior to provide confidentiality, integrity, and availability. The privacy architect is responsible for aspects of the enterprise architecture that ensure compliance with privacy requirements and manage the privacy risks to individuals associated with the processing of PII. Security and privacy architect responsibilities overlap regarding aspects of the enterprise architecture that protect the security of PII.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63</a:t>
            </a:fld>
            <a:endParaRPr lang="en-US" dirty="0"/>
          </a:p>
        </p:txBody>
      </p:sp>
    </p:spTree>
    <p:extLst>
      <p:ext uri="{BB962C8B-B14F-4D97-AF65-F5344CB8AC3E}">
        <p14:creationId xmlns:p14="http://schemas.microsoft.com/office/powerpoint/2010/main" val="1416726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The </a:t>
            </a:r>
            <a:r>
              <a:rPr lang="en-US" b="1" dirty="0"/>
              <a:t>Senior Accountable Official for Risk Management</a:t>
            </a:r>
            <a:r>
              <a:rPr lang="en-US" dirty="0"/>
              <a:t> is the individual that leads and manages the risk executive (function) in an organization and is responsible for aligning information security and privacy risk management processes with strategic, operational, and budgetary planning processes. The senior accountable official for risk management ensures that the risk-related considerations for individual systems are viewed from an organization-wide perspective with regard to goals and objectives of the organization. </a:t>
            </a:r>
          </a:p>
          <a:p>
            <a:pPr defTabSz="966612">
              <a:defRPr/>
            </a:pPr>
            <a:endParaRPr lang="en-US" dirty="0"/>
          </a:p>
          <a:p>
            <a:pPr defTabSz="966612">
              <a:defRPr/>
            </a:pPr>
            <a:r>
              <a:rPr lang="en-US" dirty="0"/>
              <a:t>The senior accountable official for risk management is an inherent U.S. Government function and is assigned to government personnel only.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64</a:t>
            </a:fld>
            <a:endParaRPr lang="en-US" dirty="0"/>
          </a:p>
        </p:txBody>
      </p:sp>
    </p:spTree>
    <p:extLst>
      <p:ext uri="{BB962C8B-B14F-4D97-AF65-F5344CB8AC3E}">
        <p14:creationId xmlns:p14="http://schemas.microsoft.com/office/powerpoint/2010/main" val="11559765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The </a:t>
            </a:r>
            <a:r>
              <a:rPr lang="en-US" b="1" dirty="0"/>
              <a:t>Senior Agency Information Security Officer (SAISO) </a:t>
            </a:r>
            <a:r>
              <a:rPr lang="en-US" dirty="0"/>
              <a:t>is the organizational official responsible for carrying out the chief information officer security responsibilities under FISMA. The senior agency information security officer is also responsible for coordinating with the senior agency official for privacy to ensure coordination between privacy and information security program.</a:t>
            </a:r>
          </a:p>
          <a:p>
            <a:pPr defTabSz="966612">
              <a:defRPr/>
            </a:pPr>
            <a:endParaRPr lang="en-US" dirty="0"/>
          </a:p>
          <a:p>
            <a:pPr defTabSz="966612">
              <a:defRPr/>
            </a:pPr>
            <a:r>
              <a:rPr lang="en-US" dirty="0"/>
              <a:t>The role of senior agency information security officer is an inherent U.S. Government function and is therefore assigned to government personnel only. Organizations may also refer to the senior agency information security officer as the senior information security officer or chief information security officer (CISO).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65</a:t>
            </a:fld>
            <a:endParaRPr lang="en-US" dirty="0"/>
          </a:p>
        </p:txBody>
      </p:sp>
    </p:spTree>
    <p:extLst>
      <p:ext uri="{BB962C8B-B14F-4D97-AF65-F5344CB8AC3E}">
        <p14:creationId xmlns:p14="http://schemas.microsoft.com/office/powerpoint/2010/main" val="28519779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role of </a:t>
            </a:r>
            <a:r>
              <a:rPr lang="en-US" b="1" dirty="0"/>
              <a:t>Senior Agency Official for Privacy</a:t>
            </a:r>
            <a:r>
              <a:rPr lang="en-US" dirty="0"/>
              <a:t> (commonly referred to as the SAOP) is an inherent U.S. Government function and is therefore assigned to government personnel only. The SAOP is a senior official or executive with agency-wide responsibility and accountability for ensuring compliance with applicable privacy requirements and managing privacy risk. </a:t>
            </a:r>
          </a:p>
          <a:p>
            <a:endParaRPr lang="en-US" dirty="0"/>
          </a:p>
          <a:p>
            <a:r>
              <a:rPr lang="en-US" dirty="0"/>
              <a:t>The SAOP coordinates with the senior agency information security officer to ensure coordination of privacy and information security activities. The SAOP responsible for assessing privacy controls and for providing privacy information to the authorizing official. The SAOP identifies assessment methodologies and metrics to determine whether privacy controls are implemented correctly, operating as intended, and sufficient to ensure compliance with applicable privacy requirements and manage privacy risks. </a:t>
            </a:r>
          </a:p>
          <a:p>
            <a:endParaRPr lang="en-US" dirty="0"/>
          </a:p>
          <a:p>
            <a:r>
              <a:rPr lang="en-US" dirty="0"/>
              <a:t>The SAOP reviews authorization packages for systems that create, collect, use, process, store, maintain, disseminate, disclose, or dispose of personally identifiable information to ensure compliance with privacy requirements and manage privacy risks. The SAOP establishes and maintains a privacy continuous monitoring program to maintain ongoing awareness of privacy risks and assess privacy controls at a frequency sufficient to ensure compliance with privacy requirements and manage privacy risks. </a:t>
            </a:r>
          </a:p>
          <a:p>
            <a:endParaRPr lang="en-US" dirty="0"/>
          </a:p>
          <a:p>
            <a:r>
              <a:rPr lang="en-US" dirty="0"/>
              <a:t>The SAOP has oversight responsibility for common controls in place or planned for meeting applicable privacy requirements and managing privacy risks and is responsible for assessing those controls.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66</a:t>
            </a:fld>
            <a:endParaRPr lang="en-US" dirty="0"/>
          </a:p>
        </p:txBody>
      </p:sp>
    </p:spTree>
    <p:extLst>
      <p:ext uri="{BB962C8B-B14F-4D97-AF65-F5344CB8AC3E}">
        <p14:creationId xmlns:p14="http://schemas.microsoft.com/office/powerpoint/2010/main" val="4857036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 owners</a:t>
            </a:r>
            <a:r>
              <a:rPr lang="en-US" dirty="0"/>
              <a:t> are responsible for the overall procurement, development, integration, modification, operation, maintenance, and disposal of a system. System owners are responsible for the development and maintenance of the security and privacy plans and ensures that the system is operated in accordance with the selected and implemented controls. </a:t>
            </a:r>
          </a:p>
          <a:p>
            <a:endParaRPr lang="en-US" dirty="0"/>
          </a:p>
          <a:p>
            <a:r>
              <a:rPr lang="en-US" dirty="0"/>
              <a:t>System owners provide the required system access, information, and documentation to control assessors. The system owner receives the security and privacy assessment results from the control assessors. Often working with the system security and/or privacy officer(s), the system owner takes the appropriate steps to reduce or eliminate vulnerabilities or security and privacy risks, then the system owner assembles the authorization package and submits the package to the authorizing official or the authorizing official designated representative for adjudication.</a:t>
            </a:r>
          </a:p>
        </p:txBody>
      </p:sp>
      <p:sp>
        <p:nvSpPr>
          <p:cNvPr id="4" name="Slide Number Placeholder 3"/>
          <p:cNvSpPr>
            <a:spLocks noGrp="1"/>
          </p:cNvSpPr>
          <p:nvPr>
            <p:ph type="sldNum" sz="quarter" idx="5"/>
          </p:nvPr>
        </p:nvSpPr>
        <p:spPr/>
        <p:txBody>
          <a:bodyPr/>
          <a:lstStyle/>
          <a:p>
            <a:fld id="{2C5BA844-DEE4-C746-B0B9-DA9D9D9B4B90}" type="slidenum">
              <a:rPr lang="en-US" smtClean="0"/>
              <a:t>67</a:t>
            </a:fld>
            <a:endParaRPr lang="en-US" dirty="0"/>
          </a:p>
        </p:txBody>
      </p:sp>
    </p:spTree>
    <p:extLst>
      <p:ext uri="{BB962C8B-B14F-4D97-AF65-F5344CB8AC3E}">
        <p14:creationId xmlns:p14="http://schemas.microsoft.com/office/powerpoint/2010/main" val="20888401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System Security or Privacy Officer</a:t>
            </a:r>
            <a:r>
              <a:rPr lang="en-US" dirty="0"/>
              <a:t> is responsible for ensuring that the operational security and privacy posture is maintained for an organizational system and as such, works in close collaboration with the system owner. The system security or privacy officer also serves as a principal advisor on all matters, technical and otherwise, involving the security or privacy controls for the system. </a:t>
            </a:r>
          </a:p>
          <a:p>
            <a:endParaRPr lang="en-US" dirty="0"/>
          </a:p>
          <a:p>
            <a:r>
              <a:rPr lang="en-US" dirty="0"/>
              <a:t>The system security or privacy officer may be called on to assist in the development of the system-level security and privacy policies and procedures and to ensure compliance with those policies and procedures. When the system security officer and system privacy officer are separate roles, the system security officer is generally responsible for aspects of the system that protect information and information systems from unauthorized system activity or behavior to provide confidentiality, integrity, and availability. The system privacy officer is responsible for aspects of the system that ensure compliance with privacy requirements and manage the privacy risks to individuals associated with the processing of PII. The responsibilities of system security officers and system privacy officers overlap regarding aspects of the system that protect the security of PII.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68</a:t>
            </a:fld>
            <a:endParaRPr lang="en-US" dirty="0"/>
          </a:p>
        </p:txBody>
      </p:sp>
    </p:spTree>
    <p:extLst>
      <p:ext uri="{BB962C8B-B14F-4D97-AF65-F5344CB8AC3E}">
        <p14:creationId xmlns:p14="http://schemas.microsoft.com/office/powerpoint/2010/main" val="431274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systems security or privacy engineer</a:t>
            </a:r>
            <a:r>
              <a:rPr lang="en-US" dirty="0"/>
              <a:t> is an individual, group, or organization responsible for conducting systems security or privacy engineering activities as part of the SDLC. The system security or privacy engineer employ best practices when implementing controls including software engineering methodologies; system and security or privacy engineering principles; secure or privacy-enhancing design, secure or privacy-enhancing architecture, and secure or privacy-enhancing coding techniques. Systems security or privacy engineers are part of the development team—designing and developing organizational systems or upgrading existing systems along with ensuring continuous monitoring requirements are addressed at the system level. </a:t>
            </a:r>
          </a:p>
          <a:p>
            <a:endParaRPr lang="en-US" dirty="0"/>
          </a:p>
          <a:p>
            <a:r>
              <a:rPr lang="en-US" dirty="0"/>
              <a:t>The systems security engineer and privacy engineer are separate roles. The systems security engineer is generally responsible for those activities associated with protecting information and systems from unauthorized system activity or behavior to provide confidentiality, integrity, and availability. The privacy engineer is responsible for those activities associated with ensuring compliance with privacy requirements and managing the privacy risks to individuals associated with the processing of PII. The responsibilities of systems security engineers and privacy engineers overlap regarding activities associated with protecting the security of PII. To learn more about the system security engineering process and discipline, please see NIST SP 800-160, Volume 1, </a:t>
            </a:r>
            <a:r>
              <a:rPr lang="en-US" i="1" dirty="0"/>
              <a:t>Systems Security Engineering: Considerations for a Multidisciplinary Approach in the Engineering of Trustworthy Secure Systems. </a:t>
            </a:r>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69</a:t>
            </a:fld>
            <a:endParaRPr lang="en-US" dirty="0"/>
          </a:p>
        </p:txBody>
      </p:sp>
    </p:spTree>
    <p:extLst>
      <p:ext uri="{BB962C8B-B14F-4D97-AF65-F5344CB8AC3E}">
        <p14:creationId xmlns:p14="http://schemas.microsoft.com/office/powerpoint/2010/main" val="15442496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great benefit to be obtained in reducing risk from systems by building an information technology and privacy infrastructure that promotes the use of shared services, common solutions, and information sharing. </a:t>
            </a:r>
          </a:p>
          <a:p>
            <a:endParaRPr lang="en-US" dirty="0"/>
          </a:p>
          <a:p>
            <a:r>
              <a:rPr lang="en-US" dirty="0"/>
              <a:t>Effective organizational risk management requires a holistic approach for managing risk at both the organizational and system-levels, taking into account the organization as a whole including strategic goals and objectives and relationships between mission/business processes and the supporting systems. Defining the authorization boundary allows an organization to successfully execute the RMF, and to facilitate risk management and accountability. </a:t>
            </a:r>
          </a:p>
          <a:p>
            <a:endParaRPr lang="en-US" dirty="0"/>
          </a:p>
          <a:p>
            <a:r>
              <a:rPr lang="en-US" dirty="0"/>
              <a:t>Successful organization-wide risk management programs build information security and privacy into the culture and infrastructure of the organization. This requires implementation of a carefully coordinated set of activities to ensure that fundamental requirements for information security and privacy are addressed within the mainstream management and operational processes employed by the organization. </a:t>
            </a:r>
          </a:p>
          <a:p>
            <a:endParaRPr lang="en-US" dirty="0"/>
          </a:p>
          <a:p>
            <a:r>
              <a:rPr lang="en-US" dirty="0"/>
              <a:t>Privacy programs are responsible for ensuring compliance with applicable privacy requirements and for managing the risks to individuals associated with the creation, collection, use, processing, dissemination, storage, maintenance, disclosure, or disposal of PII. They require close collaboration with security program objectives to adequately define and ensure an organization is able successfully manage privacy and security risk management. Risk management is critical in ensuring your organization is able to achieve its mission and goals.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70</a:t>
            </a:fld>
            <a:endParaRPr lang="en-US" dirty="0"/>
          </a:p>
        </p:txBody>
      </p:sp>
    </p:spTree>
    <p:extLst>
      <p:ext uri="{BB962C8B-B14F-4D97-AF65-F5344CB8AC3E}">
        <p14:creationId xmlns:p14="http://schemas.microsoft.com/office/powerpoint/2010/main" val="2917330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goal of this course is for participants to gain familiarity with the Risk Management Framework methodology and the publications supporting each RMF step, and processes, and understand how to integrate information security and privacy risk management into an organization’s mission and business processes. </a:t>
            </a:r>
          </a:p>
          <a:p>
            <a:endParaRPr lang="en-US" sz="1200" dirty="0"/>
          </a:p>
          <a:p>
            <a:r>
              <a:rPr lang="en-US" sz="1200" dirty="0"/>
              <a:t>The information in this course should be applied in accordance with the legislative guidelines, standards, and requirements established by the Federal government and your organization. 	</a:t>
            </a:r>
          </a:p>
          <a:p>
            <a:endParaRPr lang="en-US" sz="1200" dirty="0"/>
          </a:p>
        </p:txBody>
      </p:sp>
      <p:sp>
        <p:nvSpPr>
          <p:cNvPr id="4" name="Slide Number Placeholder 3"/>
          <p:cNvSpPr>
            <a:spLocks noGrp="1"/>
          </p:cNvSpPr>
          <p:nvPr>
            <p:ph type="sldNum" sz="quarter" idx="5"/>
          </p:nvPr>
        </p:nvSpPr>
        <p:spPr/>
        <p:txBody>
          <a:bodyPr/>
          <a:lstStyle/>
          <a:p>
            <a:fld id="{2C5BA844-DEE4-C746-B0B9-DA9D9D9B4B90}" type="slidenum">
              <a:rPr lang="en-US" smtClean="0"/>
              <a:t>8</a:t>
            </a:fld>
            <a:endParaRPr lang="en-US" dirty="0"/>
          </a:p>
        </p:txBody>
      </p:sp>
    </p:spTree>
    <p:extLst>
      <p:ext uri="{BB962C8B-B14F-4D97-AF65-F5344CB8AC3E}">
        <p14:creationId xmlns:p14="http://schemas.microsoft.com/office/powerpoint/2010/main" val="16251343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module, we will cover the Risk Management Framework steps and associated tasks. </a:t>
            </a:r>
          </a:p>
          <a:p>
            <a:endParaRPr lang="en-US" dirty="0"/>
          </a:p>
          <a:p>
            <a:r>
              <a:rPr lang="en-US" dirty="0"/>
              <a:t>Integrating information security and privacy into organizational infrastructure requires a carefully coordinated set of activities to ensure that fundamental requirements for information security and privacy are addressed, and risk to the organization from systems is managed efficiently and cost-effectively. In response to the need for organizations to develop an organization-wide approach for managing risk, NIST developed Special Publication (SP) 800-37, </a:t>
            </a:r>
            <a:r>
              <a:rPr lang="en-US" i="1" dirty="0"/>
              <a:t>Guide for Risk Management Framework for Systems and Organizations: A System Life Cycle Approach for Security and Privacy</a:t>
            </a:r>
            <a:r>
              <a:rPr lang="en-US" dirty="0"/>
              <a:t>. </a:t>
            </a:r>
          </a:p>
          <a:p>
            <a:endParaRPr lang="en-US" dirty="0"/>
          </a:p>
          <a:p>
            <a:r>
              <a:rPr lang="en-US" dirty="0"/>
              <a:t>NIST SP 800-37 describes a methodology that incorporates FISMA security standards and guidance to provide a holistic solution for managing risk to an organization’s information and systems. That methodology is called the Risk Management Framework (also known as the RMF). </a:t>
            </a:r>
          </a:p>
          <a:p>
            <a:endParaRPr lang="en-US" dirty="0"/>
          </a:p>
          <a:p>
            <a:r>
              <a:rPr lang="en-US" dirty="0"/>
              <a:t>The RMF is designed to guide an organization in developing good practices for securing its information and systems by helping organizational leadership understand the current status of their security and privacy programs and the controls planned or in place to protect their information and systems in order to make informed judgments and investments that appropriately mitigate risk to an acceptable level. </a:t>
            </a:r>
          </a:p>
          <a:p>
            <a:endParaRPr lang="en-US" dirty="0"/>
          </a:p>
          <a:p>
            <a:r>
              <a:rPr lang="en-US" dirty="0"/>
              <a:t>Organizations may use automated tools to assist with implementation of the RMF. These automated tools are very helpful in streamlining efforts and leveraging real-time data from monitoring tools and other sources. The success and usefulness of these tools relies on the data and how it is used and analyzed. In addition, automated tools must be installed and configured correctly and require ongoing maintenance for accuracy and integrity.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71</a:t>
            </a:fld>
            <a:endParaRPr lang="en-US" dirty="0"/>
          </a:p>
        </p:txBody>
      </p:sp>
    </p:spTree>
    <p:extLst>
      <p:ext uri="{BB962C8B-B14F-4D97-AF65-F5344CB8AC3E}">
        <p14:creationId xmlns:p14="http://schemas.microsoft.com/office/powerpoint/2010/main" val="259426750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Risk Management Framework provides organizations with several key benefits. The RMF provides a structured, yet flexible process for managing risk related to the operation of systems. Organizations have flexibility in how each of the RMF steps and tasks are implemented. </a:t>
            </a:r>
          </a:p>
          <a:p>
            <a:endParaRPr lang="en-US" dirty="0"/>
          </a:p>
          <a:p>
            <a:r>
              <a:rPr lang="en-US" dirty="0"/>
              <a:t>The RMF is an SDLC-based process that can be effectively used to help ensure that security and privacy requirements are satisfied for information systems or organizations. Defining clear, consistent, and unambiguous security and privacy requirements is an important element in the successful execution of the RMF. </a:t>
            </a:r>
          </a:p>
          <a:p>
            <a:endParaRPr lang="en-US" dirty="0"/>
          </a:p>
          <a:p>
            <a:r>
              <a:rPr lang="en-US" dirty="0"/>
              <a:t>The RMF provides guidelines for determining the appropriate risk mitigation needed to protect the systems and infrastructure supporting organizational mission/business processes. The RMF balances key mission/business goals and organizational priorities with security requirements and policy guidance. The RMF facilitates the development of cost-effective information security solutions commensurate with strategic goals, mission/business process, and overall tolerance for risk. </a:t>
            </a:r>
          </a:p>
          <a:p>
            <a:endParaRPr lang="en-US" dirty="0"/>
          </a:p>
          <a:p>
            <a:r>
              <a:rPr lang="en-US" dirty="0"/>
              <a:t>The RMF steps and associated tasks can be applied to new systems and existing systems at appropriate phases in the SDLC. For new and existing systems, organizations ensure that the designated tasks have been completed to prepare for the execution of the RMF. The RMF provides processes for continuous monitoring resulting in continuous improvement of the organization’s security and privacy posture.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72</a:t>
            </a:fld>
            <a:endParaRPr lang="en-US" dirty="0"/>
          </a:p>
        </p:txBody>
      </p:sp>
    </p:spTree>
    <p:extLst>
      <p:ext uri="{BB962C8B-B14F-4D97-AF65-F5344CB8AC3E}">
        <p14:creationId xmlns:p14="http://schemas.microsoft.com/office/powerpoint/2010/main" val="121627661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of the seven steps of the framework, NIST has developed supporting standards and guidance to enable organizations to effectively apply the framework to the systems supporting the organization’s mission/business processes. These steps include: </a:t>
            </a:r>
          </a:p>
          <a:p>
            <a:pPr marL="171450" indent="-171450">
              <a:buFont typeface="Calibri" panose="020F0502020204030204" pitchFamily="34" charset="0"/>
              <a:buChar char="●"/>
            </a:pPr>
            <a:r>
              <a:rPr lang="en-US" dirty="0"/>
              <a:t>Prepare Step – Prepares the organization to execute the RMF by considering a variety of organizational inputs that establish the context for managing security and privacy risk for the system-of-interest </a:t>
            </a:r>
          </a:p>
          <a:p>
            <a:pPr marL="171450" indent="-171450">
              <a:buFont typeface="Calibri" panose="020F0502020204030204" pitchFamily="34" charset="0"/>
              <a:buChar char="●"/>
            </a:pPr>
            <a:r>
              <a:rPr lang="en-US" dirty="0"/>
              <a:t>Categorize Step – Categorizes the information and system based on impact </a:t>
            </a:r>
          </a:p>
          <a:p>
            <a:pPr marL="171450" indent="-171450">
              <a:buFont typeface="Calibri" panose="020F0502020204030204" pitchFamily="34" charset="0"/>
              <a:buChar char="●"/>
            </a:pPr>
            <a:r>
              <a:rPr lang="en-US" dirty="0"/>
              <a:t>Select Step – Selects an initial set of controls for the system, utilizes tailoring guidance as appropriate, and supplements the tailored baseline security controls based on assessment of risk and organization-specific security requirements, specific threat information, cost-benefit analyses, or special circumstances </a:t>
            </a:r>
          </a:p>
          <a:p>
            <a:pPr marL="171450" indent="-171450">
              <a:buFont typeface="Calibri" panose="020F0502020204030204" pitchFamily="34" charset="0"/>
              <a:buChar char="●"/>
            </a:pPr>
            <a:r>
              <a:rPr lang="en-US" dirty="0"/>
              <a:t>Implement Step – Implements the controls in the system to protect the organization’s mission/business processes in accordance with enterprise architecture, the SDLC, and system security and privacy plans; the respective plans are updated to reflect the system and controls as implemented </a:t>
            </a:r>
          </a:p>
          <a:p>
            <a:pPr marL="171450" indent="-171450">
              <a:buFont typeface="Calibri" panose="020F0502020204030204" pitchFamily="34" charset="0"/>
              <a:buChar char="●"/>
            </a:pPr>
            <a:r>
              <a:rPr lang="en-US" dirty="0"/>
              <a:t>Assess Step – Assesses the controls using appropriate methods and procedures to determine the extent to which the controls are implemented correctly, operating as intended, and producing the desired outcome with respect to meeting the security and privacy requirements for the system </a:t>
            </a:r>
          </a:p>
          <a:p>
            <a:pPr marL="171450" indent="-171450">
              <a:buFont typeface="Calibri" panose="020F0502020204030204" pitchFamily="34" charset="0"/>
              <a:buChar char="●"/>
            </a:pPr>
            <a:r>
              <a:rPr lang="en-US" dirty="0"/>
              <a:t>Authorize Step – Authorizes system operation based on a determination of risk to organizational operations, assets, individuals, other organizations, or the nation resulting from the operation of the system </a:t>
            </a:r>
          </a:p>
          <a:p>
            <a:pPr marL="171450" indent="-171450">
              <a:buFont typeface="Calibri" panose="020F0502020204030204" pitchFamily="34" charset="0"/>
              <a:buChar char="●"/>
            </a:pPr>
            <a:r>
              <a:rPr lang="en-US" dirty="0"/>
              <a:t>Monitor Step – Monitors and assesses controls in the system on a continuous basis including documenting changes to the system, conducting impact analyses of the associated changes, and reporting the security and privacy status of the system to appropriate organizational officials on a regular basis </a:t>
            </a:r>
          </a:p>
          <a:p>
            <a:endParaRPr lang="en-US" dirty="0"/>
          </a:p>
          <a:p>
            <a:r>
              <a:rPr lang="en-US" b="1" dirty="0"/>
              <a:t>We will go into depth of each of these steps later on in this module, including an overview of the purpose of each step, identifying the tasks (including new tasks, tasks that have been updated or moved), and additional resources (NIST publications) to assist in implementing the step. </a:t>
            </a:r>
            <a:r>
              <a:rPr lang="en-US" dirty="0"/>
              <a:t>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73</a:t>
            </a:fld>
            <a:endParaRPr lang="en-US" dirty="0"/>
          </a:p>
        </p:txBody>
      </p:sp>
    </p:spTree>
    <p:extLst>
      <p:ext uri="{BB962C8B-B14F-4D97-AF65-F5344CB8AC3E}">
        <p14:creationId xmlns:p14="http://schemas.microsoft.com/office/powerpoint/2010/main" val="5030979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Organizations are expected to execute all steps and tasks in the RMF. </a:t>
            </a:r>
          </a:p>
          <a:p>
            <a:endParaRPr lang="en-US" dirty="0"/>
          </a:p>
          <a:p>
            <a:r>
              <a:rPr lang="en-US" dirty="0"/>
              <a:t>Organizations have significant flexibility in how the RMF steps and tasks are carried out, if applicable requirements are met, and security and privacy risk is managed. </a:t>
            </a:r>
          </a:p>
          <a:p>
            <a:endParaRPr lang="en-US" dirty="0"/>
          </a:p>
          <a:p>
            <a:r>
              <a:rPr lang="en-US" dirty="0"/>
              <a:t>The RMF Steps are listed in sequential order, but the steps following the Prepare step can be carried out in a nonsequential order: </a:t>
            </a:r>
          </a:p>
          <a:p>
            <a:pPr marL="181240" indent="-181240">
              <a:buFont typeface="Calibri" panose="020F0502020204030204" pitchFamily="34" charset="0"/>
              <a:buChar char="●"/>
            </a:pPr>
            <a:r>
              <a:rPr lang="en-US" dirty="0"/>
              <a:t>When executing the RMF for the first time: typically carry out steps in sequential order, but can diverge to allow for iterative cycles between tasks or revisiting of tasks (e.g., during agile development) </a:t>
            </a:r>
          </a:p>
          <a:p>
            <a:pPr marL="181240" indent="-181240">
              <a:buFont typeface="Calibri" panose="020F0502020204030204" pitchFamily="34" charset="0"/>
              <a:buChar char="●"/>
            </a:pPr>
            <a:r>
              <a:rPr lang="en-US" dirty="0"/>
              <a:t>Once the organization is in the Monitor step, events may drive a nonsequential execution of steps </a:t>
            </a:r>
          </a:p>
          <a:p>
            <a:pPr marL="181240" indent="-181240">
              <a:buFont typeface="Calibri" panose="020F0502020204030204" pitchFamily="34" charset="0"/>
              <a:buChar char="●"/>
            </a:pPr>
            <a:r>
              <a:rPr lang="en-US" dirty="0"/>
              <a:t>A risk management strategy for the organization that includes a determination of risk tolerance is established</a:t>
            </a:r>
          </a:p>
          <a:p>
            <a:pPr marL="181240" indent="-181240">
              <a:buFont typeface="Calibri" panose="020F0502020204030204" pitchFamily="34" charset="0"/>
              <a:buChar char="●"/>
            </a:pPr>
            <a:r>
              <a:rPr lang="en-US" dirty="0"/>
              <a:t>Missions, business functions, and mission/business processes that the system is intended to support are identified </a:t>
            </a:r>
          </a:p>
          <a:p>
            <a:pPr marL="181240" indent="-181240">
              <a:buFont typeface="Calibri" panose="020F0502020204030204" pitchFamily="34" charset="0"/>
              <a:buChar char="●"/>
            </a:pPr>
            <a:r>
              <a:rPr lang="en-US" dirty="0"/>
              <a:t>Stakeholders having a security and privacy interest in the systems are identified </a:t>
            </a:r>
          </a:p>
          <a:p>
            <a:pPr marL="181240" indent="-181240">
              <a:buFont typeface="Calibri" panose="020F0502020204030204" pitchFamily="34" charset="0"/>
              <a:buChar char="●"/>
            </a:pPr>
            <a:r>
              <a:rPr lang="en-US" dirty="0"/>
              <a:t>Stakeholder assets are identified and prioritized </a:t>
            </a:r>
          </a:p>
          <a:p>
            <a:pPr marL="181240" indent="-181240">
              <a:buFont typeface="Calibri" panose="020F0502020204030204" pitchFamily="34" charset="0"/>
              <a:buChar char="●"/>
            </a:pPr>
            <a:r>
              <a:rPr lang="en-US" dirty="0"/>
              <a:t>For systems that process personally identifiable information, the information life cycle is identified </a:t>
            </a:r>
          </a:p>
          <a:p>
            <a:pPr marL="181240" indent="-181240">
              <a:buFont typeface="Calibri" panose="020F0502020204030204" pitchFamily="34" charset="0"/>
              <a:buChar char="●"/>
            </a:pPr>
            <a:r>
              <a:rPr lang="en-US" dirty="0"/>
              <a:t>An initial risk assessment is completed, or an existing risk assessment is updated</a:t>
            </a:r>
          </a:p>
          <a:p>
            <a:endParaRPr lang="en-US" dirty="0"/>
          </a:p>
          <a:p>
            <a:r>
              <a:rPr lang="en-US" dirty="0"/>
              <a:t>Note that certain tasks in the Prepare step at the organization level are designated as </a:t>
            </a:r>
            <a:r>
              <a:rPr lang="en-US" b="1" dirty="0"/>
              <a:t>optional. </a:t>
            </a:r>
            <a:r>
              <a:rPr lang="en-US" dirty="0"/>
              <a:t>These tasks are included to provide organizations additional options to help make their RMF implementations more effective, efficient, and cost-effective.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74</a:t>
            </a:fld>
            <a:endParaRPr lang="en-US" dirty="0"/>
          </a:p>
        </p:txBody>
      </p:sp>
    </p:spTree>
    <p:extLst>
      <p:ext uri="{BB962C8B-B14F-4D97-AF65-F5344CB8AC3E}">
        <p14:creationId xmlns:p14="http://schemas.microsoft.com/office/powerpoint/2010/main" val="4891033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explore the first step of the RMF. That step is the Prepare step. First and foremost, while the step is new, the guidance is not new! These are Concepts already found in various publications or activities an organization has already been doing at Organization and Mission/Business level. </a:t>
            </a:r>
          </a:p>
          <a:p>
            <a:endParaRPr lang="en-US" dirty="0"/>
          </a:p>
          <a:p>
            <a:r>
              <a:rPr lang="en-US" dirty="0"/>
              <a:t>The prepare step was added to: </a:t>
            </a:r>
          </a:p>
          <a:p>
            <a:pPr marL="171450" indent="-171450">
              <a:buFont typeface="Calibri" panose="020F0502020204030204" pitchFamily="34" charset="0"/>
              <a:buChar char="●"/>
            </a:pPr>
            <a:r>
              <a:rPr lang="en-US" dirty="0"/>
              <a:t>Help an organization be more effective, efficient, and cost effective when implementing Risk Management processes </a:t>
            </a:r>
          </a:p>
          <a:p>
            <a:pPr marL="171450" indent="-171450">
              <a:buFont typeface="Calibri" panose="020F0502020204030204" pitchFamily="34" charset="0"/>
              <a:buChar char="●"/>
            </a:pPr>
            <a:r>
              <a:rPr lang="en-US" dirty="0"/>
              <a:t>The Prepare step formalizes tasks that were previously vaguely described or overlooked in previous versions of NIST SP 800-37 and the supporting publications </a:t>
            </a:r>
          </a:p>
          <a:p>
            <a:endParaRPr lang="en-US" dirty="0"/>
          </a:p>
          <a:p>
            <a:r>
              <a:rPr lang="en-US" dirty="0"/>
              <a:t>Provide better linkages to the Cybersecurity and Privacy Framework. </a:t>
            </a:r>
          </a:p>
          <a:p>
            <a:endParaRPr lang="en-US" dirty="0"/>
          </a:p>
          <a:p>
            <a:r>
              <a:rPr lang="en-US" dirty="0"/>
              <a:t>The prepare step: </a:t>
            </a:r>
          </a:p>
          <a:p>
            <a:pPr marL="181240" indent="-181240">
              <a:buFont typeface="Calibri" panose="020F0502020204030204" pitchFamily="34" charset="0"/>
              <a:buChar char="●"/>
            </a:pPr>
            <a:r>
              <a:rPr lang="en-US" dirty="0"/>
              <a:t>Divides tasks conducted at the organization level and those tasks conducted at the system level </a:t>
            </a:r>
          </a:p>
          <a:p>
            <a:pPr marL="181240" indent="-181240">
              <a:buFont typeface="Calibri" panose="020F0502020204030204" pitchFamily="34" charset="0"/>
              <a:buChar char="●"/>
            </a:pPr>
            <a:r>
              <a:rPr lang="en-US" dirty="0"/>
              <a:t>Incorporates latest guidance from SPs 800-39, </a:t>
            </a:r>
            <a:r>
              <a:rPr lang="en-US" i="1" dirty="0"/>
              <a:t>Managing Information Security Risk: Organization, Mission, and Information System View</a:t>
            </a:r>
            <a:r>
              <a:rPr lang="en-US" b="1" dirty="0"/>
              <a:t>, </a:t>
            </a:r>
            <a:r>
              <a:rPr lang="en-US" dirty="0"/>
              <a:t>and 800-160,</a:t>
            </a:r>
            <a:r>
              <a:rPr lang="en-US" b="1" i="1" dirty="0"/>
              <a:t> </a:t>
            </a:r>
            <a:r>
              <a:rPr lang="en-US" i="1" dirty="0"/>
              <a:t>Systems Security Engineering: Considerations for a Multidisciplinary Approach in the Engineering of Trustworthy Secure Systems</a:t>
            </a:r>
            <a:r>
              <a:rPr lang="en-US" dirty="0"/>
              <a:t>, and OMB policy (e.g., OMB Circular A-130) </a:t>
            </a:r>
          </a:p>
          <a:p>
            <a:pPr marL="181240" indent="-181240">
              <a:buFont typeface="Calibri" panose="020F0502020204030204" pitchFamily="34" charset="0"/>
              <a:buChar char="●"/>
            </a:pPr>
            <a:r>
              <a:rPr lang="en-US" dirty="0"/>
              <a:t>Facilitates better communication between senior leaders and executives in the C-suite and system owners and operators </a:t>
            </a:r>
          </a:p>
          <a:p>
            <a:pPr marL="181240" indent="-181240">
              <a:buFont typeface="Calibri" panose="020F0502020204030204" pitchFamily="34" charset="0"/>
              <a:buChar char="●"/>
            </a:pPr>
            <a:r>
              <a:rPr lang="en-US" dirty="0"/>
              <a:t>Promotes organization-wide identification of common controls and the development of organizationally-tailored control baselines, to reduce the workload on individual system owners and the cost of system development and protection </a:t>
            </a:r>
          </a:p>
          <a:p>
            <a:pPr marL="181240" indent="-181240">
              <a:buFont typeface="Calibri" panose="020F0502020204030204" pitchFamily="34" charset="0"/>
              <a:buChar char="●"/>
            </a:pPr>
            <a:r>
              <a:rPr lang="en-US" dirty="0"/>
              <a:t>Reduces the complexity of the IT infrastructure by consolidating, standardizing, and optimizing systems, applications, and services through the application of enterprise architecture concepts and models </a:t>
            </a:r>
          </a:p>
          <a:p>
            <a:pPr marL="181240" indent="-181240">
              <a:buFont typeface="Calibri" panose="020F0502020204030204" pitchFamily="34" charset="0"/>
              <a:buChar char="●"/>
            </a:pPr>
            <a:r>
              <a:rPr lang="en-US" dirty="0"/>
              <a:t>Facilitates system readiness for system-specific tasks: Categorize, Select, Implement, Assess, Authorize and Monitor steps </a:t>
            </a:r>
          </a:p>
          <a:p>
            <a:endParaRPr lang="en-US" dirty="0"/>
          </a:p>
          <a:p>
            <a:r>
              <a:rPr lang="en-US" dirty="0"/>
              <a:t>There are many beneficial outcomes produced from conducting the Prepare step: </a:t>
            </a:r>
          </a:p>
          <a:p>
            <a:pPr marL="181240" indent="-181240">
              <a:buFont typeface="Calibri" panose="020F0502020204030204" pitchFamily="34" charset="0"/>
              <a:buChar char="●"/>
            </a:pPr>
            <a:r>
              <a:rPr lang="en-US" dirty="0"/>
              <a:t>Assignments are made to key roles for executing organizational risk management processes </a:t>
            </a:r>
          </a:p>
          <a:p>
            <a:pPr marL="181240" indent="-181240">
              <a:buFont typeface="Calibri" panose="020F0502020204030204" pitchFamily="34" charset="0"/>
              <a:buChar char="●"/>
            </a:pPr>
            <a:r>
              <a:rPr lang="en-US" dirty="0"/>
              <a:t>A risk management strategy for the organization that includes a determination of risk tolerance is established </a:t>
            </a:r>
          </a:p>
          <a:p>
            <a:pPr marL="181240" indent="-181240">
              <a:buFont typeface="Calibri" panose="020F0502020204030204" pitchFamily="34" charset="0"/>
              <a:buChar char="●"/>
            </a:pPr>
            <a:r>
              <a:rPr lang="en-US" dirty="0"/>
              <a:t>Missions, business functions, and mission/business processes that the system is intended to support are identified </a:t>
            </a:r>
          </a:p>
          <a:p>
            <a:pPr marL="181240" indent="-181240">
              <a:buFont typeface="Calibri" panose="020F0502020204030204" pitchFamily="34" charset="0"/>
              <a:buChar char="●"/>
            </a:pPr>
            <a:r>
              <a:rPr lang="en-US" dirty="0"/>
              <a:t>Stakeholders having a security and privacy interest in the system are identified </a:t>
            </a:r>
          </a:p>
          <a:p>
            <a:pPr marL="181240" indent="-181240">
              <a:buFont typeface="Calibri" panose="020F0502020204030204" pitchFamily="34" charset="0"/>
              <a:buChar char="●"/>
            </a:pPr>
            <a:r>
              <a:rPr lang="en-US" dirty="0"/>
              <a:t>Stakeholder assets are identified and prioritized </a:t>
            </a:r>
          </a:p>
          <a:p>
            <a:pPr marL="181240" indent="-181240">
              <a:buFont typeface="Calibri" panose="020F0502020204030204" pitchFamily="34" charset="0"/>
              <a:buChar char="●"/>
            </a:pPr>
            <a:r>
              <a:rPr lang="en-US" dirty="0"/>
              <a:t>For systems that process personally identifiable information, the information life cycle is identified </a:t>
            </a:r>
          </a:p>
          <a:p>
            <a:pPr marL="181240" indent="-181240">
              <a:buFont typeface="Calibri" panose="020F0502020204030204" pitchFamily="34" charset="0"/>
              <a:buChar char="●"/>
            </a:pPr>
            <a:r>
              <a:rPr lang="en-US" dirty="0"/>
              <a:t>An initial risk assessment is completed, or an existing risk assessment is updated </a:t>
            </a:r>
          </a:p>
          <a:p>
            <a:endParaRPr lang="en-US" dirty="0"/>
          </a:p>
          <a:p>
            <a:r>
              <a:rPr lang="en-US" dirty="0"/>
              <a:t>Note that certain tasks in the Prepare step at the organization level are designated as </a:t>
            </a:r>
            <a:r>
              <a:rPr lang="en-US" b="1" dirty="0"/>
              <a:t>optional. </a:t>
            </a:r>
            <a:r>
              <a:rPr lang="en-US" dirty="0"/>
              <a:t>These tasks are included to provide organizations additional options to help make their RMF implementations more effective, efficient, and cost-effective.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75</a:t>
            </a:fld>
            <a:endParaRPr lang="en-US" dirty="0"/>
          </a:p>
        </p:txBody>
      </p:sp>
    </p:spTree>
    <p:extLst>
      <p:ext uri="{BB962C8B-B14F-4D97-AF65-F5344CB8AC3E}">
        <p14:creationId xmlns:p14="http://schemas.microsoft.com/office/powerpoint/2010/main" val="10096728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over the tasks conducted during the Prepare step at the Organization and Mission/Business Level. Note that all of the tasks in the Organization and Mission/Business Process level of Prepare are new in SP 800-37, Revision 2. Many of the tasks were already being implemented within organizations, as defined in other existing NIST guidance (such as SP 800-39, SP 800-160, SP 800-137): </a:t>
            </a:r>
          </a:p>
          <a:p>
            <a:endParaRPr lang="en-US" dirty="0"/>
          </a:p>
          <a:p>
            <a:r>
              <a:rPr lang="en-US" b="1" dirty="0"/>
              <a:t>P-1: Risk Management Roles </a:t>
            </a:r>
            <a:endParaRPr lang="en-US" dirty="0"/>
          </a:p>
          <a:p>
            <a:endParaRPr lang="en-US" dirty="0"/>
          </a:p>
          <a:p>
            <a:r>
              <a:rPr lang="en-US" dirty="0"/>
              <a:t>Identify and assign individuals to specific roles associated with security and privacy risk management. </a:t>
            </a:r>
          </a:p>
          <a:p>
            <a:endParaRPr lang="en-US" dirty="0"/>
          </a:p>
          <a:p>
            <a:r>
              <a:rPr lang="en-US" dirty="0"/>
              <a:t>During this task, the roles and responsibilities of key participants in risk management processes are assigned. Since organizations have different missions, functions, and organizational structures, there may be differences in naming conventions for risk management roles and how specific responsibilities are allocated among organizational personnel (e.g., multiple individuals filling a single role or one individual filling multiple roles). In either situation, the basic risk management functions remain the same. Roles and responsibilities are described in 800-37 Rev. 2 Appendix D. Organizations ensure that there are no conflicts of interest when assigning the same individual to multiple risk management roles. </a:t>
            </a:r>
          </a:p>
          <a:p>
            <a:endParaRPr lang="en-US" dirty="0"/>
          </a:p>
          <a:p>
            <a:r>
              <a:rPr lang="en-US" b="1" dirty="0"/>
              <a:t>P-2: Risk Management Strategy </a:t>
            </a:r>
            <a:endParaRPr lang="en-US" dirty="0"/>
          </a:p>
          <a:p>
            <a:endParaRPr lang="en-US" dirty="0"/>
          </a:p>
          <a:p>
            <a:r>
              <a:rPr lang="en-US" dirty="0"/>
              <a:t>Establish a risk management strategy for the organization that includes a determination of risk tolerance. </a:t>
            </a:r>
          </a:p>
          <a:p>
            <a:endParaRPr lang="en-US" dirty="0"/>
          </a:p>
          <a:p>
            <a:r>
              <a:rPr lang="en-US" dirty="0"/>
              <a:t>The risk management strategy guides and informs risk-based decisions including how security and privacy risk is framed, assessed, responded to, and monitored. The risk management strategy for security and privacy connects security and privacy programs with the management control systems established in the organization’s Enterprise Risk Management strategy. This task was implied to be conducted by an organization, but never explicitly identified as a task. Now it is called out as a specific task in the Prepare step. </a:t>
            </a:r>
          </a:p>
          <a:p>
            <a:endParaRPr lang="en-US" dirty="0"/>
          </a:p>
          <a:p>
            <a:r>
              <a:rPr lang="en-US" b="1" dirty="0"/>
              <a:t>P-3: Risk Assessment - Organization </a:t>
            </a:r>
            <a:endParaRPr lang="en-US" dirty="0"/>
          </a:p>
          <a:p>
            <a:endParaRPr lang="en-US" dirty="0"/>
          </a:p>
          <a:p>
            <a:r>
              <a:rPr lang="en-US" dirty="0"/>
              <a:t>Assess organization-wide security and privacy risk and update the risk assessment results on an ongoing basis. </a:t>
            </a:r>
          </a:p>
          <a:p>
            <a:endParaRPr lang="en-US" dirty="0"/>
          </a:p>
          <a:p>
            <a:r>
              <a:rPr lang="en-US" dirty="0"/>
              <a:t>Risk assessment at the organizational level leverages aggregated information from system-level risk assessment results, continuous monitoring, and any strategic risk considerations relevant to the organization. </a:t>
            </a:r>
          </a:p>
          <a:p>
            <a:endParaRPr lang="en-US" dirty="0"/>
          </a:p>
          <a:p>
            <a:r>
              <a:rPr lang="en-US" b="1" dirty="0"/>
              <a:t>P-4: Organizationally-tailored Control Baselines and CSF Profiles (optional) </a:t>
            </a:r>
            <a:endParaRPr lang="en-US" dirty="0"/>
          </a:p>
          <a:p>
            <a:endParaRPr lang="en-US" dirty="0"/>
          </a:p>
          <a:p>
            <a:r>
              <a:rPr lang="en-US" dirty="0"/>
              <a:t>This is an optional task which establishes, documents, and publishes organizationally-tailored control baselines and/or cybersecurity framework profiles. </a:t>
            </a:r>
          </a:p>
          <a:p>
            <a:endParaRPr lang="en-US" dirty="0"/>
          </a:p>
          <a:p>
            <a:r>
              <a:rPr lang="en-US" dirty="0"/>
              <a:t>An organizationally-tailored baseline provides a fully specified set of controls, control enhancements, and supplemental guidance derived from established control baselines. Organizations can use the tailored control baseline concept when there is a divergence from the specific assumptions used to create the initial control baselines. Organizationally-tailored baselines and overlays complement the NIST control baselines by providing an opportunity to add or eliminate controls to accommodate organizational requirements while continuing to protect information commensurate with the risk. </a:t>
            </a:r>
          </a:p>
          <a:p>
            <a:endParaRPr lang="en-US" dirty="0"/>
          </a:p>
          <a:p>
            <a:r>
              <a:rPr lang="en-US" b="1" dirty="0"/>
              <a:t>P-5: Common Control Identification </a:t>
            </a:r>
            <a:endParaRPr lang="en-US" dirty="0"/>
          </a:p>
          <a:p>
            <a:endParaRPr lang="en-US" dirty="0"/>
          </a:p>
          <a:p>
            <a:r>
              <a:rPr lang="en-US" dirty="0"/>
              <a:t>Identify, document, and publish organization-wide common controls that are available for inheritance by organizational systems. </a:t>
            </a:r>
          </a:p>
          <a:p>
            <a:endParaRPr lang="en-US" dirty="0"/>
          </a:p>
          <a:p>
            <a:r>
              <a:rPr lang="en-US" dirty="0"/>
              <a:t>Organizations may establish one or more lists of common controls that can be inherited by information systems. A requirement may not be fully met by a common control. In such cases, the control is considered a hybrid control and is noted as such by the organization, including specifying which parts of the control requirement are provided for inheritance by the common control and which parts are to be provided at the system level. Common control listings are communicated to system owners, so they are aware of the security and privacy capabilities that are available from the organization through inheritance. </a:t>
            </a:r>
          </a:p>
          <a:p>
            <a:endParaRPr lang="en-US" dirty="0"/>
          </a:p>
          <a:p>
            <a:r>
              <a:rPr lang="en-US" b="1" dirty="0"/>
              <a:t>P-6: Impact Level Prioritization (optional) </a:t>
            </a:r>
            <a:endParaRPr lang="en-US" dirty="0"/>
          </a:p>
          <a:p>
            <a:endParaRPr lang="en-US" dirty="0"/>
          </a:p>
          <a:p>
            <a:r>
              <a:rPr lang="en-US" dirty="0"/>
              <a:t>This is another optional task which Prioritizes organizational systems within the same impact level. </a:t>
            </a:r>
          </a:p>
          <a:p>
            <a:endParaRPr lang="en-US" dirty="0"/>
          </a:p>
          <a:p>
            <a:r>
              <a:rPr lang="en-US" dirty="0"/>
              <a:t>Organizations desiring additional granularity in their impact designations for risk-based decision making can use this task to prioritize their systems within each impact level. For example, an organization may decide to prioritize its moderate-impact systems by assigning each moderate system to one of three new subcategories: low-moderate systems, moderate-moderate systems, and high-moderate systems. </a:t>
            </a:r>
          </a:p>
          <a:p>
            <a:endParaRPr lang="en-US" dirty="0"/>
          </a:p>
          <a:p>
            <a:r>
              <a:rPr lang="en-US" b="1" dirty="0"/>
              <a:t>P-7: Continuous Monitoring Strategy - Organization </a:t>
            </a:r>
            <a:endParaRPr lang="en-US" dirty="0"/>
          </a:p>
          <a:p>
            <a:endParaRPr lang="en-US" dirty="0"/>
          </a:p>
          <a:p>
            <a:r>
              <a:rPr lang="en-US" dirty="0"/>
              <a:t>Develop and implement an organization-wide strategy for continuously monitoring control effectiveness. </a:t>
            </a:r>
          </a:p>
          <a:p>
            <a:endParaRPr lang="en-US" dirty="0"/>
          </a:p>
          <a:p>
            <a:r>
              <a:rPr lang="en-US" dirty="0"/>
              <a:t>The organizational continuous monitoring strategy addresses monitoring requirements at the organization, mission/business process, and information system levels. The continuous monitoring strategy identifies the minimum monitoring frequency for implemented controls across the organization; defines the ongoing control assessment approach; and describes how ongoing assessments are to be conducted.</a:t>
            </a:r>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76</a:t>
            </a:fld>
            <a:endParaRPr lang="en-US" dirty="0"/>
          </a:p>
        </p:txBody>
      </p:sp>
    </p:spTree>
    <p:extLst>
      <p:ext uri="{BB962C8B-B14F-4D97-AF65-F5344CB8AC3E}">
        <p14:creationId xmlns:p14="http://schemas.microsoft.com/office/powerpoint/2010/main" val="22213015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look at the Prepare Step tasks conducted at the system level. Note that all of the tasks in system-level of Prepare are new in SP 800-37, Revision 2. Many of the tasks were already being implemented within organizations, as defined in other existing NIST guidance: </a:t>
            </a:r>
          </a:p>
          <a:p>
            <a:endParaRPr lang="en-US" dirty="0"/>
          </a:p>
          <a:p>
            <a:r>
              <a:rPr lang="en-US" b="1" dirty="0"/>
              <a:t>P-8: Mission or Business Focus </a:t>
            </a:r>
          </a:p>
          <a:p>
            <a:endParaRPr lang="en-US" dirty="0"/>
          </a:p>
          <a:p>
            <a:r>
              <a:rPr lang="en-US" dirty="0"/>
              <a:t>Identify the missions, business functions, and mission/business processes that the system is intended to support. </a:t>
            </a:r>
          </a:p>
          <a:p>
            <a:endParaRPr lang="en-US" dirty="0"/>
          </a:p>
          <a:p>
            <a:r>
              <a:rPr lang="en-US" dirty="0"/>
              <a:t>The prioritization of missions and business functions drives investment strategies, funding decisions, resource prioritization, and risk decisions—and thus affects the existing enterprise architecture and development of the associated security and privacy architectures. </a:t>
            </a:r>
          </a:p>
          <a:p>
            <a:endParaRPr lang="en-US" dirty="0"/>
          </a:p>
          <a:p>
            <a:r>
              <a:rPr lang="en-US" b="1" dirty="0"/>
              <a:t>P-9: System Stakeholders </a:t>
            </a:r>
          </a:p>
          <a:p>
            <a:endParaRPr lang="en-US" dirty="0"/>
          </a:p>
          <a:p>
            <a:r>
              <a:rPr lang="en-US" dirty="0"/>
              <a:t>Identify stakeholders who have an interest in the design, development, implementation, assessment, operation, maintenance, or disposal of the system. </a:t>
            </a:r>
          </a:p>
          <a:p>
            <a:endParaRPr lang="en-US" dirty="0"/>
          </a:p>
          <a:p>
            <a:r>
              <a:rPr lang="en-US" dirty="0"/>
              <a:t>Communication among stakeholders is important during every step in the RMF and throughout the SDLC to ensure that security and privacy requirements are satisfied, concerns and issues are addressed expeditiously, and risk management processes are carried out effectively. </a:t>
            </a:r>
          </a:p>
          <a:p>
            <a:endParaRPr lang="en-US" dirty="0"/>
          </a:p>
          <a:p>
            <a:r>
              <a:rPr lang="en-US" b="1" dirty="0"/>
              <a:t>P-10: Asset Identification </a:t>
            </a:r>
          </a:p>
          <a:p>
            <a:endParaRPr lang="en-US" dirty="0"/>
          </a:p>
          <a:p>
            <a:r>
              <a:rPr lang="en-US" dirty="0"/>
              <a:t>Identify assets that require protection. </a:t>
            </a:r>
          </a:p>
          <a:p>
            <a:endParaRPr lang="en-US" dirty="0"/>
          </a:p>
          <a:p>
            <a:r>
              <a:rPr lang="en-US" dirty="0"/>
              <a:t>Assets are tangible and intangible items that are of value to achievement of mission or business objectives. The assets that require protection are identified based on stakeholder concerns and the contexts in which the assets are used. </a:t>
            </a:r>
          </a:p>
          <a:p>
            <a:endParaRPr lang="en-US" dirty="0"/>
          </a:p>
          <a:p>
            <a:r>
              <a:rPr lang="en-US" b="1" dirty="0"/>
              <a:t>P-11: Authorization Boundary </a:t>
            </a:r>
          </a:p>
          <a:p>
            <a:endParaRPr lang="en-US" dirty="0"/>
          </a:p>
          <a:p>
            <a:r>
              <a:rPr lang="en-US" dirty="0"/>
              <a:t>Determine the authorization boundary of the system. </a:t>
            </a:r>
          </a:p>
          <a:p>
            <a:endParaRPr lang="en-US" dirty="0"/>
          </a:p>
          <a:p>
            <a:r>
              <a:rPr lang="en-US" dirty="0"/>
              <a:t>Authorization boundaries are determined by authorizing officials with input from the system owner based on mission, management, or budgetary responsibility. A clear delineation of authorization boundaries is important for accountability and for security categorization. Understanding the authorization boundary and what will occur beyond it may influence controls selected and how they are implemented. For example, if a function of the system includes sharing PII externally, robust encryption controls may be selected for PII transmitted from the system. The authorization boundary was detailed in the previous version of NIST SP 800-37, but never explicitly called out as a task. Now it is a definitive task in this revision of the publication. </a:t>
            </a:r>
          </a:p>
          <a:p>
            <a:endParaRPr lang="en-US" dirty="0"/>
          </a:p>
          <a:p>
            <a:r>
              <a:rPr lang="en-US" b="1" dirty="0"/>
              <a:t>P-12: Information Types </a:t>
            </a:r>
          </a:p>
          <a:p>
            <a:endParaRPr lang="en-US" dirty="0"/>
          </a:p>
          <a:p>
            <a:r>
              <a:rPr lang="en-US" dirty="0"/>
              <a:t>Identify the types of information to be processed, stored, or transmitted by the system. </a:t>
            </a:r>
          </a:p>
          <a:p>
            <a:endParaRPr lang="en-US" dirty="0"/>
          </a:p>
          <a:p>
            <a:r>
              <a:rPr lang="en-US" dirty="0"/>
              <a:t>Identifying the types of information needed to support organizational missions, business functions, and mission/business processes is an important step in developing security and privacy plans for the system and a precondition for determining the security categorization. Organizations may define additional information types needed to support organizational missions, business functions, and mission/business processes that are not defined in the CUI Registry or in NIST SP 800-60 vol.2. Identified information types are confirmed by the information owners or stewards and documented in the system security and privacy plans. </a:t>
            </a:r>
          </a:p>
          <a:p>
            <a:endParaRPr lang="en-US" dirty="0"/>
          </a:p>
          <a:p>
            <a:r>
              <a:rPr lang="en-US" b="1" dirty="0"/>
              <a:t>P-13: Information Life Cycle </a:t>
            </a:r>
          </a:p>
          <a:p>
            <a:endParaRPr lang="en-US" dirty="0"/>
          </a:p>
          <a:p>
            <a:r>
              <a:rPr lang="en-US" dirty="0"/>
              <a:t>Identify and understand all stages of the information life cycle for each information type processed, stored, or transmitted by the system. </a:t>
            </a:r>
          </a:p>
          <a:p>
            <a:endParaRPr lang="en-US" dirty="0"/>
          </a:p>
          <a:p>
            <a:r>
              <a:rPr lang="en-US" dirty="0"/>
              <a:t>Identifying and understanding how each information type is processed during all stages of the life cycle helps organizations identify considerations for protecting the information, informs the organization’s security and privacy risk assessments, and informs the selection and implementation of controls. Identifying and understanding the information life cycle is particularly relevant for the assessment of security and privacy risks since information may be processed by a system in any of the SDLC phases. 	</a:t>
            </a:r>
          </a:p>
          <a:p>
            <a:endParaRPr lang="en-US" dirty="0"/>
          </a:p>
          <a:p>
            <a:r>
              <a:rPr lang="en-US" b="1" dirty="0"/>
              <a:t>P-14: Risk Assessment - System </a:t>
            </a:r>
          </a:p>
          <a:p>
            <a:endParaRPr lang="en-US" dirty="0"/>
          </a:p>
          <a:p>
            <a:r>
              <a:rPr lang="en-US" dirty="0"/>
              <a:t>Conduct a system-level risk assessment and update the risk assessment results on an ongoing basis. </a:t>
            </a:r>
          </a:p>
          <a:p>
            <a:endParaRPr lang="en-US" dirty="0"/>
          </a:p>
          <a:p>
            <a:r>
              <a:rPr lang="en-US" dirty="0"/>
              <a:t>Risk assessment results are used to inform security and privacy requirements definition; categorization decisions; the selection, tailoring, implementation, and assessment of controls; authorization decisions; potential courses of action and prioritization for risk responses; and continuous monitoring strategy. Organizations determine the form of risk assessment conducted (including the scope, rigor, and formality of such assessments) and method of reporting results. </a:t>
            </a:r>
          </a:p>
          <a:p>
            <a:endParaRPr lang="en-US" dirty="0"/>
          </a:p>
          <a:p>
            <a:r>
              <a:rPr lang="en-US" b="1" dirty="0"/>
              <a:t>P-15: Requirements Definition </a:t>
            </a:r>
          </a:p>
          <a:p>
            <a:endParaRPr lang="en-US" dirty="0"/>
          </a:p>
          <a:p>
            <a:r>
              <a:rPr lang="en-US" dirty="0"/>
              <a:t>Define the security and privacy requirements for the system and the environment of operation. </a:t>
            </a:r>
          </a:p>
          <a:p>
            <a:endParaRPr lang="en-US" dirty="0"/>
          </a:p>
          <a:p>
            <a:r>
              <a:rPr lang="en-US" dirty="0"/>
              <a:t>The protection needs reflect the priorities of stakeholders, results of negotiations among stakeholders in response to conflicts, opposing priorities, contradictions, and stated objectives, and thus, are inherently subjective. The protection needs are documented to help ensure that the reasoning, assumptions, and constraints associated with those needs are available for future reference and to provide traceability to the security and privacy requirements. </a:t>
            </a:r>
          </a:p>
          <a:p>
            <a:endParaRPr lang="en-US" dirty="0"/>
          </a:p>
          <a:p>
            <a:r>
              <a:rPr lang="en-US" b="1" dirty="0"/>
              <a:t>P-16: Enterprise Architecture </a:t>
            </a:r>
          </a:p>
          <a:p>
            <a:endParaRPr lang="en-US" dirty="0"/>
          </a:p>
          <a:p>
            <a:r>
              <a:rPr lang="en-US" dirty="0"/>
              <a:t>Determine the placement of the system within the enterprise architecture. </a:t>
            </a:r>
          </a:p>
          <a:p>
            <a:endParaRPr lang="en-US" dirty="0"/>
          </a:p>
          <a:p>
            <a:r>
              <a:rPr lang="en-US" dirty="0"/>
              <a:t>An enterprise architecture can provide greater understanding of information and operational technologies included in the initial design and development of information systems and is a prerequisite for achieving resilience and survivability of those systems in an environment of increasingly sophisticated threats. Enterprise architecture also provides an opportunity for organizations to consolidate, standardize, and optimize information and technology assets. The security architecture and the privacy architecture are integral parts of the enterprise architecture. </a:t>
            </a:r>
          </a:p>
          <a:p>
            <a:endParaRPr lang="en-US" dirty="0"/>
          </a:p>
          <a:p>
            <a:r>
              <a:rPr lang="en-US" b="1" dirty="0"/>
              <a:t>P-17: Requirements Allocation </a:t>
            </a:r>
          </a:p>
          <a:p>
            <a:endParaRPr lang="en-US" dirty="0"/>
          </a:p>
          <a:p>
            <a:r>
              <a:rPr lang="en-US" dirty="0"/>
              <a:t>Allocate security and privacy requirements to the system and to the environment of operation. </a:t>
            </a:r>
          </a:p>
          <a:p>
            <a:endParaRPr lang="en-US" dirty="0"/>
          </a:p>
          <a:p>
            <a:r>
              <a:rPr lang="en-US" dirty="0"/>
              <a:t>Requirements allocation identifies where controls will be implemented. The allocation of requirements conserves resources and helps to streamline the risk management process by ensuring that requirements are not implemented on multiple systems or system elements when implementation of a common control or a system-level control on a specific system element provides the needed protection capability. </a:t>
            </a:r>
          </a:p>
          <a:p>
            <a:endParaRPr lang="en-US" dirty="0"/>
          </a:p>
          <a:p>
            <a:r>
              <a:rPr lang="en-US" b="1" dirty="0"/>
              <a:t>P-18: System Registration </a:t>
            </a:r>
          </a:p>
          <a:p>
            <a:endParaRPr lang="en-US" dirty="0"/>
          </a:p>
          <a:p>
            <a:r>
              <a:rPr lang="en-US" dirty="0"/>
              <a:t>Register the system with organizational program or management offices. </a:t>
            </a:r>
          </a:p>
          <a:p>
            <a:endParaRPr lang="en-US" dirty="0"/>
          </a:p>
          <a:p>
            <a:r>
              <a:rPr lang="en-US" dirty="0"/>
              <a:t>System registration serves to inform the governing organization of plans to develop the system or the existence of the system; add it to organization-wide inventories and enterprise architectures; key characteristics of the system; and the expected security and privacy implications for the organization due to the operation and use of the system. The registration also provides security and privacy posture reporting in accordance with applicable laws, executive orders, directives, regulations, policies, or standards.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77</a:t>
            </a:fld>
            <a:endParaRPr lang="en-US" dirty="0"/>
          </a:p>
        </p:txBody>
      </p:sp>
    </p:spTree>
    <p:extLst>
      <p:ext uri="{BB962C8B-B14F-4D97-AF65-F5344CB8AC3E}">
        <p14:creationId xmlns:p14="http://schemas.microsoft.com/office/powerpoint/2010/main" val="12476761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are some publications that can assist an organization complete the Prepare step tasks: </a:t>
            </a:r>
          </a:p>
          <a:p>
            <a:endParaRPr lang="en-US" dirty="0"/>
          </a:p>
          <a:p>
            <a:r>
              <a:rPr lang="en-US" b="1" dirty="0"/>
              <a:t>NIST SP 800-30, </a:t>
            </a:r>
            <a:r>
              <a:rPr lang="en-US" b="1" i="1" dirty="0"/>
              <a:t>Guide for Conducting Risk Assessments</a:t>
            </a:r>
          </a:p>
          <a:p>
            <a:r>
              <a:rPr lang="en-US" dirty="0"/>
              <a:t>Supports risk assessments conducted at any risk management level; and at any point in the RMF process. This publication supports focused or broad risk assessments and uses a qualitative approach. </a:t>
            </a:r>
          </a:p>
          <a:p>
            <a:endParaRPr lang="en-US" dirty="0"/>
          </a:p>
          <a:p>
            <a:r>
              <a:rPr lang="en-US" b="1" dirty="0"/>
              <a:t>NIST SP 800-39, </a:t>
            </a:r>
            <a:r>
              <a:rPr lang="en-US" b="1" i="1" dirty="0"/>
              <a:t>Managing Information Security Risk: Organization, Mission, and Information System View</a:t>
            </a:r>
          </a:p>
          <a:p>
            <a:r>
              <a:rPr lang="en-US" dirty="0"/>
              <a:t>Supports an integrated, organization-wide security risk management program (all RMF steps and RM levels). Defines three security risk management levels and discusses risk management at the three levels. </a:t>
            </a:r>
          </a:p>
          <a:p>
            <a:endParaRPr lang="en-US" dirty="0"/>
          </a:p>
          <a:p>
            <a:r>
              <a:rPr lang="en-US" b="1" dirty="0"/>
              <a:t>NIST SP 800-53B, </a:t>
            </a:r>
            <a:r>
              <a:rPr lang="en-US" b="1" i="1" dirty="0"/>
              <a:t>Control Baselines and Tailoring Guidance for Federal Information Systems and Organizations</a:t>
            </a:r>
          </a:p>
          <a:p>
            <a:r>
              <a:rPr lang="en-US" dirty="0"/>
              <a:t>NIST Special Publication 800-53, Revision 5, separates the control catalog from the control baselines that have been included historically in that publication. A new companion publication, NIST Special Publication 800-53B, </a:t>
            </a:r>
            <a:r>
              <a:rPr lang="en-US" i="1" dirty="0"/>
              <a:t>Control Baselines and Tailoring Guidance for Federal Information Systems and Organizations </a:t>
            </a:r>
            <a:r>
              <a:rPr lang="en-US" dirty="0"/>
              <a:t>defines the control baselines. </a:t>
            </a:r>
          </a:p>
          <a:p>
            <a:pPr marL="181240" indent="-181240">
              <a:buFont typeface="Arial" panose="020B0604020202020204" pitchFamily="34" charset="0"/>
              <a:buChar char="•"/>
            </a:pPr>
            <a:endParaRPr lang="en-US" dirty="0"/>
          </a:p>
          <a:p>
            <a:r>
              <a:rPr lang="en-US" b="1" dirty="0"/>
              <a:t>NIST SP 800-60, </a:t>
            </a:r>
            <a:r>
              <a:rPr lang="en-US" b="1" i="1" dirty="0"/>
              <a:t>Guide for Mapping Types of Information and Information Systems to Security Categories</a:t>
            </a:r>
          </a:p>
          <a:p>
            <a:r>
              <a:rPr lang="en-US" dirty="0"/>
              <a:t>This publication is used to help Inventory and categorize all information types processed, stored, or transmitted by the system.</a:t>
            </a:r>
          </a:p>
          <a:p>
            <a:pPr marL="181240" indent="-181240">
              <a:buFont typeface="Arial" panose="020B0604020202020204" pitchFamily="34" charset="0"/>
              <a:buChar char="•"/>
            </a:pPr>
            <a:endParaRPr lang="en-US" dirty="0"/>
          </a:p>
          <a:p>
            <a:r>
              <a:rPr lang="en-US" b="1" dirty="0"/>
              <a:t>NIST SP 800-160, </a:t>
            </a:r>
            <a:r>
              <a:rPr lang="en-US" b="1" i="1" dirty="0"/>
              <a:t>Systems Security Engineering: Considerations for a Multidisciplinary Approach in the Engineering of Trustworthy Secure Systems</a:t>
            </a:r>
          </a:p>
          <a:p>
            <a:r>
              <a:rPr lang="en-US" dirty="0"/>
              <a:t>Supports all RMF steps, but starts with, or even before, the RMF Prepare step. Integrates considerations for security and trustworthiness into existing systems engineering processes as defined in ISO standard 15288. </a:t>
            </a:r>
          </a:p>
          <a:p>
            <a:pPr marL="181240" indent="-181240">
              <a:buFont typeface="Arial" panose="020B0604020202020204" pitchFamily="34" charset="0"/>
              <a:buChar char="•"/>
            </a:pPr>
            <a:endParaRPr lang="en-US" dirty="0"/>
          </a:p>
          <a:p>
            <a:r>
              <a:rPr lang="en-US" b="1" dirty="0"/>
              <a:t>NIST SP 800-161, </a:t>
            </a:r>
            <a:r>
              <a:rPr lang="en-US" b="1" i="1" dirty="0"/>
              <a:t>Supply Chain Risk Management Practices for Federal Information Systems and Organizations</a:t>
            </a:r>
          </a:p>
          <a:p>
            <a:r>
              <a:rPr lang="en-US" dirty="0"/>
              <a:t>Provides guidance on identifying/assessing/mitigating information and communications technology supply chain risk, supply chain risk management (SCRM) plan development, and integrating ICT supply chain risk management into existing risk management activities. </a:t>
            </a:r>
          </a:p>
          <a:p>
            <a:pPr marL="181240" indent="-181240">
              <a:buFont typeface="Arial" panose="020B0604020202020204" pitchFamily="34" charset="0"/>
              <a:buChar char="•"/>
            </a:pPr>
            <a:endParaRPr lang="en-US" dirty="0"/>
          </a:p>
          <a:p>
            <a:r>
              <a:rPr lang="en-US" b="1" dirty="0"/>
              <a:t>NIST IR 8062, </a:t>
            </a:r>
            <a:r>
              <a:rPr lang="en-US" b="1" i="1" dirty="0"/>
              <a:t>An Introduction to Privacy Engineering and Risk Management in Federal Systems</a:t>
            </a:r>
          </a:p>
          <a:p>
            <a:r>
              <a:rPr lang="en-US" dirty="0"/>
              <a:t>Introduces privacy engineering and privacy risk management concepts and addresses individuals’ privacy protection needs not related to confidentiality (e.g., PII creation, collection, use, processing, retention, and dissemination). </a:t>
            </a:r>
          </a:p>
          <a:p>
            <a:pPr marL="181240" indent="-181240">
              <a:buFont typeface="Arial" panose="020B0604020202020204" pitchFamily="34" charset="0"/>
              <a:buChar char="•"/>
            </a:pPr>
            <a:endParaRPr lang="en-US" dirty="0"/>
          </a:p>
          <a:p>
            <a:r>
              <a:rPr lang="en-US" b="1" dirty="0"/>
              <a:t>NIST IR 8179, </a:t>
            </a:r>
            <a:r>
              <a:rPr lang="en-US" b="1" i="1" dirty="0"/>
              <a:t>Criticality Analysis Process Model: Prioritizing Systems and Components</a:t>
            </a:r>
          </a:p>
          <a:p>
            <a:r>
              <a:rPr lang="en-US" dirty="0"/>
              <a:t>Provides a structured method for prioritizing programs, systems, and components based on their importance, and used as a component of holistic and comprehensive risk management (all types of risk). </a:t>
            </a:r>
          </a:p>
          <a:p>
            <a:r>
              <a:rPr lang="en-US" dirty="0"/>
              <a:t>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78</a:t>
            </a:fld>
            <a:endParaRPr lang="en-US" dirty="0"/>
          </a:p>
        </p:txBody>
      </p:sp>
    </p:spTree>
    <p:extLst>
      <p:ext uri="{BB962C8B-B14F-4D97-AF65-F5344CB8AC3E}">
        <p14:creationId xmlns:p14="http://schemas.microsoft.com/office/powerpoint/2010/main" val="7528341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Security categorization entails a thorough analysis of the organization’s mission/business processes to identify the types of information that will be processed, stored or transmitted by the systems supporting the mission/business processes. Security categorization provides a means for selecting an initial baseline of security controls for protecting the system and the organization.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79</a:t>
            </a:fld>
            <a:endParaRPr lang="en-US" dirty="0"/>
          </a:p>
        </p:txBody>
      </p:sp>
    </p:spTree>
    <p:extLst>
      <p:ext uri="{BB962C8B-B14F-4D97-AF65-F5344CB8AC3E}">
        <p14:creationId xmlns:p14="http://schemas.microsoft.com/office/powerpoint/2010/main" val="7022296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the tasks associated with the Categorize step: </a:t>
            </a:r>
          </a:p>
          <a:p>
            <a:endParaRPr lang="en-US" dirty="0"/>
          </a:p>
          <a:p>
            <a:r>
              <a:rPr lang="en-US" b="1" dirty="0"/>
              <a:t>C-1: System Description </a:t>
            </a:r>
            <a:endParaRPr lang="en-US" dirty="0"/>
          </a:p>
          <a:p>
            <a:endParaRPr lang="en-US" dirty="0"/>
          </a:p>
          <a:p>
            <a:r>
              <a:rPr lang="en-US" dirty="0"/>
              <a:t>During the system description task, the organization documents the characteristics of the system and captures them in the security and privacy plan. Duplication of information is avoided if possible and the level of detail is determined by the organization and is commensurate with the security categorization and the security and privacy risk assessments of the system. </a:t>
            </a:r>
          </a:p>
          <a:p>
            <a:endParaRPr lang="en-US" dirty="0"/>
          </a:p>
          <a:p>
            <a:r>
              <a:rPr lang="en-US" b="1" dirty="0"/>
              <a:t>C-2: Security Categorization </a:t>
            </a:r>
            <a:endParaRPr lang="en-US" dirty="0"/>
          </a:p>
          <a:p>
            <a:endParaRPr lang="en-US" dirty="0"/>
          </a:p>
          <a:p>
            <a:r>
              <a:rPr lang="en-US" dirty="0"/>
              <a:t>During this task, organizations categorize the system based on the potential adverse impact to the organization (operations, assets, individuals, etc.) resulting from the loss of the confidentiality, integrity and availability of the system/information. The categorization decision is consistent with the organization’s risk management strategy. The Security categorization information is then documented in the system security plan or included as an attachment to the plan and can be cross-referenced in a privacy plan when the system processes PII. </a:t>
            </a:r>
          </a:p>
          <a:p>
            <a:endParaRPr lang="en-US" dirty="0"/>
          </a:p>
          <a:p>
            <a:r>
              <a:rPr lang="en-US" dirty="0"/>
              <a:t>The categorization process is carried out by the system owner and the information owner or steward in cooperation and collaboration with senior leaders and executives with mission, business function, or risk management responsibilities. </a:t>
            </a:r>
          </a:p>
          <a:p>
            <a:endParaRPr lang="en-US" dirty="0"/>
          </a:p>
          <a:p>
            <a:r>
              <a:rPr lang="en-US" dirty="0"/>
              <a:t>Organizations have flexibility in conducting a security categorization to establish a single impact level for a system based on the high-water mark concept for other than national security systems, or to establish three impact values that may vary for each of the security objectives of confidentiality, integrity, and availability for national security systems. The security categorization results for the system can be further refined by the organization to facilitate an impact-level prioritization of systems with the same impact level (see Task P-6). Results from the impact-level prioritization conducted by the organization can be used to help system owners in control selection and tailoring decisions. </a:t>
            </a:r>
          </a:p>
          <a:p>
            <a:pPr marL="181240" indent="-181240">
              <a:buFont typeface="Arial" panose="020B0604020202020204" pitchFamily="34" charset="0"/>
              <a:buChar char="•"/>
            </a:pPr>
            <a:endParaRPr lang="en-US" b="1" dirty="0"/>
          </a:p>
          <a:p>
            <a:r>
              <a:rPr lang="en-US" b="1" dirty="0"/>
              <a:t>C-3: Security Categorization Review and Approval (this is a new task) </a:t>
            </a:r>
            <a:endParaRPr lang="en-US" dirty="0"/>
          </a:p>
          <a:p>
            <a:endParaRPr lang="en-US" dirty="0"/>
          </a:p>
          <a:p>
            <a:r>
              <a:rPr lang="en-US" dirty="0"/>
              <a:t>For systems that process PII, the senior agency official for privacy reviews and approves the security categorization results and decision prior to the authorizing official’s review. Security categorization results and decisions are reviewed by the authorizing official or a designated representative to ensure that the security category selected for the information system is consistent with the mission and business functions of the organization and the need to adequately protect those missions and functions. If the security categorization decision is not approved, the system owner initiates steps to repeat the categorization process and resubmits the adjusted results to the authorizing official or designated representative. </a:t>
            </a:r>
          </a:p>
          <a:p>
            <a:endParaRPr lang="en-US" dirty="0"/>
          </a:p>
          <a:p>
            <a:r>
              <a:rPr lang="en-US" dirty="0"/>
              <a:t>Task C-3 is new to NIST SP 800-37 Rev 2. Although this step was not explicitly included before (approval was previously implied), this is an important checkpoint before moving on and should ultimately be viewed as an opportunity for the AO to review and approve thus reducing the potential for having the system owner go down the wrong path by making not accurate decisions and not correctly allocating time/energy/resources. You will notice many of these checkpoints throughout the RMF.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80</a:t>
            </a:fld>
            <a:endParaRPr lang="en-US" dirty="0"/>
          </a:p>
        </p:txBody>
      </p:sp>
    </p:spTree>
    <p:extLst>
      <p:ext uri="{BB962C8B-B14F-4D97-AF65-F5344CB8AC3E}">
        <p14:creationId xmlns:p14="http://schemas.microsoft.com/office/powerpoint/2010/main" val="301194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After completing this course, you will be able to: </a:t>
            </a:r>
          </a:p>
          <a:p>
            <a:pPr marL="171450" indent="-171450">
              <a:buFont typeface="Calibri" panose="020F0502020204030204" pitchFamily="34" charset="0"/>
              <a:buChar char="●"/>
            </a:pPr>
            <a:r>
              <a:rPr lang="en-US" sz="1200" dirty="0"/>
              <a:t>Explain the importance of establishing an organization-wide risk management program to different stakeholders – from senior leaders to end users; understanding the purpose and benefit of an organization-wide risk management program allows senior leaders make appropriate risk management strategies, investment and operational decisions to successfully carry out an organization’s mission and business functions </a:t>
            </a:r>
          </a:p>
          <a:p>
            <a:pPr marL="171450" indent="-171450">
              <a:buFont typeface="Calibri" panose="020F0502020204030204" pitchFamily="34" charset="0"/>
              <a:buChar char="●"/>
            </a:pPr>
            <a:r>
              <a:rPr lang="en-US" sz="1200" dirty="0"/>
              <a:t>Identify legislation that serve as drivers to the development and implementation of organizational and system security and privacy risk management programs. </a:t>
            </a:r>
          </a:p>
          <a:p>
            <a:pPr marL="171450" indent="-171450">
              <a:buFont typeface="Calibri" panose="020F0502020204030204" pitchFamily="34" charset="0"/>
              <a:buChar char="●"/>
            </a:pPr>
            <a:r>
              <a:rPr lang="en-US" sz="1200" dirty="0"/>
              <a:t>Describe the purpose of the Risk Management Framework as an organization-wide risk management methodology</a:t>
            </a:r>
          </a:p>
          <a:p>
            <a:pPr marL="171450" indent="-171450">
              <a:buFont typeface="Calibri" panose="020F0502020204030204" pitchFamily="34" charset="0"/>
              <a:buChar char="●"/>
            </a:pPr>
            <a:r>
              <a:rPr lang="en-US" sz="1200" dirty="0"/>
              <a:t>Understand the security and privacy considerations related to each step in the Risk Management Framework, including applicable NIST publications to assist in implementation of each step and task </a:t>
            </a:r>
          </a:p>
          <a:p>
            <a:pPr marL="171450" indent="-171450">
              <a:buFont typeface="Calibri" panose="020F0502020204030204" pitchFamily="34" charset="0"/>
              <a:buChar char="●"/>
            </a:pPr>
            <a:r>
              <a:rPr lang="en-US" sz="1200" dirty="0"/>
              <a:t>Understand why the RMF was expanded to incorporate both security and privacy considerations throughout the many steps and tasks </a:t>
            </a:r>
          </a:p>
          <a:p>
            <a:pPr marL="171450" indent="-171450">
              <a:buFont typeface="Calibri" panose="020F0502020204030204" pitchFamily="34" charset="0"/>
              <a:buChar char="●"/>
            </a:pPr>
            <a:r>
              <a:rPr lang="en-US" sz="1200" dirty="0"/>
              <a:t>Describe the usage of the Risk Management Framework and how the updates assist with creating an atmosphere of trust among organizations to strengthen the security of systems and protect the privacy of individuals</a:t>
            </a:r>
          </a:p>
        </p:txBody>
      </p:sp>
      <p:sp>
        <p:nvSpPr>
          <p:cNvPr id="4" name="Slide Number Placeholder 3"/>
          <p:cNvSpPr>
            <a:spLocks noGrp="1"/>
          </p:cNvSpPr>
          <p:nvPr>
            <p:ph type="sldNum" sz="quarter" idx="5"/>
          </p:nvPr>
        </p:nvSpPr>
        <p:spPr/>
        <p:txBody>
          <a:bodyPr/>
          <a:lstStyle/>
          <a:p>
            <a:fld id="{2C5BA844-DEE4-C746-B0B9-DA9D9D9B4B90}" type="slidenum">
              <a:rPr lang="en-US" smtClean="0"/>
              <a:t>9</a:t>
            </a:fld>
            <a:endParaRPr lang="en-US" dirty="0"/>
          </a:p>
        </p:txBody>
      </p:sp>
    </p:spTree>
    <p:extLst>
      <p:ext uri="{BB962C8B-B14F-4D97-AF65-F5344CB8AC3E}">
        <p14:creationId xmlns:p14="http://schemas.microsoft.com/office/powerpoint/2010/main" val="10102457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are some publications that can assist an organization complete the Categorize step tasks:</a:t>
            </a:r>
          </a:p>
          <a:p>
            <a:endParaRPr lang="en-US" b="1" dirty="0"/>
          </a:p>
          <a:p>
            <a:pPr marL="0" indent="0">
              <a:buFont typeface="Calibri" panose="020F0502020204030204" pitchFamily="34" charset="0"/>
              <a:buNone/>
            </a:pPr>
            <a:r>
              <a:rPr lang="en-US" b="1" dirty="0"/>
              <a:t>FIPS 199 </a:t>
            </a:r>
            <a:r>
              <a:rPr lang="en-US" b="1" i="1" dirty="0"/>
              <a:t>Standards for Security Categorization of Federal Information and Information Systems</a:t>
            </a:r>
          </a:p>
          <a:p>
            <a:pPr marL="0" indent="0">
              <a:buFont typeface="Calibri" panose="020F0502020204030204" pitchFamily="34" charset="0"/>
              <a:buNone/>
            </a:pPr>
            <a:r>
              <a:rPr lang="en-US" dirty="0"/>
              <a:t>Establishes the definition for categorization of information types and systems. </a:t>
            </a:r>
          </a:p>
          <a:p>
            <a:endParaRPr lang="en-US" dirty="0"/>
          </a:p>
          <a:p>
            <a:pPr marL="0" indent="0">
              <a:buFont typeface="Calibri" panose="020F0502020204030204" pitchFamily="34" charset="0"/>
              <a:buNone/>
            </a:pPr>
            <a:r>
              <a:rPr lang="en-US" b="1" dirty="0"/>
              <a:t>NIST SP 800-60</a:t>
            </a:r>
            <a:r>
              <a:rPr lang="en-US" dirty="0"/>
              <a:t>, </a:t>
            </a:r>
            <a:r>
              <a:rPr lang="en-US" b="1" i="1" dirty="0"/>
              <a:t>Guide for Mapping Types of Information and Information Systems to Security Categories</a:t>
            </a:r>
          </a:p>
          <a:p>
            <a:pPr marL="0" indent="0">
              <a:buFont typeface="Calibri" panose="020F0502020204030204" pitchFamily="34" charset="0"/>
              <a:buNone/>
            </a:pPr>
            <a:r>
              <a:rPr lang="en-US" dirty="0"/>
              <a:t>Describes the process and steps for categorizing information types and systems. </a:t>
            </a:r>
          </a:p>
          <a:p>
            <a:endParaRPr lang="en-US" dirty="0"/>
          </a:p>
          <a:p>
            <a:pPr marL="0" indent="0">
              <a:buFont typeface="Calibri" panose="020F0502020204030204" pitchFamily="34" charset="0"/>
              <a:buNone/>
            </a:pPr>
            <a:r>
              <a:rPr lang="en-US" b="1" dirty="0"/>
              <a:t>NIST SP 800-18 </a:t>
            </a:r>
            <a:r>
              <a:rPr lang="en-US" b="1" i="1" dirty="0"/>
              <a:t>Guide for Developing System Security Plans for Federal Information Systems</a:t>
            </a:r>
          </a:p>
          <a:p>
            <a:pPr marL="0" indent="0">
              <a:buFont typeface="Calibri" panose="020F0502020204030204" pitchFamily="34" charset="0"/>
              <a:buNone/>
            </a:pPr>
            <a:r>
              <a:rPr lang="en-US" dirty="0"/>
              <a:t>Guidance for developing system security plans (SSP) used to record information about the system including: </a:t>
            </a:r>
          </a:p>
          <a:p>
            <a:pPr marL="171450" lvl="0" indent="-171450">
              <a:buFont typeface="Calibri" panose="020F0502020204030204" pitchFamily="34" charset="0"/>
              <a:buChar char="●"/>
            </a:pPr>
            <a:r>
              <a:rPr lang="en-US" dirty="0"/>
              <a:t>Roles and responsibilities</a:t>
            </a:r>
          </a:p>
          <a:p>
            <a:pPr marL="171450" lvl="0" indent="-171450">
              <a:buFont typeface="Calibri" panose="020F0502020204030204" pitchFamily="34" charset="0"/>
              <a:buChar char="●"/>
            </a:pPr>
            <a:r>
              <a:rPr lang="en-US" dirty="0"/>
              <a:t>Security control implementation details</a:t>
            </a:r>
          </a:p>
          <a:p>
            <a:pPr marL="171450" lvl="0" indent="-171450">
              <a:buFont typeface="Calibri" panose="020F0502020204030204" pitchFamily="34" charset="0"/>
              <a:buChar char="●"/>
            </a:pPr>
            <a:r>
              <a:rPr lang="en-US" dirty="0"/>
              <a:t>Rationale/justification for risk-based decisions (scoping)</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81</a:t>
            </a:fld>
            <a:endParaRPr lang="en-US" dirty="0"/>
          </a:p>
        </p:txBody>
      </p:sp>
    </p:spTree>
    <p:extLst>
      <p:ext uri="{BB962C8B-B14F-4D97-AF65-F5344CB8AC3E}">
        <p14:creationId xmlns:p14="http://schemas.microsoft.com/office/powerpoint/2010/main" val="158681189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security categorization process is completed, appropriate controls are selected for each system commensurate with risk. </a:t>
            </a:r>
          </a:p>
          <a:p>
            <a:endParaRPr lang="en-US" dirty="0"/>
          </a:p>
          <a:p>
            <a:r>
              <a:rPr lang="en-US" dirty="0"/>
              <a:t>Security controls are selected for a system to protect the confidentiality, integrity, and availability of the system and its information. Security controls help reduce system vulnerability and minimize risk. </a:t>
            </a:r>
          </a:p>
          <a:p>
            <a:endParaRPr lang="en-US" dirty="0"/>
          </a:p>
          <a:p>
            <a:r>
              <a:rPr lang="en-US" dirty="0"/>
              <a:t>When an information system processes PII, the organization’s information security program and privacy program have a shared responsibility for managing the risks to individuals that may arise from unauthorized system activity or behavior. This requires the two programs to collaborate when selecting, implementing, assessing, and monitoring security controls.</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82</a:t>
            </a:fld>
            <a:endParaRPr lang="en-US" dirty="0"/>
          </a:p>
        </p:txBody>
      </p:sp>
    </p:spTree>
    <p:extLst>
      <p:ext uri="{BB962C8B-B14F-4D97-AF65-F5344CB8AC3E}">
        <p14:creationId xmlns:p14="http://schemas.microsoft.com/office/powerpoint/2010/main" val="344037143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Select Step Tasks: </a:t>
            </a:r>
          </a:p>
          <a:p>
            <a:endParaRPr lang="en-US" dirty="0"/>
          </a:p>
          <a:p>
            <a:r>
              <a:rPr lang="en-US" b="1" dirty="0"/>
              <a:t>S-1: Control Selection </a:t>
            </a:r>
            <a:endParaRPr lang="en-US" dirty="0"/>
          </a:p>
          <a:p>
            <a:endParaRPr lang="en-US" dirty="0"/>
          </a:p>
          <a:p>
            <a:r>
              <a:rPr lang="en-US" dirty="0"/>
              <a:t>During the control selection task, the organization selects the controls for the system and environment of operation. The organization can use baseline controls which utilize the baselines identified in NIST SP 800-53B, or the organization-generated control selection approach. The organization-generated control selection approach is where the organization does not start with a pre-defined set of controls; rather, the organization uses its own selection process to select controls. </a:t>
            </a:r>
          </a:p>
          <a:p>
            <a:pPr marL="181240" indent="-181240">
              <a:buFont typeface="Arial" panose="020B0604020202020204" pitchFamily="34" charset="0"/>
              <a:buChar char="•"/>
            </a:pPr>
            <a:endParaRPr lang="en-US" dirty="0"/>
          </a:p>
          <a:p>
            <a:r>
              <a:rPr lang="en-US" b="1" dirty="0"/>
              <a:t>S-2: Control Tailoring (NEW) </a:t>
            </a:r>
            <a:endParaRPr lang="en-US" dirty="0"/>
          </a:p>
          <a:p>
            <a:endParaRPr lang="en-US" dirty="0"/>
          </a:p>
          <a:p>
            <a:r>
              <a:rPr lang="en-US" dirty="0"/>
              <a:t>During Control Tailoring, the organization tailors the controls selected for the system and environment of operation. Organizations can tailor the controls to apply only appropriate controls to applicable systems based on the types of the system or risk tolerance. Organizations should use risk assessments to inform and guide the tailoring process. Organizations determine the amount of detail to include in justifications or supporting rationale required for tailoring decisions. Control tailoring always existed in the supplemental guidance and was encouraged for all organizations. However, because it wasn’t called out as a separate task, it didn’t get enough attention. Now it is called out as specific task for organizations to complete as they implement the RMF. </a:t>
            </a:r>
          </a:p>
          <a:p>
            <a:endParaRPr lang="en-US" b="1" dirty="0"/>
          </a:p>
          <a:p>
            <a:r>
              <a:rPr lang="en-US" b="1" dirty="0"/>
              <a:t>S-3: Control Allocation (this is a REVISED task) </a:t>
            </a:r>
            <a:endParaRPr lang="en-US" dirty="0"/>
          </a:p>
          <a:p>
            <a:endParaRPr lang="en-US" dirty="0"/>
          </a:p>
          <a:p>
            <a:r>
              <a:rPr lang="en-US" dirty="0"/>
              <a:t>During Control Allocation, organizations allocate security and privacy controls to the system and to the environment of operation. Control allocation applies in two ways: </a:t>
            </a:r>
          </a:p>
          <a:p>
            <a:r>
              <a:rPr lang="en-US" dirty="0"/>
              <a:t>1) Designation of controls as system-specific, hybrid, or common (or selection of common controls designated in previous task P-5, Common Control Identification) </a:t>
            </a:r>
          </a:p>
          <a:p>
            <a:r>
              <a:rPr lang="en-US" dirty="0"/>
              <a:t>2) Allocation of controls to system elements responsible for providing a specific security or privacy capability. </a:t>
            </a:r>
          </a:p>
          <a:p>
            <a:endParaRPr lang="en-US" dirty="0"/>
          </a:p>
          <a:p>
            <a:r>
              <a:rPr lang="en-US" dirty="0"/>
              <a:t>Not all controls need to be allocated to every system element. This task leverages the output of a previous task, P-17. The Security and privacy requirements from task P-17 allocated to the system, system elements and the environment of operation, guide and inform the control allocation to system elements. </a:t>
            </a:r>
          </a:p>
          <a:p>
            <a:endParaRPr lang="en-US" dirty="0"/>
          </a:p>
          <a:p>
            <a:r>
              <a:rPr lang="en-US" b="1" dirty="0"/>
              <a:t>S-4: Document Planned Control Implementations (this is a new task) </a:t>
            </a:r>
            <a:endParaRPr lang="en-US" dirty="0"/>
          </a:p>
          <a:p>
            <a:endParaRPr lang="en-US" dirty="0"/>
          </a:p>
          <a:p>
            <a:r>
              <a:rPr lang="en-US" dirty="0"/>
              <a:t>During document planned control implementation, the organization identifies the planned implementation of controls for the system and environment of operation in security and privacy plans. At this point, the security and privacy plans describe the intended application of each selected control in the context of the system. This includes planned inputs, expected behavior and expected outputs. This task was originally in the implementation step in 800-37 Rev. 1, but now it is in the Select step. </a:t>
            </a:r>
          </a:p>
          <a:p>
            <a:endParaRPr lang="en-US" dirty="0"/>
          </a:p>
          <a:p>
            <a:r>
              <a:rPr lang="en-US" b="1" dirty="0"/>
              <a:t>S-5 Continuous Monitoring Strategy – System (this is a Revised task) </a:t>
            </a:r>
            <a:endParaRPr lang="en-US" dirty="0"/>
          </a:p>
          <a:p>
            <a:endParaRPr lang="en-US" dirty="0"/>
          </a:p>
          <a:p>
            <a:r>
              <a:rPr lang="en-US" dirty="0"/>
              <a:t>Develop and implement a system-level strategy for monitoring control effectiveness that is consistent with and supplements the organizational continuous monitoring (CONMON) strategy.</a:t>
            </a:r>
          </a:p>
          <a:p>
            <a:endParaRPr lang="en-US" dirty="0"/>
          </a:p>
          <a:p>
            <a:r>
              <a:rPr lang="en-US" dirty="0"/>
              <a:t>The ongoing monitoring of controls implemented or inherited by a system serves as a foundational aspect of risk management and understanding the security and privacy posture of a system. A system CONMON captures this information and is developed and implemented in coordination with the organizational CONMON strategy in the Prepare step. The AO or AODR approves the CONMON strategy and the minimum frequency with which each control is to be monitored. This task was revised to specifically talk about how to leverage the organizational CONMON strategy (previously developed as part of the organizational-level Prepare step) early in the SDLC process to inform the development of the system-level continuous monitoring strategy. </a:t>
            </a:r>
          </a:p>
          <a:p>
            <a:endParaRPr lang="en-US" dirty="0"/>
          </a:p>
          <a:p>
            <a:r>
              <a:rPr lang="en-US" dirty="0"/>
              <a:t>For additional guidance on information security continuous monitoring, refer to SP 800-137, </a:t>
            </a:r>
            <a:r>
              <a:rPr lang="en-US" i="1" dirty="0"/>
              <a:t>Information Security Continuous Monitoring (ISCM) for Federal Information Systems and Organizations</a:t>
            </a:r>
            <a:r>
              <a:rPr lang="en-US" b="0" i="1" dirty="0"/>
              <a:t>.</a:t>
            </a:r>
            <a:endParaRPr lang="en-US" b="0" dirty="0"/>
          </a:p>
          <a:p>
            <a:endParaRPr lang="en-US" b="1" dirty="0"/>
          </a:p>
          <a:p>
            <a:r>
              <a:rPr lang="en-US" b="1" dirty="0"/>
              <a:t>S-6: Plan Review and Approval </a:t>
            </a:r>
            <a:endParaRPr lang="en-US" dirty="0"/>
          </a:p>
          <a:p>
            <a:endParaRPr lang="en-US" dirty="0"/>
          </a:p>
          <a:p>
            <a:r>
              <a:rPr lang="en-US" dirty="0"/>
              <a:t>Review and approve the security and privacy plans for the system and environment of operation. 	</a:t>
            </a:r>
          </a:p>
          <a:p>
            <a:endParaRPr lang="en-US" sz="1100" dirty="0"/>
          </a:p>
          <a:p>
            <a:pPr defTabSz="966612">
              <a:defRPr/>
            </a:pPr>
            <a:r>
              <a:rPr lang="en-US" dirty="0"/>
              <a:t>During this task the AO and/or the AODR approve the SSP for completeness. They are not authorizing the system yet to operate and accept risk. You will note that this step is another formalized check-in to confirm decisions before continuing on with the RMF.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83</a:t>
            </a:fld>
            <a:endParaRPr lang="en-US" dirty="0"/>
          </a:p>
        </p:txBody>
      </p:sp>
    </p:spTree>
    <p:extLst>
      <p:ext uri="{BB962C8B-B14F-4D97-AF65-F5344CB8AC3E}">
        <p14:creationId xmlns:p14="http://schemas.microsoft.com/office/powerpoint/2010/main" val="26974460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are some publications that can assist an organization complete the Select step tasks:</a:t>
            </a:r>
          </a:p>
          <a:p>
            <a:endParaRPr lang="en-US" dirty="0"/>
          </a:p>
          <a:p>
            <a:pPr marL="0" indent="0">
              <a:buFont typeface="Calibri" panose="020F0502020204030204" pitchFamily="34" charset="0"/>
              <a:buNone/>
            </a:pPr>
            <a:r>
              <a:rPr lang="en-US" b="1" dirty="0"/>
              <a:t>FIPS 200</a:t>
            </a:r>
            <a:r>
              <a:rPr lang="en-US" dirty="0"/>
              <a:t>, </a:t>
            </a:r>
            <a:r>
              <a:rPr lang="en-US" b="1" i="1" dirty="0"/>
              <a:t>Minimum Security Requirements for Federal Information and Information Systems</a:t>
            </a:r>
          </a:p>
          <a:p>
            <a:pPr marL="0" indent="0">
              <a:buFont typeface="Calibri" panose="020F0502020204030204" pitchFamily="34" charset="0"/>
              <a:buNone/>
            </a:pPr>
            <a:r>
              <a:rPr lang="en-US" dirty="0"/>
              <a:t>Specifies minimum security requirements for information and systems supporting the executive agencies of the federal government and a risk-based process for selecting the security controls necessary to satisfy the minimum-security requirements. </a:t>
            </a:r>
          </a:p>
          <a:p>
            <a:pPr marL="171450" indent="-171450">
              <a:buFont typeface="Arial" panose="020B0604020202020204" pitchFamily="34" charset="0"/>
              <a:buChar char="•"/>
            </a:pPr>
            <a:endParaRPr lang="en-US" dirty="0"/>
          </a:p>
          <a:p>
            <a:pPr marL="0" indent="0">
              <a:buFont typeface="Calibri" panose="020F0502020204030204" pitchFamily="34" charset="0"/>
              <a:buNone/>
            </a:pPr>
            <a:r>
              <a:rPr lang="en-US" b="1" dirty="0"/>
              <a:t>NIST SP 800-53</a:t>
            </a:r>
            <a:r>
              <a:rPr lang="en-US" dirty="0"/>
              <a:t>, </a:t>
            </a:r>
            <a:r>
              <a:rPr lang="en-US" b="1" i="1" dirty="0"/>
              <a:t>Security and Privacy Controls for Federal Systems and Organizations</a:t>
            </a:r>
          </a:p>
          <a:p>
            <a:pPr marL="0" indent="0">
              <a:buFont typeface="Calibri" panose="020F0502020204030204" pitchFamily="34" charset="0"/>
              <a:buNone/>
            </a:pPr>
            <a:r>
              <a:rPr lang="en-US" dirty="0"/>
              <a:t>This publication provides a catalog of security and privacy controls for federal information systems and organizations to protect organizational operations and assets, individuals, other organizations, and the Nation from a diverse set of threats and risks, including hostile attacks, natural disasters, structural failures, human errors, and privacy risks. </a:t>
            </a:r>
          </a:p>
          <a:p>
            <a:pPr marL="171450" indent="-171450">
              <a:buFont typeface="Arial" panose="020B0604020202020204" pitchFamily="34" charset="0"/>
              <a:buChar char="•"/>
            </a:pPr>
            <a:endParaRPr lang="en-US" dirty="0"/>
          </a:p>
          <a:p>
            <a:pPr marL="0" indent="0">
              <a:buFont typeface="Calibri" panose="020F0502020204030204" pitchFamily="34" charset="0"/>
              <a:buNone/>
            </a:pPr>
            <a:r>
              <a:rPr lang="en-US" b="1" dirty="0"/>
              <a:t>NIST SP 800-53B</a:t>
            </a:r>
            <a:r>
              <a:rPr lang="en-US" dirty="0"/>
              <a:t>, </a:t>
            </a:r>
            <a:r>
              <a:rPr lang="en-US" b="1" i="1" dirty="0"/>
              <a:t>Security and Privacy Controls for Federal Information Systems and Organizations</a:t>
            </a:r>
          </a:p>
          <a:p>
            <a:pPr marL="0" indent="0">
              <a:buFont typeface="Calibri" panose="020F0502020204030204" pitchFamily="34" charset="0"/>
              <a:buNone/>
            </a:pPr>
            <a:r>
              <a:rPr lang="en-US" dirty="0"/>
              <a:t>Specifies guidelines for selecting and specifying security controls for systems supporting the executive agencies of the federal government. One thing to note is that the security and privacy baselines have been moved out of SP 800-53 and into 800-53B.</a:t>
            </a:r>
          </a:p>
        </p:txBody>
      </p:sp>
      <p:sp>
        <p:nvSpPr>
          <p:cNvPr id="4" name="Slide Number Placeholder 3"/>
          <p:cNvSpPr>
            <a:spLocks noGrp="1"/>
          </p:cNvSpPr>
          <p:nvPr>
            <p:ph type="sldNum" sz="quarter" idx="5"/>
          </p:nvPr>
        </p:nvSpPr>
        <p:spPr/>
        <p:txBody>
          <a:bodyPr/>
          <a:lstStyle/>
          <a:p>
            <a:fld id="{2C5BA844-DEE4-C746-B0B9-DA9D9D9B4B90}" type="slidenum">
              <a:rPr lang="en-US" smtClean="0"/>
              <a:t>84</a:t>
            </a:fld>
            <a:endParaRPr lang="en-US" dirty="0"/>
          </a:p>
        </p:txBody>
      </p:sp>
    </p:spTree>
    <p:extLst>
      <p:ext uri="{BB962C8B-B14F-4D97-AF65-F5344CB8AC3E}">
        <p14:creationId xmlns:p14="http://schemas.microsoft.com/office/powerpoint/2010/main" val="24838590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Implement step, the organization implements the controls as specified in security and privacy plans for the system and for the organization and update the plans with the as-implemented details.</a:t>
            </a:r>
          </a:p>
          <a:p>
            <a:endParaRPr lang="en-US" dirty="0"/>
          </a:p>
          <a:p>
            <a:r>
              <a:rPr lang="en-US" dirty="0"/>
              <a:t>Effective implementation of security and privacy controls in the system components is a critically important activity that can affect the security state and risk posture of the entire organization.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85</a:t>
            </a:fld>
            <a:endParaRPr lang="en-US" dirty="0"/>
          </a:p>
        </p:txBody>
      </p:sp>
    </p:spTree>
    <p:extLst>
      <p:ext uri="{BB962C8B-B14F-4D97-AF65-F5344CB8AC3E}">
        <p14:creationId xmlns:p14="http://schemas.microsoft.com/office/powerpoint/2010/main" val="264056697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I-1: Control Implementation </a:t>
            </a:r>
            <a:endParaRPr lang="en-US" dirty="0"/>
          </a:p>
          <a:p>
            <a:endParaRPr lang="en-US" dirty="0"/>
          </a:p>
          <a:p>
            <a:r>
              <a:rPr lang="en-US" dirty="0"/>
              <a:t>The organization implements the controls as identified in the system security and privacy plans. Control implementation is consistent with the organization’s enterprise architecture and associated security and privacy architectures. </a:t>
            </a:r>
          </a:p>
          <a:p>
            <a:endParaRPr lang="en-US" dirty="0"/>
          </a:p>
          <a:p>
            <a:r>
              <a:rPr lang="en-US" b="1" dirty="0"/>
              <a:t>I-2: Update Control Implementation Information (this is a revised task) </a:t>
            </a:r>
            <a:endParaRPr lang="en-US" dirty="0"/>
          </a:p>
          <a:p>
            <a:endParaRPr lang="en-US" dirty="0"/>
          </a:p>
          <a:p>
            <a:r>
              <a:rPr lang="en-US" dirty="0"/>
              <a:t>The organization documents changes to planned control implementations based on the as-implemented state of the controls. Select Step S-4, Document Planned control implementation was where the organization captured how they thought controls were going to be implemented in the security and privacy plans. Now, the organization identifies the controls that were not implemented as planned in the Select step. The organization updates the security and privacy plans to reflect the actual implementation of the control.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86</a:t>
            </a:fld>
            <a:endParaRPr lang="en-US" dirty="0"/>
          </a:p>
        </p:txBody>
      </p:sp>
    </p:spTree>
    <p:extLst>
      <p:ext uri="{BB962C8B-B14F-4D97-AF65-F5344CB8AC3E}">
        <p14:creationId xmlns:p14="http://schemas.microsoft.com/office/powerpoint/2010/main" val="11939119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NIST special publications and interagency reports provide additional guidance on control implementation tasks. On this slide are some publications that can assist an organization complete the Implement step tasks. This list provides a sample of the NIST Special Publications that support control implementation, and it is not exhaustive: </a:t>
            </a:r>
          </a:p>
          <a:p>
            <a:endParaRPr lang="en-US" dirty="0"/>
          </a:p>
          <a:p>
            <a:r>
              <a:rPr lang="en-US" b="1" dirty="0"/>
              <a:t>NIST SP 800-128 </a:t>
            </a:r>
            <a:r>
              <a:rPr lang="en-US" b="1" i="1" dirty="0"/>
              <a:t>Guide for Security-Focused Configuration Management of Information Systems</a:t>
            </a:r>
          </a:p>
          <a:p>
            <a:r>
              <a:rPr lang="en-US" dirty="0"/>
              <a:t>Implementation guidance for Configuration Management (CM) family controls from 800-53. </a:t>
            </a:r>
          </a:p>
          <a:p>
            <a:endParaRPr lang="en-US" dirty="0"/>
          </a:p>
          <a:p>
            <a:r>
              <a:rPr lang="en-US" b="1" dirty="0"/>
              <a:t>NIST SP 800-34 </a:t>
            </a:r>
            <a:r>
              <a:rPr lang="en-US" b="1" i="1" dirty="0"/>
              <a:t>Contingency Planning Guide for Federal Information System</a:t>
            </a:r>
          </a:p>
          <a:p>
            <a:r>
              <a:rPr lang="en-US" dirty="0"/>
              <a:t>Implementation guidance for Contingency Planning (CP) family controls from 800-53 including Business Impact Analysis. </a:t>
            </a:r>
          </a:p>
          <a:p>
            <a:endParaRPr lang="en-US" dirty="0"/>
          </a:p>
          <a:p>
            <a:r>
              <a:rPr lang="en-US" b="1" dirty="0"/>
              <a:t>NIST SP 800-61 </a:t>
            </a:r>
            <a:r>
              <a:rPr lang="en-US" b="1" i="1" dirty="0"/>
              <a:t>Computer Security Incident Handling Guide</a:t>
            </a:r>
          </a:p>
          <a:p>
            <a:r>
              <a:rPr lang="en-US" dirty="0"/>
              <a:t>Implementation guidance for Incident Response (IR) family controls from 800-53. </a:t>
            </a:r>
          </a:p>
          <a:p>
            <a:pPr marL="171450" indent="-171450">
              <a:buFont typeface="Calibri" panose="020F0502020204030204" pitchFamily="34" charset="0"/>
              <a:buChar char="●"/>
            </a:pPr>
            <a:endParaRPr lang="en-US" dirty="0"/>
          </a:p>
          <a:p>
            <a:r>
              <a:rPr lang="en-US" dirty="0"/>
              <a:t>Also see </a:t>
            </a:r>
            <a:r>
              <a:rPr lang="en-US" b="1" dirty="0"/>
              <a:t>SP 800-86, </a:t>
            </a:r>
            <a:r>
              <a:rPr lang="en-US" b="1" i="1" dirty="0"/>
              <a:t>Guide to Integrating Forensic Techniques into Incident Response</a:t>
            </a:r>
          </a:p>
          <a:p>
            <a:r>
              <a:rPr lang="en-US" dirty="0"/>
              <a:t>This publication is intended to help organizations in investigating computer security incidents and troubleshooting some information technology (IT) operational problems by providing practical guidance on performing computer and network forensics.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87</a:t>
            </a:fld>
            <a:endParaRPr lang="en-US" dirty="0"/>
          </a:p>
        </p:txBody>
      </p:sp>
    </p:spTree>
    <p:extLst>
      <p:ext uri="{BB962C8B-B14F-4D97-AF65-F5344CB8AC3E}">
        <p14:creationId xmlns:p14="http://schemas.microsoft.com/office/powerpoint/2010/main" val="22756483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discuss the Assess step. </a:t>
            </a:r>
          </a:p>
          <a:p>
            <a:endParaRPr lang="en-US" dirty="0"/>
          </a:p>
          <a:p>
            <a:r>
              <a:rPr lang="en-US" dirty="0"/>
              <a:t>Once controls are implemented, they should be assessed for effectiveness. </a:t>
            </a:r>
          </a:p>
          <a:p>
            <a:endParaRPr lang="en-US" dirty="0"/>
          </a:p>
          <a:p>
            <a:r>
              <a:rPr lang="en-US" dirty="0"/>
              <a:t>Control assessment is a process employed by an organization to review the security and privacy controls implemented in a system. Control assessment determines the extent to which the controls are implemented correctly, operating as intended, and producing the desired outcome with respect to meeting the security requirements for the system.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88</a:t>
            </a:fld>
            <a:endParaRPr lang="en-US" dirty="0"/>
          </a:p>
        </p:txBody>
      </p:sp>
    </p:spTree>
    <p:extLst>
      <p:ext uri="{BB962C8B-B14F-4D97-AF65-F5344CB8AC3E}">
        <p14:creationId xmlns:p14="http://schemas.microsoft.com/office/powerpoint/2010/main" val="1933003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 look at the assess tasks associated with the Assess step: </a:t>
            </a:r>
          </a:p>
          <a:p>
            <a:endParaRPr lang="en-US" dirty="0"/>
          </a:p>
          <a:p>
            <a:r>
              <a:rPr lang="en-US" b="1" dirty="0"/>
              <a:t>A-1: Assessor Selection (NEW) </a:t>
            </a:r>
            <a:endParaRPr lang="en-US" dirty="0"/>
          </a:p>
          <a:p>
            <a:endParaRPr lang="en-US" dirty="0"/>
          </a:p>
          <a:p>
            <a:r>
              <a:rPr lang="en-US" dirty="0"/>
              <a:t>This task is a new task to the Assess step, in the previous revision of 800-37, it was an implied task. Select the appropriate assessor or assessment team for the type of control assessment to be conducted. In other words, you want to select a person assessing your system that is familiar with your system or type of system. For example, if you have an Oracle based system, then you want to have an assessor that is familiar with or has an Oracle background. Organizations also need to ensure that there is no conflict of interest in selecting an assessor. For example, you don’t want to have the system owner be the assessor. </a:t>
            </a:r>
          </a:p>
          <a:p>
            <a:endParaRPr lang="en-US" dirty="0"/>
          </a:p>
          <a:p>
            <a:r>
              <a:rPr lang="en-US" b="1" dirty="0"/>
              <a:t>A-2: Assessment Plan </a:t>
            </a:r>
            <a:endParaRPr lang="en-US" dirty="0"/>
          </a:p>
          <a:p>
            <a:endParaRPr lang="en-US" dirty="0"/>
          </a:p>
          <a:p>
            <a:r>
              <a:rPr lang="en-US" dirty="0"/>
              <a:t>An Assessment plans help with the level of effort and resource availability for the assessment and provide objectives for control assessments and specific assessment procedures for each control. Assessment plans are developed by the control assessor based on implementation information contained in the system security and privacy plans The assessment plan is reviewed and approved by the AO or the AODR. Note: this is another check-in checkpoint. </a:t>
            </a:r>
          </a:p>
          <a:p>
            <a:endParaRPr lang="en-US" dirty="0"/>
          </a:p>
          <a:p>
            <a:r>
              <a:rPr lang="en-US" b="1" dirty="0"/>
              <a:t>A-3: Control Assessments (Moved) </a:t>
            </a:r>
            <a:endParaRPr lang="en-US" dirty="0"/>
          </a:p>
          <a:p>
            <a:endParaRPr lang="en-US" dirty="0"/>
          </a:p>
          <a:p>
            <a:r>
              <a:rPr lang="en-US" dirty="0"/>
              <a:t>Assess the security controls in accordance with the assessment procedures defined in the security assessment plan. Control assessments determine the extent to which the selected controls are implemented correctly, operating as intended, and producing the desired outcome. Organizations may choose to use automation, where applicable, to conduct control assessments to maximize speed, effectiveness, and efficiency of assessments. This task was moved down from Task 4-2 Security control assessment in 800-37 Rev. 1 because of the addition of the new “Assessor Selection” task. </a:t>
            </a:r>
          </a:p>
          <a:p>
            <a:endParaRPr lang="en-US" dirty="0"/>
          </a:p>
          <a:p>
            <a:r>
              <a:rPr lang="en-US" b="1" dirty="0"/>
              <a:t>A-4: Assessment Reports </a:t>
            </a:r>
            <a:endParaRPr lang="en-US" dirty="0"/>
          </a:p>
          <a:p>
            <a:endParaRPr lang="en-US" dirty="0"/>
          </a:p>
          <a:p>
            <a:r>
              <a:rPr lang="en-US" dirty="0"/>
              <a:t>During this task, the control assessor prepares the assessment reports, documenting the findings and recommendations from the control assessments. Assessment reports are key parts of the authorization package. </a:t>
            </a:r>
          </a:p>
          <a:p>
            <a:endParaRPr lang="en-US" dirty="0"/>
          </a:p>
          <a:p>
            <a:r>
              <a:rPr lang="en-US" b="1" dirty="0"/>
              <a:t>A-5: Remediation Actions </a:t>
            </a:r>
            <a:endParaRPr lang="en-US" dirty="0"/>
          </a:p>
          <a:p>
            <a:endParaRPr lang="en-US" dirty="0"/>
          </a:p>
          <a:p>
            <a:r>
              <a:rPr lang="en-US" dirty="0"/>
              <a:t>Initial remediation actions based on the control assessment can be taken by the system owner or common control provider. If initial remediation actions are taken, the control assessor may Conduct initial remediation actions or reassess remediated controls. Security and privacy plans are updated to reflect control implementation changes based on assessment and subsequent remediation actions. The assessors update the assessment reports with the findings from the reassessment, but do not change the original assessment results. </a:t>
            </a:r>
          </a:p>
          <a:p>
            <a:endParaRPr lang="en-US" b="1" dirty="0"/>
          </a:p>
          <a:p>
            <a:r>
              <a:rPr lang="en-US" b="1" dirty="0"/>
              <a:t>A-6 Plan of Action and Milestones (Moved) </a:t>
            </a:r>
            <a:endParaRPr lang="en-US" dirty="0"/>
          </a:p>
          <a:p>
            <a:endParaRPr lang="en-US" dirty="0"/>
          </a:p>
          <a:p>
            <a:r>
              <a:rPr lang="en-US" dirty="0"/>
              <a:t>Originally this task was in the Authorize step but was moved to Assess because the Plan of Action and Milestones is completed by the System Owner/Common Control Provider to address outstanding assessment findings prior to authorization. Organization prepare the plan of action and milestones (POA&amp;M) based on the findings and recommendations of the assessment reports. POA&amp;Ms detail remediation plans for unacceptable risks identified in security and privacy assessment reports. Some organizations use these POA&amp;Ms to plan and ask for additional resources to fix POA&amp;Ms.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89</a:t>
            </a:fld>
            <a:endParaRPr lang="en-US" dirty="0"/>
          </a:p>
        </p:txBody>
      </p:sp>
    </p:spTree>
    <p:extLst>
      <p:ext uri="{BB962C8B-B14F-4D97-AF65-F5344CB8AC3E}">
        <p14:creationId xmlns:p14="http://schemas.microsoft.com/office/powerpoint/2010/main" val="420250132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are some publications that can assist an organization complete the Assess step tasks:</a:t>
            </a:r>
          </a:p>
          <a:p>
            <a:endParaRPr lang="en-US" b="1" dirty="0"/>
          </a:p>
          <a:p>
            <a:r>
              <a:rPr lang="en-US" b="1" dirty="0"/>
              <a:t>NIST SP 800-53A </a:t>
            </a:r>
            <a:r>
              <a:rPr lang="en-US" b="1" i="1" dirty="0"/>
              <a:t>Assessing Security and Privacy Controls in Federal Systems and Organizations: Building Effective Security Assessment Plans</a:t>
            </a:r>
          </a:p>
          <a:p>
            <a:r>
              <a:rPr lang="en-US" dirty="0"/>
              <a:t>Provides common assessment procedures that organizations can use to evaluate the effectiveness of security controls in federal systems, specifically those controls listed in SP 800-53. This document defines/provides assessment objectives, methods, and objects. 800-53A is a companion document to 800-53 and is updated to be consistent with 800-53 updates. </a:t>
            </a:r>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90</a:t>
            </a:fld>
            <a:endParaRPr lang="en-US" dirty="0"/>
          </a:p>
        </p:txBody>
      </p:sp>
    </p:spTree>
    <p:extLst>
      <p:ext uri="{BB962C8B-B14F-4D97-AF65-F5344CB8AC3E}">
        <p14:creationId xmlns:p14="http://schemas.microsoft.com/office/powerpoint/2010/main" val="3625158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Completing the entire course should take approximately 3 hours.  Breakdown in time for each module is as follows:</a:t>
            </a:r>
            <a:endParaRPr lang="en-US" sz="1200" b="1" dirty="0"/>
          </a:p>
          <a:p>
            <a:r>
              <a:rPr lang="en-US" b="1" dirty="0"/>
              <a:t>Welcome and Overview (9 minutes)</a:t>
            </a:r>
          </a:p>
          <a:p>
            <a:r>
              <a:rPr lang="en-US" b="1" dirty="0"/>
              <a:t>Module 1: Federal Legislation (8 minutes)</a:t>
            </a:r>
          </a:p>
          <a:p>
            <a:r>
              <a:rPr lang="en-US" b="1" dirty="0"/>
              <a:t>Module 2: NIST Special Publication 800-37 Background and Update Overview (10 minutes) </a:t>
            </a:r>
          </a:p>
          <a:p>
            <a:r>
              <a:rPr lang="en-US" b="1" dirty="0"/>
              <a:t>Module 3: The Fundamentals (75 minutes)</a:t>
            </a:r>
          </a:p>
          <a:p>
            <a:pPr defTabSz="966612">
              <a:defRPr/>
            </a:pPr>
            <a:r>
              <a:rPr lang="en-US" b="1" dirty="0"/>
              <a:t>Module 4: The Risk Management Framework (59 minutes)</a:t>
            </a:r>
          </a:p>
          <a:p>
            <a:pPr defTabSz="966612">
              <a:defRPr/>
            </a:pPr>
            <a:r>
              <a:rPr lang="en-US" b="1" dirty="0"/>
              <a:t>Module 5: Conclusion and Contact Information (3 minutes) </a:t>
            </a:r>
          </a:p>
          <a:p>
            <a:pPr marL="785372" lvl="1" indent="-302066">
              <a:buFont typeface="Arial" panose="020B0604020202020204" pitchFamily="34" charset="0"/>
              <a:buChar char="•"/>
            </a:pPr>
            <a:endParaRPr lang="en-US" sz="1200" b="1" dirty="0"/>
          </a:p>
          <a:p>
            <a:endParaRPr lang="en-US" sz="1200" dirty="0"/>
          </a:p>
        </p:txBody>
      </p:sp>
      <p:sp>
        <p:nvSpPr>
          <p:cNvPr id="4" name="Slide Number Placeholder 3"/>
          <p:cNvSpPr>
            <a:spLocks noGrp="1"/>
          </p:cNvSpPr>
          <p:nvPr>
            <p:ph type="sldNum" sz="quarter" idx="5"/>
          </p:nvPr>
        </p:nvSpPr>
        <p:spPr/>
        <p:txBody>
          <a:bodyPr/>
          <a:lstStyle/>
          <a:p>
            <a:fld id="{2C5BA844-DEE4-C746-B0B9-DA9D9D9B4B90}" type="slidenum">
              <a:rPr lang="en-US" smtClean="0"/>
              <a:t>10</a:t>
            </a:fld>
            <a:endParaRPr lang="en-US" dirty="0"/>
          </a:p>
        </p:txBody>
      </p:sp>
    </p:spTree>
    <p:extLst>
      <p:ext uri="{BB962C8B-B14F-4D97-AF65-F5344CB8AC3E}">
        <p14:creationId xmlns:p14="http://schemas.microsoft.com/office/powerpoint/2010/main" val="40805626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Authorization is the official management decision of a senior organizational official (the Authorizing Official) to authorize operation of a system and to explicitly accept the risk to organizational operations and assets, individuals, other organizations, and the Nation based on the implementation of an agreed-upon set of security controls. </a:t>
            </a:r>
          </a:p>
          <a:p>
            <a:endParaRPr lang="en-US" dirty="0"/>
          </a:p>
          <a:p>
            <a:r>
              <a:rPr lang="en-US" dirty="0"/>
              <a:t>The authorization package, including an executive summary, system security and privacy plan, assessment report and plan of action and milestones, provides authorizing officials with the information needed for understanding the current security and privacy state of systems. Organizations are encouraged to maximize the use of automated tools in the preparation, assembly, and transmission of authorization packages and security and privacy information supporting the authorization process. Many commercially available governance, risk, and compliance (GRC) tools can be employed to reduce or eliminate hard copy documentation. </a:t>
            </a:r>
          </a:p>
          <a:p>
            <a:endParaRPr lang="en-US" dirty="0"/>
          </a:p>
          <a:p>
            <a:r>
              <a:rPr lang="en-US" dirty="0"/>
              <a:t>When performing authorization activities, the level of effort, resources expended, and actions taken should be commensurate with the system categorization. </a:t>
            </a:r>
          </a:p>
          <a:p>
            <a:r>
              <a:rPr lang="en-US" dirty="0"/>
              <a:t>Only after a system is authorized can it be put into operation. </a:t>
            </a:r>
          </a:p>
          <a:p>
            <a:endParaRPr lang="en-US" dirty="0"/>
          </a:p>
          <a:p>
            <a:r>
              <a:rPr lang="en-US" dirty="0"/>
              <a:t>While the Authorize step results in a major milestone and artifact of the risk management framework, it is important to emphasize the purpose of the RMF is not merely the authorization to operate; it is ongoing management of information security and privacy risk. 	</a:t>
            </a:r>
          </a:p>
          <a:p>
            <a:endParaRPr lang="en-US" dirty="0"/>
          </a:p>
        </p:txBody>
      </p:sp>
      <p:sp>
        <p:nvSpPr>
          <p:cNvPr id="4" name="Slide Number Placeholder 3"/>
          <p:cNvSpPr>
            <a:spLocks noGrp="1"/>
          </p:cNvSpPr>
          <p:nvPr>
            <p:ph type="sldNum" sz="quarter" idx="5"/>
          </p:nvPr>
        </p:nvSpPr>
        <p:spPr/>
        <p:txBody>
          <a:bodyPr/>
          <a:lstStyle/>
          <a:p>
            <a:fld id="{2C5BA844-DEE4-C746-B0B9-DA9D9D9B4B90}" type="slidenum">
              <a:rPr lang="en-US" smtClean="0"/>
              <a:t>91</a:t>
            </a:fld>
            <a:endParaRPr lang="en-US" dirty="0"/>
          </a:p>
        </p:txBody>
      </p:sp>
    </p:spTree>
    <p:extLst>
      <p:ext uri="{BB962C8B-B14F-4D97-AF65-F5344CB8AC3E}">
        <p14:creationId xmlns:p14="http://schemas.microsoft.com/office/powerpoint/2010/main" val="269533451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tasks associated with the Authorize step: </a:t>
            </a:r>
          </a:p>
          <a:p>
            <a:endParaRPr lang="en-US" b="1" dirty="0"/>
          </a:p>
          <a:p>
            <a:r>
              <a:rPr lang="en-US" b="1" dirty="0"/>
              <a:t>R-1: Authorization Package </a:t>
            </a:r>
            <a:endParaRPr lang="en-US" dirty="0"/>
          </a:p>
          <a:p>
            <a:endParaRPr lang="en-US" dirty="0"/>
          </a:p>
          <a:p>
            <a:r>
              <a:rPr lang="en-US" dirty="0"/>
              <a:t>During the authorization package task, the system owner or common control provider assembles the authorization package (which consist of the security and privacy plans, security and privacy assessment reports, plans of action and milestones, and an executive summary) and submits the package to the authorizing official either in electronic, hard copy or generated by a reporting tool for an authorization decision. The senior agency official for privacy reviews the authorization package for systems that process PII to ensure compliance with applicable privacy requirements and to manage privacy risks, prior to authorizing officials making risk determination and acceptance decisions. </a:t>
            </a:r>
          </a:p>
          <a:p>
            <a:endParaRPr lang="en-US" dirty="0"/>
          </a:p>
          <a:p>
            <a:r>
              <a:rPr lang="en-US" b="1" dirty="0"/>
              <a:t>R-2 Risk Analysis and Determination (this is a revised task) </a:t>
            </a:r>
            <a:endParaRPr lang="en-US" dirty="0"/>
          </a:p>
          <a:p>
            <a:endParaRPr lang="en-US" dirty="0"/>
          </a:p>
          <a:p>
            <a:r>
              <a:rPr lang="en-US" dirty="0"/>
              <a:t>The authorizing official or designated representative, in collaboration with the senior agency information security officer and the senior agency official for privacy (for information systems processing PII), analyzes the information in the authorization package provided by the control assessor, system owner, or common control provider, and finalizes the determination of risk. The AO analyzes and determines the risk from the operation or use of the system or the provision of common controls. The authorizing official analyzes the relevant security and privacy information provided by the automated security/privacy management and reporting tool to determine the current security and privacy posture of the system. This control was revised to formalize risk analysis prior to a risk determination by the AO. </a:t>
            </a:r>
          </a:p>
          <a:p>
            <a:endParaRPr lang="en-US" dirty="0"/>
          </a:p>
          <a:p>
            <a:r>
              <a:rPr lang="en-US" b="1" dirty="0"/>
              <a:t>R-3: Risk Response (this is a NEW task) </a:t>
            </a:r>
            <a:endParaRPr lang="en-US" dirty="0"/>
          </a:p>
          <a:p>
            <a:endParaRPr lang="en-US" dirty="0"/>
          </a:p>
          <a:p>
            <a:r>
              <a:rPr lang="en-US" dirty="0"/>
              <a:t>A preferred course of action in response to risk is identified and taken. After risk is analyzed and determined, organizations can respond to risk in a variety of ways, including acceptance of risk and mitigation of risk. Existing risk assessment results and risk assessment techniques may be used to help determine the preferred course of action for the risk response, consistent with the organizational risk management strategy. When the response to risk is mitigation, the planned mitigation actions are included in and tracked using the plan of action and milestones. Once mitigated, assessors reassess the controls and capture updates in the assessment reports, which were completed in the Assess step Task A-4 </a:t>
            </a:r>
            <a:r>
              <a:rPr lang="en-US" i="1" dirty="0"/>
              <a:t>Assessment Reports. </a:t>
            </a:r>
            <a:r>
              <a:rPr lang="en-US" dirty="0"/>
              <a:t>The assessment reports are updated with the findings from the reassessment, but do not change the original assessment results. The security and privacy plans are updated based on the findings of the control assessments and any remediation actions taken. A key part of the risk-based decision process is the recognition that regardless of the risk response, there remains a degree of residual risk. Organizations determine acceptable degrees of residual risk based on organizational risk tolerance. </a:t>
            </a:r>
          </a:p>
          <a:p>
            <a:endParaRPr lang="en-US" dirty="0"/>
          </a:p>
          <a:p>
            <a:r>
              <a:rPr lang="en-US" b="1" dirty="0"/>
              <a:t>R-4: Authorization Decision (this is a NEW task) </a:t>
            </a:r>
            <a:endParaRPr lang="en-US" dirty="0"/>
          </a:p>
          <a:p>
            <a:endParaRPr lang="en-US" dirty="0"/>
          </a:p>
          <a:p>
            <a:r>
              <a:rPr lang="en-US" dirty="0"/>
              <a:t>The AO determine during this new task if the risk from the operation or use of the system or the provision or use of common controls is acceptable. This new task formalizes the authorization decision announcement. Again, the authorization decision is made by the AO and not the AODR. The authorizing official issues an authorization decision for the system or for organization-designated common controls after reviewing the information in the authorization package, input from other organizational officials, and other relevant information that may affect the authorization decision. The authorization decision (and authorization termination date, if appropriate) is conveyed by the authorizing official to the system owner or common control provider, and other organizational officials, as appropriate. </a:t>
            </a:r>
          </a:p>
          <a:p>
            <a:endParaRPr lang="en-US" dirty="0"/>
          </a:p>
          <a:p>
            <a:r>
              <a:rPr lang="en-US" b="1" dirty="0"/>
              <a:t>R-5: Authorization Reporting </a:t>
            </a:r>
            <a:endParaRPr lang="en-US" dirty="0"/>
          </a:p>
          <a:p>
            <a:endParaRPr lang="en-US" dirty="0"/>
          </a:p>
          <a:p>
            <a:r>
              <a:rPr lang="en-US" dirty="0"/>
              <a:t>During this task, authorizing officials report the authorization decision and any deficiencies in controls that represent significant security or privacy risk to designated organization officials. The organization decides what to do with the risk that was reported and either accept or deny the operation of the system.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92</a:t>
            </a:fld>
            <a:endParaRPr lang="en-US" dirty="0"/>
          </a:p>
        </p:txBody>
      </p:sp>
    </p:spTree>
    <p:extLst>
      <p:ext uri="{BB962C8B-B14F-4D97-AF65-F5344CB8AC3E}">
        <p14:creationId xmlns:p14="http://schemas.microsoft.com/office/powerpoint/2010/main" val="37540266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r>
              <a:rPr lang="en-US" dirty="0"/>
              <a:t>There are no additional supporting NIST publications to support this step.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93</a:t>
            </a:fld>
            <a:endParaRPr lang="en-US" dirty="0"/>
          </a:p>
        </p:txBody>
      </p:sp>
    </p:spTree>
    <p:extLst>
      <p:ext uri="{BB962C8B-B14F-4D97-AF65-F5344CB8AC3E}">
        <p14:creationId xmlns:p14="http://schemas.microsoft.com/office/powerpoint/2010/main" val="237157031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critical aspect of the Risk Management Framework is the post-authorization period involving the continuous monitoring of a system’s controls, which includes analyzing and documenting any proposed or actual changes to the system or its environment of operation. </a:t>
            </a:r>
          </a:p>
          <a:p>
            <a:endParaRPr lang="en-US" dirty="0"/>
          </a:p>
          <a:p>
            <a:r>
              <a:rPr lang="en-US" dirty="0"/>
              <a:t>Conducting a thorough point-in-time assessment of the controls in an organizational system is necessary, but not sufficient to demonstrate due diligence. System monitoring activities are most effective when integrated into the broader life cycle management processes carried out by the organization and not executed as stand-alone, security-and privacy-centric activities. </a:t>
            </a:r>
          </a:p>
          <a:p>
            <a:endParaRPr lang="en-US" dirty="0"/>
          </a:p>
          <a:p>
            <a:r>
              <a:rPr lang="en-US" dirty="0"/>
              <a:t>The ultimate objective of the continuous monitoring program is to determine if the controls in the system continue to be effective over time in light of the inevitable changes to hardware, software, and firmware that occur in the system, as well as changes in the environment in which the system operates.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94</a:t>
            </a:fld>
            <a:endParaRPr lang="en-US" dirty="0"/>
          </a:p>
        </p:txBody>
      </p:sp>
    </p:spTree>
    <p:extLst>
      <p:ext uri="{BB962C8B-B14F-4D97-AF65-F5344CB8AC3E}">
        <p14:creationId xmlns:p14="http://schemas.microsoft.com/office/powerpoint/2010/main" val="292509947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tasks are conducted during the Monitor step. Organizations will notice that no major changes have been made to the Monitor task. Note that Ongoing Authorization was originally covered by the white paper from 2014 entitled </a:t>
            </a:r>
            <a:r>
              <a:rPr lang="en-US" i="1" dirty="0"/>
              <a:t>Supplemental Guidance on Ongoing Authorization: Transitioning to Near Real-Time Risk Management</a:t>
            </a:r>
            <a:r>
              <a:rPr lang="en-US" dirty="0"/>
              <a:t>, but now it is incorporated into NIST SP 800-37 Rev. 2. </a:t>
            </a:r>
          </a:p>
          <a:p>
            <a:endParaRPr lang="en-US" dirty="0"/>
          </a:p>
          <a:p>
            <a:r>
              <a:rPr lang="en-US" b="1" dirty="0"/>
              <a:t>M-1: System and Environment Changes </a:t>
            </a:r>
            <a:endParaRPr lang="en-US" dirty="0"/>
          </a:p>
          <a:p>
            <a:endParaRPr lang="en-US" dirty="0"/>
          </a:p>
          <a:p>
            <a:r>
              <a:rPr lang="en-US" dirty="0"/>
              <a:t>During this task, organizations monitor the system and its environment of operation for changes that impact the security and privacy posture of the system. Things that can change an organizations security and privacy posture include installation or disposal of hardware, changes to configuration, installing of patches, etc. </a:t>
            </a:r>
          </a:p>
          <a:p>
            <a:endParaRPr lang="en-US" dirty="0"/>
          </a:p>
          <a:p>
            <a:r>
              <a:rPr lang="en-US" b="1" dirty="0"/>
              <a:t>M-2: Ongoing Assessments </a:t>
            </a:r>
            <a:endParaRPr lang="en-US" dirty="0"/>
          </a:p>
          <a:p>
            <a:endParaRPr lang="en-US" dirty="0"/>
          </a:p>
          <a:p>
            <a:r>
              <a:rPr lang="en-US" dirty="0"/>
              <a:t>After an organization conducts an initial assessment. An organization assess all applicable controls on an ongoing basis. They assess the controls implemented within and inherited by the system in accordance with the continuous monitoring strategy. The organization determines the frequency the controls were assessed and monitors them for control effectiveness. </a:t>
            </a:r>
          </a:p>
          <a:p>
            <a:endParaRPr lang="en-US" dirty="0"/>
          </a:p>
          <a:p>
            <a:r>
              <a:rPr lang="en-US" b="1" dirty="0"/>
              <a:t>M-3: Ongoing Risk Response </a:t>
            </a:r>
            <a:endParaRPr lang="en-US" dirty="0"/>
          </a:p>
          <a:p>
            <a:endParaRPr lang="en-US" dirty="0"/>
          </a:p>
          <a:p>
            <a:r>
              <a:rPr lang="en-US" dirty="0"/>
              <a:t>During this task, the organizations respond to risk based on the results of ongoing monitoring activities, risk assessments, and outstanding items in plans of action and milestones. The authorizing official determines the appropriate risk response consistent with the organizational risk management strategy to the assessment findings or approves responses proposed by the system owner and common control provider. </a:t>
            </a:r>
          </a:p>
          <a:p>
            <a:endParaRPr lang="en-US" dirty="0"/>
          </a:p>
          <a:p>
            <a:r>
              <a:rPr lang="en-US" b="1" dirty="0"/>
              <a:t>M-4: Authorization Package Updates </a:t>
            </a:r>
            <a:endParaRPr lang="en-US" dirty="0"/>
          </a:p>
          <a:p>
            <a:endParaRPr lang="en-US" dirty="0"/>
          </a:p>
          <a:p>
            <a:r>
              <a:rPr lang="en-US" dirty="0"/>
              <a:t>During the authorization package update task, organizations update plans, assessment reports, and plans of action and milestones based on the results of the continuous monitoring process. The frequency of updates to risk management information is up to the system owner, common control provider and authorizing officials in accordance with federal and organizational policies and is consistent with the organizational and system-level continuous monitoring strategies. The use of automated support tools and organization-wide security and privacy program management practices ensure that authorizing officials can readily access the current security and privacy posture of the system. Providing an effective method to track changes to systems through configuration management procedures is necessary to achieve transparency and traceability in the security and privacy activities of the organization.</a:t>
            </a:r>
          </a:p>
        </p:txBody>
      </p:sp>
      <p:sp>
        <p:nvSpPr>
          <p:cNvPr id="4" name="Slide Number Placeholder 3"/>
          <p:cNvSpPr>
            <a:spLocks noGrp="1"/>
          </p:cNvSpPr>
          <p:nvPr>
            <p:ph type="sldNum" sz="quarter" idx="5"/>
          </p:nvPr>
        </p:nvSpPr>
        <p:spPr/>
        <p:txBody>
          <a:bodyPr/>
          <a:lstStyle/>
          <a:p>
            <a:fld id="{2C5BA844-DEE4-C746-B0B9-DA9D9D9B4B90}" type="slidenum">
              <a:rPr lang="en-US" smtClean="0"/>
              <a:t>95</a:t>
            </a:fld>
            <a:endParaRPr lang="en-US" dirty="0"/>
          </a:p>
        </p:txBody>
      </p:sp>
    </p:spTree>
    <p:extLst>
      <p:ext uri="{BB962C8B-B14F-4D97-AF65-F5344CB8AC3E}">
        <p14:creationId xmlns:p14="http://schemas.microsoft.com/office/powerpoint/2010/main" val="17943191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M-5: Security and Privacy Reporting </a:t>
            </a:r>
            <a:endParaRPr lang="en-US" dirty="0"/>
          </a:p>
          <a:p>
            <a:endParaRPr lang="en-US" dirty="0"/>
          </a:p>
          <a:p>
            <a:r>
              <a:rPr lang="en-US" dirty="0"/>
              <a:t>During the security and privacy reporting task, organizations report the security and privacy status of the system (including the effectiveness of controls employed within and inherited by the system) to appropriate organizational officials on an ongoing basis in accordance with the organization-defined monitoring strategy. Organizations have flexibility in the breadth, depth, formality, form, and format of security and privacy posture reports. In addition, organizations determine the frequency of security and privacy posture in compliance with federal and organizational policies. </a:t>
            </a:r>
          </a:p>
          <a:p>
            <a:endParaRPr lang="en-US" dirty="0"/>
          </a:p>
          <a:p>
            <a:r>
              <a:rPr lang="en-US" b="1" dirty="0"/>
              <a:t>M-6: Ongoing Authorization </a:t>
            </a:r>
            <a:endParaRPr lang="en-US" dirty="0"/>
          </a:p>
          <a:p>
            <a:endParaRPr lang="en-US" dirty="0"/>
          </a:p>
          <a:p>
            <a:r>
              <a:rPr lang="en-US" dirty="0"/>
              <a:t>In order to employ an ongoing authorization approach, organizations have in place an organization- level and system-level continuous monitoring process to assess implemented controls on an ongoing basis. The findings/results from the continuous monitoring process provides information to authorizing officials to support near-real time risk-based decision making.</a:t>
            </a:r>
          </a:p>
          <a:p>
            <a:endParaRPr lang="en-US" dirty="0"/>
          </a:p>
          <a:p>
            <a:r>
              <a:rPr lang="en-US" dirty="0"/>
              <a:t>During ongoing authorization, organizations review the reported security status of the system (including the effectiveness of security controls employed within and inherited by the system) on an ongoing basis in accordance with the monitoring strategy to determine whether the risk to organizational operations, organizational assets, individuals, other organizations, or the Nation remains acceptable. The risks may change based on the information provided in the security and privacy posture reports because the reports may indicate changes to the security or privacy risk factors. Determining how changing conditions affect organizational and individual risk is essential for managing privacy risk and maintaining adequate security. The authorizing official conveys updated risk determination and acceptance results to the senior accountable official for risk management or the risk executive (function).The use of automated support tools to capture, organize, quantify, visually display, and maintain security and privacy posture information promotes near real-time risk management regarding the risk posture of the organization. </a:t>
            </a:r>
          </a:p>
          <a:p>
            <a:endParaRPr lang="en-US" dirty="0"/>
          </a:p>
          <a:p>
            <a:r>
              <a:rPr lang="en-US" b="1" dirty="0"/>
              <a:t>M-7: System Disposal </a:t>
            </a:r>
            <a:endParaRPr lang="en-US" dirty="0"/>
          </a:p>
          <a:p>
            <a:endParaRPr lang="en-US" dirty="0"/>
          </a:p>
          <a:p>
            <a:r>
              <a:rPr lang="en-US" dirty="0"/>
              <a:t>During the system disposal task, organizations implement a system decommissioning strategy which executes required actions when a system is removed from service. Organizational tracking and management systems (including inventory systems) are updated to indicate the system that is being removed from service. Security and privacy posture reports reflect the security and privacy status of the system. Users and application owners hosted on the disposed system are notified as appropriate, and any control inheritance relationships are reviewed and assessed for impact. System owners and security and privacy personnel ensure that disposed systems comply with relevant federal laws, regulations, directives, policies, and standards.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96</a:t>
            </a:fld>
            <a:endParaRPr lang="en-US" dirty="0"/>
          </a:p>
        </p:txBody>
      </p:sp>
    </p:spTree>
    <p:extLst>
      <p:ext uri="{BB962C8B-B14F-4D97-AF65-F5344CB8AC3E}">
        <p14:creationId xmlns:p14="http://schemas.microsoft.com/office/powerpoint/2010/main" val="25075199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are some publications that can assist an organization complete the Monitor step:</a:t>
            </a:r>
          </a:p>
          <a:p>
            <a:endParaRPr lang="en-US" dirty="0"/>
          </a:p>
          <a:p>
            <a:r>
              <a:rPr lang="en-US" b="1" dirty="0"/>
              <a:t>NIST SP 800-137 </a:t>
            </a:r>
            <a:r>
              <a:rPr lang="en-US" b="1" i="1" dirty="0"/>
              <a:t>Information Security Continuous Monitoring for Federal Information Systems and Organizations</a:t>
            </a:r>
          </a:p>
          <a:p>
            <a:r>
              <a:rPr lang="en-US" dirty="0"/>
              <a:t>Management level guidance on developing an information security continuous monitoring (ISCM) strategy and implementing an ISCM program. ISCM is maintaining ongoing awareness of information security, vulnerabilities, and threats to support organizational risk management decisions. </a:t>
            </a:r>
          </a:p>
          <a:p>
            <a:pPr marL="171450" indent="-171450">
              <a:buFont typeface="Arial" panose="020B0604020202020204" pitchFamily="34" charset="0"/>
              <a:buChar char="•"/>
            </a:pPr>
            <a:endParaRPr lang="en-US" dirty="0"/>
          </a:p>
          <a:p>
            <a:r>
              <a:rPr lang="en-US" b="1" dirty="0"/>
              <a:t>NIST SP 800-137A, Assessing Information Security Continuous Monitoring (ISCM) Programs: Developing an ISCM Program Assessment</a:t>
            </a:r>
          </a:p>
          <a:p>
            <a:r>
              <a:rPr lang="en-US" dirty="0"/>
              <a:t>This publication describes an approach for the development ISCM program assessments that can be used to evaluate ISCM programs. An ISCM program assessment provides organizational leadership with information on the effectiveness and completeness of the organization’s ISCM program, to include review of ISCM strategies, policies, procedures, operations, and analysis of continuous monitoring data. </a:t>
            </a:r>
          </a:p>
          <a:p>
            <a:pPr marL="171450" indent="-171450">
              <a:buFont typeface="Arial" panose="020B0604020202020204" pitchFamily="34" charset="0"/>
              <a:buChar char="•"/>
            </a:pPr>
            <a:endParaRPr lang="en-US" dirty="0"/>
          </a:p>
          <a:p>
            <a:r>
              <a:rPr lang="en-US" b="1" dirty="0"/>
              <a:t>NIST IR 8011 </a:t>
            </a:r>
            <a:r>
              <a:rPr lang="en-US" b="1" i="1" dirty="0"/>
              <a:t>Automation Support for Ongoing Assessment</a:t>
            </a:r>
          </a:p>
          <a:p>
            <a:r>
              <a:rPr lang="en-US" dirty="0"/>
              <a:t>Multiple volumes for Implementation level support for automation of ongoing assessment. </a:t>
            </a:r>
          </a:p>
          <a:p>
            <a:r>
              <a:rPr lang="en-US" dirty="0"/>
              <a:t>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97</a:t>
            </a:fld>
            <a:endParaRPr lang="en-US" dirty="0"/>
          </a:p>
        </p:txBody>
      </p:sp>
    </p:spTree>
    <p:extLst>
      <p:ext uri="{BB962C8B-B14F-4D97-AF65-F5344CB8AC3E}">
        <p14:creationId xmlns:p14="http://schemas.microsoft.com/office/powerpoint/2010/main" val="365127018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course of this module, we discussed at length managing risk is a repeatable process to understand and mitigate risk to an acceptable level per the organizational risk management strategy and risk tolerance. It brings together the best collective judgments of the individuals responsible for the strategic planning and day-to-day operations of organizations to provide adequate security and risk mitigation for the systems supporting the missions and business functions of those organizations. However, understanding what constitutes risk and how risk can be addressed and managed using the highly customizable, flexible, and technology neutral RMF will enable you to do your part to ensure the integrity and trustworthiness of your organization’s systems, particularly if you are directly involved in the execution and implementation phases of security programs for your organization. </a:t>
            </a:r>
          </a:p>
          <a:p>
            <a:endParaRPr lang="en-US" b="1" dirty="0"/>
          </a:p>
          <a:p>
            <a:r>
              <a:rPr lang="en-US" b="1" dirty="0"/>
              <a:t>The RMF is not a compliance or “one and done” process once an Authorization to Operate is granted; managing risk is an ongoing activity that supports the organizational mission and business functions. </a:t>
            </a:r>
            <a:r>
              <a:rPr lang="en-US" dirty="0"/>
              <a:t>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98</a:t>
            </a:fld>
            <a:endParaRPr lang="en-US" dirty="0"/>
          </a:p>
        </p:txBody>
      </p:sp>
    </p:spTree>
    <p:extLst>
      <p:ext uri="{BB962C8B-B14F-4D97-AF65-F5344CB8AC3E}">
        <p14:creationId xmlns:p14="http://schemas.microsoft.com/office/powerpoint/2010/main" val="108616993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completing this course, you and your organization can now: </a:t>
            </a:r>
          </a:p>
          <a:p>
            <a:pPr marL="174625" indent="-174625">
              <a:buFont typeface="Calibri" panose="020F0502020204030204" pitchFamily="34" charset="0"/>
              <a:buChar char="●"/>
            </a:pPr>
            <a:r>
              <a:rPr lang="en-US" dirty="0"/>
              <a:t>Better understand the importance of managing risk for information security and privacy programs is vital for an organization to ensure continuity of mission and mitigate privacy and security risks. </a:t>
            </a:r>
          </a:p>
          <a:p>
            <a:pPr marL="174625" indent="-174625">
              <a:buFont typeface="Calibri" panose="020F0502020204030204" pitchFamily="34" charset="0"/>
              <a:buChar char="●"/>
            </a:pPr>
            <a:r>
              <a:rPr lang="en-US" dirty="0"/>
              <a:t>Become more familiar with legislative guidelines, standards and requirements established by Federal Government related to security and privacy practices that protect information resources and manage PII. </a:t>
            </a:r>
          </a:p>
          <a:p>
            <a:pPr marL="174625" indent="-174625">
              <a:buFont typeface="Calibri" panose="020F0502020204030204" pitchFamily="34" charset="0"/>
              <a:buChar char="●"/>
            </a:pPr>
            <a:r>
              <a:rPr lang="en-US" dirty="0"/>
              <a:t>Understand the background, purpose, steps, tasks that comprise the RMF. </a:t>
            </a:r>
          </a:p>
          <a:p>
            <a:pPr marL="174625" indent="-174625">
              <a:buFont typeface="Calibri" panose="020F0502020204030204" pitchFamily="34" charset="0"/>
              <a:buChar char="●"/>
            </a:pPr>
            <a:r>
              <a:rPr lang="en-US" dirty="0"/>
              <a:t>Describe the integration of both security and privacy risk management into the RMF. </a:t>
            </a:r>
          </a:p>
          <a:p>
            <a:pPr marL="174625" indent="-174625">
              <a:buFont typeface="Calibri" panose="020F0502020204030204" pitchFamily="34" charset="0"/>
              <a:buChar char="●"/>
            </a:pPr>
            <a:r>
              <a:rPr lang="en-US" dirty="0"/>
              <a:t>Clearly understand the roles and responsibilities of individuals executing the RMF. </a:t>
            </a:r>
          </a:p>
          <a:p>
            <a:pPr marL="174625" indent="-174625">
              <a:buFont typeface="Calibri" panose="020F0502020204030204" pitchFamily="34" charset="0"/>
              <a:buChar char="●"/>
            </a:pPr>
            <a:r>
              <a:rPr lang="en-US" dirty="0"/>
              <a:t>Become familiar with additional resources (e.g., NIST publications and NIST Interagency Reports) available to organizations to successfully complete RMF steps and tasks. </a:t>
            </a:r>
          </a:p>
          <a:p>
            <a:r>
              <a:rPr lang="en-US" dirty="0"/>
              <a:t>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99</a:t>
            </a:fld>
            <a:endParaRPr lang="en-US" dirty="0"/>
          </a:p>
        </p:txBody>
      </p:sp>
    </p:spTree>
    <p:extLst>
      <p:ext uri="{BB962C8B-B14F-4D97-AF65-F5344CB8AC3E}">
        <p14:creationId xmlns:p14="http://schemas.microsoft.com/office/powerpoint/2010/main" val="39796802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additional links that can assist an organization find additional information. </a:t>
            </a:r>
          </a:p>
          <a:p>
            <a:endParaRPr lang="en-US" dirty="0"/>
          </a:p>
          <a:p>
            <a:r>
              <a:rPr lang="en-US" dirty="0"/>
              <a:t>All of the NIST cybersecurity and privacy publications identified in this course are available at the NIST Computer Security Resource Center: </a:t>
            </a:r>
            <a:r>
              <a:rPr lang="en-US" dirty="0">
                <a:hlinkClick r:id="rId3"/>
              </a:rPr>
              <a:t>https://csrc.nist.gov</a:t>
            </a:r>
            <a:r>
              <a:rPr lang="en-US" dirty="0"/>
              <a:t>. </a:t>
            </a:r>
          </a:p>
          <a:p>
            <a:endParaRPr lang="en-US" dirty="0"/>
          </a:p>
          <a:p>
            <a:r>
              <a:rPr lang="en-US" dirty="0"/>
              <a:t>On the Risk Management Program website, you will find various resources to assist organizations such as RMF Quick Start Guides, upcoming events, frequently asked questions, and a Risk Management Mailing list to get updates on publication status, a security Control Overlay Repository (a collaboration resource for stakeholders and organizations to share security control overlays) and additional presentations/event recordings and relevant FISMA publications. </a:t>
            </a:r>
          </a:p>
          <a:p>
            <a:endParaRPr lang="en-US" dirty="0"/>
          </a:p>
          <a:p>
            <a:r>
              <a:rPr lang="en-US" dirty="0"/>
              <a:t>NIST offers a mailing list where users can sign up to receive updates on NIST cybersecurity and privacy publications, events, and news.</a:t>
            </a:r>
          </a:p>
          <a:p>
            <a:r>
              <a:rPr lang="en-US" dirty="0"/>
              <a:t> </a:t>
            </a:r>
          </a:p>
          <a:p>
            <a:r>
              <a:rPr lang="en-US" dirty="0"/>
              <a:t>Also listed are emails you can write to for additional clarification on the FISMA-Suite of NIST publications, and security and privacy questions. For security-related questions, email </a:t>
            </a:r>
            <a:r>
              <a:rPr lang="en-US" dirty="0">
                <a:hlinkClick r:id="rId4"/>
              </a:rPr>
              <a:t>sec-cert@nist.gov</a:t>
            </a:r>
            <a:r>
              <a:rPr lang="en-US" dirty="0"/>
              <a:t> and for privacy-related questions, email </a:t>
            </a:r>
            <a:r>
              <a:rPr lang="en-US" dirty="0">
                <a:hlinkClick r:id="rId5"/>
              </a:rPr>
              <a:t>privacyeng@nist.gov</a:t>
            </a:r>
            <a:r>
              <a:rPr lang="en-US" dirty="0"/>
              <a:t>. </a:t>
            </a:r>
          </a:p>
          <a:p>
            <a:endParaRPr lang="en-US" dirty="0"/>
          </a:p>
          <a:p>
            <a:r>
              <a:rPr lang="en-US" dirty="0"/>
              <a:t>Feel free to follow the NIST cybersecurity program on twitter at @NISTCYBER.	</a:t>
            </a:r>
          </a:p>
          <a:p>
            <a:endParaRPr lang="en-US" sz="1100" dirty="0"/>
          </a:p>
        </p:txBody>
      </p:sp>
      <p:sp>
        <p:nvSpPr>
          <p:cNvPr id="4" name="Slide Number Placeholder 3"/>
          <p:cNvSpPr>
            <a:spLocks noGrp="1"/>
          </p:cNvSpPr>
          <p:nvPr>
            <p:ph type="sldNum" sz="quarter" idx="5"/>
          </p:nvPr>
        </p:nvSpPr>
        <p:spPr/>
        <p:txBody>
          <a:bodyPr/>
          <a:lstStyle/>
          <a:p>
            <a:fld id="{2C5BA844-DEE4-C746-B0B9-DA9D9D9B4B90}" type="slidenum">
              <a:rPr lang="en-US" smtClean="0"/>
              <a:t>100</a:t>
            </a:fld>
            <a:endParaRPr lang="en-US" dirty="0"/>
          </a:p>
        </p:txBody>
      </p:sp>
    </p:spTree>
    <p:extLst>
      <p:ext uri="{BB962C8B-B14F-4D97-AF65-F5344CB8AC3E}">
        <p14:creationId xmlns:p14="http://schemas.microsoft.com/office/powerpoint/2010/main" val="201803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nist.gov/rmf"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nist.gov/rmf" TargetMode="Externa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8BE0BDF-0C95-8B49-84ED-905DED0D6A96}"/>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10338"/>
            <a:ext cx="12228755" cy="6878675"/>
          </a:xfrm>
          <a:prstGeom prst="rect">
            <a:avLst/>
          </a:prstGeom>
        </p:spPr>
      </p:pic>
      <p:cxnSp>
        <p:nvCxnSpPr>
          <p:cNvPr id="10" name="Straight Connector 9">
            <a:extLst>
              <a:ext uri="{FF2B5EF4-FFF2-40B4-BE49-F238E27FC236}">
                <a16:creationId xmlns:a16="http://schemas.microsoft.com/office/drawing/2014/main" id="{1D57BFF6-77BE-8442-93ED-FFDC8E161B7C}"/>
              </a:ext>
              <a:ext uri="{C183D7F6-B498-43B3-948B-1728B52AA6E4}">
                <adec:decorative xmlns:adec="http://schemas.microsoft.com/office/drawing/2017/decorative" val="1"/>
              </a:ext>
            </a:extLst>
          </p:cNvPr>
          <p:cNvCxnSpPr>
            <a:cxnSpLocks/>
          </p:cNvCxnSpPr>
          <p:nvPr userDrawn="1"/>
        </p:nvCxnSpPr>
        <p:spPr>
          <a:xfrm>
            <a:off x="-11574" y="947513"/>
            <a:ext cx="12290612" cy="0"/>
          </a:xfrm>
          <a:prstGeom prst="line">
            <a:avLst/>
          </a:prstGeom>
          <a:ln w="25400">
            <a:solidFill>
              <a:srgbClr val="27549C"/>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E794A8F-6352-2B45-86C5-9179E4BBC256}"/>
              </a:ext>
            </a:extLst>
          </p:cNvPr>
          <p:cNvSpPr>
            <a:spLocks noGrp="1"/>
          </p:cNvSpPr>
          <p:nvPr>
            <p:ph type="ctrTitle"/>
          </p:nvPr>
        </p:nvSpPr>
        <p:spPr>
          <a:xfrm>
            <a:off x="497842" y="1682349"/>
            <a:ext cx="10463809" cy="675323"/>
          </a:xfrm>
          <a:prstGeom prst="rect">
            <a:avLst/>
          </a:prstGeom>
        </p:spPr>
        <p:txBody>
          <a:bodyPr anchor="b">
            <a:noAutofit/>
          </a:bodyPr>
          <a:lstStyle>
            <a:lvl1pPr algn="l">
              <a:defRPr sz="6000" b="1" i="0">
                <a:solidFill>
                  <a:schemeClr val="bg1"/>
                </a:solidFill>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19E7B5CE-1A1B-9D41-B8D8-6D06D433AA10}"/>
              </a:ext>
            </a:extLst>
          </p:cNvPr>
          <p:cNvSpPr>
            <a:spLocks noGrp="1"/>
          </p:cNvSpPr>
          <p:nvPr>
            <p:ph type="dt" sz="half" idx="10"/>
          </p:nvPr>
        </p:nvSpPr>
        <p:spPr>
          <a:xfrm>
            <a:off x="838200" y="6356352"/>
            <a:ext cx="2743200" cy="365125"/>
          </a:xfrm>
          <a:prstGeom prst="rect">
            <a:avLst/>
          </a:prstGeom>
        </p:spPr>
        <p:txBody>
          <a:bodyPr/>
          <a:lstStyle/>
          <a:p>
            <a:endParaRPr lang="en-US" dirty="0"/>
          </a:p>
        </p:txBody>
      </p:sp>
      <p:sp>
        <p:nvSpPr>
          <p:cNvPr id="16" name="Content Placeholder 2">
            <a:extLst>
              <a:ext uri="{FF2B5EF4-FFF2-40B4-BE49-F238E27FC236}">
                <a16:creationId xmlns:a16="http://schemas.microsoft.com/office/drawing/2014/main" id="{34E5BB74-2191-4A46-A928-051FD2C6A547}"/>
              </a:ext>
            </a:extLst>
          </p:cNvPr>
          <p:cNvSpPr>
            <a:spLocks noGrp="1"/>
          </p:cNvSpPr>
          <p:nvPr>
            <p:ph idx="13"/>
          </p:nvPr>
        </p:nvSpPr>
        <p:spPr>
          <a:xfrm>
            <a:off x="8042032" y="6336324"/>
            <a:ext cx="3669323" cy="521677"/>
          </a:xfrm>
          <a:prstGeom prst="rect">
            <a:avLst/>
          </a:prstGeom>
        </p:spPr>
        <p:txBody>
          <a:bodyPr/>
          <a:lstStyle>
            <a:lvl1pPr marL="0" indent="0" algn="r">
              <a:buNone/>
              <a:defRPr b="0">
                <a:solidFill>
                  <a:srgbClr val="C4DCFF"/>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1" name="Footer Placeholder 4">
            <a:extLst>
              <a:ext uri="{FF2B5EF4-FFF2-40B4-BE49-F238E27FC236}">
                <a16:creationId xmlns:a16="http://schemas.microsoft.com/office/drawing/2014/main" id="{6FE4F80B-8918-BE43-9898-F78588338AB6}"/>
              </a:ext>
            </a:extLst>
          </p:cNvPr>
          <p:cNvSpPr>
            <a:spLocks noGrp="1"/>
          </p:cNvSpPr>
          <p:nvPr>
            <p:ph type="ftr" sz="quarter" idx="11"/>
          </p:nvPr>
        </p:nvSpPr>
        <p:spPr>
          <a:xfrm>
            <a:off x="3104708" y="6356352"/>
            <a:ext cx="5826643" cy="365125"/>
          </a:xfrm>
          <a:prstGeom prst="rect">
            <a:avLst/>
          </a:prstGeom>
        </p:spPr>
        <p:txBody>
          <a:bodyPr/>
          <a:lstStyle>
            <a:lvl1pPr>
              <a:defRPr>
                <a:solidFill>
                  <a:schemeClr val="bg1"/>
                </a:solidFill>
              </a:defRPr>
            </a:lvl1pPr>
          </a:lstStyle>
          <a:p>
            <a:endParaRPr lang="en-US" dirty="0"/>
          </a:p>
        </p:txBody>
      </p:sp>
      <p:pic>
        <p:nvPicPr>
          <p:cNvPr id="5" name="Picture 4" descr="U.S. Department of Commerce National Institute of Standards and Technology  Logo">
            <a:extLst>
              <a:ext uri="{FF2B5EF4-FFF2-40B4-BE49-F238E27FC236}">
                <a16:creationId xmlns:a16="http://schemas.microsoft.com/office/drawing/2014/main" id="{CBCBD737-AD5E-1BAC-159A-50651B72847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44399" y="-212797"/>
            <a:ext cx="5989332" cy="1425461"/>
          </a:xfrm>
          <a:prstGeom prst="rect">
            <a:avLst/>
          </a:prstGeom>
        </p:spPr>
      </p:pic>
    </p:spTree>
    <p:extLst>
      <p:ext uri="{BB962C8B-B14F-4D97-AF65-F5344CB8AC3E}">
        <p14:creationId xmlns:p14="http://schemas.microsoft.com/office/powerpoint/2010/main" val="158224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WER LIS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720969" y="1521069"/>
            <a:ext cx="11067572" cy="4551777"/>
          </a:xfrm>
          <a:prstGeom prst="rect">
            <a:avLst/>
          </a:prstGeom>
        </p:spPr>
        <p:txBody>
          <a:bodyPr>
            <a:noAutofit/>
          </a:bodyPr>
          <a:lstStyle>
            <a:lvl1pPr marL="0" indent="0">
              <a:lnSpc>
                <a:spcPct val="100000"/>
              </a:lnSpc>
              <a:spcBef>
                <a:spcPts val="0"/>
              </a:spcBef>
              <a:spcAft>
                <a:spcPts val="1200"/>
              </a:spcAft>
              <a:buNone/>
              <a:defRPr sz="2400"/>
            </a:lvl1pPr>
            <a:lvl2pPr marL="742928" indent="-285750">
              <a:lnSpc>
                <a:spcPct val="100000"/>
              </a:lnSpc>
              <a:spcBef>
                <a:spcPts val="1200"/>
              </a:spcBef>
              <a:spcAft>
                <a:spcPts val="1800"/>
              </a:spcAft>
              <a:buFont typeface="Arial" panose="020B0604020202020204" pitchFamily="34" charset="0"/>
              <a:buChar char="•"/>
              <a:defRPr sz="20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741031199"/>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 LEFT - BO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407269" y="1538654"/>
            <a:ext cx="6381272" cy="4534192"/>
          </a:xfrm>
          <a:prstGeom prst="rect">
            <a:avLst/>
          </a:prstGeom>
        </p:spPr>
        <p:txBody>
          <a:bodyPr>
            <a:noAutofit/>
          </a:bodyPr>
          <a:lstStyle>
            <a:lvl1pPr marL="0" indent="0">
              <a:buNone/>
              <a:defRPr sz="2400" b="1"/>
            </a:lvl1pPr>
            <a:lvl2pPr marL="742928" indent="-285750">
              <a:buFont typeface="Arial" panose="020B0604020202020204" pitchFamily="34" charset="0"/>
              <a:buChar char="•"/>
              <a:defRPr sz="20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1439323447"/>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RAPHIC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407269" y="1538654"/>
            <a:ext cx="6381272" cy="4534192"/>
          </a:xfrm>
          <a:prstGeom prst="rect">
            <a:avLst/>
          </a:prstGeom>
        </p:spPr>
        <p:txBody>
          <a:bodyPr>
            <a:noAutofit/>
          </a:bodyPr>
          <a:lstStyle>
            <a:lvl1pPr marL="0" indent="0">
              <a:buNone/>
              <a:defRPr sz="2400" b="0"/>
            </a:lvl1pPr>
            <a:lvl2pPr marL="742928" indent="-285750">
              <a:buFont typeface="Arial" panose="020B0604020202020204" pitchFamily="34" charset="0"/>
              <a:buChar char="•"/>
              <a:defRPr sz="2000" b="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112295265"/>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IC -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274321" y="1512277"/>
            <a:ext cx="6724356" cy="4560569"/>
          </a:xfrm>
          <a:prstGeom prst="rect">
            <a:avLst/>
          </a:prstGeom>
        </p:spPr>
        <p:txBody>
          <a:bodyPr>
            <a:noAutofit/>
          </a:bodyPr>
          <a:lstStyle>
            <a:lvl1pPr marL="0" indent="0">
              <a:buNone/>
              <a:defRPr sz="20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831982867"/>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IC - TOP AND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274321" y="2866292"/>
            <a:ext cx="6724356" cy="3206554"/>
          </a:xfrm>
          <a:prstGeom prst="rect">
            <a:avLst/>
          </a:prstGeom>
        </p:spPr>
        <p:txBody>
          <a:bodyPr>
            <a:noAutofit/>
          </a:bodyPr>
          <a:lstStyle>
            <a:lvl1pPr marL="0" indent="0">
              <a:buNone/>
              <a:defRPr sz="20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3487808454"/>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IC - BOTT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729762" y="1441938"/>
            <a:ext cx="10752992" cy="2303585"/>
          </a:xfrm>
          <a:prstGeom prst="rect">
            <a:avLst/>
          </a:prstGeom>
        </p:spPr>
        <p:txBody>
          <a:bodyPr>
            <a:noAutofit/>
          </a:bodyPr>
          <a:lstStyle>
            <a:lvl1pPr marL="0" indent="0">
              <a:lnSpc>
                <a:spcPct val="100000"/>
              </a:lnSpc>
              <a:spcBef>
                <a:spcPts val="0"/>
              </a:spcBef>
              <a:buNone/>
              <a:defRPr sz="2400"/>
            </a:lvl1pPr>
            <a:lvl2pPr marL="800078" indent="-342900">
              <a:lnSpc>
                <a:spcPct val="100000"/>
              </a:lnSpc>
              <a:spcBef>
                <a:spcPts val="0"/>
              </a:spcBef>
              <a:buFont typeface="Arial" panose="020B0604020202020204" pitchFamily="34" charset="0"/>
              <a:buChar char="•"/>
              <a:defRPr sz="20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2110739357"/>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TEP TASK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274321" y="1185111"/>
            <a:ext cx="11514220" cy="4887735"/>
          </a:xfrm>
          <a:prstGeom prst="rect">
            <a:avLst/>
          </a:prstGeom>
        </p:spPr>
        <p:txBody>
          <a:bodyPr>
            <a:noAutofit/>
          </a:bodyPr>
          <a:lstStyle>
            <a:lvl1pPr marL="0" indent="0">
              <a:lnSpc>
                <a:spcPct val="100000"/>
              </a:lnSpc>
              <a:spcBef>
                <a:spcPts val="0"/>
              </a:spcBef>
              <a:buNone/>
              <a:tabLst>
                <a:tab pos="631825" algn="l"/>
              </a:tabLst>
              <a:defRPr sz="1800" b="1"/>
            </a:lvl1pPr>
            <a:lvl2pPr marL="631825" indent="0">
              <a:lnSpc>
                <a:spcPct val="100000"/>
              </a:lnSpc>
              <a:spcBef>
                <a:spcPts val="0"/>
              </a:spcBef>
              <a:spcAft>
                <a:spcPts val="600"/>
              </a:spcAft>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1961574813"/>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EP TASKS 2-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274320" y="1188720"/>
            <a:ext cx="5669280" cy="4893751"/>
          </a:xfrm>
          <a:prstGeom prst="rect">
            <a:avLst/>
          </a:prstGeom>
        </p:spPr>
        <p:txBody>
          <a:bodyPr>
            <a:noAutofit/>
          </a:bodyPr>
          <a:lstStyle>
            <a:lvl1pPr marL="0" indent="0">
              <a:lnSpc>
                <a:spcPct val="100000"/>
              </a:lnSpc>
              <a:spcBef>
                <a:spcPts val="0"/>
              </a:spcBef>
              <a:buNone/>
              <a:tabLst>
                <a:tab pos="631825" algn="l"/>
              </a:tabLst>
              <a:defRPr sz="1800" b="1"/>
            </a:lvl1pPr>
            <a:lvl2pPr marL="631825" indent="0">
              <a:lnSpc>
                <a:spcPct val="100000"/>
              </a:lnSpc>
              <a:spcBef>
                <a:spcPts val="0"/>
              </a:spcBef>
              <a:spcAft>
                <a:spcPts val="600"/>
              </a:spcAft>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
        <p:nvSpPr>
          <p:cNvPr id="5" name="Text Placeholder 3">
            <a:extLst>
              <a:ext uri="{FF2B5EF4-FFF2-40B4-BE49-F238E27FC236}">
                <a16:creationId xmlns:a16="http://schemas.microsoft.com/office/drawing/2014/main" id="{CDD2E880-5710-4DDE-87F9-285CC8C80C52}"/>
              </a:ext>
            </a:extLst>
          </p:cNvPr>
          <p:cNvSpPr>
            <a:spLocks noGrp="1"/>
          </p:cNvSpPr>
          <p:nvPr>
            <p:ph type="body" sz="half" idx="13"/>
          </p:nvPr>
        </p:nvSpPr>
        <p:spPr>
          <a:xfrm>
            <a:off x="6122153" y="1179095"/>
            <a:ext cx="5669280" cy="4898309"/>
          </a:xfrm>
          <a:prstGeom prst="rect">
            <a:avLst/>
          </a:prstGeom>
        </p:spPr>
        <p:txBody>
          <a:bodyPr>
            <a:noAutofit/>
          </a:bodyPr>
          <a:lstStyle>
            <a:lvl1pPr marL="0" indent="0">
              <a:lnSpc>
                <a:spcPct val="100000"/>
              </a:lnSpc>
              <a:spcBef>
                <a:spcPts val="0"/>
              </a:spcBef>
              <a:buNone/>
              <a:tabLst>
                <a:tab pos="631825" algn="l"/>
              </a:tabLst>
              <a:defRPr sz="1800" b="1"/>
            </a:lvl1pPr>
            <a:lvl2pPr marL="631825" indent="0">
              <a:lnSpc>
                <a:spcPct val="100000"/>
              </a:lnSpc>
              <a:spcBef>
                <a:spcPts val="0"/>
              </a:spcBef>
              <a:spcAft>
                <a:spcPts val="600"/>
              </a:spcAft>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2408058"/>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IC-RIGH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615462" y="1512277"/>
            <a:ext cx="5480538" cy="4408169"/>
          </a:xfrm>
          <a:prstGeom prst="rect">
            <a:avLst/>
          </a:prstGeom>
        </p:spPr>
        <p:txBody>
          <a:bodyPr>
            <a:noAutofit/>
          </a:bodyPr>
          <a:lstStyle>
            <a:lvl1pPr marL="0" indent="0">
              <a:lnSpc>
                <a:spcPct val="100000"/>
              </a:lnSpc>
              <a:spcBef>
                <a:spcPts val="0"/>
              </a:spcBef>
              <a:buNone/>
              <a:defRPr sz="2400"/>
            </a:lvl1pPr>
            <a:lvl2pPr marL="571500" indent="-228600">
              <a:lnSpc>
                <a:spcPct val="100000"/>
              </a:lnSpc>
              <a:spcBef>
                <a:spcPts val="0"/>
              </a:spcBef>
              <a:buFont typeface="Arial" panose="020B0604020202020204" pitchFamily="34" charset="0"/>
              <a:buChar char="•"/>
              <a:tabLst/>
              <a:defRPr sz="2000"/>
            </a:lvl2pPr>
            <a:lvl3pPr marL="571500" indent="0">
              <a:lnSpc>
                <a:spcPct val="100000"/>
              </a:lnSpc>
              <a:spcBef>
                <a:spcPts val="0"/>
              </a:spcBef>
              <a:buNone/>
              <a:defRPr sz="18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a:p>
            <a:pPr lvl="2"/>
            <a:r>
              <a:rPr lang="en-US" dirty="0"/>
              <a:t>Third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2294521603"/>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RIGH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378069" y="1283677"/>
            <a:ext cx="6392008" cy="4826977"/>
          </a:xfrm>
          <a:prstGeom prst="rect">
            <a:avLst/>
          </a:prstGeom>
        </p:spPr>
        <p:txBody>
          <a:bodyPr>
            <a:noAutofit/>
          </a:bodyPr>
          <a:lstStyle>
            <a:lvl1pPr marL="0" indent="0">
              <a:lnSpc>
                <a:spcPct val="100000"/>
              </a:lnSpc>
              <a:spcBef>
                <a:spcPts val="0"/>
              </a:spcBef>
              <a:buNone/>
              <a:defRPr sz="2000"/>
            </a:lvl1pPr>
            <a:lvl2pPr marL="571500" indent="-228600">
              <a:lnSpc>
                <a:spcPct val="100000"/>
              </a:lnSpc>
              <a:spcBef>
                <a:spcPts val="0"/>
              </a:spcBef>
              <a:buFont typeface="Arial" panose="020B0604020202020204" pitchFamily="34" charset="0"/>
              <a:buChar char="•"/>
              <a:tabLst/>
              <a:defRPr sz="1800" b="1"/>
            </a:lvl2pPr>
            <a:lvl3pPr marL="571500" indent="0">
              <a:lnSpc>
                <a:spcPct val="100000"/>
              </a:lnSpc>
              <a:spcBef>
                <a:spcPts val="0"/>
              </a:spcBef>
              <a:buNone/>
              <a:defRPr sz="16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a:p>
            <a:pPr lvl="2"/>
            <a:r>
              <a:rPr lang="en-US" dirty="0"/>
              <a:t>Third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205280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F4BE-40B8-144A-9D54-23B78E3AA61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B13215-FDAA-154F-967B-CE23C33467C5}"/>
              </a:ext>
            </a:extLst>
          </p:cNvPr>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4CF5BF-A748-DB47-BF3F-3ADB26A49B10}"/>
              </a:ext>
            </a:extLst>
          </p:cNvPr>
          <p:cNvSpPr>
            <a:spLocks noGrp="1"/>
          </p:cNvSpPr>
          <p:nvPr>
            <p:ph type="dt" sz="half" idx="10"/>
          </p:nvPr>
        </p:nvSpPr>
        <p:spPr>
          <a:xfrm>
            <a:off x="838200" y="6356352"/>
            <a:ext cx="2743200" cy="365125"/>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E329A668-5308-374A-A0F0-7F1E52D01DCE}"/>
              </a:ext>
            </a:extLst>
          </p:cNvPr>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CE107C0-9B05-8F45-903D-464476525AD8}"/>
              </a:ext>
            </a:extLst>
          </p:cNvPr>
          <p:cNvSpPr>
            <a:spLocks noGrp="1"/>
          </p:cNvSpPr>
          <p:nvPr>
            <p:ph type="sldNum" sz="quarter" idx="12"/>
          </p:nvPr>
        </p:nvSpPr>
        <p:spPr>
          <a:xfrm>
            <a:off x="8610600" y="6356352"/>
            <a:ext cx="2743200" cy="365125"/>
          </a:xfrm>
          <a:prstGeom prst="rect">
            <a:avLst/>
          </a:prstGeom>
        </p:spPr>
        <p:txBody>
          <a:bodyPr/>
          <a:lstStyle/>
          <a:p>
            <a:fld id="{65E71D35-3A4C-544C-8023-6D77DCD91F75}" type="slidenum">
              <a:rPr lang="en-US" smtClean="0"/>
              <a:t>‹#›</a:t>
            </a:fld>
            <a:endParaRPr lang="en-US" dirty="0"/>
          </a:p>
        </p:txBody>
      </p:sp>
      <p:pic>
        <p:nvPicPr>
          <p:cNvPr id="7" name="Picture 6">
            <a:extLst>
              <a:ext uri="{FF2B5EF4-FFF2-40B4-BE49-F238E27FC236}">
                <a16:creationId xmlns:a16="http://schemas.microsoft.com/office/drawing/2014/main" id="{F4A55C6F-E7F4-A34D-83D6-1B9F5F22E13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20676"/>
            <a:ext cx="12228755" cy="6878675"/>
          </a:xfrm>
          <a:prstGeom prst="rect">
            <a:avLst/>
          </a:prstGeom>
        </p:spPr>
      </p:pic>
      <p:sp>
        <p:nvSpPr>
          <p:cNvPr id="8" name="Rectangle 7">
            <a:extLst>
              <a:ext uri="{FF2B5EF4-FFF2-40B4-BE49-F238E27FC236}">
                <a16:creationId xmlns:a16="http://schemas.microsoft.com/office/drawing/2014/main" id="{11215427-2CB9-7249-AAA0-192D17B2B574}"/>
              </a:ext>
              <a:ext uri="{C183D7F6-B498-43B3-948B-1728B52AA6E4}">
                <adec:decorative xmlns:adec="http://schemas.microsoft.com/office/drawing/2017/decorative" val="1"/>
              </a:ext>
            </a:extLst>
          </p:cNvPr>
          <p:cNvSpPr/>
          <p:nvPr userDrawn="1"/>
        </p:nvSpPr>
        <p:spPr>
          <a:xfrm>
            <a:off x="1" y="-20674"/>
            <a:ext cx="12228755" cy="968188"/>
          </a:xfrm>
          <a:prstGeom prst="rect">
            <a:avLst/>
          </a:prstGeom>
          <a:solidFill>
            <a:srgbClr val="071525">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cxnSp>
        <p:nvCxnSpPr>
          <p:cNvPr id="13" name="Straight Connector 12">
            <a:extLst>
              <a:ext uri="{FF2B5EF4-FFF2-40B4-BE49-F238E27FC236}">
                <a16:creationId xmlns:a16="http://schemas.microsoft.com/office/drawing/2014/main" id="{43799A77-F852-864D-8D2E-6A3FA2BF0990}"/>
              </a:ext>
              <a:ext uri="{C183D7F6-B498-43B3-948B-1728B52AA6E4}">
                <adec:decorative xmlns:adec="http://schemas.microsoft.com/office/drawing/2017/decorative" val="1"/>
              </a:ext>
            </a:extLst>
          </p:cNvPr>
          <p:cNvCxnSpPr>
            <a:cxnSpLocks/>
          </p:cNvCxnSpPr>
          <p:nvPr userDrawn="1"/>
        </p:nvCxnSpPr>
        <p:spPr>
          <a:xfrm>
            <a:off x="-11574" y="947513"/>
            <a:ext cx="12290612" cy="0"/>
          </a:xfrm>
          <a:prstGeom prst="line">
            <a:avLst/>
          </a:prstGeom>
          <a:ln w="25400">
            <a:solidFill>
              <a:srgbClr val="27549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5306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2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2549962882"/>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Naviga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66164-8FB1-C0F7-6442-63803F0880DB}"/>
              </a:ext>
            </a:extLst>
          </p:cNvPr>
          <p:cNvSpPr>
            <a:spLocks noGrp="1"/>
          </p:cNvSpPr>
          <p:nvPr>
            <p:ph sz="half" idx="1"/>
          </p:nvPr>
        </p:nvSpPr>
        <p:spPr>
          <a:xfrm>
            <a:off x="274321" y="1173511"/>
            <a:ext cx="6710012" cy="4249094"/>
          </a:xfrm>
          <a:prstGeom prst="rect">
            <a:avLst/>
          </a:prstGeom>
        </p:spPr>
        <p:txBody>
          <a:bodyPr>
            <a:noAutofit/>
          </a:bodyPr>
          <a:lstStyle>
            <a:lvl1pPr marL="0" indent="0" algn="l">
              <a:spcAft>
                <a:spcPts val="0"/>
              </a:spcAft>
              <a:buNone/>
              <a:tabLst/>
              <a:defRPr sz="1800"/>
            </a:lvl1pPr>
            <a:lvl2pPr marL="156629" indent="-156629">
              <a:lnSpc>
                <a:spcPct val="100000"/>
              </a:lnSpc>
              <a:spcBef>
                <a:spcPts val="267"/>
              </a:spcBef>
              <a:spcAft>
                <a:spcPts val="0"/>
              </a:spcAft>
              <a:buFont typeface="Arial" panose="020B0604020202020204" pitchFamily="34" charset="0"/>
              <a:buChar char="•"/>
              <a:defRPr sz="1400"/>
            </a:lvl2pPr>
            <a:lvl3pPr marL="302676" indent="-150280">
              <a:lnSpc>
                <a:spcPct val="100000"/>
              </a:lnSpc>
              <a:spcBef>
                <a:spcPts val="267"/>
              </a:spcBef>
              <a:spcAft>
                <a:spcPts val="0"/>
              </a:spcAft>
              <a:defRPr sz="1100"/>
            </a:lvl3pPr>
            <a:lvl4pPr marL="455073" indent="-154513">
              <a:lnSpc>
                <a:spcPct val="100000"/>
              </a:lnSpc>
              <a:spcBef>
                <a:spcPts val="267"/>
              </a:spcBef>
              <a:spcAft>
                <a:spcPts val="0"/>
              </a:spcAft>
              <a:defRPr sz="900"/>
            </a:lvl4pPr>
            <a:lvl5pPr marL="63497" indent="0" algn="ctr">
              <a:spcBef>
                <a:spcPts val="300"/>
              </a:spcBef>
              <a:buNone/>
              <a:defRPr>
                <a:solidFill>
                  <a:schemeClr val="accent1">
                    <a:lumMod val="50000"/>
                  </a:schemeClr>
                </a:solidFill>
              </a:defRPr>
            </a:lvl5pPr>
          </a:lstStyle>
          <a:p>
            <a:pPr lvl="0"/>
            <a:r>
              <a:rPr lang="en-US" dirty="0"/>
              <a:t>Click to edit Master text styles</a:t>
            </a:r>
          </a:p>
          <a:p>
            <a:pPr lvl="1"/>
            <a:r>
              <a:rPr lang="en-US" dirty="0"/>
              <a:t>Second level</a:t>
            </a:r>
          </a:p>
          <a:p>
            <a:pPr lvl="2"/>
            <a:r>
              <a:rPr lang="en-US" dirty="0"/>
              <a:t>Third level</a:t>
            </a:r>
          </a:p>
        </p:txBody>
      </p:sp>
      <p:sp>
        <p:nvSpPr>
          <p:cNvPr id="20" name="Content Placeholder 2">
            <a:extLst>
              <a:ext uri="{FF2B5EF4-FFF2-40B4-BE49-F238E27FC236}">
                <a16:creationId xmlns:a16="http://schemas.microsoft.com/office/drawing/2014/main" id="{F3EBFC45-E69D-816A-3008-BBC50FEC59FB}"/>
              </a:ext>
            </a:extLst>
          </p:cNvPr>
          <p:cNvSpPr>
            <a:spLocks noGrp="1"/>
          </p:cNvSpPr>
          <p:nvPr>
            <p:ph sz="half" idx="14"/>
          </p:nvPr>
        </p:nvSpPr>
        <p:spPr>
          <a:xfrm>
            <a:off x="7038475" y="1171472"/>
            <a:ext cx="4777012" cy="5144267"/>
          </a:xfrm>
          <a:prstGeom prst="rect">
            <a:avLst/>
          </a:prstGeom>
          <a:solidFill>
            <a:schemeClr val="accent3">
              <a:lumMod val="40000"/>
              <a:lumOff val="60000"/>
            </a:schemeClr>
          </a:solidFill>
        </p:spPr>
        <p:txBody>
          <a:bodyPr anchor="t">
            <a:noAutofit/>
          </a:bodyPr>
          <a:lstStyle>
            <a:lvl1pPr marL="225414" indent="-225414" algn="ctr">
              <a:buNone/>
              <a:tabLst/>
              <a:defRPr sz="1100" b="1" u="sng">
                <a:solidFill>
                  <a:schemeClr val="accent1">
                    <a:lumMod val="75000"/>
                  </a:schemeClr>
                </a:solidFill>
              </a:defRPr>
            </a:lvl1pPr>
            <a:lvl2pPr marL="0" indent="0">
              <a:lnSpc>
                <a:spcPct val="110000"/>
              </a:lnSpc>
              <a:spcBef>
                <a:spcPts val="300"/>
              </a:spcBef>
              <a:spcAft>
                <a:spcPts val="0"/>
              </a:spcAft>
              <a:buNone/>
              <a:defRPr sz="1100"/>
            </a:lvl2pPr>
          </a:lstStyle>
          <a:p>
            <a:pPr lvl="0"/>
            <a:r>
              <a:rPr lang="en-US" dirty="0"/>
              <a:t>Click to edit Master text styles</a:t>
            </a:r>
          </a:p>
          <a:p>
            <a:pPr lvl="1"/>
            <a:r>
              <a:rPr lang="en-US" dirty="0"/>
              <a:t>Second level</a:t>
            </a:r>
          </a:p>
          <a:p>
            <a:pPr lvl="0"/>
            <a:endParaRPr lang="en-US" dirty="0"/>
          </a:p>
        </p:txBody>
      </p:sp>
      <p:sp>
        <p:nvSpPr>
          <p:cNvPr id="11" name="Title 1">
            <a:extLst>
              <a:ext uri="{FF2B5EF4-FFF2-40B4-BE49-F238E27FC236}">
                <a16:creationId xmlns:a16="http://schemas.microsoft.com/office/drawing/2014/main" id="{3CE55069-2876-84B2-5CDB-2E24A2246724}"/>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pic>
        <p:nvPicPr>
          <p:cNvPr id="12" name="Picture 11">
            <a:extLst>
              <a:ext uri="{FF2B5EF4-FFF2-40B4-BE49-F238E27FC236}">
                <a16:creationId xmlns:a16="http://schemas.microsoft.com/office/drawing/2014/main" id="{A40AE6DF-F679-721E-99B0-D4726B1CB39D}"/>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13" name="Slide Number Placeholder 5">
            <a:extLst>
              <a:ext uri="{FF2B5EF4-FFF2-40B4-BE49-F238E27FC236}">
                <a16:creationId xmlns:a16="http://schemas.microsoft.com/office/drawing/2014/main" id="{1EC5E059-107A-D200-6493-4CBB8034D621}"/>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4" name="Content Placeholder 2">
            <a:extLst>
              <a:ext uri="{FF2B5EF4-FFF2-40B4-BE49-F238E27FC236}">
                <a16:creationId xmlns:a16="http://schemas.microsoft.com/office/drawing/2014/main" id="{91310CA9-9ADE-FCAB-F017-BD2AC9680B61}"/>
              </a:ext>
            </a:extLst>
          </p:cNvPr>
          <p:cNvSpPr>
            <a:spLocks noGrp="1"/>
          </p:cNvSpPr>
          <p:nvPr>
            <p:ph sz="half" idx="15" hasCustomPrompt="1"/>
          </p:nvPr>
        </p:nvSpPr>
        <p:spPr>
          <a:xfrm>
            <a:off x="274321" y="5510433"/>
            <a:ext cx="6710012" cy="805306"/>
          </a:xfrm>
          <a:prstGeom prst="rect">
            <a:avLst/>
          </a:prstGeom>
        </p:spPr>
        <p:txBody>
          <a:bodyPr lIns="548640" rIns="548640" anchor="ctr">
            <a:noAutofit/>
          </a:bodyPr>
          <a:lstStyle>
            <a:lvl1pPr marL="0" indent="0" algn="ctr">
              <a:spcAft>
                <a:spcPts val="0"/>
              </a:spcAft>
              <a:buNone/>
              <a:tabLst/>
              <a:defRPr sz="2000" b="1">
                <a:solidFill>
                  <a:schemeClr val="accent1">
                    <a:lumMod val="50000"/>
                  </a:schemeClr>
                </a:solidFill>
              </a:defRPr>
            </a:lvl1pPr>
            <a:lvl2pPr marL="156629" indent="-156629">
              <a:lnSpc>
                <a:spcPct val="100000"/>
              </a:lnSpc>
              <a:spcBef>
                <a:spcPts val="267"/>
              </a:spcBef>
              <a:spcAft>
                <a:spcPts val="0"/>
              </a:spcAft>
              <a:buFont typeface="Arial" panose="020B0604020202020204" pitchFamily="34" charset="0"/>
              <a:buChar char="•"/>
              <a:defRPr sz="1400"/>
            </a:lvl2pPr>
            <a:lvl3pPr marL="302676" indent="-150280">
              <a:lnSpc>
                <a:spcPct val="100000"/>
              </a:lnSpc>
              <a:spcBef>
                <a:spcPts val="267"/>
              </a:spcBef>
              <a:spcAft>
                <a:spcPts val="0"/>
              </a:spcAft>
              <a:defRPr sz="1100"/>
            </a:lvl3pPr>
            <a:lvl4pPr marL="455073" indent="-154513">
              <a:lnSpc>
                <a:spcPct val="100000"/>
              </a:lnSpc>
              <a:spcBef>
                <a:spcPts val="267"/>
              </a:spcBef>
              <a:spcAft>
                <a:spcPts val="0"/>
              </a:spcAft>
              <a:defRPr sz="900"/>
            </a:lvl4pPr>
            <a:lvl5pPr marL="63497" indent="0" algn="ctr">
              <a:spcBef>
                <a:spcPts val="300"/>
              </a:spcBef>
              <a:buNone/>
              <a:defRPr sz="2000">
                <a:solidFill>
                  <a:schemeClr val="accent1">
                    <a:lumMod val="50000"/>
                  </a:schemeClr>
                </a:solidFill>
              </a:defRPr>
            </a:lvl5pPr>
          </a:lstStyle>
          <a:p>
            <a:pPr lvl="0"/>
            <a:r>
              <a:rPr lang="en-US" dirty="0"/>
              <a:t>Fifth level</a:t>
            </a:r>
          </a:p>
        </p:txBody>
      </p:sp>
      <p:sp>
        <p:nvSpPr>
          <p:cNvPr id="5" name="TextBox 4">
            <a:extLst>
              <a:ext uri="{FF2B5EF4-FFF2-40B4-BE49-F238E27FC236}">
                <a16:creationId xmlns:a16="http://schemas.microsoft.com/office/drawing/2014/main" id="{43AE9613-FDEC-8E31-3BA4-4AEA9612CAAB}"/>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68277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wo Content no Heade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766164-8FB1-C0F7-6442-63803F0880DB}"/>
              </a:ext>
            </a:extLst>
          </p:cNvPr>
          <p:cNvSpPr>
            <a:spLocks noGrp="1"/>
          </p:cNvSpPr>
          <p:nvPr>
            <p:ph sz="half" idx="1"/>
          </p:nvPr>
        </p:nvSpPr>
        <p:spPr>
          <a:xfrm>
            <a:off x="427447" y="1155336"/>
            <a:ext cx="11386670" cy="4445363"/>
          </a:xfrm>
        </p:spPr>
        <p:txBody>
          <a:bodyPr>
            <a:noAutofit/>
          </a:bodyPr>
          <a:lstStyle>
            <a:lvl1pPr marL="685800" indent="-685800">
              <a:spcAft>
                <a:spcPts val="300"/>
              </a:spcAft>
              <a:buNone/>
              <a:tabLst>
                <a:tab pos="685800" algn="l"/>
              </a:tabLst>
              <a:defRPr sz="2400"/>
            </a:lvl1pPr>
            <a:lvl2pPr marL="228600" indent="0">
              <a:buNone/>
              <a:defRPr sz="2000"/>
            </a:lvl2pPr>
          </a:lstStyle>
          <a:p>
            <a:pPr lvl="0"/>
            <a:r>
              <a:rPr lang="en-US" dirty="0"/>
              <a:t>Click to edit Master text styles</a:t>
            </a:r>
          </a:p>
          <a:p>
            <a:pPr lvl="1"/>
            <a:r>
              <a:rPr lang="en-US" dirty="0"/>
              <a:t>Second level</a:t>
            </a:r>
          </a:p>
          <a:p>
            <a:pPr lvl="0"/>
            <a:endParaRPr lang="en-US" dirty="0"/>
          </a:p>
        </p:txBody>
      </p:sp>
      <p:sp>
        <p:nvSpPr>
          <p:cNvPr id="2" name="Content Placeholder 2">
            <a:extLst>
              <a:ext uri="{FF2B5EF4-FFF2-40B4-BE49-F238E27FC236}">
                <a16:creationId xmlns:a16="http://schemas.microsoft.com/office/drawing/2014/main" id="{20E9DFF9-897D-DB65-97E9-8E92267E1E7F}"/>
              </a:ext>
            </a:extLst>
          </p:cNvPr>
          <p:cNvSpPr>
            <a:spLocks noGrp="1"/>
          </p:cNvSpPr>
          <p:nvPr>
            <p:ph sz="half" idx="14"/>
          </p:nvPr>
        </p:nvSpPr>
        <p:spPr>
          <a:xfrm>
            <a:off x="402665" y="5642811"/>
            <a:ext cx="11386670" cy="625366"/>
          </a:xfrm>
          <a:prstGeom prst="rect">
            <a:avLst/>
          </a:prstGeom>
          <a:solidFill>
            <a:schemeClr val="accent3">
              <a:lumMod val="40000"/>
              <a:lumOff val="60000"/>
            </a:schemeClr>
          </a:solidFill>
        </p:spPr>
        <p:txBody>
          <a:bodyPr anchor="ctr">
            <a:noAutofit/>
          </a:bodyPr>
          <a:lstStyle>
            <a:lvl1pPr marL="803275" indent="-803275" algn="ctr">
              <a:spcAft>
                <a:spcPts val="0"/>
              </a:spcAft>
              <a:buNone/>
              <a:tabLst>
                <a:tab pos="803275" algn="l"/>
              </a:tabLst>
              <a:defRPr sz="1600"/>
            </a:lvl1pPr>
            <a:lvl2pPr marL="228600" indent="0">
              <a:buNone/>
              <a:defRPr sz="2000"/>
            </a:lvl2pPr>
          </a:lstStyle>
          <a:p>
            <a:pPr lvl="0"/>
            <a:r>
              <a:rPr lang="en-US" dirty="0"/>
              <a:t>Click to edit Master text styles</a:t>
            </a:r>
          </a:p>
        </p:txBody>
      </p:sp>
      <p:sp>
        <p:nvSpPr>
          <p:cNvPr id="4" name="Title 1">
            <a:extLst>
              <a:ext uri="{FF2B5EF4-FFF2-40B4-BE49-F238E27FC236}">
                <a16:creationId xmlns:a16="http://schemas.microsoft.com/office/drawing/2014/main" id="{31ABDF4C-265C-6605-A1F8-346EF413188D}"/>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5" name="TextBox 4">
            <a:extLst>
              <a:ext uri="{FF2B5EF4-FFF2-40B4-BE49-F238E27FC236}">
                <a16:creationId xmlns:a16="http://schemas.microsoft.com/office/drawing/2014/main" id="{4A9259BD-2D22-4871-9F77-89648FF5CE44}"/>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2"/>
              </a:rPr>
              <a:t>https://nist.gov/rmf</a:t>
            </a:r>
            <a:endParaRPr lang="en-US" sz="1200" dirty="0"/>
          </a:p>
        </p:txBody>
      </p:sp>
      <p:sp>
        <p:nvSpPr>
          <p:cNvPr id="6" name="Slide Number Placeholder 5">
            <a:extLst>
              <a:ext uri="{FF2B5EF4-FFF2-40B4-BE49-F238E27FC236}">
                <a16:creationId xmlns:a16="http://schemas.microsoft.com/office/drawing/2014/main" id="{A6287B60-4514-E4A1-500A-ACE29CB38B4D}"/>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Tree>
    <p:extLst>
      <p:ext uri="{BB962C8B-B14F-4D97-AF65-F5344CB8AC3E}">
        <p14:creationId xmlns:p14="http://schemas.microsoft.com/office/powerpoint/2010/main" val="3691166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804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EF4BE-40B8-144A-9D54-23B78E3AA617}"/>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B13215-FDAA-154F-967B-CE23C33467C5}"/>
              </a:ext>
            </a:extLst>
          </p:cNvPr>
          <p:cNvSpPr>
            <a:spLocks noGrp="1"/>
          </p:cNvSpPr>
          <p:nvPr>
            <p:ph type="subTitle" idx="1"/>
          </p:nvPr>
        </p:nvSpPr>
        <p:spPr>
          <a:xfrm>
            <a:off x="1524000" y="3602037"/>
            <a:ext cx="9144000" cy="1655763"/>
          </a:xfrm>
          <a:prstGeom prst="rect">
            <a:avLst/>
          </a:prstGeo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4CF5BF-A748-DB47-BF3F-3ADB26A49B10}"/>
              </a:ext>
            </a:extLst>
          </p:cNvPr>
          <p:cNvSpPr>
            <a:spLocks noGrp="1"/>
          </p:cNvSpPr>
          <p:nvPr>
            <p:ph type="dt" sz="half" idx="10"/>
          </p:nvPr>
        </p:nvSpPr>
        <p:spPr>
          <a:xfrm>
            <a:off x="838200" y="6356352"/>
            <a:ext cx="2743200" cy="365125"/>
          </a:xfrm>
          <a:prstGeom prst="rect">
            <a:avLst/>
          </a:prstGeom>
        </p:spPr>
        <p:txBody>
          <a:bodyPr/>
          <a:lstStyle/>
          <a:p>
            <a:endParaRPr lang="en-US" dirty="0"/>
          </a:p>
        </p:txBody>
      </p:sp>
      <p:sp>
        <p:nvSpPr>
          <p:cNvPr id="5" name="Footer Placeholder 4">
            <a:extLst>
              <a:ext uri="{FF2B5EF4-FFF2-40B4-BE49-F238E27FC236}">
                <a16:creationId xmlns:a16="http://schemas.microsoft.com/office/drawing/2014/main" id="{E329A668-5308-374A-A0F0-7F1E52D01DCE}"/>
              </a:ext>
            </a:extLst>
          </p:cNvPr>
          <p:cNvSpPr>
            <a:spLocks noGrp="1"/>
          </p:cNvSpPr>
          <p:nvPr>
            <p:ph type="ftr" sz="quarter" idx="11"/>
          </p:nvPr>
        </p:nvSpPr>
        <p:spPr>
          <a:xfrm>
            <a:off x="4038600" y="6356352"/>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CE107C0-9B05-8F45-903D-464476525AD8}"/>
              </a:ext>
            </a:extLst>
          </p:cNvPr>
          <p:cNvSpPr>
            <a:spLocks noGrp="1"/>
          </p:cNvSpPr>
          <p:nvPr>
            <p:ph type="sldNum" sz="quarter" idx="12"/>
          </p:nvPr>
        </p:nvSpPr>
        <p:spPr>
          <a:xfrm>
            <a:off x="8610600" y="6356352"/>
            <a:ext cx="2743200" cy="365125"/>
          </a:xfrm>
          <a:prstGeom prst="rect">
            <a:avLst/>
          </a:prstGeom>
        </p:spPr>
        <p:txBody>
          <a:bodyPr/>
          <a:lstStyle/>
          <a:p>
            <a:fld id="{65E71D35-3A4C-544C-8023-6D77DCD91F75}" type="slidenum">
              <a:rPr lang="en-US" smtClean="0"/>
              <a:t>‹#›</a:t>
            </a:fld>
            <a:endParaRPr lang="en-US" dirty="0"/>
          </a:p>
        </p:txBody>
      </p:sp>
      <p:pic>
        <p:nvPicPr>
          <p:cNvPr id="7" name="Picture 6">
            <a:extLst>
              <a:ext uri="{FF2B5EF4-FFF2-40B4-BE49-F238E27FC236}">
                <a16:creationId xmlns:a16="http://schemas.microsoft.com/office/drawing/2014/main" id="{F4A55C6F-E7F4-A34D-83D6-1B9F5F22E13C}"/>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20676"/>
            <a:ext cx="12228755" cy="6878675"/>
          </a:xfrm>
          <a:prstGeom prst="rect">
            <a:avLst/>
          </a:prstGeom>
        </p:spPr>
      </p:pic>
    </p:spTree>
    <p:extLst>
      <p:ext uri="{BB962C8B-B14F-4D97-AF65-F5344CB8AC3E}">
        <p14:creationId xmlns:p14="http://schemas.microsoft.com/office/powerpoint/2010/main" val="387378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01162" y="1371600"/>
            <a:ext cx="11192608" cy="4701246"/>
          </a:xfrm>
          <a:prstGeom prst="rect">
            <a:avLst/>
          </a:prstGeom>
        </p:spPr>
        <p:txBody>
          <a:bodyPr>
            <a:noAutofit/>
          </a:bodyPr>
          <a:lstStyle>
            <a:lvl1pPr marL="0" indent="0">
              <a:lnSpc>
                <a:spcPct val="100000"/>
              </a:lnSpc>
              <a:spcBef>
                <a:spcPts val="0"/>
              </a:spcBef>
              <a:buNone/>
              <a:defRPr sz="2400"/>
            </a:lvl1pPr>
            <a:lvl2pPr marL="685800" indent="-342900">
              <a:lnSpc>
                <a:spcPct val="100000"/>
              </a:lnSpc>
              <a:spcBef>
                <a:spcPts val="300"/>
              </a:spcBef>
              <a:spcAft>
                <a:spcPts val="300"/>
              </a:spcAft>
              <a:buFont typeface="Arial" panose="020B0604020202020204" pitchFamily="34" charset="0"/>
              <a:buChar char="•"/>
              <a:defRPr sz="20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1069256174"/>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IST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01162" y="1371600"/>
            <a:ext cx="11192608" cy="4701246"/>
          </a:xfrm>
          <a:prstGeom prst="rect">
            <a:avLst/>
          </a:prstGeom>
        </p:spPr>
        <p:txBody>
          <a:bodyPr>
            <a:noAutofit/>
          </a:bodyPr>
          <a:lstStyle>
            <a:lvl1pPr marL="228600" indent="-228600">
              <a:buFont typeface="Arial" panose="020B0604020202020204" pitchFamily="34" charset="0"/>
              <a:buChar char="•"/>
              <a:defRPr sz="2400"/>
            </a:lvl1pPr>
            <a:lvl2pPr marL="457200" indent="-228600">
              <a:buFont typeface="Arial" panose="020B0604020202020204" pitchFamily="34" charset="0"/>
              <a:buChar char="•"/>
              <a:defRPr sz="20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2696604995"/>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CONTENT - COMPRESS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01162" y="1371600"/>
            <a:ext cx="11192608" cy="4701246"/>
          </a:xfrm>
          <a:prstGeom prst="rect">
            <a:avLst/>
          </a:prstGeom>
        </p:spPr>
        <p:txBody>
          <a:bodyPr>
            <a:noAutofit/>
          </a:bodyPr>
          <a:lstStyle>
            <a:lvl1pPr marL="228600" indent="-228600">
              <a:lnSpc>
                <a:spcPct val="100000"/>
              </a:lnSpc>
              <a:spcBef>
                <a:spcPts val="0"/>
              </a:spcBef>
              <a:buFont typeface="Arial" panose="020B0604020202020204" pitchFamily="34" charset="0"/>
              <a:buChar char="•"/>
              <a:defRPr sz="2000"/>
            </a:lvl1pPr>
            <a:lvl2pPr marL="457200" indent="-228600">
              <a:lnSpc>
                <a:spcPct val="100000"/>
              </a:lnSpc>
              <a:spcBef>
                <a:spcPts val="0"/>
              </a:spcBef>
              <a:buFont typeface="Arial" panose="020B0604020202020204" pitchFamily="34" charset="0"/>
              <a:buChar char="•"/>
              <a:defRPr sz="18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2189673386"/>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 - TO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01162" y="2294792"/>
            <a:ext cx="11192608" cy="3778054"/>
          </a:xfrm>
          <a:prstGeom prst="rect">
            <a:avLst/>
          </a:prstGeom>
        </p:spPr>
        <p:txBody>
          <a:bodyPr>
            <a:noAutofit/>
          </a:bodyPr>
          <a:lstStyle>
            <a:lvl1pPr marL="228600" indent="-228600">
              <a:buFont typeface="Arial" panose="020B0604020202020204" pitchFamily="34" charset="0"/>
              <a:buChar char="•"/>
              <a:defRPr sz="2400"/>
            </a:lvl1pPr>
            <a:lvl2pPr marL="457200" indent="-228600">
              <a:buFont typeface="Arial" panose="020B0604020202020204" pitchFamily="34" charset="0"/>
              <a:buChar char="•"/>
              <a:defRPr sz="20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286818609"/>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CONTENT - LO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01162" y="1371600"/>
            <a:ext cx="11192608" cy="4701246"/>
          </a:xfrm>
          <a:prstGeom prst="rect">
            <a:avLst/>
          </a:prstGeom>
        </p:spPr>
        <p:txBody>
          <a:bodyPr>
            <a:noAutofit/>
          </a:bodyPr>
          <a:lstStyle>
            <a:lvl1pPr marL="0" indent="0">
              <a:lnSpc>
                <a:spcPct val="100000"/>
              </a:lnSpc>
              <a:buFont typeface="Arial" panose="020B0604020202020204" pitchFamily="34" charset="0"/>
              <a:buNone/>
              <a:defRPr sz="2400"/>
            </a:lvl1pPr>
            <a:lvl2pPr marL="228600" indent="-228600">
              <a:lnSpc>
                <a:spcPct val="100000"/>
              </a:lnSpc>
              <a:spcBef>
                <a:spcPts val="300"/>
              </a:spcBef>
              <a:buFont typeface="Arial" panose="020B0604020202020204" pitchFamily="34" charset="0"/>
              <a:buChar char="•"/>
              <a:defRPr sz="1800"/>
            </a:lvl2pPr>
            <a:lvl3pPr marL="457200" indent="-228600">
              <a:lnSpc>
                <a:spcPct val="100000"/>
              </a:lnSpc>
              <a:spcBef>
                <a:spcPts val="0"/>
              </a:spcBef>
              <a:buFont typeface="Arial" panose="020B0604020202020204" pitchFamily="34" charset="0"/>
              <a:buChar char="•"/>
              <a:defRPr sz="16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a:p>
            <a:pPr lvl="2"/>
            <a:r>
              <a:rPr lang="en-US" dirty="0"/>
              <a:t>Third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604856245"/>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ST CONTENT - LO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012D-B070-7A49-BBFF-079F2561A59B}"/>
              </a:ext>
            </a:extLst>
          </p:cNvPr>
          <p:cNvSpPr>
            <a:spLocks noGrp="1"/>
          </p:cNvSpPr>
          <p:nvPr>
            <p:ph type="title"/>
          </p:nvPr>
        </p:nvSpPr>
        <p:spPr>
          <a:xfrm>
            <a:off x="274320" y="86973"/>
            <a:ext cx="10145821" cy="978125"/>
          </a:xfrm>
          <a:prstGeom prst="rect">
            <a:avLst/>
          </a:prstGeom>
        </p:spPr>
        <p:txBody>
          <a:bodyPr>
            <a:noAutofit/>
          </a:bodyPr>
          <a:lstStyle>
            <a:lvl1pPr>
              <a:defRPr sz="3000" b="1" i="0">
                <a:solidFill>
                  <a:schemeClr val="bg1"/>
                </a:solidFill>
                <a:latin typeface="+mn-lt"/>
                <a:cs typeface="Gill Sans SemiBold" panose="020B0502020104020203" pitchFamily="34" charset="-79"/>
              </a:defRPr>
            </a:lvl1pPr>
          </a:lstStyle>
          <a:p>
            <a:r>
              <a:rPr lang="en-US" dirty="0"/>
              <a:t>Click to edit Master title style</a:t>
            </a:r>
          </a:p>
        </p:txBody>
      </p:sp>
      <p:sp>
        <p:nvSpPr>
          <p:cNvPr id="6" name="Slide Number Placeholder 5">
            <a:extLst>
              <a:ext uri="{FF2B5EF4-FFF2-40B4-BE49-F238E27FC236}">
                <a16:creationId xmlns:a16="http://schemas.microsoft.com/office/drawing/2014/main" id="{FD95A9F8-B433-CD4D-B0E5-00FDB974B120}"/>
              </a:ext>
            </a:extLst>
          </p:cNvPr>
          <p:cNvSpPr>
            <a:spLocks noGrp="1"/>
          </p:cNvSpPr>
          <p:nvPr>
            <p:ph type="sldNum" sz="quarter" idx="12"/>
          </p:nvPr>
        </p:nvSpPr>
        <p:spPr>
          <a:xfrm>
            <a:off x="10789920" y="6400800"/>
            <a:ext cx="998621" cy="365125"/>
          </a:xfrm>
          <a:prstGeom prst="rect">
            <a:avLst/>
          </a:prstGeom>
        </p:spPr>
        <p:txBody>
          <a:bodyPr/>
          <a:lstStyle/>
          <a:p>
            <a:fld id="{61C45A3A-841E-C04D-A6C3-2A644B41F8FE}" type="slidenum">
              <a:rPr lang="en-US" smtClean="0"/>
              <a:t>‹#›</a:t>
            </a:fld>
            <a:endParaRPr lang="en-US" dirty="0"/>
          </a:p>
        </p:txBody>
      </p:sp>
      <p:sp>
        <p:nvSpPr>
          <p:cNvPr id="12" name="Text Placeholder 3">
            <a:extLst>
              <a:ext uri="{FF2B5EF4-FFF2-40B4-BE49-F238E27FC236}">
                <a16:creationId xmlns:a16="http://schemas.microsoft.com/office/drawing/2014/main" id="{1C17D88D-1B35-A843-BA46-506AB4A8754C}"/>
              </a:ext>
            </a:extLst>
          </p:cNvPr>
          <p:cNvSpPr>
            <a:spLocks noGrp="1"/>
          </p:cNvSpPr>
          <p:nvPr>
            <p:ph type="body" sz="half" idx="2"/>
          </p:nvPr>
        </p:nvSpPr>
        <p:spPr>
          <a:xfrm>
            <a:off x="501162" y="1371600"/>
            <a:ext cx="11192608" cy="4701246"/>
          </a:xfrm>
          <a:prstGeom prst="rect">
            <a:avLst/>
          </a:prstGeom>
        </p:spPr>
        <p:txBody>
          <a:bodyPr>
            <a:noAutofit/>
          </a:bodyPr>
          <a:lstStyle>
            <a:lvl1pPr marL="0" indent="0">
              <a:lnSpc>
                <a:spcPct val="100000"/>
              </a:lnSpc>
              <a:spcBef>
                <a:spcPts val="0"/>
              </a:spcBef>
              <a:buFont typeface="Arial" panose="020B0604020202020204" pitchFamily="34" charset="0"/>
              <a:buNone/>
              <a:defRPr sz="2000"/>
            </a:lvl1pPr>
            <a:lvl2pPr marL="228600" indent="-228600">
              <a:lnSpc>
                <a:spcPct val="100000"/>
              </a:lnSpc>
              <a:spcBef>
                <a:spcPts val="600"/>
              </a:spcBef>
              <a:spcAft>
                <a:spcPts val="600"/>
              </a:spcAft>
              <a:buFont typeface="Arial" panose="020B0604020202020204" pitchFamily="34" charset="0"/>
              <a:buChar char="•"/>
              <a:defRPr sz="1800"/>
            </a:lvl2pPr>
            <a:lvl3pPr marL="457200" indent="-228600">
              <a:lnSpc>
                <a:spcPct val="100000"/>
              </a:lnSpc>
              <a:spcBef>
                <a:spcPts val="0"/>
              </a:spcBef>
              <a:buFont typeface="Arial" panose="020B0604020202020204" pitchFamily="34" charset="0"/>
              <a:buChar char="•"/>
              <a:defRPr sz="16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dirty="0"/>
              <a:t>Click to edit Master text styles</a:t>
            </a:r>
          </a:p>
          <a:p>
            <a:pPr lvl="1"/>
            <a:r>
              <a:rPr lang="en-US" dirty="0"/>
              <a:t>Second Level</a:t>
            </a:r>
          </a:p>
          <a:p>
            <a:pPr lvl="2"/>
            <a:r>
              <a:rPr lang="en-US" dirty="0"/>
              <a:t>Third Level</a:t>
            </a:r>
          </a:p>
        </p:txBody>
      </p:sp>
      <p:pic>
        <p:nvPicPr>
          <p:cNvPr id="19" name="Picture 18">
            <a:extLst>
              <a:ext uri="{FF2B5EF4-FFF2-40B4-BE49-F238E27FC236}">
                <a16:creationId xmlns:a16="http://schemas.microsoft.com/office/drawing/2014/main" id="{CAD91200-3642-8946-A772-E48D2472F965}"/>
              </a:ext>
              <a:ext uri="{C183D7F6-B498-43B3-948B-1728B52AA6E4}">
                <adec:decorative xmlns:adec="http://schemas.microsoft.com/office/drawing/2017/decorative" val="1"/>
              </a:ext>
            </a:extLst>
          </p:cNvPr>
          <p:cNvPicPr>
            <a:picLocks noChangeAspect="1"/>
          </p:cNvPicPr>
          <p:nvPr userDrawn="1"/>
        </p:nvPicPr>
        <p:blipFill>
          <a:blip r:embed="rId2" cstate="email">
            <a:alphaModFix amt="70000"/>
            <a:extLst>
              <a:ext uri="{28A0092B-C50C-407E-A947-70E740481C1C}">
                <a14:useLocalDpi xmlns:a14="http://schemas.microsoft.com/office/drawing/2010/main"/>
              </a:ext>
            </a:extLst>
          </a:blip>
          <a:stretch>
            <a:fillRect/>
          </a:stretch>
        </p:blipFill>
        <p:spPr>
          <a:xfrm>
            <a:off x="10789923" y="365762"/>
            <a:ext cx="1119415" cy="295401"/>
          </a:xfrm>
          <a:prstGeom prst="rect">
            <a:avLst/>
          </a:prstGeom>
        </p:spPr>
      </p:pic>
      <p:sp>
        <p:nvSpPr>
          <p:cNvPr id="3" name="TextBox 2">
            <a:extLst>
              <a:ext uri="{FF2B5EF4-FFF2-40B4-BE49-F238E27FC236}">
                <a16:creationId xmlns:a16="http://schemas.microsoft.com/office/drawing/2014/main" id="{E347C40B-BC78-24FA-C6BF-9B12460E2DD8}"/>
              </a:ext>
            </a:extLst>
          </p:cNvPr>
          <p:cNvSpPr txBox="1"/>
          <p:nvPr userDrawn="1"/>
        </p:nvSpPr>
        <p:spPr>
          <a:xfrm>
            <a:off x="3872912" y="6309362"/>
            <a:ext cx="4498483" cy="461665"/>
          </a:xfrm>
          <a:prstGeom prst="rect">
            <a:avLst/>
          </a:prstGeom>
          <a:noFill/>
        </p:spPr>
        <p:txBody>
          <a:bodyPr wrap="square" rtlCol="0">
            <a:spAutoFit/>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3"/>
              </a:rPr>
              <a:t>https://nist.gov/rmf</a:t>
            </a:r>
            <a:endParaRPr lang="en-US" sz="1200" dirty="0"/>
          </a:p>
        </p:txBody>
      </p:sp>
    </p:spTree>
    <p:extLst>
      <p:ext uri="{BB962C8B-B14F-4D97-AF65-F5344CB8AC3E}">
        <p14:creationId xmlns:p14="http://schemas.microsoft.com/office/powerpoint/2010/main" val="1999751456"/>
      </p:ext>
    </p:extLst>
  </p:cSld>
  <p:clrMapOvr>
    <a:masterClrMapping/>
  </p:clrMapOvr>
  <p:extLst>
    <p:ext uri="{DCECCB84-F9BA-43D5-87BE-67443E8EF086}">
      <p15:sldGuideLst xmlns:p15="http://schemas.microsoft.com/office/powerpoint/2012/main">
        <p15:guide id="1" orient="horz" pos="2160" userDrawn="1">
          <p15:clr>
            <a:srgbClr val="FBAE40"/>
          </p15:clr>
        </p15:guide>
        <p15:guide id="3" pos="384" userDrawn="1">
          <p15:clr>
            <a:srgbClr val="FBAE40"/>
          </p15:clr>
        </p15:guide>
        <p15:guide id="4" pos="7296" userDrawn="1">
          <p15:clr>
            <a:srgbClr val="FBAE40"/>
          </p15:clr>
        </p15:guide>
        <p15:guide id="5" orient="horz" pos="50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theme" Target="../theme/theme2.xml"/><Relationship Id="rId4" Type="http://schemas.openxmlformats.org/officeDocument/2006/relationships/hyperlink" Target="https://nist.gov/rmf"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0182E4-926A-CFE6-E4A9-4A1709DF8C64}"/>
              </a:ext>
              <a:ext uri="{C183D7F6-B498-43B3-948B-1728B52AA6E4}">
                <adec:decorative xmlns:adec="http://schemas.microsoft.com/office/drawing/2017/decorative" val="1"/>
              </a:ext>
            </a:extLst>
          </p:cNvPr>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0" y="2"/>
            <a:ext cx="12192000" cy="1087129"/>
          </a:xfrm>
          <a:prstGeom prst="rect">
            <a:avLst/>
          </a:prstGeom>
        </p:spPr>
      </p:pic>
      <p:sp>
        <p:nvSpPr>
          <p:cNvPr id="12" name="Slide Number Placeholder 5">
            <a:extLst>
              <a:ext uri="{FF2B5EF4-FFF2-40B4-BE49-F238E27FC236}">
                <a16:creationId xmlns:a16="http://schemas.microsoft.com/office/drawing/2014/main" id="{6E197573-A56F-01B5-F128-BD78A52FA56E}"/>
              </a:ext>
            </a:extLst>
          </p:cNvPr>
          <p:cNvSpPr>
            <a:spLocks noGrp="1"/>
          </p:cNvSpPr>
          <p:nvPr>
            <p:ph type="sldNum" sz="quarter" idx="4"/>
          </p:nvPr>
        </p:nvSpPr>
        <p:spPr>
          <a:xfrm>
            <a:off x="10789920" y="6400800"/>
            <a:ext cx="998621" cy="365125"/>
          </a:xfrm>
          <a:prstGeom prst="rect">
            <a:avLst/>
          </a:prstGeom>
        </p:spPr>
        <p:txBody>
          <a:bodyPr/>
          <a:lstStyle>
            <a:lvl1pPr algn="r">
              <a:defRPr sz="1200"/>
            </a:lvl1pPr>
          </a:lstStyle>
          <a:p>
            <a:fld id="{61C45A3A-841E-C04D-A6C3-2A644B41F8FE}" type="slidenum">
              <a:rPr lang="en-US" smtClean="0"/>
              <a:pPr/>
              <a:t>‹#›</a:t>
            </a:fld>
            <a:endParaRPr lang="en-US" dirty="0"/>
          </a:p>
        </p:txBody>
      </p:sp>
    </p:spTree>
    <p:extLst>
      <p:ext uri="{BB962C8B-B14F-4D97-AF65-F5344CB8AC3E}">
        <p14:creationId xmlns:p14="http://schemas.microsoft.com/office/powerpoint/2010/main" val="107902219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5" r:id="rId3"/>
    <p:sldLayoutId id="2147483650" r:id="rId4"/>
    <p:sldLayoutId id="2147483709" r:id="rId5"/>
    <p:sldLayoutId id="2147483714" r:id="rId6"/>
    <p:sldLayoutId id="2147483713" r:id="rId7"/>
    <p:sldLayoutId id="2147483712" r:id="rId8"/>
    <p:sldLayoutId id="2147483716" r:id="rId9"/>
    <p:sldLayoutId id="2147483707" r:id="rId10"/>
    <p:sldLayoutId id="2147483708" r:id="rId11"/>
    <p:sldLayoutId id="2147483710" r:id="rId12"/>
    <p:sldLayoutId id="2147483706" r:id="rId13"/>
    <p:sldLayoutId id="2147483715" r:id="rId14"/>
    <p:sldLayoutId id="2147483705" r:id="rId15"/>
    <p:sldLayoutId id="2147483702" r:id="rId16"/>
    <p:sldLayoutId id="2147483703" r:id="rId17"/>
    <p:sldLayoutId id="2147483701" r:id="rId18"/>
    <p:sldLayoutId id="2147483711" r:id="rId19"/>
    <p:sldLayoutId id="2147483700" r:id="rId20"/>
    <p:sldLayoutId id="2147483699" r:id="rId21"/>
    <p:sldLayoutId id="2147483736" r:id="rId22"/>
  </p:sldLayoutIdLst>
  <p:hf hd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22C2FCC-0F21-4337-3A7A-D6A2D0659F08}"/>
              </a:ext>
            </a:extLst>
          </p:cNvPr>
          <p:cNvSpPr>
            <a:spLocks noGrp="1"/>
          </p:cNvSpPr>
          <p:nvPr>
            <p:ph type="body" idx="1"/>
          </p:nvPr>
        </p:nvSpPr>
        <p:spPr>
          <a:xfrm>
            <a:off x="428817" y="1351490"/>
            <a:ext cx="11386670" cy="48912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a:extLst>
              <a:ext uri="{FF2B5EF4-FFF2-40B4-BE49-F238E27FC236}">
                <a16:creationId xmlns:a16="http://schemas.microsoft.com/office/drawing/2014/main" id="{902E5F6E-93E4-55DF-F108-7F66D12281ED}"/>
              </a:ext>
            </a:extLst>
          </p:cNvPr>
          <p:cNvSpPr>
            <a:spLocks noGrp="1"/>
          </p:cNvSpPr>
          <p:nvPr>
            <p:ph type="sldNum" sz="quarter" idx="4"/>
          </p:nvPr>
        </p:nvSpPr>
        <p:spPr>
          <a:xfrm>
            <a:off x="10515600" y="6400800"/>
            <a:ext cx="1347185" cy="362277"/>
          </a:xfrm>
          <a:prstGeom prst="rect">
            <a:avLst/>
          </a:prstGeom>
        </p:spPr>
        <p:txBody>
          <a:bodyPr/>
          <a:lstStyle>
            <a:lvl1pPr algn="r">
              <a:defRPr sz="1100"/>
            </a:lvl1pPr>
          </a:lstStyle>
          <a:p>
            <a:pPr marL="0" marR="0" lvl="0" indent="0" algn="r" defTabSz="914354" rtl="0" eaLnBrk="1" fontAlgn="auto" latinLnBrk="0" hangingPunct="1">
              <a:lnSpc>
                <a:spcPct val="100000"/>
              </a:lnSpc>
              <a:spcBef>
                <a:spcPts val="0"/>
              </a:spcBef>
              <a:spcAft>
                <a:spcPts val="0"/>
              </a:spcAft>
              <a:buClrTx/>
              <a:buSzTx/>
              <a:buFontTx/>
              <a:buNone/>
              <a:tabLst/>
              <a:defRPr/>
            </a:pPr>
            <a:fld id="{461BA5CB-253B-45C3-8CCD-87890FD8B96E}" type="slidenum">
              <a:rPr kumimoji="0" lang="en-US" sz="11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54"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1D83E01-30E5-B9C9-9879-60D40E9A09B5}"/>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1087129"/>
          </a:xfrm>
          <a:prstGeom prst="rect">
            <a:avLst/>
          </a:prstGeom>
        </p:spPr>
      </p:pic>
      <p:pic>
        <p:nvPicPr>
          <p:cNvPr id="10" name="Picture 9">
            <a:extLst>
              <a:ext uri="{FF2B5EF4-FFF2-40B4-BE49-F238E27FC236}">
                <a16:creationId xmlns:a16="http://schemas.microsoft.com/office/drawing/2014/main" id="{B582214E-F796-3783-BA5F-8FEBF68AE5D6}"/>
              </a:ext>
              <a:ext uri="{C183D7F6-B498-43B3-948B-1728B52AA6E4}">
                <adec:decorative xmlns:adec="http://schemas.microsoft.com/office/drawing/2017/decorative" val="1"/>
              </a:ext>
            </a:extLst>
          </p:cNvPr>
          <p:cNvPicPr>
            <a:picLocks noChangeAspect="1"/>
          </p:cNvPicPr>
          <p:nvPr userDrawn="1"/>
        </p:nvPicPr>
        <p:blipFill>
          <a:blip r:embed="rId3" cstate="email">
            <a:alphaModFix amt="70000"/>
            <a:extLst>
              <a:ext uri="{28A0092B-C50C-407E-A947-70E740481C1C}">
                <a14:useLocalDpi xmlns:a14="http://schemas.microsoft.com/office/drawing/2010/main"/>
              </a:ext>
            </a:extLst>
          </a:blip>
          <a:stretch>
            <a:fillRect/>
          </a:stretch>
        </p:blipFill>
        <p:spPr>
          <a:xfrm>
            <a:off x="10789920" y="365760"/>
            <a:ext cx="1119415" cy="295401"/>
          </a:xfrm>
          <a:prstGeom prst="rect">
            <a:avLst/>
          </a:prstGeom>
        </p:spPr>
      </p:pic>
      <p:sp>
        <p:nvSpPr>
          <p:cNvPr id="11" name="TextBox 10">
            <a:extLst>
              <a:ext uri="{FF2B5EF4-FFF2-40B4-BE49-F238E27FC236}">
                <a16:creationId xmlns:a16="http://schemas.microsoft.com/office/drawing/2014/main" id="{86B12389-4149-15A6-0BCA-B9B504C0E39A}"/>
              </a:ext>
            </a:extLst>
          </p:cNvPr>
          <p:cNvSpPr txBox="1"/>
          <p:nvPr userDrawn="1"/>
        </p:nvSpPr>
        <p:spPr>
          <a:xfrm>
            <a:off x="3872910" y="6311900"/>
            <a:ext cx="4498483"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This course is provided by the National Institute of Standards and Technology and is available free of charge at </a:t>
            </a: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hlinkClick r:id="rId4"/>
              </a:rPr>
              <a:t>https://nist.gov/rmf</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8967841"/>
      </p:ext>
    </p:extLst>
  </p:cSld>
  <p:clrMap bg1="lt1" tx1="dk1" bg2="lt2" tx2="dk2" accent1="accent1" accent2="accent2" accent3="accent3" accent4="accent4" accent5="accent5" accent6="accent6" hlink="hlink" folHlink="folHlink"/>
  <p:hf hdr="0" dt="0"/>
  <p:txStyles>
    <p:titleStyle>
      <a:lvl1pPr algn="l" defTabSz="914400" rtl="0" eaLnBrk="1" latinLnBrk="0" hangingPunct="1">
        <a:lnSpc>
          <a:spcPct val="90000"/>
        </a:lnSpc>
        <a:spcBef>
          <a:spcPct val="0"/>
        </a:spcBef>
        <a:buNone/>
        <a:defRPr sz="3000" b="1" kern="1200">
          <a:solidFill>
            <a:schemeClr val="bg1"/>
          </a:solidFill>
          <a:latin typeface="+mn-lt"/>
          <a:ea typeface="+mj-ea"/>
          <a:cs typeface="+mj-cs"/>
        </a:defRPr>
      </a:lvl1pPr>
    </p:titleStyle>
    <p:bodyStyle>
      <a:lvl1pPr marL="228600" indent="-228600" algn="l" defTabSz="914400" rtl="0" eaLnBrk="1" latinLnBrk="0" hangingPunct="1">
        <a:lnSpc>
          <a:spcPct val="100000"/>
        </a:lnSpc>
        <a:spcBef>
          <a:spcPts val="0"/>
        </a:spcBef>
        <a:spcAft>
          <a:spcPts val="3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3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3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3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3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66A57B-754F-4A90-28D5-51123EE7F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1E5F79-C1F8-2332-7B54-A9F694EE08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0425612"/>
      </p:ext>
    </p:extLst>
  </p:cSld>
  <p:clrMap bg1="lt1" tx1="dk1" bg2="lt2" tx2="dk2" accent1="accent1" accent2="accent2" accent3="accent3" accent4="accent4" accent5="accent5" accent6="accent6" hlink="hlink" folHlink="folHlink"/>
  <p:sldLayoutIdLst>
    <p:sldLayoutId id="2147483655"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hyperlink" Target="https://nist.gov/rmf"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10.xml"/></Relationships>
</file>

<file path=ppt/slides/_rels/slide100.xml.rels><?xml version="1.0" encoding="UTF-8" standalone="yes"?>
<Relationships xmlns="http://schemas.openxmlformats.org/package/2006/relationships"><Relationship Id="rId8" Type="http://schemas.openxmlformats.org/officeDocument/2006/relationships/hyperlink" Target="mailto:sec-cert@nist.gov" TargetMode="External"/><Relationship Id="rId13" Type="http://schemas.openxmlformats.org/officeDocument/2006/relationships/image" Target="../media/image44.svg"/><Relationship Id="rId3" Type="http://schemas.openxmlformats.org/officeDocument/2006/relationships/notesSlide" Target="../notesSlides/notesSlide99.xml"/><Relationship Id="rId7" Type="http://schemas.openxmlformats.org/officeDocument/2006/relationships/hyperlink" Target="https://public.govdelivery.com/accounts/USNIST/subscriber/new?qsp=USNIST_3%20%20" TargetMode="External"/><Relationship Id="rId12" Type="http://schemas.openxmlformats.org/officeDocument/2006/relationships/image" Target="../media/image43.png"/><Relationship Id="rId17" Type="http://schemas.openxmlformats.org/officeDocument/2006/relationships/image" Target="../media/image47.png"/><Relationship Id="rId2" Type="http://schemas.openxmlformats.org/officeDocument/2006/relationships/slideLayout" Target="../slideLayouts/slideLayout20.xml"/><Relationship Id="rId16" Type="http://schemas.openxmlformats.org/officeDocument/2006/relationships/hyperlink" Target="https://twitter.com/NISTcyber" TargetMode="External"/><Relationship Id="rId1" Type="http://schemas.openxmlformats.org/officeDocument/2006/relationships/tags" Target="../tags/tag100.xml"/><Relationship Id="rId6" Type="http://schemas.openxmlformats.org/officeDocument/2006/relationships/hyperlink" Target="https://csrc.nist.gov/Projects/Privacy-Engineering" TargetMode="External"/><Relationship Id="rId11" Type="http://schemas.openxmlformats.org/officeDocument/2006/relationships/image" Target="../media/image42.svg"/><Relationship Id="rId5" Type="http://schemas.openxmlformats.org/officeDocument/2006/relationships/hyperlink" Target="https://nist.gov/RMF" TargetMode="External"/><Relationship Id="rId15" Type="http://schemas.openxmlformats.org/officeDocument/2006/relationships/image" Target="../media/image46.svg"/><Relationship Id="rId10" Type="http://schemas.openxmlformats.org/officeDocument/2006/relationships/image" Target="../media/image41.png"/><Relationship Id="rId4" Type="http://schemas.openxmlformats.org/officeDocument/2006/relationships/hyperlink" Target="https://csrc.nist.gov/" TargetMode="External"/><Relationship Id="rId9" Type="http://schemas.openxmlformats.org/officeDocument/2006/relationships/hyperlink" Target="mailto:privacyeng@nist.gov" TargetMode="External"/><Relationship Id="rId14" Type="http://schemas.openxmlformats.org/officeDocument/2006/relationships/image" Target="../media/image45.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4.xml"/><Relationship Id="rId1" Type="http://schemas.openxmlformats.org/officeDocument/2006/relationships/tags" Target="../tags/tag10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hyperlink" Target="mailto:sec-cert@nist.gov"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11.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tags" Target="../tags/tag16.xml"/><Relationship Id="rId5" Type="http://schemas.openxmlformats.org/officeDocument/2006/relationships/image" Target="../media/image15.jpeg"/><Relationship Id="rId4" Type="http://schemas.openxmlformats.org/officeDocument/2006/relationships/hyperlink" Target="https://csrc.nist.gov/publications/detail/sp/800-37/rev-2/final" TargetMode="Externa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7.xml"/><Relationship Id="rId7" Type="http://schemas.openxmlformats.org/officeDocument/2006/relationships/diagramColors" Target="../diagrams/colors1.xml"/><Relationship Id="rId2" Type="http://schemas.openxmlformats.org/officeDocument/2006/relationships/slideLayout" Target="../slideLayouts/slideLayout22.xml"/><Relationship Id="rId1" Type="http://schemas.openxmlformats.org/officeDocument/2006/relationships/tags" Target="../tags/tag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hyperlink" Target="https://csrc.nist.gov/projects/systems-security-engineering-project" TargetMode="External"/><Relationship Id="rId2" Type="http://schemas.openxmlformats.org/officeDocument/2006/relationships/slideLayout" Target="../slideLayouts/slideLayout5.xml"/><Relationship Id="rId1" Type="http://schemas.openxmlformats.org/officeDocument/2006/relationships/tags" Target="../tags/tag19.xml"/><Relationship Id="rId6" Type="http://schemas.openxmlformats.org/officeDocument/2006/relationships/hyperlink" Target="https://www.nist.gov/cyberframework" TargetMode="External"/><Relationship Id="rId5" Type="http://schemas.openxmlformats.org/officeDocument/2006/relationships/hyperlink" Target="https://www.nist.gov/privacy-framework" TargetMode="External"/><Relationship Id="rId4" Type="http://schemas.openxmlformats.org/officeDocument/2006/relationships/hyperlink" Target="https://csrc.nist.gov/projects/cyber-supply-chain-risk-management"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nist.gov/disclaimer" TargetMode="Externa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hyperlink" Target="https://csrc.nist.gov/publications/detail/sp/800-160/vol-1-rev-1/final" TargetMode="Externa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tags" Target="../tags/tag24.xml"/><Relationship Id="rId5" Type="http://schemas.openxmlformats.org/officeDocument/2006/relationships/image" Target="../media/image18.png"/><Relationship Id="rId4" Type="http://schemas.openxmlformats.org/officeDocument/2006/relationships/hyperlink" Target="https://csrc.nist.gov/publications/detail/sp/800-37/rev-2/fina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6.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tags" Target="../tags/tag27.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hyperlink" Target="https://csrc.nist.gov/publications/detail/sp/800-39/final" TargetMode="Externa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9.xml"/><Relationship Id="rId1" Type="http://schemas.openxmlformats.org/officeDocument/2006/relationships/tags" Target="../tags/tag29.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22.tif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8.xml"/><Relationship Id="rId1" Type="http://schemas.openxmlformats.org/officeDocument/2006/relationships/tags" Target="../tags/tag32.xml"/><Relationship Id="rId5" Type="http://schemas.openxmlformats.org/officeDocument/2006/relationships/image" Target="../media/image23.jpeg"/><Relationship Id="rId4" Type="http://schemas.openxmlformats.org/officeDocument/2006/relationships/hyperlink" Target="https://csrc.nist.gov/publications/detail/nistir/8062/final" TargetMode="Externa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8.xml"/><Relationship Id="rId1" Type="http://schemas.openxmlformats.org/officeDocument/2006/relationships/tags" Target="../tags/tag33.xml"/><Relationship Id="rId5" Type="http://schemas.openxmlformats.org/officeDocument/2006/relationships/image" Target="../media/image24.png"/><Relationship Id="rId4" Type="http://schemas.openxmlformats.org/officeDocument/2006/relationships/hyperlink" Target="https://www.nist.gov/itl/applied-cybersecurity/privacy-engineering/resources#pram"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8.xml"/><Relationship Id="rId1" Type="http://schemas.openxmlformats.org/officeDocument/2006/relationships/tags" Target="../tags/tag40.xml"/><Relationship Id="rId4" Type="http://schemas.openxmlformats.org/officeDocument/2006/relationships/image" Target="../media/image25.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42.xml"/><Relationship Id="rId4" Type="http://schemas.openxmlformats.org/officeDocument/2006/relationships/image" Target="../media/image26.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8.xml"/><Relationship Id="rId1" Type="http://schemas.openxmlformats.org/officeDocument/2006/relationships/tags" Target="../tags/tag44.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5.xml"/><Relationship Id="rId1" Type="http://schemas.openxmlformats.org/officeDocument/2006/relationships/tags" Target="../tags/tag46.xml"/><Relationship Id="rId4" Type="http://schemas.openxmlformats.org/officeDocument/2006/relationships/image" Target="../media/image28.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5.xml"/><Relationship Id="rId1" Type="http://schemas.openxmlformats.org/officeDocument/2006/relationships/tags" Target="../tags/tag5.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5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 Id="rId5" Type="http://schemas.openxmlformats.org/officeDocument/2006/relationships/image" Target="../media/image30.sv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4.xml"/><Relationship Id="rId4" Type="http://schemas.openxmlformats.org/officeDocument/2006/relationships/hyperlink" Target="https://csrc.nist.gov/publications/detail/sp/800-181/rev-1/final" TargetMode="Externa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tags" Target="../tags/tag6.xml"/><Relationship Id="rId6" Type="http://schemas.openxmlformats.org/officeDocument/2006/relationships/image" Target="../media/image9.jpeg"/><Relationship Id="rId5" Type="http://schemas.openxmlformats.org/officeDocument/2006/relationships/image" Target="../media/image8.svg"/><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5.xml"/><Relationship Id="rId1" Type="http://schemas.openxmlformats.org/officeDocument/2006/relationships/tags" Target="../tags/tag66.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5.xml"/><Relationship Id="rId1" Type="http://schemas.openxmlformats.org/officeDocument/2006/relationships/tags" Target="../tags/tag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5.xml"/><Relationship Id="rId1" Type="http://schemas.openxmlformats.org/officeDocument/2006/relationships/tags" Target="../tags/tag68.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5.xml"/><Relationship Id="rId1" Type="http://schemas.openxmlformats.org/officeDocument/2006/relationships/tags" Target="../tags/tag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0.xml"/><Relationship Id="rId1" Type="http://schemas.openxmlformats.org/officeDocument/2006/relationships/tags" Target="../tags/tag7.xml"/><Relationship Id="rId4" Type="http://schemas.openxmlformats.org/officeDocument/2006/relationships/image" Target="../media/image10.jpe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7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5.xml"/><Relationship Id="rId1" Type="http://schemas.openxmlformats.org/officeDocument/2006/relationships/tags" Target="../tags/tag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5.xml"/><Relationship Id="rId1" Type="http://schemas.openxmlformats.org/officeDocument/2006/relationships/tags" Target="../tags/tag7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tags" Target="../tags/tag73.xml"/><Relationship Id="rId4" Type="http://schemas.openxmlformats.org/officeDocument/2006/relationships/image" Target="../media/image3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4.xml"/><Relationship Id="rId1" Type="http://schemas.openxmlformats.org/officeDocument/2006/relationships/tags" Target="../tags/tag74.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8.xml"/><Relationship Id="rId1" Type="http://schemas.openxmlformats.org/officeDocument/2006/relationships/tags" Target="../tags/tag75.xml"/><Relationship Id="rId4" Type="http://schemas.openxmlformats.org/officeDocument/2006/relationships/image" Target="../media/image33.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6.xml"/><Relationship Id="rId1" Type="http://schemas.openxmlformats.org/officeDocument/2006/relationships/tags" Target="../tags/tag7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7.xml"/><Relationship Id="rId1" Type="http://schemas.openxmlformats.org/officeDocument/2006/relationships/tags" Target="../tags/tag77.xml"/></Relationships>
</file>

<file path=ppt/slides/_rels/slide78.xml.rels><?xml version="1.0" encoding="UTF-8" standalone="yes"?>
<Relationships xmlns="http://schemas.openxmlformats.org/package/2006/relationships"><Relationship Id="rId8" Type="http://schemas.openxmlformats.org/officeDocument/2006/relationships/hyperlink" Target="https://csrc.nist.gov/publications/detail/sp/800-60/vol-2-rev-1/final" TargetMode="External"/><Relationship Id="rId3" Type="http://schemas.openxmlformats.org/officeDocument/2006/relationships/notesSlide" Target="../notesSlides/notesSlide77.xml"/><Relationship Id="rId7" Type="http://schemas.openxmlformats.org/officeDocument/2006/relationships/hyperlink" Target="https://csrc.nist.gov/publications/detail/sp/800-60/vol-1-rev-1/final" TargetMode="External"/><Relationship Id="rId12" Type="http://schemas.openxmlformats.org/officeDocument/2006/relationships/hyperlink" Target="https://csrc.nist.gov/publications/detail/nistir/8179/final" TargetMode="External"/><Relationship Id="rId2" Type="http://schemas.openxmlformats.org/officeDocument/2006/relationships/slideLayout" Target="../slideLayouts/slideLayout9.xml"/><Relationship Id="rId1" Type="http://schemas.openxmlformats.org/officeDocument/2006/relationships/tags" Target="../tags/tag78.xml"/><Relationship Id="rId6" Type="http://schemas.openxmlformats.org/officeDocument/2006/relationships/hyperlink" Target="https://csrc.nist.gov/publications/detail/sp/800-53b/final" TargetMode="External"/><Relationship Id="rId11" Type="http://schemas.openxmlformats.org/officeDocument/2006/relationships/hyperlink" Target="https://csrc.nist.gov/publications/detail/nistir/8062/final" TargetMode="External"/><Relationship Id="rId5" Type="http://schemas.openxmlformats.org/officeDocument/2006/relationships/hyperlink" Target="https://csrc.nist.gov/publications/detail/sp/800-39/final" TargetMode="External"/><Relationship Id="rId10" Type="http://schemas.openxmlformats.org/officeDocument/2006/relationships/hyperlink" Target="https://csrc.nist.gov/publications/detail/sp/800-161/rev-1/final" TargetMode="External"/><Relationship Id="rId4" Type="http://schemas.openxmlformats.org/officeDocument/2006/relationships/hyperlink" Target="https://csrc.nist.gov/publications/detail/sp/800-30/rev-1/final" TargetMode="External"/><Relationship Id="rId9" Type="http://schemas.openxmlformats.org/officeDocument/2006/relationships/hyperlink" Target="https://csrc.nist.gov/publications/detail/sp/800-160/vol-1-rev-1/final"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8.xml"/><Relationship Id="rId1" Type="http://schemas.openxmlformats.org/officeDocument/2006/relationships/tags" Target="../tags/tag79.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8.xml"/><Relationship Id="rId4" Type="http://schemas.openxmlformats.org/officeDocument/2006/relationships/image" Target="../media/image11.jpe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6.xml"/><Relationship Id="rId1" Type="http://schemas.openxmlformats.org/officeDocument/2006/relationships/tags" Target="../tags/tag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hyperlink" Target="https://csrc.nist.gov/publications/detail/sp/800-18/rev-1/final" TargetMode="External"/><Relationship Id="rId2" Type="http://schemas.openxmlformats.org/officeDocument/2006/relationships/slideLayout" Target="../slideLayouts/slideLayout9.xml"/><Relationship Id="rId1" Type="http://schemas.openxmlformats.org/officeDocument/2006/relationships/tags" Target="../tags/tag81.xml"/><Relationship Id="rId6" Type="http://schemas.openxmlformats.org/officeDocument/2006/relationships/hyperlink" Target="https://csrc.nist.gov/publications/detail/sp/800-60/vol-2-rev-1/final" TargetMode="External"/><Relationship Id="rId5" Type="http://schemas.openxmlformats.org/officeDocument/2006/relationships/hyperlink" Target="https://csrc.nist.gov/publications/detail/sp/800-60/vol-1-rev-1/final" TargetMode="External"/><Relationship Id="rId4" Type="http://schemas.openxmlformats.org/officeDocument/2006/relationships/hyperlink" Target="https://csrc.nist.gov/publications/detail/fips/199/final" TargetMode="Externa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8.xml"/><Relationship Id="rId1" Type="http://schemas.openxmlformats.org/officeDocument/2006/relationships/tags" Target="../tags/tag82.xml"/><Relationship Id="rId4" Type="http://schemas.openxmlformats.org/officeDocument/2006/relationships/image" Target="../media/image35.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6.xml"/><Relationship Id="rId1" Type="http://schemas.openxmlformats.org/officeDocument/2006/relationships/tags" Target="../tags/tag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9.xml"/><Relationship Id="rId1" Type="http://schemas.openxmlformats.org/officeDocument/2006/relationships/tags" Target="../tags/tag84.xml"/><Relationship Id="rId6" Type="http://schemas.openxmlformats.org/officeDocument/2006/relationships/hyperlink" Target="https://csrc.nist.gov/publications/detail/sp/800-53b/final" TargetMode="External"/><Relationship Id="rId5" Type="http://schemas.openxmlformats.org/officeDocument/2006/relationships/hyperlink" Target="https://csrc.nist.gov/publications/detail/sp/800-53/rev-5/final" TargetMode="External"/><Relationship Id="rId4" Type="http://schemas.openxmlformats.org/officeDocument/2006/relationships/hyperlink" Target="https://csrc.nist.gov/publications/detail/fips/200/final" TargetMode="Externa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8.xml"/><Relationship Id="rId1" Type="http://schemas.openxmlformats.org/officeDocument/2006/relationships/tags" Target="../tags/tag85.xml"/><Relationship Id="rId4" Type="http://schemas.openxmlformats.org/officeDocument/2006/relationships/image" Target="../media/image36.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6.xml"/><Relationship Id="rId1" Type="http://schemas.openxmlformats.org/officeDocument/2006/relationships/tags" Target="../tags/tag8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6.xml"/><Relationship Id="rId7" Type="http://schemas.openxmlformats.org/officeDocument/2006/relationships/hyperlink" Target="https://csrc.nist.gov/publications/detail/sp/800-86/final" TargetMode="External"/><Relationship Id="rId2" Type="http://schemas.openxmlformats.org/officeDocument/2006/relationships/slideLayout" Target="../slideLayouts/slideLayout9.xml"/><Relationship Id="rId1" Type="http://schemas.openxmlformats.org/officeDocument/2006/relationships/tags" Target="../tags/tag87.xml"/><Relationship Id="rId6" Type="http://schemas.openxmlformats.org/officeDocument/2006/relationships/hyperlink" Target="https://csrc.nist.gov/publications/detail/sp/800-61/rev-2/final" TargetMode="External"/><Relationship Id="rId5" Type="http://schemas.openxmlformats.org/officeDocument/2006/relationships/hyperlink" Target="https://csrc.nist.gov/publications/detail/sp/800-34/rev-1/final" TargetMode="External"/><Relationship Id="rId4" Type="http://schemas.openxmlformats.org/officeDocument/2006/relationships/hyperlink" Target="https://csrc.nist.gov/publications/detail/sp/800-128/final" TargetMode="Externa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8.xml"/><Relationship Id="rId1" Type="http://schemas.openxmlformats.org/officeDocument/2006/relationships/tags" Target="../tags/tag88.xml"/><Relationship Id="rId4" Type="http://schemas.openxmlformats.org/officeDocument/2006/relationships/image" Target="../media/image37.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6.xml"/><Relationship Id="rId1" Type="http://schemas.openxmlformats.org/officeDocument/2006/relationships/tags" Target="../tags/tag8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9.xml"/><Relationship Id="rId1" Type="http://schemas.openxmlformats.org/officeDocument/2006/relationships/tags" Target="../tags/tag90.xml"/><Relationship Id="rId6" Type="http://schemas.openxmlformats.org/officeDocument/2006/relationships/image" Target="../media/image38.jpeg"/><Relationship Id="rId5" Type="http://schemas.openxmlformats.org/officeDocument/2006/relationships/hyperlink" Target="https://csrc.nist.gov/publications/detail/nistir/8011/vol-1/final" TargetMode="External"/><Relationship Id="rId4" Type="http://schemas.openxmlformats.org/officeDocument/2006/relationships/hyperlink" Target="https://csrc.nist.gov/publications/detail/sp/800-53a/rev-5/final" TargetMode="Externa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8.xml"/><Relationship Id="rId1" Type="http://schemas.openxmlformats.org/officeDocument/2006/relationships/tags" Target="../tags/tag91.xml"/><Relationship Id="rId4" Type="http://schemas.openxmlformats.org/officeDocument/2006/relationships/image" Target="../media/image39.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6.xml"/><Relationship Id="rId1" Type="http://schemas.openxmlformats.org/officeDocument/2006/relationships/tags" Target="../tags/tag9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4.xml"/><Relationship Id="rId1" Type="http://schemas.openxmlformats.org/officeDocument/2006/relationships/tags" Target="../tags/tag93.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8.xml"/><Relationship Id="rId1" Type="http://schemas.openxmlformats.org/officeDocument/2006/relationships/tags" Target="../tags/tag94.xml"/><Relationship Id="rId4" Type="http://schemas.openxmlformats.org/officeDocument/2006/relationships/image" Target="../media/image40.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6.xml"/><Relationship Id="rId1" Type="http://schemas.openxmlformats.org/officeDocument/2006/relationships/tags" Target="../tags/tag95.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6.xml"/><Relationship Id="rId1" Type="http://schemas.openxmlformats.org/officeDocument/2006/relationships/tags" Target="../tags/tag96.xml"/></Relationships>
</file>

<file path=ppt/slides/_rels/slide97.xml.rels><?xml version="1.0" encoding="UTF-8" standalone="yes"?>
<Relationships xmlns="http://schemas.openxmlformats.org/package/2006/relationships"><Relationship Id="rId8" Type="http://schemas.openxmlformats.org/officeDocument/2006/relationships/hyperlink" Target="https://csrc.nist.gov/publications/detail/nistir/8212/final" TargetMode="External"/><Relationship Id="rId3" Type="http://schemas.openxmlformats.org/officeDocument/2006/relationships/notesSlide" Target="../notesSlides/notesSlide96.xml"/><Relationship Id="rId7" Type="http://schemas.openxmlformats.org/officeDocument/2006/relationships/hyperlink" Target="https://csrc.nist.gov/publications/detail/nistir/8011/vol-1/final" TargetMode="External"/><Relationship Id="rId2" Type="http://schemas.openxmlformats.org/officeDocument/2006/relationships/slideLayout" Target="../slideLayouts/slideLayout9.xml"/><Relationship Id="rId1" Type="http://schemas.openxmlformats.org/officeDocument/2006/relationships/tags" Target="../tags/tag97.xml"/><Relationship Id="rId6" Type="http://schemas.openxmlformats.org/officeDocument/2006/relationships/hyperlink" Target="https://csrc.nist.gov/publications/detail/sp/800-53a/rev-5/final" TargetMode="External"/><Relationship Id="rId5" Type="http://schemas.openxmlformats.org/officeDocument/2006/relationships/hyperlink" Target="https://csrc.nist.gov/publications/detail/sp/800-137a/final" TargetMode="External"/><Relationship Id="rId4" Type="http://schemas.openxmlformats.org/officeDocument/2006/relationships/hyperlink" Target="https://csrc.nist.gov/publications/detail/sp/800-137/final" TargetMode="Externa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4.xml"/><Relationship Id="rId1" Type="http://schemas.openxmlformats.org/officeDocument/2006/relationships/tags" Target="../tags/tag98.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4.xml"/><Relationship Id="rId1" Type="http://schemas.openxmlformats.org/officeDocument/2006/relationships/tags" Target="../tags/tag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1FA6-92D4-B945-9015-1C671C4A6EF3}"/>
              </a:ext>
            </a:extLst>
          </p:cNvPr>
          <p:cNvSpPr>
            <a:spLocks noGrp="1"/>
          </p:cNvSpPr>
          <p:nvPr>
            <p:ph type="ctrTitle"/>
          </p:nvPr>
        </p:nvSpPr>
        <p:spPr>
          <a:xfrm>
            <a:off x="497842" y="1165611"/>
            <a:ext cx="11279633" cy="5070352"/>
          </a:xfrm>
        </p:spPr>
        <p:txBody>
          <a:bodyPr>
            <a:normAutofit/>
          </a:bodyPr>
          <a:lstStyle/>
          <a:p>
            <a:pPr algn="ctr"/>
            <a:r>
              <a:rPr lang="en-US" sz="4400" i="1" dirty="0"/>
              <a:t>Risk Management Framework for Systems and Organizations Introductory Course</a:t>
            </a:r>
            <a:br>
              <a:rPr lang="en-US" sz="3600" i="1" dirty="0"/>
            </a:br>
            <a:r>
              <a:rPr lang="en-US" sz="3600" i="1" dirty="0"/>
              <a:t>Version 2.0</a:t>
            </a:r>
            <a:br>
              <a:rPr lang="en-US" sz="3600" i="1" dirty="0"/>
            </a:br>
            <a:br>
              <a:rPr lang="en-US" sz="3600" i="1" dirty="0"/>
            </a:br>
            <a:br>
              <a:rPr lang="en-US" sz="3600" i="1" dirty="0"/>
            </a:br>
            <a:r>
              <a:rPr lang="en-US" sz="3600" i="1" dirty="0"/>
              <a:t>Based on NIST Special Publication (SP) 800-37, Revision 2</a:t>
            </a:r>
            <a:br>
              <a:rPr lang="en-US" sz="3600" i="1" dirty="0"/>
            </a:br>
            <a:r>
              <a:rPr lang="en-US" sz="3600" dirty="0"/>
              <a:t> </a:t>
            </a:r>
            <a:r>
              <a:rPr lang="en-US" sz="2400" dirty="0"/>
              <a:t>Risk Management Framework for Information Systems and Organizations: A System Life Cycle Approach for Security and Privacy</a:t>
            </a:r>
          </a:p>
        </p:txBody>
      </p:sp>
      <p:sp>
        <p:nvSpPr>
          <p:cNvPr id="3" name="TextBox 2">
            <a:extLst>
              <a:ext uri="{FF2B5EF4-FFF2-40B4-BE49-F238E27FC236}">
                <a16:creationId xmlns:a16="http://schemas.microsoft.com/office/drawing/2014/main" id="{112A130E-B1A7-E64E-87E2-720208CF9140}"/>
              </a:ext>
            </a:extLst>
          </p:cNvPr>
          <p:cNvSpPr txBox="1"/>
          <p:nvPr/>
        </p:nvSpPr>
        <p:spPr>
          <a:xfrm>
            <a:off x="5326590" y="3822182"/>
            <a:ext cx="1770869" cy="307777"/>
          </a:xfrm>
          <a:prstGeom prst="rect">
            <a:avLst/>
          </a:prstGeom>
          <a:noFill/>
        </p:spPr>
        <p:txBody>
          <a:bodyPr wrap="none" rtlCol="0">
            <a:spAutoFit/>
          </a:bodyPr>
          <a:lstStyle/>
          <a:p>
            <a:r>
              <a:rPr lang="en-US" sz="1400" dirty="0">
                <a:solidFill>
                  <a:schemeClr val="bg1"/>
                </a:solidFill>
              </a:rPr>
              <a:t>Updated August 2023</a:t>
            </a:r>
          </a:p>
        </p:txBody>
      </p:sp>
      <p:sp>
        <p:nvSpPr>
          <p:cNvPr id="5" name="TextBox 4">
            <a:extLst>
              <a:ext uri="{FF2B5EF4-FFF2-40B4-BE49-F238E27FC236}">
                <a16:creationId xmlns:a16="http://schemas.microsoft.com/office/drawing/2014/main" id="{3F436ABA-0EC9-4819-D030-3B34A9951261}"/>
              </a:ext>
            </a:extLst>
          </p:cNvPr>
          <p:cNvSpPr txBox="1"/>
          <p:nvPr/>
        </p:nvSpPr>
        <p:spPr>
          <a:xfrm>
            <a:off x="3872912" y="6309362"/>
            <a:ext cx="4498483" cy="461665"/>
          </a:xfrm>
          <a:prstGeom prst="rect">
            <a:avLst/>
          </a:prstGeom>
          <a:noFill/>
        </p:spPr>
        <p:txBody>
          <a:bodyPr wrap="square" rtlCol="0">
            <a:spAutoFit/>
          </a:bodyPr>
          <a:lstStyle/>
          <a:p>
            <a:pPr algn="ctr">
              <a:defRPr/>
            </a:pPr>
            <a:r>
              <a:rPr lang="en-US" sz="1200" dirty="0">
                <a:solidFill>
                  <a:schemeClr val="bg1"/>
                </a:solidFill>
                <a:latin typeface="Calibri" panose="020F0502020204030204"/>
              </a:rPr>
              <a:t>This course is provided by the National Institute of Standards and Technology and is available free of charge at </a:t>
            </a:r>
            <a:r>
              <a:rPr lang="en-US" sz="1200" dirty="0">
                <a:solidFill>
                  <a:schemeClr val="bg1"/>
                </a:solidFill>
                <a:latin typeface="Calibri" panose="020F0502020204030204"/>
                <a:hlinkClick r:id="rId4">
                  <a:extLst>
                    <a:ext uri="{A12FA001-AC4F-418D-AE19-62706E023703}">
                      <ahyp:hlinkClr xmlns:ahyp="http://schemas.microsoft.com/office/drawing/2018/hyperlinkcolor" val="tx"/>
                    </a:ext>
                  </a:extLst>
                </a:hlinkClick>
              </a:rPr>
              <a:t>https://nist.gov/rmf</a:t>
            </a:r>
            <a:endParaRPr lang="en-US" sz="1200" dirty="0">
              <a:solidFill>
                <a:schemeClr val="bg1"/>
              </a:solidFill>
            </a:endParaRPr>
          </a:p>
        </p:txBody>
      </p:sp>
    </p:spTree>
    <p:custDataLst>
      <p:tags r:id="rId1"/>
    </p:custDataLst>
    <p:extLst>
      <p:ext uri="{BB962C8B-B14F-4D97-AF65-F5344CB8AC3E}">
        <p14:creationId xmlns:p14="http://schemas.microsoft.com/office/powerpoint/2010/main" val="2430404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A35474-FFF9-48A0-9361-6462BD1BBB60}"/>
              </a:ext>
            </a:extLst>
          </p:cNvPr>
          <p:cNvSpPr>
            <a:spLocks noGrp="1"/>
          </p:cNvSpPr>
          <p:nvPr>
            <p:ph type="title"/>
          </p:nvPr>
        </p:nvSpPr>
        <p:spPr>
          <a:prstGeom prst="rect">
            <a:avLst/>
          </a:prstGeom>
        </p:spPr>
        <p:txBody>
          <a:bodyPr/>
          <a:lstStyle/>
          <a:p>
            <a:r>
              <a:rPr lang="en-US" b="1" dirty="0"/>
              <a:t>Course Structure</a:t>
            </a:r>
            <a:endParaRPr lang="en-US" dirty="0"/>
          </a:p>
        </p:txBody>
      </p:sp>
      <p:sp>
        <p:nvSpPr>
          <p:cNvPr id="2" name="Slide Number Placeholder 1">
            <a:extLst>
              <a:ext uri="{FF2B5EF4-FFF2-40B4-BE49-F238E27FC236}">
                <a16:creationId xmlns:a16="http://schemas.microsoft.com/office/drawing/2014/main" id="{6BEEC17F-C123-4F67-A22E-4CB6D77B3C54}"/>
              </a:ext>
            </a:extLst>
          </p:cNvPr>
          <p:cNvSpPr>
            <a:spLocks noGrp="1"/>
          </p:cNvSpPr>
          <p:nvPr>
            <p:ph type="sldNum" sz="quarter" idx="12"/>
          </p:nvPr>
        </p:nvSpPr>
        <p:spPr/>
        <p:txBody>
          <a:bodyPr/>
          <a:lstStyle/>
          <a:p>
            <a:fld id="{61C45A3A-841E-C04D-A6C3-2A644B41F8FE}" type="slidenum">
              <a:rPr lang="en-US" smtClean="0"/>
              <a:t>10</a:t>
            </a:fld>
            <a:endParaRPr lang="en-US" dirty="0"/>
          </a:p>
        </p:txBody>
      </p:sp>
      <p:sp>
        <p:nvSpPr>
          <p:cNvPr id="3" name="Content Placeholder 2">
            <a:extLst>
              <a:ext uri="{FF2B5EF4-FFF2-40B4-BE49-F238E27FC236}">
                <a16:creationId xmlns:a16="http://schemas.microsoft.com/office/drawing/2014/main" id="{590A5A56-7DC2-4AD8-A55C-E8EAB5995BFC}"/>
              </a:ext>
            </a:extLst>
          </p:cNvPr>
          <p:cNvSpPr>
            <a:spLocks noGrp="1"/>
          </p:cNvSpPr>
          <p:nvPr>
            <p:ph type="body" sz="half" idx="4294967295"/>
          </p:nvPr>
        </p:nvSpPr>
        <p:spPr>
          <a:xfrm>
            <a:off x="274319" y="1262063"/>
            <a:ext cx="11514221" cy="4897437"/>
          </a:xfrm>
          <a:prstGeom prst="rect">
            <a:avLst/>
          </a:prstGeom>
        </p:spPr>
        <p:txBody>
          <a:bodyPr>
            <a:normAutofit/>
          </a:bodyPr>
          <a:lstStyle/>
          <a:p>
            <a:pPr marL="0" indent="0">
              <a:buNone/>
            </a:pPr>
            <a:r>
              <a:rPr lang="en-US" sz="2400" dirty="0"/>
              <a:t>Completing the entire course should take approximately 3 hours.  The breakdown in time for each module is as follows:</a:t>
            </a:r>
            <a:endParaRPr lang="en-US" sz="2400" b="1" dirty="0"/>
          </a:p>
          <a:p>
            <a:pPr marL="742913" lvl="1" indent="-285737">
              <a:buFont typeface="Arial" panose="020B0604020202020204" pitchFamily="34" charset="0"/>
              <a:buChar char="•"/>
            </a:pPr>
            <a:r>
              <a:rPr lang="en-US" sz="2000" b="1" dirty="0"/>
              <a:t>Welcome and Overview (9 minutes)</a:t>
            </a:r>
          </a:p>
          <a:p>
            <a:pPr marL="742913" lvl="1" indent="-285737">
              <a:buFont typeface="Arial" panose="020B0604020202020204" pitchFamily="34" charset="0"/>
              <a:buChar char="•"/>
            </a:pPr>
            <a:r>
              <a:rPr lang="en-US" sz="2000" b="1" dirty="0"/>
              <a:t>Module 1: Federal Legislation and Policy (8 minutes)</a:t>
            </a:r>
          </a:p>
          <a:p>
            <a:pPr marL="742913" lvl="1" indent="-285737">
              <a:buFont typeface="Arial" panose="020B0604020202020204" pitchFamily="34" charset="0"/>
              <a:buChar char="•"/>
            </a:pPr>
            <a:r>
              <a:rPr lang="en-US" sz="2000" b="1" dirty="0"/>
              <a:t>Module 2: NIST Special Publication 800-37 Background and Update Overview (10 minutes) </a:t>
            </a:r>
          </a:p>
          <a:p>
            <a:pPr marL="742913" lvl="1" indent="-285737">
              <a:buFont typeface="Arial" panose="020B0604020202020204" pitchFamily="34" charset="0"/>
              <a:buChar char="•"/>
            </a:pPr>
            <a:r>
              <a:rPr lang="en-US" sz="2000" b="1" dirty="0"/>
              <a:t>Module 3: The Fundamentals (75 minutes)</a:t>
            </a:r>
          </a:p>
          <a:p>
            <a:pPr lvl="2"/>
            <a:r>
              <a:rPr lang="en-US" sz="1600" dirty="0"/>
              <a:t>Lesson 1: Organization-wide Risk Management</a:t>
            </a:r>
          </a:p>
          <a:p>
            <a:pPr lvl="2"/>
            <a:r>
              <a:rPr lang="en-US" sz="1600" dirty="0"/>
              <a:t>Lesson 2: Risk Management Framework Steps and Structure</a:t>
            </a:r>
          </a:p>
          <a:p>
            <a:pPr lvl="2"/>
            <a:r>
              <a:rPr lang="en-US" sz="1600" dirty="0"/>
              <a:t>Lesson 3: Information Security and Privacy in the RMF</a:t>
            </a:r>
          </a:p>
          <a:p>
            <a:pPr lvl="2"/>
            <a:r>
              <a:rPr lang="en-US" sz="1600" dirty="0"/>
              <a:t>Lesson 4: System and System Elements</a:t>
            </a:r>
          </a:p>
          <a:p>
            <a:pPr lvl="2"/>
            <a:r>
              <a:rPr lang="en-US" sz="1600" dirty="0"/>
              <a:t>Lesson 5: Authorization Boundaries</a:t>
            </a:r>
          </a:p>
          <a:p>
            <a:pPr marL="742913" lvl="1" indent="-285737">
              <a:buFont typeface="Arial" panose="020B0604020202020204" pitchFamily="34" charset="0"/>
              <a:buChar char="•"/>
            </a:pPr>
            <a:r>
              <a:rPr lang="en-US" sz="2000" b="1" dirty="0"/>
              <a:t>Module 4: The Risk Management Framework (59 minutes)</a:t>
            </a:r>
          </a:p>
          <a:p>
            <a:pPr lvl="2"/>
            <a:r>
              <a:rPr lang="en-US" sz="1600" dirty="0"/>
              <a:t>Lesson 1: Overview of the Risk Management Framework </a:t>
            </a:r>
          </a:p>
          <a:p>
            <a:pPr lvl="2"/>
            <a:r>
              <a:rPr lang="en-US" sz="1600" dirty="0"/>
              <a:t>Lesson 2: Risk Management Framework Steps</a:t>
            </a:r>
          </a:p>
          <a:p>
            <a:pPr marL="742913" lvl="1" indent="-285737">
              <a:buFont typeface="Arial" panose="020B0604020202020204" pitchFamily="34" charset="0"/>
              <a:buChar char="•"/>
            </a:pPr>
            <a:r>
              <a:rPr lang="en-US" sz="2000" b="1" dirty="0"/>
              <a:t>Conclusion and Contact Information (3 minutes) </a:t>
            </a:r>
          </a:p>
        </p:txBody>
      </p:sp>
      <p:sp>
        <p:nvSpPr>
          <p:cNvPr id="5" name="TextBox 4">
            <a:extLst>
              <a:ext uri="{FF2B5EF4-FFF2-40B4-BE49-F238E27FC236}">
                <a16:creationId xmlns:a16="http://schemas.microsoft.com/office/drawing/2014/main" id="{31A1576F-59E2-5045-A776-5A32F0589CDA}"/>
              </a:ext>
            </a:extLst>
          </p:cNvPr>
          <p:cNvSpPr txBox="1"/>
          <p:nvPr/>
        </p:nvSpPr>
        <p:spPr>
          <a:xfrm>
            <a:off x="5971364" y="3340702"/>
            <a:ext cx="5708358" cy="1456809"/>
          </a:xfrm>
          <a:prstGeom prst="rect">
            <a:avLst/>
          </a:prstGeom>
          <a:noFill/>
        </p:spPr>
        <p:txBody>
          <a:bodyPr wrap="none" rtlCol="0">
            <a:spAutoFit/>
          </a:bodyPr>
          <a:lstStyle/>
          <a:p>
            <a:pPr lvl="2">
              <a:lnSpc>
                <a:spcPct val="90000"/>
              </a:lnSpc>
              <a:spcBef>
                <a:spcPts val="500"/>
              </a:spcBef>
            </a:pPr>
            <a:r>
              <a:rPr lang="en-US" sz="1600" dirty="0"/>
              <a:t>Lesson 6: Authorization Types and Decisions</a:t>
            </a:r>
          </a:p>
          <a:p>
            <a:pPr lvl="2">
              <a:lnSpc>
                <a:spcPct val="90000"/>
              </a:lnSpc>
              <a:spcBef>
                <a:spcPts val="500"/>
              </a:spcBef>
            </a:pPr>
            <a:r>
              <a:rPr lang="en-US" sz="1600" dirty="0"/>
              <a:t>Lesson 7: Requirements and Controls</a:t>
            </a:r>
          </a:p>
          <a:p>
            <a:pPr lvl="2">
              <a:lnSpc>
                <a:spcPct val="90000"/>
              </a:lnSpc>
              <a:spcBef>
                <a:spcPts val="500"/>
              </a:spcBef>
            </a:pPr>
            <a:r>
              <a:rPr lang="en-US" sz="1600" dirty="0"/>
              <a:t>Lesson 8: Security and Privacy Posture</a:t>
            </a:r>
          </a:p>
          <a:p>
            <a:pPr lvl="2">
              <a:lnSpc>
                <a:spcPct val="90000"/>
              </a:lnSpc>
              <a:spcBef>
                <a:spcPts val="500"/>
              </a:spcBef>
            </a:pPr>
            <a:r>
              <a:rPr lang="en-US" sz="1600" dirty="0"/>
              <a:t>Lesson 9: Supply Chain Risk Management</a:t>
            </a:r>
          </a:p>
          <a:p>
            <a:pPr lvl="2">
              <a:lnSpc>
                <a:spcPct val="90000"/>
              </a:lnSpc>
              <a:spcBef>
                <a:spcPts val="500"/>
              </a:spcBef>
            </a:pPr>
            <a:r>
              <a:rPr lang="en-US" sz="1600" dirty="0"/>
              <a:t>Lesson 10: Risk Management Roles and Responsibilities</a:t>
            </a:r>
          </a:p>
        </p:txBody>
      </p:sp>
      <p:sp>
        <p:nvSpPr>
          <p:cNvPr id="6" name="Text Placeholder 3">
            <a:extLst>
              <a:ext uri="{FF2B5EF4-FFF2-40B4-BE49-F238E27FC236}">
                <a16:creationId xmlns:a16="http://schemas.microsoft.com/office/drawing/2014/main" id="{4D821BEE-C123-D2F0-C627-91596DD1D8E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Overview</a:t>
            </a:r>
          </a:p>
        </p:txBody>
      </p:sp>
    </p:spTree>
    <p:custDataLst>
      <p:tags r:id="rId1"/>
    </p:custDataLst>
    <p:extLst>
      <p:ext uri="{BB962C8B-B14F-4D97-AF65-F5344CB8AC3E}">
        <p14:creationId xmlns:p14="http://schemas.microsoft.com/office/powerpoint/2010/main" val="394991974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7A3E-E737-468D-9633-FEA96351647D}"/>
              </a:ext>
            </a:extLst>
          </p:cNvPr>
          <p:cNvSpPr>
            <a:spLocks noGrp="1"/>
          </p:cNvSpPr>
          <p:nvPr>
            <p:ph type="title"/>
          </p:nvPr>
        </p:nvSpPr>
        <p:spPr>
          <a:prstGeom prst="rect">
            <a:avLst/>
          </a:prstGeom>
        </p:spPr>
        <p:txBody>
          <a:bodyPr/>
          <a:lstStyle/>
          <a:p>
            <a:r>
              <a:rPr lang="en-US" b="1" dirty="0"/>
              <a:t>Additional Resources and Contact Information</a:t>
            </a:r>
            <a:endParaRPr lang="en-US" dirty="0"/>
          </a:p>
        </p:txBody>
      </p:sp>
      <p:sp>
        <p:nvSpPr>
          <p:cNvPr id="4" name="Slide Number Placeholder 3">
            <a:extLst>
              <a:ext uri="{FF2B5EF4-FFF2-40B4-BE49-F238E27FC236}">
                <a16:creationId xmlns:a16="http://schemas.microsoft.com/office/drawing/2014/main" id="{C491248F-DE1E-4C4A-BADC-15A9406E9446}"/>
              </a:ext>
            </a:extLst>
          </p:cNvPr>
          <p:cNvSpPr>
            <a:spLocks noGrp="1"/>
          </p:cNvSpPr>
          <p:nvPr>
            <p:ph type="sldNum" sz="quarter" idx="12"/>
          </p:nvPr>
        </p:nvSpPr>
        <p:spPr/>
        <p:txBody>
          <a:bodyPr/>
          <a:lstStyle/>
          <a:p>
            <a:fld id="{61C45A3A-841E-C04D-A6C3-2A644B41F8FE}" type="slidenum">
              <a:rPr lang="en-US" smtClean="0"/>
              <a:t>100</a:t>
            </a:fld>
            <a:endParaRPr lang="en-US" dirty="0"/>
          </a:p>
        </p:txBody>
      </p:sp>
      <p:sp>
        <p:nvSpPr>
          <p:cNvPr id="3" name="Content Placeholder 2">
            <a:extLst>
              <a:ext uri="{FF2B5EF4-FFF2-40B4-BE49-F238E27FC236}">
                <a16:creationId xmlns:a16="http://schemas.microsoft.com/office/drawing/2014/main" id="{10B97F35-FC7A-40C0-BF5B-BFE512E10F86}"/>
              </a:ext>
            </a:extLst>
          </p:cNvPr>
          <p:cNvSpPr>
            <a:spLocks noGrp="1"/>
          </p:cNvSpPr>
          <p:nvPr>
            <p:ph type="body" sz="half" idx="4294967295"/>
          </p:nvPr>
        </p:nvSpPr>
        <p:spPr>
          <a:xfrm>
            <a:off x="1720850" y="1563688"/>
            <a:ext cx="10471150" cy="4867275"/>
          </a:xfrm>
          <a:prstGeom prst="rect">
            <a:avLst/>
          </a:prstGeom>
        </p:spPr>
        <p:txBody>
          <a:bodyPr>
            <a:normAutofit/>
          </a:bodyPr>
          <a:lstStyle/>
          <a:p>
            <a:pPr marL="0" lvl="1" indent="0">
              <a:buNone/>
            </a:pPr>
            <a:r>
              <a:rPr lang="en-US" sz="2200" dirty="0"/>
              <a:t>NIST Cybersecurity and Privacy Publications: </a:t>
            </a:r>
            <a:r>
              <a:rPr lang="en-US" sz="2200" u="sng" dirty="0">
                <a:hlinkClick r:id="rId4"/>
              </a:rPr>
              <a:t>https://csrc.nist.gov</a:t>
            </a:r>
            <a:endParaRPr lang="en-US" sz="2200" b="1" dirty="0"/>
          </a:p>
          <a:p>
            <a:pPr marL="0" lvl="1" indent="0"/>
            <a:endParaRPr lang="en-US" sz="2200" b="1" dirty="0"/>
          </a:p>
          <a:p>
            <a:pPr marL="0" lvl="1" indent="0"/>
            <a:endParaRPr lang="en-US" sz="2200" dirty="0"/>
          </a:p>
          <a:p>
            <a:pPr marL="0" lvl="1" indent="0">
              <a:buNone/>
            </a:pPr>
            <a:r>
              <a:rPr lang="en-US" sz="2200" dirty="0"/>
              <a:t>Risk Management Program: </a:t>
            </a:r>
            <a:r>
              <a:rPr lang="en-US" sz="2200" u="sng" dirty="0">
                <a:hlinkClick r:id="rId5"/>
              </a:rPr>
              <a:t>https://nist.gov/RMF</a:t>
            </a:r>
            <a:endParaRPr lang="en-US" sz="2200" u="sng" dirty="0"/>
          </a:p>
          <a:p>
            <a:pPr marL="0" lvl="1" indent="0">
              <a:buNone/>
            </a:pPr>
            <a:r>
              <a:rPr lang="en-US" sz="2200" dirty="0"/>
              <a:t>Privacy Engineering Program: </a:t>
            </a:r>
            <a:r>
              <a:rPr lang="en-US" sz="2200" u="sng" dirty="0">
                <a:hlinkClick r:id="rId6"/>
              </a:rPr>
              <a:t>https://csrc.nist.gov/Projects/Privacy-Engineering</a:t>
            </a:r>
            <a:r>
              <a:rPr lang="en-US" sz="2200" dirty="0"/>
              <a:t> ​ </a:t>
            </a:r>
            <a:endParaRPr lang="en-US" sz="2200" b="1" dirty="0"/>
          </a:p>
          <a:p>
            <a:pPr marL="0" lvl="1" indent="0"/>
            <a:endParaRPr lang="en-US" sz="2200" dirty="0"/>
          </a:p>
          <a:p>
            <a:pPr marL="0" lvl="1" indent="0">
              <a:buNone/>
            </a:pPr>
            <a:r>
              <a:rPr lang="en-US" sz="2200" dirty="0"/>
              <a:t>NIST Cybersecurity and Privacy Mailing List:  ​</a:t>
            </a:r>
          </a:p>
          <a:p>
            <a:pPr marL="0" lvl="1" indent="0">
              <a:buNone/>
            </a:pPr>
            <a:r>
              <a:rPr lang="en-US" sz="2200" u="sng" dirty="0">
                <a:hlinkClick r:id="rId7"/>
              </a:rPr>
              <a:t>https://public.govdelivery.com/accounts/USNIST/subscriber/new?qsp=USNIST_3 </a:t>
            </a:r>
            <a:endParaRPr lang="en-US" sz="2200" b="1" dirty="0"/>
          </a:p>
          <a:p>
            <a:pPr marL="0" lvl="1" indent="0"/>
            <a:endParaRPr lang="en-US" sz="2200" dirty="0"/>
          </a:p>
          <a:p>
            <a:pPr marL="0" lvl="1" indent="0">
              <a:buNone/>
            </a:pPr>
            <a:r>
              <a:rPr lang="en-US" sz="2200" dirty="0">
                <a:hlinkClick r:id="rId8"/>
              </a:rPr>
              <a:t>sec-cert@nist.gov</a:t>
            </a:r>
            <a:r>
              <a:rPr lang="en-US" sz="2200" dirty="0"/>
              <a:t>					</a:t>
            </a:r>
          </a:p>
          <a:p>
            <a:pPr marL="0" lvl="1" indent="0">
              <a:buNone/>
            </a:pPr>
            <a:r>
              <a:rPr lang="en-US" sz="2200" dirty="0"/>
              <a:t>​</a:t>
            </a:r>
            <a:r>
              <a:rPr lang="en-US" sz="2200" dirty="0">
                <a:hlinkClick r:id="rId9"/>
              </a:rPr>
              <a:t>privacyeng@nist.gov</a:t>
            </a:r>
            <a:endParaRPr lang="en-US" sz="2200" dirty="0"/>
          </a:p>
          <a:p>
            <a:endParaRPr lang="en-US" sz="2200" b="1" dirty="0"/>
          </a:p>
        </p:txBody>
      </p:sp>
      <p:pic>
        <p:nvPicPr>
          <p:cNvPr id="7" name="Graphic 6">
            <a:extLst>
              <a:ext uri="{FF2B5EF4-FFF2-40B4-BE49-F238E27FC236}">
                <a16:creationId xmlns:a16="http://schemas.microsoft.com/office/drawing/2014/main" id="{E1BBB20A-65D3-454A-9CBD-76FE2DA54B0A}"/>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4040" y="2679625"/>
            <a:ext cx="914400" cy="914400"/>
          </a:xfrm>
          <a:prstGeom prst="rect">
            <a:avLst/>
          </a:prstGeom>
        </p:spPr>
      </p:pic>
      <p:pic>
        <p:nvPicPr>
          <p:cNvPr id="11" name="Graphic 10">
            <a:extLst>
              <a:ext uri="{FF2B5EF4-FFF2-40B4-BE49-F238E27FC236}">
                <a16:creationId xmlns:a16="http://schemas.microsoft.com/office/drawing/2014/main" id="{961DE6D0-3FF9-A543-BA71-25120C80C9FE}"/>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13163" y="1350947"/>
            <a:ext cx="914400" cy="914400"/>
          </a:xfrm>
          <a:prstGeom prst="rect">
            <a:avLst/>
          </a:prstGeom>
        </p:spPr>
      </p:pic>
      <p:pic>
        <p:nvPicPr>
          <p:cNvPr id="13" name="Graphic 12">
            <a:extLst>
              <a:ext uri="{FF2B5EF4-FFF2-40B4-BE49-F238E27FC236}">
                <a16:creationId xmlns:a16="http://schemas.microsoft.com/office/drawing/2014/main" id="{4BC9DF46-CEAB-7C4B-9AA9-BCE2D20BE13D}"/>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76497" y="4151467"/>
            <a:ext cx="914400" cy="914400"/>
          </a:xfrm>
          <a:prstGeom prst="rect">
            <a:avLst/>
          </a:prstGeom>
        </p:spPr>
      </p:pic>
      <p:sp>
        <p:nvSpPr>
          <p:cNvPr id="5" name="Text Placeholder 3">
            <a:extLst>
              <a:ext uri="{FF2B5EF4-FFF2-40B4-BE49-F238E27FC236}">
                <a16:creationId xmlns:a16="http://schemas.microsoft.com/office/drawing/2014/main" id="{2F4894D5-04C3-9919-338D-1E2AF2A4BB17}"/>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200" dirty="0"/>
          </a:p>
        </p:txBody>
      </p:sp>
      <p:sp>
        <p:nvSpPr>
          <p:cNvPr id="8" name="Text Placeholder 3">
            <a:extLst>
              <a:ext uri="{FF2B5EF4-FFF2-40B4-BE49-F238E27FC236}">
                <a16:creationId xmlns:a16="http://schemas.microsoft.com/office/drawing/2014/main" id="{DD9625F1-DBE4-8B1C-6C40-48244AB9B7A9}"/>
              </a:ext>
            </a:extLst>
          </p:cNvPr>
          <p:cNvSpPr txBox="1">
            <a:spLocks/>
          </p:cNvSpPr>
          <p:nvPr/>
        </p:nvSpPr>
        <p:spPr>
          <a:xfrm>
            <a:off x="274320" y="6399451"/>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Resources and Contacts</a:t>
            </a:r>
          </a:p>
        </p:txBody>
      </p:sp>
      <p:grpSp>
        <p:nvGrpSpPr>
          <p:cNvPr id="12" name="Group 11">
            <a:extLst>
              <a:ext uri="{FF2B5EF4-FFF2-40B4-BE49-F238E27FC236}">
                <a16:creationId xmlns:a16="http://schemas.microsoft.com/office/drawing/2014/main" id="{F87AF023-46F8-35B3-0B1C-21114FD15992}"/>
              </a:ext>
            </a:extLst>
          </p:cNvPr>
          <p:cNvGrpSpPr/>
          <p:nvPr/>
        </p:nvGrpSpPr>
        <p:grpSpPr>
          <a:xfrm>
            <a:off x="6935259" y="4920158"/>
            <a:ext cx="2240704" cy="592523"/>
            <a:chOff x="6935259" y="4920158"/>
            <a:chExt cx="2240704" cy="592523"/>
          </a:xfrm>
        </p:grpSpPr>
        <p:sp>
          <p:nvSpPr>
            <p:cNvPr id="14" name="Rectangle 13">
              <a:extLst>
                <a:ext uri="{FF2B5EF4-FFF2-40B4-BE49-F238E27FC236}">
                  <a16:creationId xmlns:a16="http://schemas.microsoft.com/office/drawing/2014/main" id="{EF3900AB-9F0C-CA4B-A2E0-1DD8A971AB6B}"/>
                </a:ext>
              </a:extLst>
            </p:cNvPr>
            <p:cNvSpPr/>
            <p:nvPr/>
          </p:nvSpPr>
          <p:spPr>
            <a:xfrm>
              <a:off x="7234598" y="4991067"/>
              <a:ext cx="1941365" cy="430887"/>
            </a:xfrm>
            <a:prstGeom prst="rect">
              <a:avLst/>
            </a:prstGeom>
          </p:spPr>
          <p:txBody>
            <a:bodyPr wrap="none">
              <a:spAutoFit/>
            </a:bodyPr>
            <a:lstStyle/>
            <a:p>
              <a:pPr lvl="1"/>
              <a:r>
                <a:rPr lang="en-US" sz="2200" dirty="0">
                  <a:hlinkClick r:id="rId16"/>
                </a:rPr>
                <a:t>@nistcyber</a:t>
              </a:r>
              <a:endParaRPr lang="en-US" sz="2200" dirty="0"/>
            </a:p>
          </p:txBody>
        </p:sp>
        <p:pic>
          <p:nvPicPr>
            <p:cNvPr id="10" name="Picture 9" descr="Icon&#10;&#10;Description automatically generated">
              <a:extLst>
                <a:ext uri="{FF2B5EF4-FFF2-40B4-BE49-F238E27FC236}">
                  <a16:creationId xmlns:a16="http://schemas.microsoft.com/office/drawing/2014/main" id="{42D744F3-022A-8F07-6500-F5A381468ECA}"/>
                </a:ext>
              </a:extLst>
            </p:cNvPr>
            <p:cNvPicPr>
              <a:picLocks noChangeAspect="1"/>
            </p:cNvPicPr>
            <p:nvPr/>
          </p:nvPicPr>
          <p:blipFill>
            <a:blip r:embed="rId17" cstate="email">
              <a:extLst>
                <a:ext uri="{28A0092B-C50C-407E-A947-70E740481C1C}">
                  <a14:useLocalDpi xmlns:a14="http://schemas.microsoft.com/office/drawing/2010/main"/>
                </a:ext>
              </a:extLst>
            </a:blip>
            <a:stretch>
              <a:fillRect/>
            </a:stretch>
          </p:blipFill>
          <p:spPr>
            <a:xfrm>
              <a:off x="6935259" y="4920158"/>
              <a:ext cx="790031" cy="592523"/>
            </a:xfrm>
            <a:prstGeom prst="rect">
              <a:avLst/>
            </a:prstGeom>
          </p:spPr>
        </p:pic>
      </p:grpSp>
    </p:spTree>
    <p:custDataLst>
      <p:tags r:id="rId1"/>
    </p:custDataLst>
    <p:extLst>
      <p:ext uri="{BB962C8B-B14F-4D97-AF65-F5344CB8AC3E}">
        <p14:creationId xmlns:p14="http://schemas.microsoft.com/office/powerpoint/2010/main" val="38210286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2B3C-47DF-49B5-B0D7-A6016F9A2683}"/>
              </a:ext>
            </a:extLst>
          </p:cNvPr>
          <p:cNvSpPr>
            <a:spLocks noGrp="1"/>
          </p:cNvSpPr>
          <p:nvPr>
            <p:ph type="title"/>
          </p:nvPr>
        </p:nvSpPr>
        <p:spPr>
          <a:xfrm>
            <a:off x="574040" y="-22031"/>
            <a:ext cx="9846101" cy="1087129"/>
          </a:xfrm>
          <a:prstGeom prst="rect">
            <a:avLst/>
          </a:prstGeom>
        </p:spPr>
        <p:txBody>
          <a:bodyPr/>
          <a:lstStyle/>
          <a:p>
            <a:endParaRPr lang="en-US" dirty="0"/>
          </a:p>
        </p:txBody>
      </p:sp>
      <p:sp>
        <p:nvSpPr>
          <p:cNvPr id="3" name="Content Placeholder 2">
            <a:extLst>
              <a:ext uri="{FF2B5EF4-FFF2-40B4-BE49-F238E27FC236}">
                <a16:creationId xmlns:a16="http://schemas.microsoft.com/office/drawing/2014/main" id="{FE3455AE-5928-4176-9C94-665EF2CDDA18}"/>
              </a:ext>
            </a:extLst>
          </p:cNvPr>
          <p:cNvSpPr>
            <a:spLocks noGrp="1"/>
          </p:cNvSpPr>
          <p:nvPr>
            <p:ph type="body" sz="half" idx="2"/>
          </p:nvPr>
        </p:nvSpPr>
        <p:spPr/>
        <p:txBody>
          <a:bodyPr>
            <a:normAutofit/>
          </a:bodyPr>
          <a:lstStyle/>
          <a:p>
            <a:endParaRPr lang="en-US" sz="2400" dirty="0"/>
          </a:p>
          <a:p>
            <a:pPr algn="ctr"/>
            <a:r>
              <a:rPr lang="en-US" sz="2800" b="1" dirty="0"/>
              <a:t>  </a:t>
            </a:r>
          </a:p>
          <a:p>
            <a:pPr algn="ctr"/>
            <a:r>
              <a:rPr lang="en-US" sz="2800" dirty="0"/>
              <a:t>You have now completed the</a:t>
            </a:r>
          </a:p>
          <a:p>
            <a:pPr algn="ctr"/>
            <a:r>
              <a:rPr lang="en-US" sz="2800" b="1" dirty="0">
                <a:solidFill>
                  <a:schemeClr val="accent1"/>
                </a:solidFill>
              </a:rPr>
              <a:t>Risk Management Framework for Systems and Organizations</a:t>
            </a:r>
          </a:p>
          <a:p>
            <a:pPr algn="ctr"/>
            <a:r>
              <a:rPr lang="en-US" sz="2800" b="1" dirty="0">
                <a:solidFill>
                  <a:schemeClr val="accent1"/>
                </a:solidFill>
              </a:rPr>
              <a:t>Introductory Course Version 2.0</a:t>
            </a:r>
          </a:p>
          <a:p>
            <a:pPr algn="ctr"/>
            <a:r>
              <a:rPr lang="en-US" sz="1500" b="1" dirty="0">
                <a:solidFill>
                  <a:schemeClr val="accent1"/>
                </a:solidFill>
              </a:rPr>
              <a:t>Updated August 2023</a:t>
            </a:r>
          </a:p>
          <a:p>
            <a:pPr algn="ctr"/>
            <a:r>
              <a:rPr lang="en-US" sz="2800" dirty="0"/>
              <a:t>  </a:t>
            </a:r>
            <a:endParaRPr lang="en-US" sz="2800" b="1" dirty="0"/>
          </a:p>
          <a:p>
            <a:pPr algn="ctr"/>
            <a:endParaRPr lang="en-US" sz="1600" i="1" dirty="0"/>
          </a:p>
          <a:p>
            <a:pPr algn="ctr"/>
            <a:r>
              <a:rPr lang="en-US" sz="2400" b="1" dirty="0"/>
              <a:t>Feedback: </a:t>
            </a:r>
            <a:r>
              <a:rPr lang="en-US" sz="2400" dirty="0"/>
              <a:t>If you have questions or comments regarding this course, </a:t>
            </a:r>
            <a:br>
              <a:rPr lang="en-US" sz="2400" dirty="0"/>
            </a:br>
            <a:r>
              <a:rPr lang="en-US" sz="2400" dirty="0"/>
              <a:t>email </a:t>
            </a:r>
            <a:r>
              <a:rPr lang="en-US" sz="2400" u="sng" dirty="0">
                <a:hlinkClick r:id="rId4"/>
              </a:rPr>
              <a:t>sec-cert@nist.gov</a:t>
            </a:r>
            <a:r>
              <a:rPr lang="en-US" sz="2400" dirty="0"/>
              <a:t> </a:t>
            </a:r>
            <a:endParaRPr lang="en-US" sz="2400" b="1" dirty="0"/>
          </a:p>
          <a:p>
            <a:endParaRPr lang="en-US" dirty="0"/>
          </a:p>
        </p:txBody>
      </p:sp>
      <p:sp>
        <p:nvSpPr>
          <p:cNvPr id="4" name="Slide Number Placeholder 3">
            <a:extLst>
              <a:ext uri="{FF2B5EF4-FFF2-40B4-BE49-F238E27FC236}">
                <a16:creationId xmlns:a16="http://schemas.microsoft.com/office/drawing/2014/main" id="{39B4B21B-06E1-4C08-B1EE-3D7CD19C7C63}"/>
              </a:ext>
            </a:extLst>
          </p:cNvPr>
          <p:cNvSpPr>
            <a:spLocks noGrp="1"/>
          </p:cNvSpPr>
          <p:nvPr>
            <p:ph type="sldNum" sz="quarter" idx="12"/>
          </p:nvPr>
        </p:nvSpPr>
        <p:spPr/>
        <p:txBody>
          <a:bodyPr/>
          <a:lstStyle/>
          <a:p>
            <a:fld id="{61C45A3A-841E-C04D-A6C3-2A644B41F8FE}" type="slidenum">
              <a:rPr lang="en-US" smtClean="0"/>
              <a:t>101</a:t>
            </a:fld>
            <a:endParaRPr lang="en-US" dirty="0"/>
          </a:p>
        </p:txBody>
      </p:sp>
      <p:pic>
        <p:nvPicPr>
          <p:cNvPr id="6" name="Picture  10" descr="Congratulations">
            <a:extLst>
              <a:ext uri="{FF2B5EF4-FFF2-40B4-BE49-F238E27FC236}">
                <a16:creationId xmlns:a16="http://schemas.microsoft.com/office/drawing/2014/main" id="{5913A3F0-C909-AE5E-CD20-CD904B003F1F}"/>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05926" y="1252728"/>
            <a:ext cx="4263719" cy="740477"/>
          </a:xfrm>
          <a:prstGeom prst="rect">
            <a:avLst/>
          </a:prstGeom>
        </p:spPr>
      </p:pic>
      <p:pic>
        <p:nvPicPr>
          <p:cNvPr id="8" name="Picture  8">
            <a:extLst>
              <a:ext uri="{FF2B5EF4-FFF2-40B4-BE49-F238E27FC236}">
                <a16:creationId xmlns:a16="http://schemas.microsoft.com/office/drawing/2014/main" id="{1DFD5A9B-0B55-980D-78F1-804433BBFD1B}"/>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090500" y="3876401"/>
            <a:ext cx="6010357" cy="132095"/>
          </a:xfrm>
          <a:prstGeom prst="rect">
            <a:avLst/>
          </a:prstGeom>
        </p:spPr>
      </p:pic>
      <p:sp>
        <p:nvSpPr>
          <p:cNvPr id="5" name="Text Placeholder 3">
            <a:extLst>
              <a:ext uri="{FF2B5EF4-FFF2-40B4-BE49-F238E27FC236}">
                <a16:creationId xmlns:a16="http://schemas.microsoft.com/office/drawing/2014/main" id="{5F1F9071-1A83-D428-E677-335D3CD3C04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endParaRPr lang="en-US" sz="1200" dirty="0"/>
          </a:p>
        </p:txBody>
      </p:sp>
      <p:sp>
        <p:nvSpPr>
          <p:cNvPr id="7" name="TextBox 6">
            <a:extLst>
              <a:ext uri="{FF2B5EF4-FFF2-40B4-BE49-F238E27FC236}">
                <a16:creationId xmlns:a16="http://schemas.microsoft.com/office/drawing/2014/main" id="{E78988A6-B1FF-2741-EA3E-FC07F0820E58}"/>
              </a:ext>
            </a:extLst>
          </p:cNvPr>
          <p:cNvSpPr txBox="1"/>
          <p:nvPr/>
        </p:nvSpPr>
        <p:spPr>
          <a:xfrm>
            <a:off x="274320" y="3342011"/>
            <a:ext cx="184731" cy="369332"/>
          </a:xfrm>
          <a:prstGeom prst="rect">
            <a:avLst/>
          </a:prstGeom>
          <a:noFill/>
        </p:spPr>
        <p:txBody>
          <a:bodyPr wrap="none" rtlCol="0">
            <a:spAutoFit/>
          </a:bodyPr>
          <a:lstStyle/>
          <a:p>
            <a:endParaRPr lang="en-US" dirty="0"/>
          </a:p>
        </p:txBody>
      </p:sp>
    </p:spTree>
    <p:custDataLst>
      <p:tags r:id="rId1"/>
    </p:custDataLst>
    <p:extLst>
      <p:ext uri="{BB962C8B-B14F-4D97-AF65-F5344CB8AC3E}">
        <p14:creationId xmlns:p14="http://schemas.microsoft.com/office/powerpoint/2010/main" val="1913413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274A6-AA50-4B70-9C7A-BDB660C8F850}"/>
              </a:ext>
            </a:extLst>
          </p:cNvPr>
          <p:cNvSpPr>
            <a:spLocks noGrp="1"/>
          </p:cNvSpPr>
          <p:nvPr>
            <p:ph type="title"/>
          </p:nvPr>
        </p:nvSpPr>
        <p:spPr>
          <a:prstGeom prst="rect">
            <a:avLst/>
          </a:prstGeom>
        </p:spPr>
        <p:txBody>
          <a:bodyPr/>
          <a:lstStyle/>
          <a:p>
            <a:r>
              <a:rPr lang="en-US" b="1" dirty="0"/>
              <a:t>Module 1: Federal Legislation and Policy</a:t>
            </a:r>
            <a:br>
              <a:rPr lang="en-US" b="1" dirty="0"/>
            </a:br>
            <a:r>
              <a:rPr lang="en-US" b="1" dirty="0"/>
              <a:t>Objectives</a:t>
            </a:r>
            <a:endParaRPr lang="en-US" dirty="0"/>
          </a:p>
        </p:txBody>
      </p:sp>
      <p:sp>
        <p:nvSpPr>
          <p:cNvPr id="2" name="Slide Number Placeholder 1">
            <a:extLst>
              <a:ext uri="{FF2B5EF4-FFF2-40B4-BE49-F238E27FC236}">
                <a16:creationId xmlns:a16="http://schemas.microsoft.com/office/drawing/2014/main" id="{CA583589-C7C3-46AF-ABAF-CE05A5214722}"/>
              </a:ext>
            </a:extLst>
          </p:cNvPr>
          <p:cNvSpPr>
            <a:spLocks noGrp="1"/>
          </p:cNvSpPr>
          <p:nvPr>
            <p:ph type="sldNum" sz="quarter" idx="12"/>
          </p:nvPr>
        </p:nvSpPr>
        <p:spPr/>
        <p:txBody>
          <a:bodyPr/>
          <a:lstStyle/>
          <a:p>
            <a:fld id="{61C45A3A-841E-C04D-A6C3-2A644B41F8FE}" type="slidenum">
              <a:rPr lang="en-US" smtClean="0"/>
              <a:t>11</a:t>
            </a:fld>
            <a:endParaRPr lang="en-US" dirty="0"/>
          </a:p>
        </p:txBody>
      </p:sp>
      <p:sp>
        <p:nvSpPr>
          <p:cNvPr id="3" name="Content Placeholder 2">
            <a:extLst>
              <a:ext uri="{FF2B5EF4-FFF2-40B4-BE49-F238E27FC236}">
                <a16:creationId xmlns:a16="http://schemas.microsoft.com/office/drawing/2014/main" id="{69DE751F-0836-434A-BCF0-8356AAA55866}"/>
              </a:ext>
            </a:extLst>
          </p:cNvPr>
          <p:cNvSpPr>
            <a:spLocks noGrp="1"/>
          </p:cNvSpPr>
          <p:nvPr>
            <p:ph type="body" sz="half" idx="2"/>
          </p:nvPr>
        </p:nvSpPr>
        <p:spPr/>
        <p:txBody>
          <a:bodyPr>
            <a:normAutofit/>
          </a:bodyPr>
          <a:lstStyle/>
          <a:p>
            <a:r>
              <a:rPr lang="en-US" sz="2400" dirty="0"/>
              <a:t>Objectives for this module</a:t>
            </a:r>
            <a:endParaRPr lang="en-US" sz="2400" b="1" dirty="0"/>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Identify specific United States Government legislation and policy governing creation and implementation of federal information security practices </a:t>
            </a:r>
            <a:endParaRPr lang="en-US" sz="2000" b="1" dirty="0"/>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Understand the requirements of the Federal Information Security Modernization Act (FISMA) of 2014 for a federal organization</a:t>
            </a:r>
          </a:p>
        </p:txBody>
      </p:sp>
      <p:pic>
        <p:nvPicPr>
          <p:cNvPr id="8" name="Picture 7">
            <a:extLst>
              <a:ext uri="{FF2B5EF4-FFF2-40B4-BE49-F238E27FC236}">
                <a16:creationId xmlns:a16="http://schemas.microsoft.com/office/drawing/2014/main" id="{4048E40C-72BA-4E52-8BCB-BA4322575DB5}"/>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8681" y="1538654"/>
            <a:ext cx="4650083" cy="3106240"/>
          </a:xfrm>
          <a:prstGeom prst="rect">
            <a:avLst/>
          </a:prstGeom>
        </p:spPr>
      </p:pic>
      <p:sp>
        <p:nvSpPr>
          <p:cNvPr id="5" name="Text Placeholder 3">
            <a:extLst>
              <a:ext uri="{FF2B5EF4-FFF2-40B4-BE49-F238E27FC236}">
                <a16:creationId xmlns:a16="http://schemas.microsoft.com/office/drawing/2014/main" id="{05087ED7-A119-8ED4-EFDD-4EC37AACCECF}"/>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1: Federal Legislation and Policy</a:t>
            </a:r>
          </a:p>
        </p:txBody>
      </p:sp>
    </p:spTree>
    <p:custDataLst>
      <p:tags r:id="rId1"/>
    </p:custDataLst>
    <p:extLst>
      <p:ext uri="{BB962C8B-B14F-4D97-AF65-F5344CB8AC3E}">
        <p14:creationId xmlns:p14="http://schemas.microsoft.com/office/powerpoint/2010/main" val="2228641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80F2C9-3519-4D6C-AB6A-1993D8980C7A}"/>
              </a:ext>
            </a:extLst>
          </p:cNvPr>
          <p:cNvSpPr>
            <a:spLocks noGrp="1"/>
          </p:cNvSpPr>
          <p:nvPr>
            <p:ph type="title"/>
          </p:nvPr>
        </p:nvSpPr>
        <p:spPr>
          <a:prstGeom prst="rect">
            <a:avLst/>
          </a:prstGeom>
        </p:spPr>
        <p:txBody>
          <a:bodyPr/>
          <a:lstStyle/>
          <a:p>
            <a:r>
              <a:rPr lang="en-US" b="1" dirty="0"/>
              <a:t>Information Technology Security Legislation and Policy</a:t>
            </a:r>
            <a:endParaRPr lang="en-US" dirty="0"/>
          </a:p>
        </p:txBody>
      </p:sp>
      <p:sp>
        <p:nvSpPr>
          <p:cNvPr id="2" name="Slide Number Placeholder 1">
            <a:extLst>
              <a:ext uri="{FF2B5EF4-FFF2-40B4-BE49-F238E27FC236}">
                <a16:creationId xmlns:a16="http://schemas.microsoft.com/office/drawing/2014/main" id="{3B098BF4-EAEE-4CAC-B6D4-1C92798D8926}"/>
              </a:ext>
            </a:extLst>
          </p:cNvPr>
          <p:cNvSpPr>
            <a:spLocks noGrp="1"/>
          </p:cNvSpPr>
          <p:nvPr>
            <p:ph type="sldNum" sz="quarter" idx="12"/>
          </p:nvPr>
        </p:nvSpPr>
        <p:spPr/>
        <p:txBody>
          <a:bodyPr/>
          <a:lstStyle/>
          <a:p>
            <a:fld id="{61C45A3A-841E-C04D-A6C3-2A644B41F8FE}" type="slidenum">
              <a:rPr lang="en-US" smtClean="0"/>
              <a:t>12</a:t>
            </a:fld>
            <a:endParaRPr lang="en-US" dirty="0"/>
          </a:p>
        </p:txBody>
      </p:sp>
      <p:sp>
        <p:nvSpPr>
          <p:cNvPr id="3" name="Content Placeholder 2">
            <a:extLst>
              <a:ext uri="{FF2B5EF4-FFF2-40B4-BE49-F238E27FC236}">
                <a16:creationId xmlns:a16="http://schemas.microsoft.com/office/drawing/2014/main" id="{9905FA58-FA3D-4F56-83CF-05D584331B21}"/>
              </a:ext>
            </a:extLst>
          </p:cNvPr>
          <p:cNvSpPr>
            <a:spLocks noGrp="1"/>
          </p:cNvSpPr>
          <p:nvPr>
            <p:ph type="body" sz="half" idx="2"/>
          </p:nvPr>
        </p:nvSpPr>
        <p:spPr>
          <a:prstGeom prst="rect">
            <a:avLst/>
          </a:prstGeom>
        </p:spPr>
        <p:txBody>
          <a:bodyPr/>
          <a:lstStyle/>
          <a:p>
            <a:pPr marL="0" indent="0">
              <a:buNone/>
            </a:pPr>
            <a:r>
              <a:rPr lang="en-US" sz="2400" dirty="0"/>
              <a:t>Federally mandated security practices:</a:t>
            </a:r>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Are instituted by Congress and overseen and coordinated by the Office of Management and Budget (OMB)</a:t>
            </a:r>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Govern creation and implementation of federal information security practices</a:t>
            </a:r>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Place responsibility and accountability for </a:t>
            </a:r>
            <a:br>
              <a:rPr lang="en-US" sz="2000" dirty="0"/>
            </a:br>
            <a:r>
              <a:rPr lang="en-US" sz="2000" dirty="0"/>
              <a:t>information security at all levels within federal </a:t>
            </a:r>
            <a:br>
              <a:rPr lang="en-US" sz="2000" dirty="0"/>
            </a:br>
            <a:r>
              <a:rPr lang="en-US" sz="2000" dirty="0"/>
              <a:t>agencies</a:t>
            </a:r>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Are subject to reporting and oversight</a:t>
            </a:r>
            <a:endParaRPr lang="en-US" sz="2400" dirty="0"/>
          </a:p>
        </p:txBody>
      </p:sp>
      <p:pic>
        <p:nvPicPr>
          <p:cNvPr id="5" name="Picture 4">
            <a:extLst>
              <a:ext uri="{FF2B5EF4-FFF2-40B4-BE49-F238E27FC236}">
                <a16:creationId xmlns:a16="http://schemas.microsoft.com/office/drawing/2014/main" id="{5147D84D-FAAE-4CDA-9392-4A4649E7506D}"/>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09070" y="1512277"/>
            <a:ext cx="4225031" cy="2812829"/>
          </a:xfrm>
          <a:prstGeom prst="rect">
            <a:avLst/>
          </a:prstGeom>
        </p:spPr>
      </p:pic>
      <p:sp>
        <p:nvSpPr>
          <p:cNvPr id="7" name="Text Placeholder 3">
            <a:extLst>
              <a:ext uri="{FF2B5EF4-FFF2-40B4-BE49-F238E27FC236}">
                <a16:creationId xmlns:a16="http://schemas.microsoft.com/office/drawing/2014/main" id="{26D59F1D-0BE6-FDF5-99DD-B93186BF808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1: Federal Legislation and Policy</a:t>
            </a:r>
          </a:p>
        </p:txBody>
      </p:sp>
    </p:spTree>
    <p:custDataLst>
      <p:tags r:id="rId1"/>
    </p:custDataLst>
    <p:extLst>
      <p:ext uri="{BB962C8B-B14F-4D97-AF65-F5344CB8AC3E}">
        <p14:creationId xmlns:p14="http://schemas.microsoft.com/office/powerpoint/2010/main" val="445792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B1929-54B6-4EAC-AA12-DC7CBB3C9C17}"/>
              </a:ext>
            </a:extLst>
          </p:cNvPr>
          <p:cNvSpPr>
            <a:spLocks noGrp="1"/>
          </p:cNvSpPr>
          <p:nvPr>
            <p:ph type="title"/>
          </p:nvPr>
        </p:nvSpPr>
        <p:spPr>
          <a:prstGeom prst="rect">
            <a:avLst/>
          </a:prstGeom>
        </p:spPr>
        <p:txBody>
          <a:bodyPr/>
          <a:lstStyle/>
          <a:p>
            <a:r>
              <a:rPr lang="en-US" b="1" dirty="0"/>
              <a:t>Background: Relevant Legislation and Policy</a:t>
            </a:r>
            <a:endParaRPr lang="en-US" dirty="0"/>
          </a:p>
        </p:txBody>
      </p:sp>
      <p:sp>
        <p:nvSpPr>
          <p:cNvPr id="2" name="Slide Number Placeholder 1">
            <a:extLst>
              <a:ext uri="{FF2B5EF4-FFF2-40B4-BE49-F238E27FC236}">
                <a16:creationId xmlns:a16="http://schemas.microsoft.com/office/drawing/2014/main" id="{D65C8E86-FF4E-458C-A0D0-93648F7665D6}"/>
              </a:ext>
            </a:extLst>
          </p:cNvPr>
          <p:cNvSpPr>
            <a:spLocks noGrp="1"/>
          </p:cNvSpPr>
          <p:nvPr>
            <p:ph type="sldNum" sz="quarter" idx="12"/>
          </p:nvPr>
        </p:nvSpPr>
        <p:spPr/>
        <p:txBody>
          <a:bodyPr/>
          <a:lstStyle/>
          <a:p>
            <a:fld id="{61C45A3A-841E-C04D-A6C3-2A644B41F8FE}" type="slidenum">
              <a:rPr lang="en-US" smtClean="0"/>
              <a:t>13</a:t>
            </a:fld>
            <a:endParaRPr lang="en-US" dirty="0"/>
          </a:p>
        </p:txBody>
      </p:sp>
      <p:sp>
        <p:nvSpPr>
          <p:cNvPr id="3" name="Content Placeholder 2">
            <a:extLst>
              <a:ext uri="{FF2B5EF4-FFF2-40B4-BE49-F238E27FC236}">
                <a16:creationId xmlns:a16="http://schemas.microsoft.com/office/drawing/2014/main" id="{2CD8FA81-E709-4B46-A759-E5E29A17B6D3}"/>
              </a:ext>
            </a:extLst>
          </p:cNvPr>
          <p:cNvSpPr>
            <a:spLocks noGrp="1"/>
          </p:cNvSpPr>
          <p:nvPr>
            <p:ph type="body" sz="half" idx="2"/>
          </p:nvPr>
        </p:nvSpPr>
        <p:spPr>
          <a:prstGeom prst="rect">
            <a:avLst/>
          </a:prstGeom>
        </p:spPr>
        <p:txBody>
          <a:bodyPr>
            <a:normAutofit/>
          </a:bodyPr>
          <a:lstStyle/>
          <a:p>
            <a:pPr marL="0" lvl="0" indent="0">
              <a:buNone/>
            </a:pPr>
            <a:r>
              <a:rPr lang="en-US" sz="2400" b="1" dirty="0"/>
              <a:t>E-Government Act (Public Law 107-347), Title III, Federal Information Security Management Act (FISMA 2002)​</a:t>
            </a:r>
            <a:endParaRPr lang="en-US" sz="2400" dirty="0"/>
          </a:p>
          <a:p>
            <a:pPr marL="742913" lvl="1" indent="-285737">
              <a:buFont typeface="Arial" panose="020B0604020202020204" pitchFamily="34" charset="0"/>
              <a:buChar char="•"/>
            </a:pPr>
            <a:r>
              <a:rPr lang="en-US" sz="2000" dirty="0"/>
              <a:t>Requires each federal agency to develop, document, and implement an agency-wide program to provide information security for the information and systems that support the operations and assets of the agency, including those provided or managed by another agency, contractor, or other sources</a:t>
            </a:r>
          </a:p>
          <a:p>
            <a:pPr marL="0" indent="0">
              <a:buNone/>
            </a:pPr>
            <a:r>
              <a:rPr lang="en-US" sz="2400" b="1" dirty="0"/>
              <a:t>The Federal Information Security Modernization Act of 2014 (FISMA 2014)​</a:t>
            </a:r>
          </a:p>
          <a:p>
            <a:pPr marL="742913" lvl="1" indent="-285737">
              <a:buFont typeface="Arial" panose="020B0604020202020204" pitchFamily="34" charset="0"/>
              <a:buChar char="•"/>
            </a:pPr>
            <a:r>
              <a:rPr lang="en-US" sz="2000" dirty="0"/>
              <a:t>Amends FISMA 2002 with modifications to modernize federal security practices to address evolving security concerns​</a:t>
            </a:r>
          </a:p>
          <a:p>
            <a:pPr marL="742913" lvl="1" indent="-285737">
              <a:buFont typeface="Arial" panose="020B0604020202020204" pitchFamily="34" charset="0"/>
              <a:buChar char="•"/>
            </a:pPr>
            <a:r>
              <a:rPr lang="en-US" sz="2000" dirty="0"/>
              <a:t>Less overall reporting</a:t>
            </a:r>
          </a:p>
          <a:p>
            <a:pPr marL="742913" lvl="1" indent="-285737">
              <a:buFont typeface="Arial" panose="020B0604020202020204" pitchFamily="34" charset="0"/>
              <a:buChar char="•"/>
            </a:pPr>
            <a:r>
              <a:rPr lang="en-US" sz="2000" dirty="0"/>
              <a:t>Strengthens the use of continuous monitoring in systems ​</a:t>
            </a:r>
          </a:p>
          <a:p>
            <a:pPr marL="742913" lvl="1" indent="-285737">
              <a:buFont typeface="Arial" panose="020B0604020202020204" pitchFamily="34" charset="0"/>
              <a:buChar char="•"/>
            </a:pPr>
            <a:r>
              <a:rPr lang="en-US" sz="2000" dirty="0"/>
              <a:t>Increased focus on the agencies for compliance ​</a:t>
            </a:r>
          </a:p>
          <a:p>
            <a:pPr marL="742913" lvl="1" indent="-285737">
              <a:buFont typeface="Arial" panose="020B0604020202020204" pitchFamily="34" charset="0"/>
              <a:buChar char="•"/>
            </a:pPr>
            <a:r>
              <a:rPr lang="en-US" sz="2000" dirty="0"/>
              <a:t>Reporting that is more focused on the issues caused by security incidents</a:t>
            </a:r>
          </a:p>
        </p:txBody>
      </p:sp>
      <p:sp>
        <p:nvSpPr>
          <p:cNvPr id="6" name="Text Placeholder 3">
            <a:extLst>
              <a:ext uri="{FF2B5EF4-FFF2-40B4-BE49-F238E27FC236}">
                <a16:creationId xmlns:a16="http://schemas.microsoft.com/office/drawing/2014/main" id="{ACA8C856-ED0C-1F85-81CD-4E02B0F763C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1: Federal Legislation and Policy</a:t>
            </a:r>
          </a:p>
        </p:txBody>
      </p:sp>
    </p:spTree>
    <p:custDataLst>
      <p:tags r:id="rId1"/>
    </p:custDataLst>
    <p:extLst>
      <p:ext uri="{BB962C8B-B14F-4D97-AF65-F5344CB8AC3E}">
        <p14:creationId xmlns:p14="http://schemas.microsoft.com/office/powerpoint/2010/main" val="3682632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B1929-54B6-4EAC-AA12-DC7CBB3C9C17}"/>
              </a:ext>
            </a:extLst>
          </p:cNvPr>
          <p:cNvSpPr>
            <a:spLocks noGrp="1"/>
          </p:cNvSpPr>
          <p:nvPr>
            <p:ph type="title"/>
          </p:nvPr>
        </p:nvSpPr>
        <p:spPr>
          <a:prstGeom prst="rect">
            <a:avLst/>
          </a:prstGeom>
        </p:spPr>
        <p:txBody>
          <a:bodyPr/>
          <a:lstStyle/>
          <a:p>
            <a:r>
              <a:rPr lang="en-US" b="1" dirty="0"/>
              <a:t>Background: Relevant Legislation and Policy</a:t>
            </a:r>
            <a:endParaRPr lang="en-US" dirty="0"/>
          </a:p>
        </p:txBody>
      </p:sp>
      <p:sp>
        <p:nvSpPr>
          <p:cNvPr id="2" name="Slide Number Placeholder 1">
            <a:extLst>
              <a:ext uri="{FF2B5EF4-FFF2-40B4-BE49-F238E27FC236}">
                <a16:creationId xmlns:a16="http://schemas.microsoft.com/office/drawing/2014/main" id="{D65C8E86-FF4E-458C-A0D0-93648F7665D6}"/>
              </a:ext>
            </a:extLst>
          </p:cNvPr>
          <p:cNvSpPr>
            <a:spLocks noGrp="1"/>
          </p:cNvSpPr>
          <p:nvPr>
            <p:ph type="sldNum" sz="quarter" idx="12"/>
          </p:nvPr>
        </p:nvSpPr>
        <p:spPr/>
        <p:txBody>
          <a:bodyPr/>
          <a:lstStyle/>
          <a:p>
            <a:fld id="{61C45A3A-841E-C04D-A6C3-2A644B41F8FE}" type="slidenum">
              <a:rPr lang="en-US" smtClean="0"/>
              <a:t>14</a:t>
            </a:fld>
            <a:endParaRPr lang="en-US" dirty="0"/>
          </a:p>
        </p:txBody>
      </p:sp>
      <p:sp>
        <p:nvSpPr>
          <p:cNvPr id="3" name="Content Placeholder 2">
            <a:extLst>
              <a:ext uri="{FF2B5EF4-FFF2-40B4-BE49-F238E27FC236}">
                <a16:creationId xmlns:a16="http://schemas.microsoft.com/office/drawing/2014/main" id="{2CD8FA81-E709-4B46-A759-E5E29A17B6D3}"/>
              </a:ext>
            </a:extLst>
          </p:cNvPr>
          <p:cNvSpPr>
            <a:spLocks noGrp="1"/>
          </p:cNvSpPr>
          <p:nvPr>
            <p:ph type="body" sz="half" idx="2"/>
          </p:nvPr>
        </p:nvSpPr>
        <p:spPr>
          <a:prstGeom prst="rect">
            <a:avLst/>
          </a:prstGeom>
        </p:spPr>
        <p:txBody>
          <a:bodyPr>
            <a:normAutofit/>
          </a:bodyPr>
          <a:lstStyle/>
          <a:p>
            <a:pPr marL="0" lvl="0" indent="0">
              <a:buNone/>
            </a:pPr>
            <a:r>
              <a:rPr lang="en-US" sz="2400" b="1" dirty="0"/>
              <a:t>Paperwork Reduction Act of 1995 and Information Technology Management Reform Act of 1996​</a:t>
            </a:r>
          </a:p>
          <a:p>
            <a:pPr marL="742913" lvl="1" indent="-285737">
              <a:buFont typeface="Arial" panose="020B0604020202020204" pitchFamily="34" charset="0"/>
              <a:buChar char="•"/>
            </a:pPr>
            <a:r>
              <a:rPr lang="en-US" sz="2000" dirty="0"/>
              <a:t>Explicitly emphasizes a risk-based policy for cost-effective security​</a:t>
            </a:r>
            <a:endParaRPr lang="en-US" sz="2000" b="1" dirty="0"/>
          </a:p>
          <a:p>
            <a:pPr marL="0" lvl="0" indent="0">
              <a:buNone/>
            </a:pPr>
            <a:r>
              <a:rPr lang="en-US" sz="2400" b="1" dirty="0"/>
              <a:t>The Office of Management and Budget (OMB) Circular A-130, Managing Federal Information as a Strategic Resource​</a:t>
            </a:r>
            <a:endParaRPr lang="en-US" sz="2400" dirty="0"/>
          </a:p>
          <a:p>
            <a:pPr marL="742913" lvl="1" indent="-285737">
              <a:buFont typeface="Arial" panose="020B0604020202020204" pitchFamily="34" charset="0"/>
              <a:buChar char="•"/>
            </a:pPr>
            <a:r>
              <a:rPr lang="en-US" sz="2000" dirty="0"/>
              <a:t>Establishes general policy for the planning, budgeting, governance, acquisition, and management of Federal information, personnel, equipment, funds, IT resources and supporting infrastructure and services. Also establishes responsibilities for protecting Federal information resources and managing personally identifiable information (PII) </a:t>
            </a:r>
          </a:p>
          <a:p>
            <a:pPr marL="0" lvl="0" indent="0">
              <a:buNone/>
            </a:pPr>
            <a:r>
              <a:rPr lang="en-US" sz="2400" b="1" dirty="0"/>
              <a:t>OMB Circular A-108, Federal Agency Responsibilities for Review, Reporting, and Publication under the Privacy Act of 1974, as amended</a:t>
            </a:r>
          </a:p>
          <a:p>
            <a:pPr marL="800060" lvl="1" indent="-342882">
              <a:buFont typeface="Arial" panose="020B0604020202020204" pitchFamily="34" charset="0"/>
              <a:buChar char="•"/>
            </a:pPr>
            <a:r>
              <a:rPr lang="en-US" sz="2000" dirty="0"/>
              <a:t>Regulates the collection, maintenance, use, and dissemination of personal information by federal executive branch agencies</a:t>
            </a:r>
          </a:p>
        </p:txBody>
      </p:sp>
      <p:sp>
        <p:nvSpPr>
          <p:cNvPr id="6" name="Text Placeholder 3">
            <a:extLst>
              <a:ext uri="{FF2B5EF4-FFF2-40B4-BE49-F238E27FC236}">
                <a16:creationId xmlns:a16="http://schemas.microsoft.com/office/drawing/2014/main" id="{405CC947-0D7C-187B-7799-DABA92DB3488}"/>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1: Federal Legislation and Policy</a:t>
            </a:r>
          </a:p>
        </p:txBody>
      </p:sp>
    </p:spTree>
    <p:custDataLst>
      <p:tags r:id="rId1"/>
    </p:custDataLst>
    <p:extLst>
      <p:ext uri="{BB962C8B-B14F-4D97-AF65-F5344CB8AC3E}">
        <p14:creationId xmlns:p14="http://schemas.microsoft.com/office/powerpoint/2010/main" val="3303158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76394-27C2-4D79-8E51-33024F10FC9A}"/>
              </a:ext>
            </a:extLst>
          </p:cNvPr>
          <p:cNvSpPr>
            <a:spLocks noGrp="1"/>
          </p:cNvSpPr>
          <p:nvPr>
            <p:ph type="title"/>
          </p:nvPr>
        </p:nvSpPr>
        <p:spPr/>
        <p:txBody>
          <a:bodyPr/>
          <a:lstStyle/>
          <a:p>
            <a:r>
              <a:rPr lang="en-US" dirty="0"/>
              <a:t>FISMA and Your Federal Organization</a:t>
            </a:r>
          </a:p>
        </p:txBody>
      </p:sp>
      <p:sp>
        <p:nvSpPr>
          <p:cNvPr id="2" name="Slide Number Placeholder 1">
            <a:extLst>
              <a:ext uri="{FF2B5EF4-FFF2-40B4-BE49-F238E27FC236}">
                <a16:creationId xmlns:a16="http://schemas.microsoft.com/office/drawing/2014/main" id="{40A826C9-3844-43A1-910E-FD42D482C347}"/>
              </a:ext>
            </a:extLst>
          </p:cNvPr>
          <p:cNvSpPr>
            <a:spLocks noGrp="1"/>
          </p:cNvSpPr>
          <p:nvPr>
            <p:ph type="sldNum" sz="quarter" idx="12"/>
          </p:nvPr>
        </p:nvSpPr>
        <p:spPr/>
        <p:txBody>
          <a:bodyPr/>
          <a:lstStyle/>
          <a:p>
            <a:fld id="{61C45A3A-841E-C04D-A6C3-2A644B41F8FE}" type="slidenum">
              <a:rPr lang="en-US" smtClean="0"/>
              <a:pPr/>
              <a:t>15</a:t>
            </a:fld>
            <a:endParaRPr lang="en-US" dirty="0"/>
          </a:p>
        </p:txBody>
      </p:sp>
      <p:sp>
        <p:nvSpPr>
          <p:cNvPr id="3" name="Content Placeholder 2">
            <a:extLst>
              <a:ext uri="{FF2B5EF4-FFF2-40B4-BE49-F238E27FC236}">
                <a16:creationId xmlns:a16="http://schemas.microsoft.com/office/drawing/2014/main" id="{83488416-168F-4B74-A1DC-BA917F8CDA05}"/>
              </a:ext>
            </a:extLst>
          </p:cNvPr>
          <p:cNvSpPr>
            <a:spLocks noGrp="1"/>
          </p:cNvSpPr>
          <p:nvPr>
            <p:ph type="body" sz="half" idx="2"/>
          </p:nvPr>
        </p:nvSpPr>
        <p:spPr/>
        <p:txBody>
          <a:bodyPr/>
          <a:lstStyle/>
          <a:p>
            <a:r>
              <a:rPr lang="en-US" dirty="0"/>
              <a:t>FISMA requires federal organizations to:</a:t>
            </a:r>
          </a:p>
          <a:p>
            <a:pPr lvl="1"/>
            <a:r>
              <a:rPr lang="en-US" dirty="0"/>
              <a:t>Provide information security protections commensurate with the assessed risk</a:t>
            </a:r>
          </a:p>
          <a:p>
            <a:pPr lvl="1"/>
            <a:r>
              <a:rPr lang="en-US" dirty="0"/>
              <a:t>Ensure senior leaders provide information security for assets under their control</a:t>
            </a:r>
          </a:p>
          <a:p>
            <a:pPr lvl="1"/>
            <a:r>
              <a:rPr lang="en-US" dirty="0"/>
              <a:t>Ensure the organization has trained personnel to assist in complying with FISMA and related policies</a:t>
            </a:r>
          </a:p>
          <a:p>
            <a:pPr lvl="1"/>
            <a:r>
              <a:rPr lang="en-US" dirty="0"/>
              <a:t>Provide annual reports on the adequacy and effectiveness of information security policies, procedures, and practices</a:t>
            </a:r>
          </a:p>
          <a:p>
            <a:pPr lvl="1"/>
            <a:r>
              <a:rPr lang="en-US" dirty="0"/>
              <a:t>Develop, document, and implement an information security program</a:t>
            </a:r>
          </a:p>
          <a:p>
            <a:pPr lvl="1"/>
            <a:r>
              <a:rPr lang="en-US" dirty="0"/>
              <a:t>Develop and maintain an inventory of systems under the control of the organization</a:t>
            </a:r>
          </a:p>
          <a:p>
            <a:pPr lvl="1"/>
            <a:r>
              <a:rPr lang="en-US" dirty="0"/>
              <a:t>Develop security awareness training to inform personnel of information security risks</a:t>
            </a:r>
          </a:p>
          <a:p>
            <a:pPr lvl="1"/>
            <a:r>
              <a:rPr lang="en-US" dirty="0"/>
              <a:t>Perform an independent evaluation of the information security program and practices to determine program and practices effectiveness </a:t>
            </a:r>
          </a:p>
        </p:txBody>
      </p:sp>
      <p:sp>
        <p:nvSpPr>
          <p:cNvPr id="6" name="Text Placeholder 3">
            <a:extLst>
              <a:ext uri="{FF2B5EF4-FFF2-40B4-BE49-F238E27FC236}">
                <a16:creationId xmlns:a16="http://schemas.microsoft.com/office/drawing/2014/main" id="{10F47DDE-73E2-D495-6400-B59A60316443}"/>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1: Federal Legislation and Policy</a:t>
            </a:r>
          </a:p>
        </p:txBody>
      </p:sp>
    </p:spTree>
    <p:custDataLst>
      <p:tags r:id="rId1"/>
    </p:custDataLst>
    <p:extLst>
      <p:ext uri="{BB962C8B-B14F-4D97-AF65-F5344CB8AC3E}">
        <p14:creationId xmlns:p14="http://schemas.microsoft.com/office/powerpoint/2010/main" val="1904622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4D134D-006C-4703-AC64-A660B585DF01}"/>
              </a:ext>
            </a:extLst>
          </p:cNvPr>
          <p:cNvSpPr>
            <a:spLocks noGrp="1"/>
          </p:cNvSpPr>
          <p:nvPr>
            <p:ph type="title"/>
          </p:nvPr>
        </p:nvSpPr>
        <p:spPr/>
        <p:txBody>
          <a:bodyPr/>
          <a:lstStyle/>
          <a:p>
            <a:r>
              <a:rPr lang="en-US" dirty="0"/>
              <a:t>Module 2: NIST SP 800-37 Background</a:t>
            </a:r>
            <a:br>
              <a:rPr lang="en-US" dirty="0"/>
            </a:br>
            <a:r>
              <a:rPr lang="en-US" dirty="0"/>
              <a:t>Objectives</a:t>
            </a:r>
          </a:p>
        </p:txBody>
      </p:sp>
      <p:sp>
        <p:nvSpPr>
          <p:cNvPr id="2" name="Slide Number Placeholder 1">
            <a:extLst>
              <a:ext uri="{FF2B5EF4-FFF2-40B4-BE49-F238E27FC236}">
                <a16:creationId xmlns:a16="http://schemas.microsoft.com/office/drawing/2014/main" id="{43A4CB4E-E0A8-41F0-9522-A2D256101400}"/>
              </a:ext>
            </a:extLst>
          </p:cNvPr>
          <p:cNvSpPr>
            <a:spLocks noGrp="1"/>
          </p:cNvSpPr>
          <p:nvPr>
            <p:ph type="sldNum" sz="quarter" idx="12"/>
          </p:nvPr>
        </p:nvSpPr>
        <p:spPr/>
        <p:txBody>
          <a:bodyPr/>
          <a:lstStyle/>
          <a:p>
            <a:fld id="{61C45A3A-841E-C04D-A6C3-2A644B41F8FE}" type="slidenum">
              <a:rPr lang="en-US" smtClean="0"/>
              <a:pPr/>
              <a:t>16</a:t>
            </a:fld>
            <a:endParaRPr lang="en-US" dirty="0"/>
          </a:p>
        </p:txBody>
      </p:sp>
      <p:sp>
        <p:nvSpPr>
          <p:cNvPr id="3" name="Content Placeholder 2">
            <a:extLst>
              <a:ext uri="{FF2B5EF4-FFF2-40B4-BE49-F238E27FC236}">
                <a16:creationId xmlns:a16="http://schemas.microsoft.com/office/drawing/2014/main" id="{4F9BBEB6-48AD-41B3-92E4-C8BE0EEE4EBE}"/>
              </a:ext>
            </a:extLst>
          </p:cNvPr>
          <p:cNvSpPr>
            <a:spLocks noGrp="1"/>
          </p:cNvSpPr>
          <p:nvPr>
            <p:ph type="body" sz="half" idx="2"/>
          </p:nvPr>
        </p:nvSpPr>
        <p:spPr/>
        <p:txBody>
          <a:bodyPr/>
          <a:lstStyle/>
          <a:p>
            <a:r>
              <a:rPr lang="en-US" dirty="0"/>
              <a:t>Objectives for this module</a:t>
            </a:r>
          </a:p>
          <a:p>
            <a:pPr lvl="1"/>
            <a:endParaRPr lang="en-US" dirty="0"/>
          </a:p>
          <a:p>
            <a:pPr lvl="1"/>
            <a:r>
              <a:rPr lang="en-US" dirty="0"/>
              <a:t>Discuss purpose and background of NIST </a:t>
            </a:r>
            <a:r>
              <a:rPr lang="en-US" dirty="0">
                <a:hlinkClick r:id="rId4"/>
              </a:rPr>
              <a:t>Special Publication (SP) 800-37, Revision 2</a:t>
            </a:r>
            <a:endParaRPr lang="en-US" dirty="0"/>
          </a:p>
          <a:p>
            <a:pPr lvl="1"/>
            <a:endParaRPr lang="en-US" dirty="0"/>
          </a:p>
          <a:p>
            <a:pPr lvl="1"/>
            <a:r>
              <a:rPr lang="en-US" dirty="0"/>
              <a:t>Understand the major updates in NIST SP 800-37, Revision 2</a:t>
            </a:r>
          </a:p>
        </p:txBody>
      </p:sp>
      <p:pic>
        <p:nvPicPr>
          <p:cNvPr id="6" name="Picture 5">
            <a:extLst>
              <a:ext uri="{FF2B5EF4-FFF2-40B4-BE49-F238E27FC236}">
                <a16:creationId xmlns:a16="http://schemas.microsoft.com/office/drawing/2014/main" id="{C50B2970-EE02-4CC2-A17F-C08B83BC4687}"/>
              </a:ext>
              <a:ext uri="{C183D7F6-B498-43B3-948B-1728B52AA6E4}">
                <adec:decorative xmlns:adec="http://schemas.microsoft.com/office/drawing/2017/decorative" val="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93396" y="1535837"/>
            <a:ext cx="5379349" cy="4678760"/>
          </a:xfrm>
          <a:prstGeom prst="rect">
            <a:avLst/>
          </a:prstGeom>
        </p:spPr>
      </p:pic>
      <p:sp>
        <p:nvSpPr>
          <p:cNvPr id="5" name="Text Placeholder 3">
            <a:extLst>
              <a:ext uri="{FF2B5EF4-FFF2-40B4-BE49-F238E27FC236}">
                <a16:creationId xmlns:a16="http://schemas.microsoft.com/office/drawing/2014/main" id="{5D3E3667-30E2-1107-6AD8-CE5BE1CE9D29}"/>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389939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7CDC6F-D67B-49D4-AB9C-B3F6C10454FE}"/>
              </a:ext>
            </a:extLst>
          </p:cNvPr>
          <p:cNvSpPr>
            <a:spLocks noGrp="1"/>
          </p:cNvSpPr>
          <p:nvPr>
            <p:ph type="title"/>
          </p:nvPr>
        </p:nvSpPr>
        <p:spPr/>
        <p:txBody>
          <a:bodyPr/>
          <a:lstStyle/>
          <a:p>
            <a:r>
              <a:rPr lang="en-US"/>
              <a:t>NIST SP 800-37 Purpose</a:t>
            </a:r>
            <a:endParaRPr lang="en-US" dirty="0"/>
          </a:p>
        </p:txBody>
      </p:sp>
      <p:sp>
        <p:nvSpPr>
          <p:cNvPr id="2" name="Slide Number Placeholder 1">
            <a:extLst>
              <a:ext uri="{FF2B5EF4-FFF2-40B4-BE49-F238E27FC236}">
                <a16:creationId xmlns:a16="http://schemas.microsoft.com/office/drawing/2014/main" id="{E9AAD7CE-F533-48E6-A920-F14293387BC1}"/>
              </a:ext>
            </a:extLst>
          </p:cNvPr>
          <p:cNvSpPr>
            <a:spLocks noGrp="1"/>
          </p:cNvSpPr>
          <p:nvPr>
            <p:ph type="sldNum" sz="quarter" idx="12"/>
          </p:nvPr>
        </p:nvSpPr>
        <p:spPr/>
        <p:txBody>
          <a:bodyPr/>
          <a:lstStyle/>
          <a:p>
            <a:fld id="{61C45A3A-841E-C04D-A6C3-2A644B41F8FE}" type="slidenum">
              <a:rPr lang="en-US" smtClean="0"/>
              <a:pPr/>
              <a:t>17</a:t>
            </a:fld>
            <a:endParaRPr lang="en-US" dirty="0"/>
          </a:p>
        </p:txBody>
      </p:sp>
      <p:sp>
        <p:nvSpPr>
          <p:cNvPr id="3" name="Content Placeholder 2">
            <a:extLst>
              <a:ext uri="{FF2B5EF4-FFF2-40B4-BE49-F238E27FC236}">
                <a16:creationId xmlns:a16="http://schemas.microsoft.com/office/drawing/2014/main" id="{1D1CD5BF-E92A-4EAA-AAF4-F0B506DDA869}"/>
              </a:ext>
            </a:extLst>
          </p:cNvPr>
          <p:cNvSpPr>
            <a:spLocks noGrp="1"/>
          </p:cNvSpPr>
          <p:nvPr>
            <p:ph type="body" sz="half" idx="2"/>
          </p:nvPr>
        </p:nvSpPr>
        <p:spPr/>
        <p:txBody>
          <a:bodyPr/>
          <a:lstStyle/>
          <a:p>
            <a:r>
              <a:rPr lang="en-US" dirty="0"/>
              <a:t>Promote an organization-wide risk management process to include privacy and information security risk</a:t>
            </a:r>
          </a:p>
          <a:p>
            <a:r>
              <a:rPr lang="en-US" dirty="0"/>
              <a:t>Manage privacy and information security risk consistent with mission/business objectives and the overall risk strategy</a:t>
            </a:r>
          </a:p>
          <a:p>
            <a:r>
              <a:rPr lang="en-US" dirty="0"/>
              <a:t>Ensure consistent risk posture throughout organization</a:t>
            </a:r>
          </a:p>
          <a:p>
            <a:r>
              <a:rPr lang="en-US" dirty="0"/>
              <a:t>Integrate security and privacy requirements into the organization’s enterprise architecture </a:t>
            </a:r>
          </a:p>
          <a:p>
            <a:r>
              <a:rPr lang="en-US" dirty="0"/>
              <a:t>Establish who is accepting risk for the system and the organization  </a:t>
            </a:r>
          </a:p>
          <a:p>
            <a:r>
              <a:rPr lang="en-US" dirty="0"/>
              <a:t>Provide senior leaders the necessary information about organization’s risk posture to make informed decisions</a:t>
            </a:r>
          </a:p>
        </p:txBody>
      </p:sp>
      <p:sp>
        <p:nvSpPr>
          <p:cNvPr id="5" name="Text Placeholder 3">
            <a:extLst>
              <a:ext uri="{FF2B5EF4-FFF2-40B4-BE49-F238E27FC236}">
                <a16:creationId xmlns:a16="http://schemas.microsoft.com/office/drawing/2014/main" id="{2AF7719A-F978-FB56-36F8-44FD5D93DB55}"/>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84752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ontent Placeholder 61">
            <a:extLst>
              <a:ext uri="{FF2B5EF4-FFF2-40B4-BE49-F238E27FC236}">
                <a16:creationId xmlns:a16="http://schemas.microsoft.com/office/drawing/2014/main" id="{511A3D3E-0435-8A7B-644F-720FEBA98198}"/>
              </a:ext>
            </a:extLst>
          </p:cNvPr>
          <p:cNvSpPr>
            <a:spLocks noGrp="1"/>
          </p:cNvSpPr>
          <p:nvPr>
            <p:ph sz="half" idx="14"/>
          </p:nvPr>
        </p:nvSpPr>
        <p:spPr/>
        <p:txBody>
          <a:bodyPr/>
          <a:lstStyle/>
          <a:p>
            <a:pPr>
              <a:lnSpc>
                <a:spcPct val="100000"/>
              </a:lnSpc>
              <a:spcBef>
                <a:spcPts val="0"/>
              </a:spcBef>
            </a:pPr>
            <a:r>
              <a:rPr lang="en-US" dirty="0"/>
              <a:t>Special Publications continue to be developed and updated to further NIST’s statutory responsibilities under the</a:t>
            </a:r>
          </a:p>
          <a:p>
            <a:pPr>
              <a:lnSpc>
                <a:spcPct val="100000"/>
              </a:lnSpc>
              <a:spcBef>
                <a:spcPts val="0"/>
              </a:spcBef>
            </a:pPr>
            <a:r>
              <a:rPr lang="en-US" dirty="0"/>
              <a:t>Federal Information Security Modernization Act (FISMA), 44 U.S.C. § 3551 et seq., Public Law (P.L.) 113-283</a:t>
            </a:r>
          </a:p>
        </p:txBody>
      </p:sp>
      <p:sp>
        <p:nvSpPr>
          <p:cNvPr id="17" name="Title 16">
            <a:extLst>
              <a:ext uri="{FF2B5EF4-FFF2-40B4-BE49-F238E27FC236}">
                <a16:creationId xmlns:a16="http://schemas.microsoft.com/office/drawing/2014/main" id="{DAB89319-667B-AC93-0E44-84699E61CFBD}"/>
              </a:ext>
            </a:extLst>
          </p:cNvPr>
          <p:cNvSpPr>
            <a:spLocks noGrp="1"/>
          </p:cNvSpPr>
          <p:nvPr>
            <p:ph type="title"/>
          </p:nvPr>
        </p:nvSpPr>
        <p:spPr/>
        <p:txBody>
          <a:bodyPr/>
          <a:lstStyle/>
          <a:p>
            <a:r>
              <a:rPr lang="en-US" dirty="0"/>
              <a:t>Publication Evolution</a:t>
            </a:r>
          </a:p>
        </p:txBody>
      </p:sp>
      <p:sp>
        <p:nvSpPr>
          <p:cNvPr id="5" name="Slide Number Placeholder 4">
            <a:extLst>
              <a:ext uri="{FF2B5EF4-FFF2-40B4-BE49-F238E27FC236}">
                <a16:creationId xmlns:a16="http://schemas.microsoft.com/office/drawing/2014/main" id="{BC0AD92C-83D0-D6A6-5233-98175C985D14}"/>
              </a:ext>
            </a:extLst>
          </p:cNvPr>
          <p:cNvSpPr>
            <a:spLocks noGrp="1"/>
          </p:cNvSpPr>
          <p:nvPr>
            <p:ph type="sldNum" sz="quarter" idx="12"/>
          </p:nvPr>
        </p:nvSpPr>
        <p:spPr/>
        <p:txBody>
          <a:bodyPr/>
          <a:lstStyle/>
          <a:p>
            <a:pPr lvl="0"/>
            <a:fld id="{461BA5CB-253B-45C3-8CCD-87890FD8B96E}" type="slidenum">
              <a:rPr lang="en-US" noProof="0" smtClean="0"/>
              <a:pPr lvl="0"/>
              <a:t>18</a:t>
            </a:fld>
            <a:endParaRPr lang="en-US" noProof="0"/>
          </a:p>
        </p:txBody>
      </p:sp>
      <p:sp>
        <p:nvSpPr>
          <p:cNvPr id="2" name="Text Placeholder 3">
            <a:extLst>
              <a:ext uri="{FF2B5EF4-FFF2-40B4-BE49-F238E27FC236}">
                <a16:creationId xmlns:a16="http://schemas.microsoft.com/office/drawing/2014/main" id="{7372372C-9E2C-6E62-8ACF-EA048FCC1A8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Module 2: NIST SP 800-37 Background</a:t>
            </a:r>
          </a:p>
        </p:txBody>
      </p:sp>
      <p:graphicFrame>
        <p:nvGraphicFramePr>
          <p:cNvPr id="6" name="Diagram 5">
            <a:extLst>
              <a:ext uri="{FF2B5EF4-FFF2-40B4-BE49-F238E27FC236}">
                <a16:creationId xmlns:a16="http://schemas.microsoft.com/office/drawing/2014/main" id="{F516BA57-5637-644B-4FC6-AD1C415F439D}"/>
              </a:ext>
            </a:extLst>
          </p:cNvPr>
          <p:cNvGraphicFramePr/>
          <p:nvPr>
            <p:extLst>
              <p:ext uri="{D42A27DB-BD31-4B8C-83A1-F6EECF244321}">
                <p14:modId xmlns:p14="http://schemas.microsoft.com/office/powerpoint/2010/main" val="1670306764"/>
              </p:ext>
            </p:extLst>
          </p:nvPr>
        </p:nvGraphicFramePr>
        <p:xfrm>
          <a:off x="362970" y="2506616"/>
          <a:ext cx="11466059" cy="14767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a:extLst>
              <a:ext uri="{FF2B5EF4-FFF2-40B4-BE49-F238E27FC236}">
                <a16:creationId xmlns:a16="http://schemas.microsoft.com/office/drawing/2014/main" id="{4B915284-7E29-87D1-E2EE-2BD4B82A3F74}"/>
              </a:ext>
            </a:extLst>
          </p:cNvPr>
          <p:cNvSpPr txBox="1"/>
          <p:nvPr/>
        </p:nvSpPr>
        <p:spPr>
          <a:xfrm>
            <a:off x="1419501" y="1361846"/>
            <a:ext cx="1927137" cy="1123384"/>
          </a:xfrm>
          <a:prstGeom prst="rect">
            <a:avLst/>
          </a:prstGeom>
          <a:noFill/>
        </p:spPr>
        <p:txBody>
          <a:bodyPr wrap="square" rtlCol="0">
            <a:spAutoFit/>
          </a:bodyPr>
          <a:lstStyle/>
          <a:p>
            <a:r>
              <a:rPr lang="en-US" sz="1200" b="1" dirty="0"/>
              <a:t>May 2004 </a:t>
            </a:r>
          </a:p>
          <a:p>
            <a:r>
              <a:rPr lang="en-US" sz="1100" dirty="0"/>
              <a:t>NIST SP 800-37, </a:t>
            </a:r>
            <a:r>
              <a:rPr lang="en-US" sz="1100" i="1" dirty="0"/>
              <a:t>Guide for the Security Certification and Accreditation of Federal Information Systems, </a:t>
            </a:r>
            <a:r>
              <a:rPr lang="en-US" sz="1100" dirty="0"/>
              <a:t>originally published</a:t>
            </a:r>
          </a:p>
        </p:txBody>
      </p:sp>
      <p:sp>
        <p:nvSpPr>
          <p:cNvPr id="8" name="TextBox 7">
            <a:extLst>
              <a:ext uri="{FF2B5EF4-FFF2-40B4-BE49-F238E27FC236}">
                <a16:creationId xmlns:a16="http://schemas.microsoft.com/office/drawing/2014/main" id="{AED3707D-5523-5130-1018-D572836217DD}"/>
              </a:ext>
            </a:extLst>
          </p:cNvPr>
          <p:cNvSpPr txBox="1"/>
          <p:nvPr/>
        </p:nvSpPr>
        <p:spPr>
          <a:xfrm>
            <a:off x="4367111" y="1362555"/>
            <a:ext cx="1927137" cy="1292662"/>
          </a:xfrm>
          <a:prstGeom prst="rect">
            <a:avLst/>
          </a:prstGeom>
          <a:noFill/>
        </p:spPr>
        <p:txBody>
          <a:bodyPr wrap="square" rtlCol="0">
            <a:spAutoFit/>
          </a:bodyPr>
          <a:lstStyle/>
          <a:p>
            <a:r>
              <a:rPr lang="en-US" sz="1200" b="1" dirty="0"/>
              <a:t>Feb 2010 </a:t>
            </a:r>
          </a:p>
          <a:p>
            <a:r>
              <a:rPr lang="en-US" sz="1100" dirty="0"/>
              <a:t>NIST SP 800-37, </a:t>
            </a:r>
            <a:r>
              <a:rPr lang="en-US" sz="1100" b="1" u="sng" dirty="0"/>
              <a:t>Revision 1</a:t>
            </a:r>
            <a:r>
              <a:rPr lang="en-US" sz="1100" dirty="0"/>
              <a:t>, </a:t>
            </a:r>
            <a:r>
              <a:rPr lang="en-US" sz="1100" i="1" dirty="0"/>
              <a:t>Guide for Applying the Risk Management Framework to Federal Information Systems: A Security Life Cycle Approach,</a:t>
            </a:r>
          </a:p>
          <a:p>
            <a:r>
              <a:rPr lang="en-US" sz="1100" dirty="0"/>
              <a:t>published</a:t>
            </a:r>
          </a:p>
        </p:txBody>
      </p:sp>
      <p:sp>
        <p:nvSpPr>
          <p:cNvPr id="10" name="TextBox 9">
            <a:extLst>
              <a:ext uri="{FF2B5EF4-FFF2-40B4-BE49-F238E27FC236}">
                <a16:creationId xmlns:a16="http://schemas.microsoft.com/office/drawing/2014/main" id="{6C254CF9-DDBF-71CC-85FD-74BD67A1515B}"/>
              </a:ext>
            </a:extLst>
          </p:cNvPr>
          <p:cNvSpPr txBox="1"/>
          <p:nvPr/>
        </p:nvSpPr>
        <p:spPr>
          <a:xfrm>
            <a:off x="8519875" y="1360581"/>
            <a:ext cx="1778514" cy="1461939"/>
          </a:xfrm>
          <a:prstGeom prst="rect">
            <a:avLst/>
          </a:prstGeom>
          <a:noFill/>
        </p:spPr>
        <p:txBody>
          <a:bodyPr wrap="square" rtlCol="0">
            <a:spAutoFit/>
          </a:bodyPr>
          <a:lstStyle/>
          <a:p>
            <a:r>
              <a:rPr lang="en-US" sz="1200" b="1" dirty="0"/>
              <a:t>Dec 2018 </a:t>
            </a:r>
          </a:p>
          <a:p>
            <a:r>
              <a:rPr lang="en-US" sz="1100" dirty="0"/>
              <a:t>NIST SP 800-37, </a:t>
            </a:r>
            <a:r>
              <a:rPr lang="en-US" sz="1100" b="1" u="sng" dirty="0"/>
              <a:t>Revision 2</a:t>
            </a:r>
            <a:r>
              <a:rPr lang="en-US" sz="1100" dirty="0"/>
              <a:t>, </a:t>
            </a:r>
            <a:r>
              <a:rPr lang="en-US" sz="1100" i="1" dirty="0"/>
              <a:t>Risk Management Framework for Information Systems and Organizations: A System Life Cycle Approach for Security and Privacy, </a:t>
            </a:r>
            <a:r>
              <a:rPr lang="en-US" sz="1100" dirty="0"/>
              <a:t>published</a:t>
            </a:r>
          </a:p>
        </p:txBody>
      </p:sp>
      <p:sp>
        <p:nvSpPr>
          <p:cNvPr id="3" name="TextBox 2">
            <a:extLst>
              <a:ext uri="{FF2B5EF4-FFF2-40B4-BE49-F238E27FC236}">
                <a16:creationId xmlns:a16="http://schemas.microsoft.com/office/drawing/2014/main" id="{EC17EA79-E041-9A72-3787-14151E18B605}"/>
              </a:ext>
            </a:extLst>
          </p:cNvPr>
          <p:cNvSpPr txBox="1"/>
          <p:nvPr/>
        </p:nvSpPr>
        <p:spPr>
          <a:xfrm>
            <a:off x="6586730" y="3360807"/>
            <a:ext cx="2103386" cy="415498"/>
          </a:xfrm>
          <a:prstGeom prst="rect">
            <a:avLst/>
          </a:prstGeom>
          <a:noFill/>
          <a:ln>
            <a:noFill/>
          </a:ln>
        </p:spPr>
        <p:txBody>
          <a:bodyPr wrap="square" rtlCol="0">
            <a:noAutofit/>
          </a:bodyPr>
          <a:lstStyle/>
          <a:p>
            <a:r>
              <a:rPr lang="en-US" sz="1100" b="1" dirty="0"/>
              <a:t>Dec 2014 </a:t>
            </a:r>
          </a:p>
          <a:p>
            <a:r>
              <a:rPr lang="en-US" sz="1000" dirty="0"/>
              <a:t>FISMA 2014 enacted</a:t>
            </a:r>
          </a:p>
        </p:txBody>
      </p:sp>
      <p:sp>
        <p:nvSpPr>
          <p:cNvPr id="4" name="TextBox 3">
            <a:extLst>
              <a:ext uri="{FF2B5EF4-FFF2-40B4-BE49-F238E27FC236}">
                <a16:creationId xmlns:a16="http://schemas.microsoft.com/office/drawing/2014/main" id="{6148A903-2708-61DC-0D7D-B0E715A6E20E}"/>
              </a:ext>
            </a:extLst>
          </p:cNvPr>
          <p:cNvSpPr txBox="1"/>
          <p:nvPr/>
        </p:nvSpPr>
        <p:spPr>
          <a:xfrm>
            <a:off x="521285" y="3360807"/>
            <a:ext cx="1032386" cy="415498"/>
          </a:xfrm>
          <a:prstGeom prst="rect">
            <a:avLst/>
          </a:prstGeom>
          <a:noFill/>
          <a:ln>
            <a:noFill/>
          </a:ln>
        </p:spPr>
        <p:txBody>
          <a:bodyPr wrap="square" rtlCol="0">
            <a:noAutofit/>
          </a:bodyPr>
          <a:lstStyle/>
          <a:p>
            <a:r>
              <a:rPr lang="en-US" sz="1100" b="1" dirty="0"/>
              <a:t>Dec 2002 </a:t>
            </a:r>
          </a:p>
          <a:p>
            <a:r>
              <a:rPr lang="en-US" sz="1000" dirty="0"/>
              <a:t>FISMA enacted</a:t>
            </a:r>
          </a:p>
        </p:txBody>
      </p:sp>
      <p:sp>
        <p:nvSpPr>
          <p:cNvPr id="54" name="TextBox 53">
            <a:extLst>
              <a:ext uri="{FF2B5EF4-FFF2-40B4-BE49-F238E27FC236}">
                <a16:creationId xmlns:a16="http://schemas.microsoft.com/office/drawing/2014/main" id="{5E98D0CA-AA95-EBCA-5778-953373F6BB5A}"/>
              </a:ext>
            </a:extLst>
          </p:cNvPr>
          <p:cNvSpPr txBox="1"/>
          <p:nvPr/>
        </p:nvSpPr>
        <p:spPr>
          <a:xfrm>
            <a:off x="1459962" y="3556141"/>
            <a:ext cx="1114409" cy="723275"/>
          </a:xfrm>
          <a:prstGeom prst="rect">
            <a:avLst/>
          </a:prstGeom>
          <a:noFill/>
          <a:ln>
            <a:noFill/>
          </a:ln>
        </p:spPr>
        <p:txBody>
          <a:bodyPr wrap="square" rtlCol="0">
            <a:noAutofit/>
          </a:bodyPr>
          <a:lstStyle/>
          <a:p>
            <a:r>
              <a:rPr lang="en-US" sz="1100" b="1" dirty="0"/>
              <a:t>Feb 2004 </a:t>
            </a:r>
          </a:p>
          <a:p>
            <a:r>
              <a:rPr lang="en-US" sz="1000" dirty="0"/>
              <a:t>FIPS 199 originally published</a:t>
            </a:r>
          </a:p>
        </p:txBody>
      </p:sp>
      <p:sp>
        <p:nvSpPr>
          <p:cNvPr id="55" name="TextBox 54">
            <a:extLst>
              <a:ext uri="{FF2B5EF4-FFF2-40B4-BE49-F238E27FC236}">
                <a16:creationId xmlns:a16="http://schemas.microsoft.com/office/drawing/2014/main" id="{5576172B-9E88-6A37-1BEC-B5897152642E}"/>
              </a:ext>
            </a:extLst>
          </p:cNvPr>
          <p:cNvSpPr txBox="1"/>
          <p:nvPr/>
        </p:nvSpPr>
        <p:spPr>
          <a:xfrm>
            <a:off x="2550687" y="3553496"/>
            <a:ext cx="1114409" cy="723275"/>
          </a:xfrm>
          <a:prstGeom prst="rect">
            <a:avLst/>
          </a:prstGeom>
          <a:noFill/>
          <a:ln>
            <a:noFill/>
          </a:ln>
        </p:spPr>
        <p:txBody>
          <a:bodyPr wrap="square" rtlCol="0">
            <a:noAutofit/>
          </a:bodyPr>
          <a:lstStyle/>
          <a:p>
            <a:r>
              <a:rPr lang="en-US" sz="1100" b="1" dirty="0"/>
              <a:t>Mar 2006 </a:t>
            </a:r>
          </a:p>
          <a:p>
            <a:r>
              <a:rPr lang="en-US" sz="1000" dirty="0"/>
              <a:t>FIPS 200 originally published</a:t>
            </a:r>
          </a:p>
        </p:txBody>
      </p:sp>
      <p:sp>
        <p:nvSpPr>
          <p:cNvPr id="56" name="Callout: Left Arrow 55">
            <a:extLst>
              <a:ext uri="{FF2B5EF4-FFF2-40B4-BE49-F238E27FC236}">
                <a16:creationId xmlns:a16="http://schemas.microsoft.com/office/drawing/2014/main" id="{26CA3F9B-AB5D-0956-9180-D2397B42BC7D}"/>
              </a:ext>
              <a:ext uri="{C183D7F6-B498-43B3-948B-1728B52AA6E4}">
                <adec:decorative xmlns:adec="http://schemas.microsoft.com/office/drawing/2017/decorative" val="1"/>
              </a:ext>
            </a:extLst>
          </p:cNvPr>
          <p:cNvSpPr/>
          <p:nvPr/>
        </p:nvSpPr>
        <p:spPr>
          <a:xfrm>
            <a:off x="6144551" y="1434043"/>
            <a:ext cx="1221250" cy="914400"/>
          </a:xfrm>
          <a:prstGeom prst="leftArrowCallout">
            <a:avLst>
              <a:gd name="adj1" fmla="val 25000"/>
              <a:gd name="adj2" fmla="val 25000"/>
              <a:gd name="adj3" fmla="val 32080"/>
              <a:gd name="adj4" fmla="val 64977"/>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Issued as a Joint Task Force (JTF) publication</a:t>
            </a:r>
          </a:p>
        </p:txBody>
      </p:sp>
      <p:sp>
        <p:nvSpPr>
          <p:cNvPr id="58" name="TextBox 57">
            <a:extLst>
              <a:ext uri="{FF2B5EF4-FFF2-40B4-BE49-F238E27FC236}">
                <a16:creationId xmlns:a16="http://schemas.microsoft.com/office/drawing/2014/main" id="{58717549-37F8-F0A0-C3C7-4110403120C1}"/>
              </a:ext>
            </a:extLst>
          </p:cNvPr>
          <p:cNvSpPr txBox="1"/>
          <p:nvPr/>
        </p:nvSpPr>
        <p:spPr>
          <a:xfrm>
            <a:off x="6497752" y="2506879"/>
            <a:ext cx="1728887" cy="615553"/>
          </a:xfrm>
          <a:prstGeom prst="rect">
            <a:avLst/>
          </a:prstGeom>
          <a:noFill/>
        </p:spPr>
        <p:txBody>
          <a:bodyPr wrap="square" rtlCol="0">
            <a:spAutoFit/>
          </a:bodyPr>
          <a:lstStyle/>
          <a:p>
            <a:r>
              <a:rPr lang="en-US" sz="1200" b="1" dirty="0"/>
              <a:t>Jun 2014 </a:t>
            </a:r>
          </a:p>
          <a:p>
            <a:r>
              <a:rPr lang="en-US" sz="1100" dirty="0"/>
              <a:t>NIST SP 800-37, Revision 1, updated</a:t>
            </a:r>
          </a:p>
        </p:txBody>
      </p:sp>
      <p:sp>
        <p:nvSpPr>
          <p:cNvPr id="9" name="TextBox 8">
            <a:extLst>
              <a:ext uri="{FF2B5EF4-FFF2-40B4-BE49-F238E27FC236}">
                <a16:creationId xmlns:a16="http://schemas.microsoft.com/office/drawing/2014/main" id="{6588FE56-ACAA-38CA-F37E-3436A6892257}"/>
              </a:ext>
            </a:extLst>
          </p:cNvPr>
          <p:cNvSpPr txBox="1"/>
          <p:nvPr/>
        </p:nvSpPr>
        <p:spPr>
          <a:xfrm>
            <a:off x="6675623" y="5000931"/>
            <a:ext cx="1279032" cy="569387"/>
          </a:xfrm>
          <a:prstGeom prst="rect">
            <a:avLst/>
          </a:prstGeom>
          <a:noFill/>
          <a:ln>
            <a:noFill/>
          </a:ln>
        </p:spPr>
        <p:txBody>
          <a:bodyPr wrap="square" rtlCol="0">
            <a:noAutofit/>
          </a:bodyPr>
          <a:lstStyle/>
          <a:p>
            <a:r>
              <a:rPr lang="en-US" sz="1100" b="1" dirty="0"/>
              <a:t>Dec 2014 </a:t>
            </a:r>
          </a:p>
          <a:p>
            <a:r>
              <a:rPr lang="en-US" sz="1000" dirty="0"/>
              <a:t>NIST SP 800-53A, Revision 4, published</a:t>
            </a:r>
          </a:p>
        </p:txBody>
      </p:sp>
      <p:sp>
        <p:nvSpPr>
          <p:cNvPr id="11" name="TextBox 10">
            <a:extLst>
              <a:ext uri="{FF2B5EF4-FFF2-40B4-BE49-F238E27FC236}">
                <a16:creationId xmlns:a16="http://schemas.microsoft.com/office/drawing/2014/main" id="{2E1B4EC7-5A8B-DA1D-F8E6-FEFD47DBD979}"/>
              </a:ext>
            </a:extLst>
          </p:cNvPr>
          <p:cNvSpPr txBox="1"/>
          <p:nvPr/>
        </p:nvSpPr>
        <p:spPr>
          <a:xfrm>
            <a:off x="10237676" y="5010499"/>
            <a:ext cx="1279033" cy="569387"/>
          </a:xfrm>
          <a:prstGeom prst="rect">
            <a:avLst/>
          </a:prstGeom>
          <a:noFill/>
          <a:ln>
            <a:noFill/>
          </a:ln>
        </p:spPr>
        <p:txBody>
          <a:bodyPr wrap="square" rtlCol="0">
            <a:noAutofit/>
          </a:bodyPr>
          <a:lstStyle/>
          <a:p>
            <a:r>
              <a:rPr lang="en-US" sz="1100" b="1" dirty="0"/>
              <a:t>Jan 2022 </a:t>
            </a:r>
          </a:p>
          <a:p>
            <a:r>
              <a:rPr lang="en-US" sz="1000" dirty="0"/>
              <a:t>NIST SP 800-53A, Revision 5, published</a:t>
            </a:r>
          </a:p>
        </p:txBody>
      </p:sp>
      <p:sp>
        <p:nvSpPr>
          <p:cNvPr id="13" name="TextBox 12">
            <a:extLst>
              <a:ext uri="{FF2B5EF4-FFF2-40B4-BE49-F238E27FC236}">
                <a16:creationId xmlns:a16="http://schemas.microsoft.com/office/drawing/2014/main" id="{A3E1485D-85C3-4965-0909-AC64FFC29988}"/>
              </a:ext>
            </a:extLst>
          </p:cNvPr>
          <p:cNvSpPr txBox="1"/>
          <p:nvPr/>
        </p:nvSpPr>
        <p:spPr>
          <a:xfrm>
            <a:off x="3349815" y="5000931"/>
            <a:ext cx="1391510" cy="569387"/>
          </a:xfrm>
          <a:prstGeom prst="rect">
            <a:avLst/>
          </a:prstGeom>
          <a:noFill/>
          <a:ln>
            <a:noFill/>
          </a:ln>
        </p:spPr>
        <p:txBody>
          <a:bodyPr wrap="square" rtlCol="0">
            <a:noAutofit/>
          </a:bodyPr>
          <a:lstStyle/>
          <a:p>
            <a:r>
              <a:rPr lang="en-US" sz="1100" b="1" dirty="0"/>
              <a:t>Jul 2008 </a:t>
            </a:r>
          </a:p>
          <a:p>
            <a:r>
              <a:rPr lang="en-US" sz="1000" dirty="0"/>
              <a:t>NIST SP 800-53A, originally published</a:t>
            </a:r>
          </a:p>
        </p:txBody>
      </p:sp>
      <p:sp>
        <p:nvSpPr>
          <p:cNvPr id="15" name="TextBox 14">
            <a:extLst>
              <a:ext uri="{FF2B5EF4-FFF2-40B4-BE49-F238E27FC236}">
                <a16:creationId xmlns:a16="http://schemas.microsoft.com/office/drawing/2014/main" id="{C70003FE-6E80-F6B2-83FA-078874B38F0F}"/>
              </a:ext>
            </a:extLst>
          </p:cNvPr>
          <p:cNvSpPr txBox="1"/>
          <p:nvPr/>
        </p:nvSpPr>
        <p:spPr>
          <a:xfrm>
            <a:off x="9563177" y="4340318"/>
            <a:ext cx="1279033" cy="569387"/>
          </a:xfrm>
          <a:prstGeom prst="rect">
            <a:avLst/>
          </a:prstGeom>
          <a:noFill/>
          <a:ln>
            <a:noFill/>
          </a:ln>
        </p:spPr>
        <p:txBody>
          <a:bodyPr wrap="square" rtlCol="0">
            <a:noAutofit/>
          </a:bodyPr>
          <a:lstStyle/>
          <a:p>
            <a:r>
              <a:rPr lang="en-US" sz="1100" b="1" dirty="0"/>
              <a:t>Sep 2020</a:t>
            </a:r>
          </a:p>
          <a:p>
            <a:r>
              <a:rPr lang="en-US" sz="1000" dirty="0"/>
              <a:t>NIST SP 800-53, Revision 5, published</a:t>
            </a:r>
          </a:p>
        </p:txBody>
      </p:sp>
      <p:sp>
        <p:nvSpPr>
          <p:cNvPr id="16" name="TextBox 15">
            <a:extLst>
              <a:ext uri="{FF2B5EF4-FFF2-40B4-BE49-F238E27FC236}">
                <a16:creationId xmlns:a16="http://schemas.microsoft.com/office/drawing/2014/main" id="{5A04B23F-9468-12B5-C9EA-7DE2323B2B3B}"/>
              </a:ext>
            </a:extLst>
          </p:cNvPr>
          <p:cNvSpPr txBox="1"/>
          <p:nvPr/>
        </p:nvSpPr>
        <p:spPr>
          <a:xfrm>
            <a:off x="1955128" y="4329172"/>
            <a:ext cx="1391510" cy="569387"/>
          </a:xfrm>
          <a:prstGeom prst="rect">
            <a:avLst/>
          </a:prstGeom>
          <a:noFill/>
          <a:ln>
            <a:noFill/>
          </a:ln>
        </p:spPr>
        <p:txBody>
          <a:bodyPr wrap="square" rtlCol="0">
            <a:noAutofit/>
          </a:bodyPr>
          <a:lstStyle/>
          <a:p>
            <a:r>
              <a:rPr lang="en-US" sz="1100" b="1" dirty="0"/>
              <a:t>Feb 2005</a:t>
            </a:r>
          </a:p>
          <a:p>
            <a:r>
              <a:rPr lang="en-US" sz="1000" dirty="0"/>
              <a:t>NIST SP 800-53, originally published</a:t>
            </a:r>
          </a:p>
        </p:txBody>
      </p:sp>
      <p:sp>
        <p:nvSpPr>
          <p:cNvPr id="18" name="TextBox 17">
            <a:extLst>
              <a:ext uri="{FF2B5EF4-FFF2-40B4-BE49-F238E27FC236}">
                <a16:creationId xmlns:a16="http://schemas.microsoft.com/office/drawing/2014/main" id="{1398D4C7-CAC0-D36A-8E5A-28F86BD3D478}"/>
              </a:ext>
            </a:extLst>
          </p:cNvPr>
          <p:cNvSpPr txBox="1"/>
          <p:nvPr/>
        </p:nvSpPr>
        <p:spPr>
          <a:xfrm>
            <a:off x="5878556" y="4333348"/>
            <a:ext cx="1279031" cy="723275"/>
          </a:xfrm>
          <a:prstGeom prst="rect">
            <a:avLst/>
          </a:prstGeom>
          <a:noFill/>
          <a:ln>
            <a:noFill/>
          </a:ln>
        </p:spPr>
        <p:txBody>
          <a:bodyPr wrap="square" rtlCol="0">
            <a:noAutofit/>
          </a:bodyPr>
          <a:lstStyle/>
          <a:p>
            <a:r>
              <a:rPr lang="en-US" sz="1100" b="1" dirty="0"/>
              <a:t>Apr 2013</a:t>
            </a:r>
          </a:p>
          <a:p>
            <a:r>
              <a:rPr lang="en-US" sz="1000" dirty="0"/>
              <a:t>NIST SP 800-53, Revision 4, published</a:t>
            </a:r>
          </a:p>
        </p:txBody>
      </p:sp>
      <p:sp>
        <p:nvSpPr>
          <p:cNvPr id="19" name="TextBox 18">
            <a:extLst>
              <a:ext uri="{FF2B5EF4-FFF2-40B4-BE49-F238E27FC236}">
                <a16:creationId xmlns:a16="http://schemas.microsoft.com/office/drawing/2014/main" id="{06341792-8782-311E-571C-EE12CB8C51B5}"/>
              </a:ext>
            </a:extLst>
          </p:cNvPr>
          <p:cNvSpPr txBox="1"/>
          <p:nvPr/>
        </p:nvSpPr>
        <p:spPr>
          <a:xfrm>
            <a:off x="4063193" y="4329789"/>
            <a:ext cx="1329798" cy="723275"/>
          </a:xfrm>
          <a:prstGeom prst="rect">
            <a:avLst/>
          </a:prstGeom>
          <a:noFill/>
          <a:ln>
            <a:noFill/>
          </a:ln>
        </p:spPr>
        <p:txBody>
          <a:bodyPr wrap="square" rtlCol="0">
            <a:noAutofit/>
          </a:bodyPr>
          <a:lstStyle/>
          <a:p>
            <a:r>
              <a:rPr lang="en-US" sz="1100" b="1" dirty="0"/>
              <a:t>Aug 2009 </a:t>
            </a:r>
          </a:p>
          <a:p>
            <a:r>
              <a:rPr lang="en-US" sz="1000" dirty="0"/>
              <a:t>NIST SP 800-53, Revision 3, published</a:t>
            </a:r>
          </a:p>
        </p:txBody>
      </p:sp>
      <p:sp>
        <p:nvSpPr>
          <p:cNvPr id="20" name="TextBox 19">
            <a:extLst>
              <a:ext uri="{FF2B5EF4-FFF2-40B4-BE49-F238E27FC236}">
                <a16:creationId xmlns:a16="http://schemas.microsoft.com/office/drawing/2014/main" id="{E089EFCA-DD01-54FD-2B7E-9BB80CFA6605}"/>
              </a:ext>
            </a:extLst>
          </p:cNvPr>
          <p:cNvSpPr txBox="1"/>
          <p:nvPr/>
        </p:nvSpPr>
        <p:spPr>
          <a:xfrm>
            <a:off x="9278080" y="3608153"/>
            <a:ext cx="1114409" cy="723275"/>
          </a:xfrm>
          <a:prstGeom prst="rect">
            <a:avLst/>
          </a:prstGeom>
          <a:noFill/>
          <a:ln>
            <a:noFill/>
          </a:ln>
        </p:spPr>
        <p:txBody>
          <a:bodyPr wrap="square" rtlCol="0">
            <a:noAutofit/>
          </a:bodyPr>
          <a:lstStyle/>
          <a:p>
            <a:r>
              <a:rPr lang="en-US" sz="1100" b="1" dirty="0"/>
              <a:t>Jan 2020 </a:t>
            </a:r>
          </a:p>
          <a:p>
            <a:r>
              <a:rPr lang="en-US" sz="1000" dirty="0"/>
              <a:t>NIST Privacy Framework 1.0 published</a:t>
            </a:r>
          </a:p>
        </p:txBody>
      </p:sp>
      <p:sp>
        <p:nvSpPr>
          <p:cNvPr id="21" name="TextBox 20">
            <a:extLst>
              <a:ext uri="{FF2B5EF4-FFF2-40B4-BE49-F238E27FC236}">
                <a16:creationId xmlns:a16="http://schemas.microsoft.com/office/drawing/2014/main" id="{7B8C8435-51F2-4CF8-ADB9-2AC36DBCB721}"/>
              </a:ext>
            </a:extLst>
          </p:cNvPr>
          <p:cNvSpPr txBox="1"/>
          <p:nvPr/>
        </p:nvSpPr>
        <p:spPr>
          <a:xfrm>
            <a:off x="6881039" y="3764436"/>
            <a:ext cx="1279032" cy="723275"/>
          </a:xfrm>
          <a:prstGeom prst="rect">
            <a:avLst/>
          </a:prstGeom>
          <a:noFill/>
          <a:ln>
            <a:noFill/>
          </a:ln>
        </p:spPr>
        <p:txBody>
          <a:bodyPr wrap="square" rtlCol="0">
            <a:noAutofit/>
          </a:bodyPr>
          <a:lstStyle/>
          <a:p>
            <a:r>
              <a:rPr lang="en-US" sz="1100" b="1" dirty="0"/>
              <a:t>Apr 2015 </a:t>
            </a:r>
          </a:p>
          <a:p>
            <a:r>
              <a:rPr lang="en-US" sz="1000" dirty="0"/>
              <a:t>NIST SP 800-161 originally published</a:t>
            </a:r>
          </a:p>
        </p:txBody>
      </p:sp>
      <p:sp>
        <p:nvSpPr>
          <p:cNvPr id="22" name="TextBox 21">
            <a:extLst>
              <a:ext uri="{FF2B5EF4-FFF2-40B4-BE49-F238E27FC236}">
                <a16:creationId xmlns:a16="http://schemas.microsoft.com/office/drawing/2014/main" id="{82EABA39-A1E7-9363-034C-A37B48BD2CE3}"/>
              </a:ext>
            </a:extLst>
          </p:cNvPr>
          <p:cNvSpPr txBox="1"/>
          <p:nvPr/>
        </p:nvSpPr>
        <p:spPr>
          <a:xfrm>
            <a:off x="10464508" y="3762482"/>
            <a:ext cx="1279032" cy="723275"/>
          </a:xfrm>
          <a:prstGeom prst="rect">
            <a:avLst/>
          </a:prstGeom>
          <a:noFill/>
          <a:ln>
            <a:noFill/>
          </a:ln>
        </p:spPr>
        <p:txBody>
          <a:bodyPr wrap="square" rtlCol="0">
            <a:noAutofit/>
          </a:bodyPr>
          <a:lstStyle/>
          <a:p>
            <a:r>
              <a:rPr lang="en-US" sz="1100" b="1" dirty="0"/>
              <a:t>May 2022 </a:t>
            </a:r>
          </a:p>
          <a:p>
            <a:r>
              <a:rPr lang="en-US" sz="1000" dirty="0"/>
              <a:t>NIST SP 800-161, Revision 1, published</a:t>
            </a:r>
          </a:p>
        </p:txBody>
      </p:sp>
      <p:sp>
        <p:nvSpPr>
          <p:cNvPr id="23" name="TextBox 22">
            <a:extLst>
              <a:ext uri="{FF2B5EF4-FFF2-40B4-BE49-F238E27FC236}">
                <a16:creationId xmlns:a16="http://schemas.microsoft.com/office/drawing/2014/main" id="{F28B458D-1FD1-7C8E-9CAD-B42E712C0D06}"/>
              </a:ext>
            </a:extLst>
          </p:cNvPr>
          <p:cNvSpPr txBox="1"/>
          <p:nvPr/>
        </p:nvSpPr>
        <p:spPr>
          <a:xfrm>
            <a:off x="5038120" y="3771942"/>
            <a:ext cx="1230152" cy="723275"/>
          </a:xfrm>
          <a:prstGeom prst="rect">
            <a:avLst/>
          </a:prstGeom>
          <a:noFill/>
          <a:ln>
            <a:noFill/>
          </a:ln>
        </p:spPr>
        <p:txBody>
          <a:bodyPr wrap="square" rtlCol="0">
            <a:noAutofit/>
          </a:bodyPr>
          <a:lstStyle/>
          <a:p>
            <a:r>
              <a:rPr lang="en-US" sz="1100" b="1" dirty="0"/>
              <a:t>Sep 2011 </a:t>
            </a:r>
          </a:p>
          <a:p>
            <a:r>
              <a:rPr lang="en-US" sz="1000" dirty="0"/>
              <a:t>NIST SP 800-137 originally published</a:t>
            </a:r>
          </a:p>
        </p:txBody>
      </p:sp>
      <p:pic>
        <p:nvPicPr>
          <p:cNvPr id="25" name="Picture 24">
            <a:extLst>
              <a:ext uri="{FF2B5EF4-FFF2-40B4-BE49-F238E27FC236}">
                <a16:creationId xmlns:a16="http://schemas.microsoft.com/office/drawing/2014/main" id="{27CB5FF0-91ED-76A7-0017-A2BFC032383D}"/>
              </a:ext>
              <a:ext uri="{C183D7F6-B498-43B3-948B-1728B52AA6E4}">
                <adec:decorative xmlns:adec="http://schemas.microsoft.com/office/drawing/2017/decorative" val="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344658" y="1335503"/>
            <a:ext cx="1346765" cy="1346765"/>
          </a:xfrm>
          <a:prstGeom prst="rect">
            <a:avLst/>
          </a:prstGeom>
        </p:spPr>
      </p:pic>
    </p:spTree>
    <p:custDataLst>
      <p:tags r:id="rId1"/>
    </p:custDataLst>
    <p:extLst>
      <p:ext uri="{BB962C8B-B14F-4D97-AF65-F5344CB8AC3E}">
        <p14:creationId xmlns:p14="http://schemas.microsoft.com/office/powerpoint/2010/main" val="1041364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987B4-C244-4EA0-BDD4-CB1B3DAF2402}"/>
              </a:ext>
            </a:extLst>
          </p:cNvPr>
          <p:cNvSpPr>
            <a:spLocks noGrp="1"/>
          </p:cNvSpPr>
          <p:nvPr>
            <p:ph type="title"/>
          </p:nvPr>
        </p:nvSpPr>
        <p:spPr>
          <a:prstGeom prst="rect">
            <a:avLst/>
          </a:prstGeom>
        </p:spPr>
        <p:txBody>
          <a:bodyPr/>
          <a:lstStyle/>
          <a:p>
            <a:r>
              <a:rPr lang="en-US" b="1" dirty="0"/>
              <a:t>Differences Between NIST SP 800-37 Rev. 1 &amp; Rev. 2</a:t>
            </a:r>
            <a:endParaRPr lang="en-US" dirty="0"/>
          </a:p>
        </p:txBody>
      </p:sp>
      <p:sp>
        <p:nvSpPr>
          <p:cNvPr id="2" name="Slide Number Placeholder 1">
            <a:extLst>
              <a:ext uri="{FF2B5EF4-FFF2-40B4-BE49-F238E27FC236}">
                <a16:creationId xmlns:a16="http://schemas.microsoft.com/office/drawing/2014/main" id="{E3DAF0C5-AE6C-460B-8E52-8294A431BB7E}"/>
              </a:ext>
            </a:extLst>
          </p:cNvPr>
          <p:cNvSpPr>
            <a:spLocks noGrp="1"/>
          </p:cNvSpPr>
          <p:nvPr>
            <p:ph type="sldNum" sz="quarter" idx="12"/>
          </p:nvPr>
        </p:nvSpPr>
        <p:spPr/>
        <p:txBody>
          <a:bodyPr/>
          <a:lstStyle/>
          <a:p>
            <a:fld id="{61C45A3A-841E-C04D-A6C3-2A644B41F8FE}" type="slidenum">
              <a:rPr lang="en-US" smtClean="0"/>
              <a:t>19</a:t>
            </a:fld>
            <a:endParaRPr lang="en-US" dirty="0"/>
          </a:p>
        </p:txBody>
      </p:sp>
      <p:sp>
        <p:nvSpPr>
          <p:cNvPr id="3" name="Content Placeholder 2">
            <a:extLst>
              <a:ext uri="{FF2B5EF4-FFF2-40B4-BE49-F238E27FC236}">
                <a16:creationId xmlns:a16="http://schemas.microsoft.com/office/drawing/2014/main" id="{760C82DE-0CB3-409B-883D-8DA806ACF863}"/>
              </a:ext>
            </a:extLst>
          </p:cNvPr>
          <p:cNvSpPr>
            <a:spLocks noGrp="1"/>
          </p:cNvSpPr>
          <p:nvPr>
            <p:ph type="body" sz="half" idx="2"/>
          </p:nvPr>
        </p:nvSpPr>
        <p:spPr>
          <a:prstGeom prst="rect">
            <a:avLst/>
          </a:prstGeom>
        </p:spPr>
        <p:txBody>
          <a:bodyPr>
            <a:normAutofit/>
          </a:bodyPr>
          <a:lstStyle/>
          <a:p>
            <a:pPr marL="342882" indent="-342882" fontAlgn="base">
              <a:buFont typeface="Arial" panose="020B0604020202020204" pitchFamily="34" charset="0"/>
              <a:buChar char="•"/>
            </a:pPr>
            <a:r>
              <a:rPr lang="en-US" sz="2400" dirty="0"/>
              <a:t>New guidance addresses and includes:​</a:t>
            </a:r>
          </a:p>
          <a:p>
            <a:pPr marL="800060" lvl="1" indent="-342882">
              <a:buFont typeface="Arial" panose="020B0604020202020204" pitchFamily="34" charset="0"/>
              <a:buChar char="•"/>
            </a:pPr>
            <a:r>
              <a:rPr lang="en-US" sz="2000" dirty="0"/>
              <a:t>Alignment and integration of </a:t>
            </a:r>
            <a:r>
              <a:rPr lang="en-US" sz="2000" dirty="0">
                <a:hlinkClick r:id="rId4"/>
              </a:rPr>
              <a:t>supply chain</a:t>
            </a:r>
            <a:r>
              <a:rPr lang="en-US" sz="2000" dirty="0"/>
              <a:t>, </a:t>
            </a:r>
            <a:r>
              <a:rPr lang="en-US" sz="2000" dirty="0">
                <a:hlinkClick r:id="rId5"/>
              </a:rPr>
              <a:t>privacy</a:t>
            </a:r>
            <a:r>
              <a:rPr lang="en-US" sz="2000" dirty="0"/>
              <a:t>, </a:t>
            </a:r>
            <a:r>
              <a:rPr lang="en-US" sz="2000" dirty="0">
                <a:hlinkClick r:id="rId6"/>
              </a:rPr>
              <a:t>Cybersecurity Framework (CSF)</a:t>
            </a:r>
            <a:r>
              <a:rPr lang="en-US" sz="2000" dirty="0"/>
              <a:t>, and </a:t>
            </a:r>
            <a:r>
              <a:rPr lang="en-US" sz="2000" dirty="0">
                <a:hlinkClick r:id="rId7"/>
              </a:rPr>
              <a:t>security engineering</a:t>
            </a:r>
            <a:r>
              <a:rPr lang="en-US" sz="2000" dirty="0"/>
              <a:t> processes into the RMF</a:t>
            </a:r>
            <a:endParaRPr lang="en-US" sz="2000" b="1" dirty="0"/>
          </a:p>
          <a:p>
            <a:pPr marL="800060" lvl="1" indent="-342882">
              <a:buFont typeface="Arial" panose="020B0604020202020204" pitchFamily="34" charset="0"/>
              <a:buChar char="•"/>
            </a:pPr>
            <a:r>
              <a:rPr lang="en-US" sz="2000" dirty="0"/>
              <a:t>Guidance on how RMF is implemented in the system development life cycle (SDLC)​</a:t>
            </a:r>
            <a:endParaRPr lang="en-US" sz="2000" b="1" dirty="0"/>
          </a:p>
          <a:p>
            <a:pPr marL="800060" lvl="1" indent="-342882">
              <a:buFont typeface="Arial" panose="020B0604020202020204" pitchFamily="34" charset="0"/>
              <a:buChar char="•"/>
            </a:pPr>
            <a:r>
              <a:rPr lang="en-US" sz="2000" dirty="0"/>
              <a:t>Addition of the organization-level and system-level ​Prepare Step​​</a:t>
            </a:r>
            <a:endParaRPr lang="en-US" sz="2000" b="1" dirty="0"/>
          </a:p>
          <a:p>
            <a:pPr marL="800060" lvl="1" indent="-342882">
              <a:buFont typeface="Arial" panose="020B0604020202020204" pitchFamily="34" charset="0"/>
              <a:buChar char="•"/>
            </a:pPr>
            <a:r>
              <a:rPr lang="en-US" sz="2000" dirty="0"/>
              <a:t>Potential inputs and expected outputs​ for all RMF Tasks</a:t>
            </a:r>
            <a:endParaRPr lang="en-US" sz="2000" b="1" dirty="0"/>
          </a:p>
          <a:p>
            <a:pPr marL="800060" lvl="1" indent="-342882">
              <a:buFont typeface="Arial" panose="020B0604020202020204" pitchFamily="34" charset="0"/>
              <a:buChar char="•"/>
            </a:pPr>
            <a:r>
              <a:rPr lang="en-US" sz="2000" dirty="0"/>
              <a:t>Closer linkages between C-Suite/Governance-level to system/operational-level</a:t>
            </a:r>
            <a:r>
              <a:rPr lang="en-US" sz="2000" b="1" dirty="0"/>
              <a:t> </a:t>
            </a:r>
            <a:r>
              <a:rPr lang="en-US" sz="2000" dirty="0"/>
              <a:t>to facilitate better communication</a:t>
            </a:r>
          </a:p>
          <a:p>
            <a:pPr marL="342882" lvl="1" indent="-342882">
              <a:buFont typeface="Arial" panose="020B0604020202020204" pitchFamily="34" charset="0"/>
              <a:buChar char="•"/>
            </a:pPr>
            <a:r>
              <a:rPr lang="en-US" sz="2400" dirty="0"/>
              <a:t>Updated and Expanded Guidance on:​</a:t>
            </a:r>
          </a:p>
          <a:p>
            <a:pPr marL="800060" lvl="1" indent="-342882">
              <a:buFont typeface="Arial" panose="020B0604020202020204" pitchFamily="34" charset="0"/>
              <a:buChar char="•"/>
            </a:pPr>
            <a:r>
              <a:rPr lang="en-US" sz="2000" dirty="0"/>
              <a:t>Authorization boundaries​</a:t>
            </a:r>
          </a:p>
          <a:p>
            <a:pPr marL="800060" lvl="1" indent="-342882">
              <a:buFont typeface="Arial" panose="020B0604020202020204" pitchFamily="34" charset="0"/>
              <a:buChar char="•"/>
            </a:pPr>
            <a:r>
              <a:rPr lang="en-US" sz="2000" dirty="0"/>
              <a:t>Authorization decisions &amp; types​</a:t>
            </a:r>
          </a:p>
          <a:p>
            <a:pPr marL="800060" lvl="1" indent="-342882">
              <a:buFont typeface="Arial" panose="020B0604020202020204" pitchFamily="34" charset="0"/>
              <a:buChar char="•"/>
            </a:pPr>
            <a:r>
              <a:rPr lang="en-US" sz="2000" dirty="0"/>
              <a:t>Ongoing authorization ​</a:t>
            </a:r>
          </a:p>
          <a:p>
            <a:pPr marL="800060" lvl="1" indent="-342882">
              <a:buFont typeface="Arial" panose="020B0604020202020204" pitchFamily="34" charset="0"/>
              <a:buChar char="•"/>
            </a:pPr>
            <a:r>
              <a:rPr lang="en-US" sz="2000" dirty="0"/>
              <a:t>Roles &amp; responsibilities ​</a:t>
            </a:r>
          </a:p>
        </p:txBody>
      </p:sp>
      <p:sp>
        <p:nvSpPr>
          <p:cNvPr id="5" name="Text Placeholder 3">
            <a:extLst>
              <a:ext uri="{FF2B5EF4-FFF2-40B4-BE49-F238E27FC236}">
                <a16:creationId xmlns:a16="http://schemas.microsoft.com/office/drawing/2014/main" id="{87B4365B-7C4C-49D0-A016-58FE9DA55967}"/>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309764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D6B7673-5B7A-7AEC-F875-E40CCC027849}"/>
              </a:ext>
            </a:extLst>
          </p:cNvPr>
          <p:cNvSpPr>
            <a:spLocks noGrp="1"/>
          </p:cNvSpPr>
          <p:nvPr>
            <p:ph sz="half" idx="1"/>
          </p:nvPr>
        </p:nvSpPr>
        <p:spPr>
          <a:xfrm>
            <a:off x="403459" y="1173511"/>
            <a:ext cx="11385082" cy="2687289"/>
          </a:xfrm>
        </p:spPr>
        <p:txBody>
          <a:bodyPr/>
          <a:lstStyle/>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 accordance with its statutory authorities, NIST maintains a research information center to support the research, publishing, and preservation needs required to fulfill the scientific and technical mission of NIST.  NIST makes its RMF Introductory Course available to interested parties as a public service. Pursuant to 17 USC 105, works authored by NIST employees are not subject to Copyright protection within the United States; foreign rights are reserved on behalf of the Secretary of Commerce. To the extent that NIST may hold copyright or other rights in countries other than the United States, you are hereby granted the non-exclusive irrevocable and unconditional right to print, publish, prepare derivative works, and distribute, in any medium, or authorize others to do so on your behalf, on a royalty-free basis throughout the world. Downloads are made available as a courtesy of NIST.  Please provide appropriate attribution to NIST, the creator of the courses.</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RMF Introductory Course is provided “AS IS.”   NIST makes NO WARRANTY of any kind, express or implied or statutory, including without limitation, the implied warranty of merchantability, fitness for a particular purpose, non-infringement or data accuracy.   </a:t>
            </a:r>
          </a:p>
          <a:p>
            <a:pPr marL="0" marR="0">
              <a:lnSpc>
                <a:spcPct val="107000"/>
              </a:lnSpc>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Permission to use this material is contingent upon your acceptance of these terms.</a:t>
            </a:r>
          </a:p>
        </p:txBody>
      </p:sp>
      <p:sp>
        <p:nvSpPr>
          <p:cNvPr id="4" name="Title 3">
            <a:extLst>
              <a:ext uri="{FF2B5EF4-FFF2-40B4-BE49-F238E27FC236}">
                <a16:creationId xmlns:a16="http://schemas.microsoft.com/office/drawing/2014/main" id="{BFB940BE-EF80-3A41-FDDF-E71E1DF68189}"/>
              </a:ext>
            </a:extLst>
          </p:cNvPr>
          <p:cNvSpPr>
            <a:spLocks noGrp="1"/>
          </p:cNvSpPr>
          <p:nvPr>
            <p:ph type="title"/>
          </p:nvPr>
        </p:nvSpPr>
        <p:spPr/>
        <p:txBody>
          <a:bodyPr/>
          <a:lstStyle/>
          <a:p>
            <a:r>
              <a:rPr lang="en-US" dirty="0"/>
              <a:t>Terms of Use and Software Disclaimer</a:t>
            </a:r>
          </a:p>
        </p:txBody>
      </p:sp>
      <p:sp>
        <p:nvSpPr>
          <p:cNvPr id="5" name="Slide Number Placeholder 4">
            <a:extLst>
              <a:ext uri="{FF2B5EF4-FFF2-40B4-BE49-F238E27FC236}">
                <a16:creationId xmlns:a16="http://schemas.microsoft.com/office/drawing/2014/main" id="{2B55B089-B9E5-4657-B186-64658587058E}"/>
              </a:ext>
            </a:extLst>
          </p:cNvPr>
          <p:cNvSpPr>
            <a:spLocks noGrp="1"/>
          </p:cNvSpPr>
          <p:nvPr>
            <p:ph type="sldNum" sz="quarter" idx="12"/>
          </p:nvPr>
        </p:nvSpPr>
        <p:spPr/>
        <p:txBody>
          <a:bodyPr/>
          <a:lstStyle/>
          <a:p>
            <a:fld id="{61C45A3A-841E-C04D-A6C3-2A644B41F8FE}" type="slidenum">
              <a:rPr lang="en-US" smtClean="0"/>
              <a:t>2</a:t>
            </a:fld>
            <a:endParaRPr lang="en-US" dirty="0"/>
          </a:p>
        </p:txBody>
      </p:sp>
      <p:sp>
        <p:nvSpPr>
          <p:cNvPr id="7" name="Content Placeholder 6">
            <a:extLst>
              <a:ext uri="{FF2B5EF4-FFF2-40B4-BE49-F238E27FC236}">
                <a16:creationId xmlns:a16="http://schemas.microsoft.com/office/drawing/2014/main" id="{AA278191-278C-5502-9D1D-C8B6D5D19D8D}"/>
              </a:ext>
            </a:extLst>
          </p:cNvPr>
          <p:cNvSpPr>
            <a:spLocks noGrp="1"/>
          </p:cNvSpPr>
          <p:nvPr>
            <p:ph sz="half" idx="14"/>
          </p:nvPr>
        </p:nvSpPr>
        <p:spPr>
          <a:xfrm>
            <a:off x="403459" y="3867613"/>
            <a:ext cx="11412028" cy="2346526"/>
          </a:xfrm>
        </p:spPr>
        <p:txBody>
          <a:bodyPr/>
          <a:lstStyle/>
          <a:p>
            <a:r>
              <a:rPr lang="en-US" noProof="0" dirty="0">
                <a:hlinkClick r:id="rId2"/>
              </a:rPr>
              <a:t>Software Disclaimer</a:t>
            </a:r>
            <a:endParaRPr lang="en-US" noProof="0" dirty="0"/>
          </a:p>
          <a:p>
            <a:pPr lvl="1"/>
            <a:r>
              <a:rPr lang="en-US" noProof="0" dirty="0"/>
              <a:t>NIST-developed software is provided by NIST as a public service. You may use, copy and distribute copies of the software in any medium, provided that you keep intact this entire notice. You may improve, modify and create derivative works of the software or any portion of the software, and you may copy and distribute such modifications or works. Modified works should carry a notice stating that you changed the software and should note the date and nature of any such change. Please explicitly acknowledge the National Institute of Standards and Technology as the source of the software.</a:t>
            </a:r>
          </a:p>
          <a:p>
            <a:pPr lvl="1"/>
            <a:r>
              <a:rPr lang="en-US" noProof="0" dirty="0"/>
              <a:t>NIST-developed software is expressly provided "AS IS." NIST MAKES NO WARRANTY OF ANY KIND, EXPRESS, IMPLIED, IN FACT OR ARISING BY OPERATION OF LAW, INCLUDING, WITHOUT LIMITATION, THE IMPLIED WARRANTY OF MERCHANTABILITY, FITNESS FOR A PARTICULAR PURPOSE, NON-INFRINGEMENT AND DATA ACCURACY. NIST NEITHER REPRESENTS NOR WARRANTS THAT THE OPERATION OF THE SOFTWARE WILL BE UNINTERRUPTED OR ERROR-FREE, OR THAT ANY DEFECTS WILL BE CORRECTED. NIST DOES NOT WARRANT OR MAKE ANY REPRESENTATIONS REGARDING THE USE OF THE SOFTWARE OR THE RESULTS THEREOF, INCLUDING BUT NOT LIMITED TO THE CORRECTNESS, ACCURACY, RELIABILITY, OR USEFULNESS OF THE SOFTWARE.</a:t>
            </a:r>
          </a:p>
          <a:p>
            <a:pPr lvl="1"/>
            <a:r>
              <a:rPr lang="en-US" noProof="0" dirty="0"/>
              <a:t>You are solely responsible for determining the appropriateness of using and distributing the software and you assume all risks associated with its use, including but not limited to the risks and costs of program errors, compliance with applicable laws, damage to or loss of data, programs or equipment, and the unavailability or interruption of operation. This software is not intended to be used in any situation where a failure could cause risk of injury or damage to property. The software developed by NIST employees is not subject to copyright protection within the United States.</a:t>
            </a:r>
          </a:p>
          <a:p>
            <a:endParaRPr lang="en-US" dirty="0"/>
          </a:p>
        </p:txBody>
      </p:sp>
    </p:spTree>
    <p:extLst>
      <p:ext uri="{BB962C8B-B14F-4D97-AF65-F5344CB8AC3E}">
        <p14:creationId xmlns:p14="http://schemas.microsoft.com/office/powerpoint/2010/main" val="1618565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CDACDD-1982-42D7-9276-E6A49D322A88}"/>
              </a:ext>
            </a:extLst>
          </p:cNvPr>
          <p:cNvSpPr>
            <a:spLocks noGrp="1"/>
          </p:cNvSpPr>
          <p:nvPr>
            <p:ph type="title"/>
          </p:nvPr>
        </p:nvSpPr>
        <p:spPr>
          <a:prstGeom prst="rect">
            <a:avLst/>
          </a:prstGeom>
        </p:spPr>
        <p:txBody>
          <a:bodyPr/>
          <a:lstStyle/>
          <a:p>
            <a:r>
              <a:rPr lang="en-US" b="1" dirty="0"/>
              <a:t>Privacy Integration into the RMF</a:t>
            </a:r>
            <a:endParaRPr lang="en-US" dirty="0"/>
          </a:p>
        </p:txBody>
      </p:sp>
      <p:sp>
        <p:nvSpPr>
          <p:cNvPr id="2" name="Slide Number Placeholder 1">
            <a:extLst>
              <a:ext uri="{FF2B5EF4-FFF2-40B4-BE49-F238E27FC236}">
                <a16:creationId xmlns:a16="http://schemas.microsoft.com/office/drawing/2014/main" id="{347D80A8-0F04-4B61-9387-D6274CD19699}"/>
              </a:ext>
            </a:extLst>
          </p:cNvPr>
          <p:cNvSpPr>
            <a:spLocks noGrp="1"/>
          </p:cNvSpPr>
          <p:nvPr>
            <p:ph type="sldNum" sz="quarter" idx="12"/>
          </p:nvPr>
        </p:nvSpPr>
        <p:spPr/>
        <p:txBody>
          <a:bodyPr/>
          <a:lstStyle/>
          <a:p>
            <a:fld id="{61C45A3A-841E-C04D-A6C3-2A644B41F8FE}" type="slidenum">
              <a:rPr lang="en-US" smtClean="0"/>
              <a:t>20</a:t>
            </a:fld>
            <a:endParaRPr lang="en-US" dirty="0"/>
          </a:p>
        </p:txBody>
      </p:sp>
      <p:sp>
        <p:nvSpPr>
          <p:cNvPr id="3" name="Content Placeholder 2">
            <a:extLst>
              <a:ext uri="{FF2B5EF4-FFF2-40B4-BE49-F238E27FC236}">
                <a16:creationId xmlns:a16="http://schemas.microsoft.com/office/drawing/2014/main" id="{4429FB30-7D7E-4ABF-BAF0-7B66DD2F9684}"/>
              </a:ext>
            </a:extLst>
          </p:cNvPr>
          <p:cNvSpPr>
            <a:spLocks noGrp="1"/>
          </p:cNvSpPr>
          <p:nvPr>
            <p:ph type="body" sz="half" idx="2"/>
          </p:nvPr>
        </p:nvSpPr>
        <p:spPr>
          <a:prstGeom prst="rect">
            <a:avLst/>
          </a:prstGeom>
        </p:spPr>
        <p:txBody>
          <a:bodyPr>
            <a:normAutofit/>
          </a:bodyPr>
          <a:lstStyle/>
          <a:p>
            <a:pPr marL="342882" indent="-342882">
              <a:buFont typeface="Arial" panose="020B0604020202020204" pitchFamily="34" charset="0"/>
              <a:buChar char="•"/>
            </a:pPr>
            <a:r>
              <a:rPr lang="en-US" sz="2400" dirty="0"/>
              <a:t>Addresses privacy risk management in accordance</a:t>
            </a:r>
            <a:r>
              <a:rPr lang="en-US" sz="2400" b="1" dirty="0"/>
              <a:t> </a:t>
            </a:r>
            <a:r>
              <a:rPr lang="en-US" sz="2400" dirty="0"/>
              <a:t>with Office of Management and Budget (OMB) Circular A-130</a:t>
            </a:r>
            <a:endParaRPr lang="en-US" sz="2400" b="1" dirty="0"/>
          </a:p>
          <a:p>
            <a:pPr marL="342882" indent="-342882">
              <a:buFont typeface="Arial" panose="020B0604020202020204" pitchFamily="34" charset="0"/>
              <a:buChar char="•"/>
            </a:pPr>
            <a:r>
              <a:rPr lang="en-US" sz="2400" dirty="0"/>
              <a:t>Privacy and RMF addressed in Section 2.3 – </a:t>
            </a:r>
            <a:r>
              <a:rPr lang="en-US" sz="2400" i="1" dirty="0"/>
              <a:t>Information Security and Privacy in the RMF</a:t>
            </a:r>
            <a:endParaRPr lang="en-US" sz="2400" b="1" dirty="0"/>
          </a:p>
          <a:p>
            <a:pPr marL="342882" indent="-342882">
              <a:buFont typeface="Arial" panose="020B0604020202020204" pitchFamily="34" charset="0"/>
              <a:buChar char="•"/>
            </a:pPr>
            <a:r>
              <a:rPr lang="en-US" sz="2400" dirty="0"/>
              <a:t>Privacy called out in RMF task text as appropriate (e.g., Task P-3 is to assess security and privacy risk)</a:t>
            </a:r>
            <a:endParaRPr lang="en-US" sz="2400" b="1" dirty="0"/>
          </a:p>
          <a:p>
            <a:pPr marL="342882" indent="-342882">
              <a:buFont typeface="Arial" panose="020B0604020202020204" pitchFamily="34" charset="0"/>
              <a:buChar char="•"/>
            </a:pPr>
            <a:r>
              <a:rPr lang="en-US" sz="2400" dirty="0"/>
              <a:t>Privacy-specific Inputs, Outputs, Roles, and References specified as appropriate in tasks</a:t>
            </a:r>
            <a:endParaRPr lang="en-US" sz="2400" b="1" dirty="0"/>
          </a:p>
          <a:p>
            <a:pPr marL="342882" indent="-342882">
              <a:buFont typeface="Arial" panose="020B0604020202020204" pitchFamily="34" charset="0"/>
              <a:buChar char="•"/>
            </a:pPr>
            <a:r>
              <a:rPr lang="en-US" sz="2400" dirty="0"/>
              <a:t>Privacy-specific detail in task discussions</a:t>
            </a:r>
          </a:p>
        </p:txBody>
      </p:sp>
      <p:sp>
        <p:nvSpPr>
          <p:cNvPr id="5" name="Text Placeholder 3">
            <a:extLst>
              <a:ext uri="{FF2B5EF4-FFF2-40B4-BE49-F238E27FC236}">
                <a16:creationId xmlns:a16="http://schemas.microsoft.com/office/drawing/2014/main" id="{58FE2DF0-4EDE-2147-119E-0401E291ED6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2836796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19C3FE-EAF9-474A-AEF4-01994DFDDD2A}"/>
              </a:ext>
            </a:extLst>
          </p:cNvPr>
          <p:cNvSpPr>
            <a:spLocks noGrp="1"/>
          </p:cNvSpPr>
          <p:nvPr>
            <p:ph type="title"/>
          </p:nvPr>
        </p:nvSpPr>
        <p:spPr>
          <a:prstGeom prst="rect">
            <a:avLst/>
          </a:prstGeom>
        </p:spPr>
        <p:txBody>
          <a:bodyPr/>
          <a:lstStyle/>
          <a:p>
            <a:r>
              <a:rPr lang="en-US" b="1" dirty="0"/>
              <a:t>RMF and Cybersecurity Framework Alignment</a:t>
            </a:r>
            <a:endParaRPr lang="en-US" dirty="0"/>
          </a:p>
        </p:txBody>
      </p:sp>
      <p:sp>
        <p:nvSpPr>
          <p:cNvPr id="2" name="Slide Number Placeholder 1">
            <a:extLst>
              <a:ext uri="{FF2B5EF4-FFF2-40B4-BE49-F238E27FC236}">
                <a16:creationId xmlns:a16="http://schemas.microsoft.com/office/drawing/2014/main" id="{0AA6B2A2-9757-4F69-ADE1-97EEB0060651}"/>
              </a:ext>
            </a:extLst>
          </p:cNvPr>
          <p:cNvSpPr>
            <a:spLocks noGrp="1"/>
          </p:cNvSpPr>
          <p:nvPr>
            <p:ph type="sldNum" sz="quarter" idx="12"/>
          </p:nvPr>
        </p:nvSpPr>
        <p:spPr/>
        <p:txBody>
          <a:bodyPr/>
          <a:lstStyle/>
          <a:p>
            <a:fld id="{61C45A3A-841E-C04D-A6C3-2A644B41F8FE}" type="slidenum">
              <a:rPr lang="en-US" smtClean="0"/>
              <a:t>21</a:t>
            </a:fld>
            <a:endParaRPr lang="en-US" dirty="0"/>
          </a:p>
        </p:txBody>
      </p:sp>
      <p:sp>
        <p:nvSpPr>
          <p:cNvPr id="3" name="Content Placeholder 2">
            <a:extLst>
              <a:ext uri="{FF2B5EF4-FFF2-40B4-BE49-F238E27FC236}">
                <a16:creationId xmlns:a16="http://schemas.microsoft.com/office/drawing/2014/main" id="{11391775-9666-449A-B143-47DC5944A4DF}"/>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Inputs and Outputs reference CSF, as applicable (e.g., CSF profile as potential output from Task P-4)</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Task Outcome tables reference CSF sections, categories, or sub-categories as applicable</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References for tasks indicate relevant CSF sections (if applicable)</a:t>
            </a:r>
          </a:p>
        </p:txBody>
      </p:sp>
      <p:pic>
        <p:nvPicPr>
          <p:cNvPr id="5" name="Picture 4">
            <a:extLst>
              <a:ext uri="{FF2B5EF4-FFF2-40B4-BE49-F238E27FC236}">
                <a16:creationId xmlns:a16="http://schemas.microsoft.com/office/drawing/2014/main" id="{8940E010-397C-4B14-AAC0-205154D123A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9602" y="1538654"/>
            <a:ext cx="4057399" cy="2701455"/>
          </a:xfrm>
          <a:prstGeom prst="rect">
            <a:avLst/>
          </a:prstGeom>
        </p:spPr>
      </p:pic>
      <p:sp>
        <p:nvSpPr>
          <p:cNvPr id="6" name="Text Placeholder 3">
            <a:extLst>
              <a:ext uri="{FF2B5EF4-FFF2-40B4-BE49-F238E27FC236}">
                <a16:creationId xmlns:a16="http://schemas.microsoft.com/office/drawing/2014/main" id="{C0296A8E-BCDF-6321-C948-CA1F6C28B5B8}"/>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428529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BF9125-D22F-4D72-B67C-D18D84053EE4}"/>
              </a:ext>
            </a:extLst>
          </p:cNvPr>
          <p:cNvSpPr>
            <a:spLocks noGrp="1"/>
          </p:cNvSpPr>
          <p:nvPr>
            <p:ph type="title"/>
          </p:nvPr>
        </p:nvSpPr>
        <p:spPr>
          <a:prstGeom prst="rect">
            <a:avLst/>
          </a:prstGeom>
        </p:spPr>
        <p:txBody>
          <a:bodyPr/>
          <a:lstStyle/>
          <a:p>
            <a:r>
              <a:rPr lang="en-US" b="1" dirty="0"/>
              <a:t>Systems Security Engineering and RMF Alignment</a:t>
            </a:r>
            <a:endParaRPr lang="en-US" dirty="0"/>
          </a:p>
        </p:txBody>
      </p:sp>
      <p:sp>
        <p:nvSpPr>
          <p:cNvPr id="2" name="Slide Number Placeholder 1">
            <a:extLst>
              <a:ext uri="{FF2B5EF4-FFF2-40B4-BE49-F238E27FC236}">
                <a16:creationId xmlns:a16="http://schemas.microsoft.com/office/drawing/2014/main" id="{C3A46D16-B97B-451A-ACCA-8EF53B3DA9CF}"/>
              </a:ext>
            </a:extLst>
          </p:cNvPr>
          <p:cNvSpPr>
            <a:spLocks noGrp="1"/>
          </p:cNvSpPr>
          <p:nvPr>
            <p:ph type="sldNum" sz="quarter" idx="12"/>
          </p:nvPr>
        </p:nvSpPr>
        <p:spPr/>
        <p:txBody>
          <a:bodyPr/>
          <a:lstStyle/>
          <a:p>
            <a:fld id="{61C45A3A-841E-C04D-A6C3-2A644B41F8FE}" type="slidenum">
              <a:rPr lang="en-US" smtClean="0"/>
              <a:t>22</a:t>
            </a:fld>
            <a:endParaRPr lang="en-US" dirty="0"/>
          </a:p>
        </p:txBody>
      </p:sp>
      <p:sp>
        <p:nvSpPr>
          <p:cNvPr id="3" name="Content Placeholder 2">
            <a:extLst>
              <a:ext uri="{FF2B5EF4-FFF2-40B4-BE49-F238E27FC236}">
                <a16:creationId xmlns:a16="http://schemas.microsoft.com/office/drawing/2014/main" id="{887209FB-DFA1-4EFD-820C-BCDA3B25436D}"/>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Systems security engineering addresses security risks throughout the system development life cycle (and system life cycle)</a:t>
            </a:r>
            <a:endParaRPr lang="en-US" sz="2400" b="1" dirty="0"/>
          </a:p>
          <a:p>
            <a:pPr marL="342882" indent="-342882">
              <a:buFont typeface="Arial" panose="020B0604020202020204" pitchFamily="34" charset="0"/>
              <a:buChar char="•"/>
            </a:pPr>
            <a:r>
              <a:rPr lang="en-US" sz="2400" dirty="0"/>
              <a:t>Alignment of RMF steps/tasks with existing systems security engineering processes</a:t>
            </a:r>
          </a:p>
          <a:p>
            <a:pPr marL="342882" indent="-342882">
              <a:buFont typeface="Arial" panose="020B0604020202020204" pitchFamily="34" charset="0"/>
              <a:buChar char="•"/>
            </a:pPr>
            <a:r>
              <a:rPr lang="en-US" sz="2400" dirty="0"/>
              <a:t>Task  references list the related systems security engineering processes from </a:t>
            </a:r>
            <a:r>
              <a:rPr lang="en-US" sz="2400" dirty="0">
                <a:hlinkClick r:id="rId4"/>
              </a:rPr>
              <a:t>NIST SP 800-160,</a:t>
            </a:r>
            <a:r>
              <a:rPr lang="en-US" sz="2400" b="1" dirty="0">
                <a:hlinkClick r:id="rId4"/>
              </a:rPr>
              <a:t> </a:t>
            </a:r>
            <a:r>
              <a:rPr lang="en-US" sz="2400" dirty="0">
                <a:hlinkClick r:id="rId4"/>
              </a:rPr>
              <a:t>Volume 1</a:t>
            </a:r>
            <a:r>
              <a:rPr lang="en-US" sz="2400" dirty="0"/>
              <a:t>,</a:t>
            </a:r>
            <a:r>
              <a:rPr lang="en-US" sz="2400" b="1" dirty="0"/>
              <a:t> </a:t>
            </a:r>
            <a:r>
              <a:rPr lang="en-US" sz="2400" i="1" dirty="0"/>
              <a:t>Engineering Trustworthy Secure Systems, </a:t>
            </a:r>
            <a:r>
              <a:rPr lang="en-US" sz="2400" dirty="0"/>
              <a:t>as applicable</a:t>
            </a:r>
            <a:endParaRPr lang="en-US" sz="2400" b="1" dirty="0"/>
          </a:p>
          <a:p>
            <a:pPr marL="342882" indent="-342882">
              <a:buFont typeface="Arial" panose="020B0604020202020204" pitchFamily="34" charset="0"/>
              <a:buChar char="•"/>
            </a:pPr>
            <a:r>
              <a:rPr lang="en-US" sz="2400" dirty="0"/>
              <a:t>New Tasks in the Prepare System-Level Step to align with system security engineering processes</a:t>
            </a:r>
            <a:endParaRPr lang="en-US" sz="2400" b="1" dirty="0"/>
          </a:p>
          <a:p>
            <a:pPr marL="742913" lvl="1" indent="-285737">
              <a:buFont typeface="Arial" panose="020B0604020202020204" pitchFamily="34" charset="0"/>
              <a:buChar char="•"/>
            </a:pPr>
            <a:r>
              <a:rPr lang="en-US" sz="2000" dirty="0"/>
              <a:t>P-9: System stakeholders</a:t>
            </a:r>
            <a:endParaRPr lang="en-US" sz="2000" b="1" dirty="0"/>
          </a:p>
          <a:p>
            <a:pPr marL="742913" lvl="1" indent="-285737">
              <a:buFont typeface="Arial" panose="020B0604020202020204" pitchFamily="34" charset="0"/>
              <a:buChar char="•"/>
            </a:pPr>
            <a:r>
              <a:rPr lang="en-US" sz="2000" dirty="0"/>
              <a:t>P-10: Asset identification</a:t>
            </a:r>
            <a:endParaRPr lang="en-US" sz="2000" b="1" dirty="0"/>
          </a:p>
          <a:p>
            <a:pPr marL="742913" lvl="1" indent="-285737">
              <a:buFont typeface="Arial" panose="020B0604020202020204" pitchFamily="34" charset="0"/>
              <a:buChar char="•"/>
            </a:pPr>
            <a:r>
              <a:rPr lang="en-US" sz="2000" dirty="0"/>
              <a:t>P-15: Requirements definition</a:t>
            </a:r>
            <a:endParaRPr lang="en-US" sz="2000" b="1" dirty="0"/>
          </a:p>
          <a:p>
            <a:pPr marL="742913" lvl="1" indent="-285737">
              <a:buFont typeface="Arial" panose="020B0604020202020204" pitchFamily="34" charset="0"/>
              <a:buChar char="•"/>
            </a:pPr>
            <a:r>
              <a:rPr lang="en-US" sz="2000" dirty="0"/>
              <a:t>P-17: Requirements allocation </a:t>
            </a:r>
          </a:p>
        </p:txBody>
      </p:sp>
      <p:sp>
        <p:nvSpPr>
          <p:cNvPr id="5" name="Text Placeholder 3">
            <a:extLst>
              <a:ext uri="{FF2B5EF4-FFF2-40B4-BE49-F238E27FC236}">
                <a16:creationId xmlns:a16="http://schemas.microsoft.com/office/drawing/2014/main" id="{9D774C12-3022-D0FF-9EA6-9279B986EA27}"/>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1952865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08A29D-1A44-4049-A885-5080EDD90A6E}"/>
              </a:ext>
            </a:extLst>
          </p:cNvPr>
          <p:cNvSpPr>
            <a:spLocks noGrp="1"/>
          </p:cNvSpPr>
          <p:nvPr>
            <p:ph type="title"/>
          </p:nvPr>
        </p:nvSpPr>
        <p:spPr>
          <a:prstGeom prst="rect">
            <a:avLst/>
          </a:prstGeom>
        </p:spPr>
        <p:txBody>
          <a:bodyPr/>
          <a:lstStyle/>
          <a:p>
            <a:r>
              <a:rPr lang="en-US" b="1" dirty="0"/>
              <a:t>Supply Chain and RMF Alignment</a:t>
            </a:r>
            <a:endParaRPr lang="en-US" dirty="0"/>
          </a:p>
        </p:txBody>
      </p:sp>
      <p:sp>
        <p:nvSpPr>
          <p:cNvPr id="2" name="Slide Number Placeholder 1">
            <a:extLst>
              <a:ext uri="{FF2B5EF4-FFF2-40B4-BE49-F238E27FC236}">
                <a16:creationId xmlns:a16="http://schemas.microsoft.com/office/drawing/2014/main" id="{CEC347BC-145E-498E-8D28-204EF388ACE6}"/>
              </a:ext>
            </a:extLst>
          </p:cNvPr>
          <p:cNvSpPr>
            <a:spLocks noGrp="1"/>
          </p:cNvSpPr>
          <p:nvPr>
            <p:ph type="sldNum" sz="quarter" idx="12"/>
          </p:nvPr>
        </p:nvSpPr>
        <p:spPr/>
        <p:txBody>
          <a:bodyPr/>
          <a:lstStyle/>
          <a:p>
            <a:fld id="{61C45A3A-841E-C04D-A6C3-2A644B41F8FE}" type="slidenum">
              <a:rPr lang="en-US" smtClean="0"/>
              <a:t>23</a:t>
            </a:fld>
            <a:endParaRPr lang="en-US" dirty="0"/>
          </a:p>
        </p:txBody>
      </p:sp>
      <p:sp>
        <p:nvSpPr>
          <p:cNvPr id="3" name="Content Placeholder 2">
            <a:extLst>
              <a:ext uri="{FF2B5EF4-FFF2-40B4-BE49-F238E27FC236}">
                <a16:creationId xmlns:a16="http://schemas.microsoft.com/office/drawing/2014/main" id="{EACE4E2C-1DF9-4B65-9D90-E53F8504F86B}"/>
              </a:ext>
            </a:extLst>
          </p:cNvPr>
          <p:cNvSpPr>
            <a:spLocks noGrp="1"/>
          </p:cNvSpPr>
          <p:nvPr>
            <p:ph type="body" sz="half" idx="2"/>
          </p:nvPr>
        </p:nvSpPr>
        <p:spPr>
          <a:prstGeom prst="rect">
            <a:avLst/>
          </a:prstGeom>
        </p:spPr>
        <p:txBody>
          <a:bodyPr>
            <a:normAutofit/>
          </a:bodyPr>
          <a:lstStyle/>
          <a:p>
            <a:pPr marL="342882" indent="-342882">
              <a:buFont typeface="Arial" panose="020B0604020202020204" pitchFamily="34" charset="0"/>
              <a:buChar char="•"/>
            </a:pPr>
            <a:r>
              <a:rPr lang="en-US" sz="2400" dirty="0"/>
              <a:t>Discussion of Supply Chain Risk Management (SCRM) within the RMF added in section 2.8 – Supply Chain Risk Management</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SCRM addressed in Task discussions as applicable</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SCRM artifacts included in task Inputs and Outputs as applicable</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SCRM responsibilities noted in Appendix D</a:t>
            </a:r>
          </a:p>
        </p:txBody>
      </p:sp>
      <p:sp>
        <p:nvSpPr>
          <p:cNvPr id="5" name="Text Placeholder 3">
            <a:extLst>
              <a:ext uri="{FF2B5EF4-FFF2-40B4-BE49-F238E27FC236}">
                <a16:creationId xmlns:a16="http://schemas.microsoft.com/office/drawing/2014/main" id="{4C61158B-5B34-8FD7-7FFD-974F140C42EB}"/>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38320983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B677A2-428A-48E9-B4E5-3820294FB5C0}"/>
              </a:ext>
            </a:extLst>
          </p:cNvPr>
          <p:cNvSpPr>
            <a:spLocks noGrp="1"/>
          </p:cNvSpPr>
          <p:nvPr>
            <p:ph type="title"/>
          </p:nvPr>
        </p:nvSpPr>
        <p:spPr/>
        <p:txBody>
          <a:bodyPr/>
          <a:lstStyle/>
          <a:p>
            <a:r>
              <a:rPr lang="en-US" dirty="0"/>
              <a:t>Incorporating RMF into the SDLC</a:t>
            </a:r>
          </a:p>
        </p:txBody>
      </p:sp>
      <p:sp>
        <p:nvSpPr>
          <p:cNvPr id="2" name="Slide Number Placeholder 1">
            <a:extLst>
              <a:ext uri="{FF2B5EF4-FFF2-40B4-BE49-F238E27FC236}">
                <a16:creationId xmlns:a16="http://schemas.microsoft.com/office/drawing/2014/main" id="{5AA133C4-6E4B-4DB6-9175-F693EFEEE4C7}"/>
              </a:ext>
            </a:extLst>
          </p:cNvPr>
          <p:cNvSpPr>
            <a:spLocks noGrp="1"/>
          </p:cNvSpPr>
          <p:nvPr>
            <p:ph type="sldNum" sz="quarter" idx="12"/>
          </p:nvPr>
        </p:nvSpPr>
        <p:spPr/>
        <p:txBody>
          <a:bodyPr/>
          <a:lstStyle/>
          <a:p>
            <a:fld id="{61C45A3A-841E-C04D-A6C3-2A644B41F8FE}" type="slidenum">
              <a:rPr lang="en-US" smtClean="0"/>
              <a:pPr/>
              <a:t>24</a:t>
            </a:fld>
            <a:endParaRPr lang="en-US" dirty="0"/>
          </a:p>
        </p:txBody>
      </p:sp>
      <p:sp>
        <p:nvSpPr>
          <p:cNvPr id="3" name="Content Placeholder 2">
            <a:extLst>
              <a:ext uri="{FF2B5EF4-FFF2-40B4-BE49-F238E27FC236}">
                <a16:creationId xmlns:a16="http://schemas.microsoft.com/office/drawing/2014/main" id="{7E137389-BE7B-4DA6-B89F-D619FE9E8EE9}"/>
              </a:ext>
            </a:extLst>
          </p:cNvPr>
          <p:cNvSpPr>
            <a:spLocks noGrp="1"/>
          </p:cNvSpPr>
          <p:nvPr>
            <p:ph type="body" sz="half" idx="2"/>
          </p:nvPr>
        </p:nvSpPr>
        <p:spPr>
          <a:prstGeom prst="rect">
            <a:avLst/>
          </a:prstGeom>
        </p:spPr>
        <p:txBody>
          <a:bodyPr vert="horz" lIns="91440" tIns="45720" rIns="91440" bIns="45720" rtlCol="0">
            <a:normAutofit/>
          </a:bodyPr>
          <a:lstStyle/>
          <a:p>
            <a:pPr marL="114294"/>
            <a:endParaRPr lang="en-US" sz="2400" dirty="0"/>
          </a:p>
          <a:p>
            <a:pPr marL="0" indent="0">
              <a:buNone/>
            </a:pPr>
            <a:r>
              <a:rPr lang="en-US" sz="2400" dirty="0"/>
              <a:t>Each task in </a:t>
            </a:r>
            <a:r>
              <a:rPr lang="en-US" sz="2400" dirty="0">
                <a:hlinkClick r:id="rId4"/>
              </a:rPr>
              <a:t>NIST SP 800-37 </a:t>
            </a:r>
            <a:r>
              <a:rPr lang="en-US" sz="2400" dirty="0"/>
              <a:t>(RMF) describes the primary responsibility (role) and supporting roles associated with the task and the phase of the SDLC where task execution occurs </a:t>
            </a:r>
          </a:p>
          <a:p>
            <a:pPr indent="-228589">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26A4B1E8-4E36-46A6-B5C3-CB2B8EA5B6D2}"/>
              </a:ext>
              <a:ext uri="{C183D7F6-B498-43B3-948B-1728B52AA6E4}">
                <adec:decorative xmlns:adec="http://schemas.microsoft.com/office/drawing/2017/decorative" val="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6096001" y="2093699"/>
            <a:ext cx="5522627" cy="3884044"/>
          </a:xfrm>
          <a:prstGeom prst="rect">
            <a:avLst/>
          </a:prstGeom>
          <a:extLst>
            <a:ext uri="{53640926-AAD7-44D8-BBD7-CCE9431645EC}">
              <a14:shadowObscured xmlns:a14="http://schemas.microsoft.com/office/drawing/2010/main"/>
            </a:ext>
          </a:extLst>
        </p:spPr>
      </p:pic>
      <p:sp>
        <p:nvSpPr>
          <p:cNvPr id="6" name="Right Arrow 5">
            <a:extLst>
              <a:ext uri="{FF2B5EF4-FFF2-40B4-BE49-F238E27FC236}">
                <a16:creationId xmlns:a16="http://schemas.microsoft.com/office/drawing/2014/main" id="{43F348DE-971C-2B4C-B2DB-B5C068F0CD9F}"/>
              </a:ext>
              <a:ext uri="{C183D7F6-B498-43B3-948B-1728B52AA6E4}">
                <adec:decorative xmlns:adec="http://schemas.microsoft.com/office/drawing/2017/decorative" val="1"/>
              </a:ext>
            </a:extLst>
          </p:cNvPr>
          <p:cNvSpPr/>
          <p:nvPr/>
        </p:nvSpPr>
        <p:spPr>
          <a:xfrm>
            <a:off x="4679832" y="4220092"/>
            <a:ext cx="1336523" cy="690849"/>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SDLC Phase </a:t>
            </a:r>
          </a:p>
        </p:txBody>
      </p:sp>
      <p:sp>
        <p:nvSpPr>
          <p:cNvPr id="7" name="Right Arrow 6">
            <a:extLst>
              <a:ext uri="{FF2B5EF4-FFF2-40B4-BE49-F238E27FC236}">
                <a16:creationId xmlns:a16="http://schemas.microsoft.com/office/drawing/2014/main" id="{42C4B0E9-4C3B-2E49-A94A-C4B2C47C6811}"/>
              </a:ext>
              <a:ext uri="{C183D7F6-B498-43B3-948B-1728B52AA6E4}">
                <adec:decorative xmlns:adec="http://schemas.microsoft.com/office/drawing/2017/decorative" val="1"/>
              </a:ext>
            </a:extLst>
          </p:cNvPr>
          <p:cNvSpPr/>
          <p:nvPr/>
        </p:nvSpPr>
        <p:spPr>
          <a:xfrm>
            <a:off x="1510530" y="3648146"/>
            <a:ext cx="4047825" cy="690849"/>
          </a:xfrm>
          <a:prstGeom prst="rightArrow">
            <a:avLst/>
          </a:prstGeom>
          <a:solidFill>
            <a:srgbClr val="FFC000"/>
          </a:solidFill>
          <a:ln>
            <a:solidFill>
              <a:schemeClr val="accent4"/>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dirty="0"/>
              <a:t>Primary Responsibility and Supporting Roles</a:t>
            </a:r>
          </a:p>
        </p:txBody>
      </p:sp>
      <p:sp>
        <p:nvSpPr>
          <p:cNvPr id="8" name="TextBox 7">
            <a:extLst>
              <a:ext uri="{FF2B5EF4-FFF2-40B4-BE49-F238E27FC236}">
                <a16:creationId xmlns:a16="http://schemas.microsoft.com/office/drawing/2014/main" id="{669236D1-97FC-ED4D-9FAD-62BBCBF570E1}"/>
              </a:ext>
            </a:extLst>
          </p:cNvPr>
          <p:cNvSpPr txBox="1"/>
          <p:nvPr/>
        </p:nvSpPr>
        <p:spPr>
          <a:xfrm>
            <a:off x="7567502" y="1476544"/>
            <a:ext cx="1480855" cy="300210"/>
          </a:xfrm>
          <a:prstGeom prst="rect">
            <a:avLst/>
          </a:prstGeom>
          <a:noFill/>
        </p:spPr>
        <p:txBody>
          <a:bodyPr wrap="none" rtlCol="0">
            <a:spAutoFit/>
          </a:bodyPr>
          <a:lstStyle/>
          <a:p>
            <a:r>
              <a:rPr lang="en-US" sz="1351" dirty="0"/>
              <a:t>Example RMF Task</a:t>
            </a:r>
          </a:p>
        </p:txBody>
      </p:sp>
      <p:sp>
        <p:nvSpPr>
          <p:cNvPr id="9" name="Frame 8">
            <a:extLst>
              <a:ext uri="{FF2B5EF4-FFF2-40B4-BE49-F238E27FC236}">
                <a16:creationId xmlns:a16="http://schemas.microsoft.com/office/drawing/2014/main" id="{1C4D76B5-C438-7B43-9336-935655EB978C}"/>
              </a:ext>
              <a:ext uri="{C183D7F6-B498-43B3-948B-1728B52AA6E4}">
                <adec:decorative xmlns:adec="http://schemas.microsoft.com/office/drawing/2017/decorative" val="1"/>
              </a:ext>
            </a:extLst>
          </p:cNvPr>
          <p:cNvSpPr/>
          <p:nvPr/>
        </p:nvSpPr>
        <p:spPr>
          <a:xfrm>
            <a:off x="6048284" y="3706320"/>
            <a:ext cx="5607729" cy="731520"/>
          </a:xfrm>
          <a:prstGeom prst="frame">
            <a:avLst>
              <a:gd name="adj1" fmla="val 4542"/>
            </a:avLst>
          </a:prstGeom>
          <a:solidFill>
            <a:srgbClr val="FFC000"/>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chemeClr val="tx1"/>
              </a:solidFill>
            </a:endParaRPr>
          </a:p>
        </p:txBody>
      </p:sp>
      <p:sp>
        <p:nvSpPr>
          <p:cNvPr id="10" name="Frame 9">
            <a:extLst>
              <a:ext uri="{FF2B5EF4-FFF2-40B4-BE49-F238E27FC236}">
                <a16:creationId xmlns:a16="http://schemas.microsoft.com/office/drawing/2014/main" id="{3CC36BBE-E300-A54F-A3D0-6E81C5C7D2B7}"/>
              </a:ext>
              <a:ext uri="{C183D7F6-B498-43B3-948B-1728B52AA6E4}">
                <adec:decorative xmlns:adec="http://schemas.microsoft.com/office/drawing/2017/decorative" val="1"/>
              </a:ext>
            </a:extLst>
          </p:cNvPr>
          <p:cNvSpPr/>
          <p:nvPr/>
        </p:nvSpPr>
        <p:spPr>
          <a:xfrm>
            <a:off x="6044098" y="4441055"/>
            <a:ext cx="5607729" cy="365127"/>
          </a:xfrm>
          <a:prstGeom prst="fram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chemeClr val="tx1"/>
              </a:solidFill>
            </a:endParaRPr>
          </a:p>
        </p:txBody>
      </p:sp>
      <p:sp>
        <p:nvSpPr>
          <p:cNvPr id="11" name="Text Placeholder 3">
            <a:extLst>
              <a:ext uri="{FF2B5EF4-FFF2-40B4-BE49-F238E27FC236}">
                <a16:creationId xmlns:a16="http://schemas.microsoft.com/office/drawing/2014/main" id="{3C9AABEE-2B20-74A5-02B7-EE595F73E760}"/>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2: NIST SP 800-37 Background</a:t>
            </a:r>
          </a:p>
        </p:txBody>
      </p:sp>
    </p:spTree>
    <p:custDataLst>
      <p:tags r:id="rId1"/>
    </p:custDataLst>
    <p:extLst>
      <p:ext uri="{BB962C8B-B14F-4D97-AF65-F5344CB8AC3E}">
        <p14:creationId xmlns:p14="http://schemas.microsoft.com/office/powerpoint/2010/main" val="3065919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109820-96BE-494F-87A3-35CEB37A93FA}"/>
              </a:ext>
            </a:extLst>
          </p:cNvPr>
          <p:cNvSpPr>
            <a:spLocks noGrp="1"/>
          </p:cNvSpPr>
          <p:nvPr>
            <p:ph type="title"/>
          </p:nvPr>
        </p:nvSpPr>
        <p:spPr>
          <a:prstGeom prst="rect">
            <a:avLst/>
          </a:prstGeom>
        </p:spPr>
        <p:txBody>
          <a:bodyPr/>
          <a:lstStyle/>
          <a:p>
            <a:r>
              <a:rPr lang="en-US" b="1" dirty="0"/>
              <a:t>Module 3: The RMF Fundamentals</a:t>
            </a:r>
            <a:endParaRPr lang="en-US" dirty="0"/>
          </a:p>
        </p:txBody>
      </p:sp>
      <p:sp>
        <p:nvSpPr>
          <p:cNvPr id="2" name="Slide Number Placeholder 1">
            <a:extLst>
              <a:ext uri="{FF2B5EF4-FFF2-40B4-BE49-F238E27FC236}">
                <a16:creationId xmlns:a16="http://schemas.microsoft.com/office/drawing/2014/main" id="{3331CCAE-E3A1-4937-B13E-F379CD321636}"/>
              </a:ext>
            </a:extLst>
          </p:cNvPr>
          <p:cNvSpPr>
            <a:spLocks noGrp="1"/>
          </p:cNvSpPr>
          <p:nvPr>
            <p:ph type="sldNum" sz="quarter" idx="12"/>
          </p:nvPr>
        </p:nvSpPr>
        <p:spPr/>
        <p:txBody>
          <a:bodyPr/>
          <a:lstStyle/>
          <a:p>
            <a:fld id="{61C45A3A-841E-C04D-A6C3-2A644B41F8FE}" type="slidenum">
              <a:rPr lang="en-US" smtClean="0"/>
              <a:t>25</a:t>
            </a:fld>
            <a:endParaRPr lang="en-US" dirty="0"/>
          </a:p>
        </p:txBody>
      </p:sp>
      <p:sp>
        <p:nvSpPr>
          <p:cNvPr id="3" name="Content Placeholder 2">
            <a:extLst>
              <a:ext uri="{FF2B5EF4-FFF2-40B4-BE49-F238E27FC236}">
                <a16:creationId xmlns:a16="http://schemas.microsoft.com/office/drawing/2014/main" id="{B59DA292-2B4B-4806-8B1F-9AAB9BD8CA55}"/>
              </a:ext>
            </a:extLst>
          </p:cNvPr>
          <p:cNvSpPr>
            <a:spLocks noGrp="1"/>
          </p:cNvSpPr>
          <p:nvPr>
            <p:ph type="body" sz="half" idx="2"/>
          </p:nvPr>
        </p:nvSpPr>
        <p:spPr/>
        <p:txBody>
          <a:bodyPr/>
          <a:lstStyle/>
          <a:p>
            <a:pPr marL="0" indent="0">
              <a:buNone/>
            </a:pPr>
            <a:r>
              <a:rPr lang="en-US" sz="2400" dirty="0"/>
              <a:t>Objectives for this module</a:t>
            </a:r>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Compare organization-wide risk management with security and privacy risk management and supply chain risk management</a:t>
            </a:r>
            <a:endParaRPr lang="en-US" sz="2000" b="1" dirty="0"/>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Introduce the RMF at a high level</a:t>
            </a:r>
            <a:endParaRPr lang="en-US" sz="2000" b="1" dirty="0"/>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Identify roles and responsibilities associated with each task of the RMF </a:t>
            </a:r>
          </a:p>
        </p:txBody>
      </p:sp>
      <p:sp>
        <p:nvSpPr>
          <p:cNvPr id="6" name="Text Placeholder 3">
            <a:extLst>
              <a:ext uri="{FF2B5EF4-FFF2-40B4-BE49-F238E27FC236}">
                <a16:creationId xmlns:a16="http://schemas.microsoft.com/office/drawing/2014/main" id="{EBDC2CD1-51C0-3CE1-8047-D61EBBCB846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p:txBody>
      </p:sp>
    </p:spTree>
    <p:custDataLst>
      <p:tags r:id="rId1"/>
    </p:custDataLst>
    <p:extLst>
      <p:ext uri="{BB962C8B-B14F-4D97-AF65-F5344CB8AC3E}">
        <p14:creationId xmlns:p14="http://schemas.microsoft.com/office/powerpoint/2010/main" val="2613035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Three Levels of Organization-Wide Risk Management - 1) Level 1 - Organization; 2) Level 2- MIssion Business; and 3) Level 3 - System (Environment of Operation) ">
            <a:extLst>
              <a:ext uri="{FF2B5EF4-FFF2-40B4-BE49-F238E27FC236}">
                <a16:creationId xmlns:a16="http://schemas.microsoft.com/office/drawing/2014/main" id="{25D408E3-BBB9-6243-BDC8-6DFA4E2CA7BE}"/>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420535" y="1224720"/>
            <a:ext cx="5052215" cy="5098973"/>
          </a:xfrm>
          <a:prstGeom prst="rect">
            <a:avLst/>
          </a:prstGeom>
        </p:spPr>
      </p:pic>
      <p:sp>
        <p:nvSpPr>
          <p:cNvPr id="4" name="Title 3">
            <a:extLst>
              <a:ext uri="{FF2B5EF4-FFF2-40B4-BE49-F238E27FC236}">
                <a16:creationId xmlns:a16="http://schemas.microsoft.com/office/drawing/2014/main" id="{850DDBA0-EA1E-447A-A747-F624647AB62E}"/>
              </a:ext>
            </a:extLst>
          </p:cNvPr>
          <p:cNvSpPr>
            <a:spLocks noGrp="1"/>
          </p:cNvSpPr>
          <p:nvPr>
            <p:ph type="title"/>
          </p:nvPr>
        </p:nvSpPr>
        <p:spPr>
          <a:prstGeom prst="rect">
            <a:avLst/>
          </a:prstGeom>
        </p:spPr>
        <p:txBody>
          <a:bodyPr/>
          <a:lstStyle/>
          <a:p>
            <a:r>
              <a:rPr lang="en-US" b="1" dirty="0"/>
              <a:t>Lesson 1: Organization-Wide Risk Management</a:t>
            </a:r>
            <a:endParaRPr lang="en-US" dirty="0"/>
          </a:p>
        </p:txBody>
      </p:sp>
      <p:sp>
        <p:nvSpPr>
          <p:cNvPr id="2" name="Slide Number Placeholder 1">
            <a:extLst>
              <a:ext uri="{FF2B5EF4-FFF2-40B4-BE49-F238E27FC236}">
                <a16:creationId xmlns:a16="http://schemas.microsoft.com/office/drawing/2014/main" id="{4E755E77-2FFA-443E-8D90-29665DCE51BE}"/>
              </a:ext>
            </a:extLst>
          </p:cNvPr>
          <p:cNvSpPr>
            <a:spLocks noGrp="1"/>
          </p:cNvSpPr>
          <p:nvPr>
            <p:ph type="sldNum" sz="quarter" idx="12"/>
          </p:nvPr>
        </p:nvSpPr>
        <p:spPr/>
        <p:txBody>
          <a:bodyPr/>
          <a:lstStyle/>
          <a:p>
            <a:fld id="{61C45A3A-841E-C04D-A6C3-2A644B41F8FE}" type="slidenum">
              <a:rPr lang="en-US" smtClean="0"/>
              <a:t>26</a:t>
            </a:fld>
            <a:endParaRPr lang="en-US" dirty="0"/>
          </a:p>
        </p:txBody>
      </p:sp>
      <p:sp>
        <p:nvSpPr>
          <p:cNvPr id="3" name="Content Placeholder 2">
            <a:extLst>
              <a:ext uri="{FF2B5EF4-FFF2-40B4-BE49-F238E27FC236}">
                <a16:creationId xmlns:a16="http://schemas.microsoft.com/office/drawing/2014/main" id="{73C57EB5-D6CC-4196-8A99-BC89BC0BFC9F}"/>
              </a:ext>
            </a:extLst>
          </p:cNvPr>
          <p:cNvSpPr>
            <a:spLocks noGrp="1"/>
          </p:cNvSpPr>
          <p:nvPr>
            <p:ph type="body" sz="half" idx="2"/>
          </p:nvPr>
        </p:nvSpPr>
        <p:spPr>
          <a:xfrm>
            <a:off x="274321" y="1512277"/>
            <a:ext cx="5352756" cy="4560569"/>
          </a:xfrm>
        </p:spPr>
        <p:txBody>
          <a:bodyPr/>
          <a:lstStyle/>
          <a:p>
            <a:pPr marL="342882" indent="-342882">
              <a:buFont typeface="Arial" panose="020B0604020202020204" pitchFamily="34" charset="0"/>
              <a:buChar char="•"/>
            </a:pPr>
            <a:r>
              <a:rPr lang="en-US" sz="2400" dirty="0"/>
              <a:t>Security and privacy risk management is the process of managing risk to organizational operations resulting from the operation or use of systems</a:t>
            </a:r>
          </a:p>
          <a:p>
            <a:pPr marL="342882" indent="-342882">
              <a:buFont typeface="Arial" panose="020B0604020202020204" pitchFamily="34" charset="0"/>
              <a:buChar char="•"/>
            </a:pPr>
            <a:r>
              <a:rPr lang="en-US" sz="2400" dirty="0"/>
              <a:t>To</a:t>
            </a:r>
            <a:r>
              <a:rPr lang="en-US" sz="2400" b="1" dirty="0"/>
              <a:t> </a:t>
            </a:r>
            <a:r>
              <a:rPr lang="en-US" sz="2400" dirty="0"/>
              <a:t>integrate the risk management process throughout the organization, a three-level approach is employed that addresses risk at the:</a:t>
            </a:r>
            <a:r>
              <a:rPr lang="en-US" sz="2400" b="1" dirty="0"/>
              <a:t> </a:t>
            </a:r>
            <a:endParaRPr lang="en-US" sz="2400" dirty="0"/>
          </a:p>
          <a:p>
            <a:pPr marL="457176" lvl="1"/>
            <a:r>
              <a:rPr lang="en-US" sz="2000" i="1" dirty="0"/>
              <a:t>Level 1: Organization</a:t>
            </a:r>
            <a:r>
              <a:rPr lang="en-US" sz="2000" dirty="0"/>
              <a:t> </a:t>
            </a:r>
            <a:endParaRPr lang="en-US" sz="2000" b="1" dirty="0"/>
          </a:p>
          <a:p>
            <a:pPr marL="457176" lvl="1"/>
            <a:r>
              <a:rPr lang="en-US" sz="2000" i="1" dirty="0"/>
              <a:t>Level 2: Mission/Business Process </a:t>
            </a:r>
            <a:endParaRPr lang="en-US" sz="2000" b="1" dirty="0"/>
          </a:p>
          <a:p>
            <a:pPr marL="457176" lvl="1"/>
            <a:r>
              <a:rPr lang="en-US" sz="2000" i="1" dirty="0"/>
              <a:t>Level 3: System</a:t>
            </a:r>
          </a:p>
        </p:txBody>
      </p:sp>
      <p:sp>
        <p:nvSpPr>
          <p:cNvPr id="5" name="Text Placeholder 3">
            <a:extLst>
              <a:ext uri="{FF2B5EF4-FFF2-40B4-BE49-F238E27FC236}">
                <a16:creationId xmlns:a16="http://schemas.microsoft.com/office/drawing/2014/main" id="{D83FB8B6-E004-0CBD-B96E-C913846A66C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 Organization-Wide Risk Management</a:t>
            </a:r>
          </a:p>
        </p:txBody>
      </p:sp>
    </p:spTree>
    <p:custDataLst>
      <p:tags r:id="rId1"/>
    </p:custDataLst>
    <p:extLst>
      <p:ext uri="{BB962C8B-B14F-4D97-AF65-F5344CB8AC3E}">
        <p14:creationId xmlns:p14="http://schemas.microsoft.com/office/powerpoint/2010/main" val="81936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DC9114-FBA4-4941-A9CB-C491BD3D37D7}"/>
              </a:ext>
            </a:extLst>
          </p:cNvPr>
          <p:cNvSpPr>
            <a:spLocks noGrp="1"/>
          </p:cNvSpPr>
          <p:nvPr>
            <p:ph type="title"/>
          </p:nvPr>
        </p:nvSpPr>
        <p:spPr/>
        <p:txBody>
          <a:bodyPr/>
          <a:lstStyle/>
          <a:p>
            <a:r>
              <a:rPr lang="en-US" dirty="0"/>
              <a:t>Organization-Wide Risk Management</a:t>
            </a:r>
          </a:p>
        </p:txBody>
      </p:sp>
      <p:sp>
        <p:nvSpPr>
          <p:cNvPr id="2" name="Slide Number Placeholder 1">
            <a:extLst>
              <a:ext uri="{FF2B5EF4-FFF2-40B4-BE49-F238E27FC236}">
                <a16:creationId xmlns:a16="http://schemas.microsoft.com/office/drawing/2014/main" id="{85764097-9462-4974-BE42-AD446A80D6F3}"/>
              </a:ext>
            </a:extLst>
          </p:cNvPr>
          <p:cNvSpPr>
            <a:spLocks noGrp="1"/>
          </p:cNvSpPr>
          <p:nvPr>
            <p:ph type="sldNum" sz="quarter" idx="12"/>
          </p:nvPr>
        </p:nvSpPr>
        <p:spPr/>
        <p:txBody>
          <a:bodyPr/>
          <a:lstStyle/>
          <a:p>
            <a:fld id="{61C45A3A-841E-C04D-A6C3-2A644B41F8FE}" type="slidenum">
              <a:rPr lang="en-US" smtClean="0"/>
              <a:pPr/>
              <a:t>27</a:t>
            </a:fld>
            <a:endParaRPr lang="en-US" dirty="0"/>
          </a:p>
        </p:txBody>
      </p:sp>
      <p:sp>
        <p:nvSpPr>
          <p:cNvPr id="3" name="Content Placeholder 2">
            <a:extLst>
              <a:ext uri="{FF2B5EF4-FFF2-40B4-BE49-F238E27FC236}">
                <a16:creationId xmlns:a16="http://schemas.microsoft.com/office/drawing/2014/main" id="{D8916299-DA94-4207-8CB8-CDD07B090479}"/>
              </a:ext>
            </a:extLst>
          </p:cNvPr>
          <p:cNvSpPr>
            <a:spLocks noGrp="1"/>
          </p:cNvSpPr>
          <p:nvPr>
            <p:ph type="body" sz="half" idx="2"/>
          </p:nvPr>
        </p:nvSpPr>
        <p:spPr/>
        <p:txBody>
          <a:bodyPr/>
          <a:lstStyle/>
          <a:p>
            <a:pPr lvl="0"/>
            <a:r>
              <a:rPr lang="en-US" dirty="0"/>
              <a:t>Risk management is a comprehensive process that requires organizations to: </a:t>
            </a:r>
          </a:p>
          <a:p>
            <a:pPr lvl="1"/>
            <a:r>
              <a:rPr lang="en-US" dirty="0"/>
              <a:t>Frame Risk</a:t>
            </a:r>
          </a:p>
          <a:p>
            <a:pPr lvl="2"/>
            <a:r>
              <a:rPr lang="en-US" dirty="0"/>
              <a:t>Establish a risk context by describing the environment in which risk-based decisions are made and produce a risk management strategy </a:t>
            </a:r>
          </a:p>
          <a:p>
            <a:pPr lvl="1"/>
            <a:r>
              <a:rPr lang="en-US" dirty="0"/>
              <a:t>Assess Risk</a:t>
            </a:r>
          </a:p>
          <a:p>
            <a:pPr lvl="2"/>
            <a:r>
              <a:rPr lang="en-US" dirty="0"/>
              <a:t>Identify threat sources and vulnerabilities to the organization, potential mission/business impact, likelihood and uncertainty of occurrence</a:t>
            </a:r>
          </a:p>
          <a:p>
            <a:pPr lvl="1"/>
            <a:r>
              <a:rPr lang="en-US" dirty="0"/>
              <a:t>Respond to Risk</a:t>
            </a:r>
          </a:p>
          <a:p>
            <a:pPr lvl="2"/>
            <a:r>
              <a:rPr lang="en-US" dirty="0"/>
              <a:t>Provide consistent organization-wide response to risk by developing and evaluating alternative courses of action, determining appropriate course of action and implementing the risk response </a:t>
            </a:r>
          </a:p>
          <a:p>
            <a:pPr lvl="1"/>
            <a:r>
              <a:rPr lang="en-US" dirty="0"/>
              <a:t>Monitor Risk</a:t>
            </a:r>
          </a:p>
          <a:p>
            <a:pPr lvl="2"/>
            <a:r>
              <a:rPr lang="en-US" dirty="0"/>
              <a:t>Verify planned risk response measures are  implemented, determine ongoing effectiveness of risk response, and how risk is monitored over time </a:t>
            </a:r>
          </a:p>
        </p:txBody>
      </p:sp>
      <p:pic>
        <p:nvPicPr>
          <p:cNvPr id="6" name="Picture 5" descr="Frame, Assess, Respond and Monitor Graphic.  ">
            <a:extLst>
              <a:ext uri="{FF2B5EF4-FFF2-40B4-BE49-F238E27FC236}">
                <a16:creationId xmlns:a16="http://schemas.microsoft.com/office/drawing/2014/main" id="{6429277A-73C4-964B-B39A-7D866FF2B31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831107" y="1453537"/>
            <a:ext cx="4894431" cy="4562448"/>
          </a:xfrm>
          <a:prstGeom prst="rect">
            <a:avLst/>
          </a:prstGeom>
        </p:spPr>
      </p:pic>
      <p:sp>
        <p:nvSpPr>
          <p:cNvPr id="5" name="Text Placeholder 3">
            <a:extLst>
              <a:ext uri="{FF2B5EF4-FFF2-40B4-BE49-F238E27FC236}">
                <a16:creationId xmlns:a16="http://schemas.microsoft.com/office/drawing/2014/main" id="{933BA2CD-BA2B-15DF-C2DE-BA00BA425121}"/>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 Organization-Wide Risk Management</a:t>
            </a:r>
          </a:p>
        </p:txBody>
      </p:sp>
    </p:spTree>
    <p:custDataLst>
      <p:tags r:id="rId1"/>
    </p:custDataLst>
    <p:extLst>
      <p:ext uri="{BB962C8B-B14F-4D97-AF65-F5344CB8AC3E}">
        <p14:creationId xmlns:p14="http://schemas.microsoft.com/office/powerpoint/2010/main" val="1523332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BBFE5-D964-4E33-999A-C205A34E6D1D}"/>
              </a:ext>
            </a:extLst>
          </p:cNvPr>
          <p:cNvSpPr>
            <a:spLocks noGrp="1"/>
          </p:cNvSpPr>
          <p:nvPr>
            <p:ph type="title"/>
          </p:nvPr>
        </p:nvSpPr>
        <p:spPr>
          <a:prstGeom prst="rect">
            <a:avLst/>
          </a:prstGeom>
        </p:spPr>
        <p:txBody>
          <a:bodyPr/>
          <a:lstStyle/>
          <a:p>
            <a:r>
              <a:rPr lang="en-US" b="1" dirty="0"/>
              <a:t>Organization-Wide Risk Management Conclusion</a:t>
            </a:r>
            <a:endParaRPr lang="en-US" dirty="0"/>
          </a:p>
        </p:txBody>
      </p:sp>
      <p:sp>
        <p:nvSpPr>
          <p:cNvPr id="2" name="Slide Number Placeholder 1">
            <a:extLst>
              <a:ext uri="{FF2B5EF4-FFF2-40B4-BE49-F238E27FC236}">
                <a16:creationId xmlns:a16="http://schemas.microsoft.com/office/drawing/2014/main" id="{FCB60349-1B59-45D2-8046-7528EFB65B74}"/>
              </a:ext>
            </a:extLst>
          </p:cNvPr>
          <p:cNvSpPr>
            <a:spLocks noGrp="1"/>
          </p:cNvSpPr>
          <p:nvPr>
            <p:ph type="sldNum" sz="quarter" idx="12"/>
          </p:nvPr>
        </p:nvSpPr>
        <p:spPr/>
        <p:txBody>
          <a:bodyPr/>
          <a:lstStyle/>
          <a:p>
            <a:fld id="{61C45A3A-841E-C04D-A6C3-2A644B41F8FE}" type="slidenum">
              <a:rPr lang="en-US" smtClean="0"/>
              <a:t>28</a:t>
            </a:fld>
            <a:endParaRPr lang="en-US" dirty="0"/>
          </a:p>
        </p:txBody>
      </p:sp>
      <p:sp>
        <p:nvSpPr>
          <p:cNvPr id="3" name="Content Placeholder 2">
            <a:extLst>
              <a:ext uri="{FF2B5EF4-FFF2-40B4-BE49-F238E27FC236}">
                <a16:creationId xmlns:a16="http://schemas.microsoft.com/office/drawing/2014/main" id="{395FEFAA-E04C-44CC-B953-43B77E4C0B82}"/>
              </a:ext>
            </a:extLst>
          </p:cNvPr>
          <p:cNvSpPr>
            <a:spLocks noGrp="1"/>
          </p:cNvSpPr>
          <p:nvPr>
            <p:ph type="body" sz="half" idx="2"/>
          </p:nvPr>
        </p:nvSpPr>
        <p:spPr/>
        <p:txBody>
          <a:bodyPr/>
          <a:lstStyle/>
          <a:p>
            <a:pPr marL="342882" indent="-342882">
              <a:buFont typeface="Arial" panose="020B0604020202020204" pitchFamily="34" charset="0"/>
              <a:buChar char="•"/>
            </a:pPr>
            <a:r>
              <a:rPr lang="en-US" dirty="0"/>
              <a:t>A key to success for an organization-wide risk management program is obtaining a broad-based, organization-wide perspective and support </a:t>
            </a:r>
          </a:p>
          <a:p>
            <a:pPr marL="342882" indent="-342882">
              <a:buFont typeface="Arial" panose="020B0604020202020204" pitchFamily="34" charset="0"/>
              <a:buChar char="•"/>
            </a:pPr>
            <a:r>
              <a:rPr lang="en-US" dirty="0"/>
              <a:t>The objective of an organization-wide risk management program is to enable the organization to conduct its day-to-day operations and accomplish its missions</a:t>
            </a:r>
          </a:p>
          <a:p>
            <a:pPr marL="342882" indent="-342882">
              <a:buFont typeface="Arial" panose="020B0604020202020204" pitchFamily="34" charset="0"/>
              <a:buChar char="•"/>
            </a:pPr>
            <a:r>
              <a:rPr lang="en-US" dirty="0"/>
              <a:t>Managing risk from the operation and use of systems is critical to your organization’s goals and mission and should be considered within the enterprise architecture  </a:t>
            </a:r>
          </a:p>
          <a:p>
            <a:pPr marL="342882" indent="-342882">
              <a:buFont typeface="Arial" panose="020B0604020202020204" pitchFamily="34" charset="0"/>
              <a:buChar char="•"/>
            </a:pPr>
            <a:r>
              <a:rPr lang="en-US" dirty="0"/>
              <a:t>For more information about the content covered in this lesson, see </a:t>
            </a:r>
            <a:r>
              <a:rPr lang="en-US" dirty="0">
                <a:hlinkClick r:id="rId4"/>
              </a:rPr>
              <a:t>NIST SP 800-39</a:t>
            </a:r>
            <a:r>
              <a:rPr lang="en-US" dirty="0"/>
              <a:t>, </a:t>
            </a:r>
            <a:r>
              <a:rPr lang="en-US" i="1" dirty="0"/>
              <a:t>Managing Information Security Risk: Organization, Mission, and Information System View</a:t>
            </a:r>
          </a:p>
          <a:p>
            <a:pPr marL="342882" indent="-342882">
              <a:buFont typeface="Arial" panose="020B0604020202020204" pitchFamily="34" charset="0"/>
              <a:buChar char="•"/>
            </a:pPr>
            <a:endParaRPr lang="en-US" dirty="0"/>
          </a:p>
          <a:p>
            <a:pPr marL="342882" indent="-342882">
              <a:buFont typeface="Arial" panose="020B0604020202020204" pitchFamily="34" charset="0"/>
              <a:buChar char="•"/>
            </a:pPr>
            <a:endParaRPr lang="en-US" dirty="0"/>
          </a:p>
          <a:p>
            <a:endParaRPr lang="en-US" dirty="0"/>
          </a:p>
        </p:txBody>
      </p:sp>
      <p:sp>
        <p:nvSpPr>
          <p:cNvPr id="5" name="Text Placeholder 3">
            <a:extLst>
              <a:ext uri="{FF2B5EF4-FFF2-40B4-BE49-F238E27FC236}">
                <a16:creationId xmlns:a16="http://schemas.microsoft.com/office/drawing/2014/main" id="{11AF5CF9-E5CA-E630-F8F9-A90710209171}"/>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 Organization-Wide Risk Management</a:t>
            </a:r>
          </a:p>
        </p:txBody>
      </p:sp>
    </p:spTree>
    <p:custDataLst>
      <p:tags r:id="rId1"/>
    </p:custDataLst>
    <p:extLst>
      <p:ext uri="{BB962C8B-B14F-4D97-AF65-F5344CB8AC3E}">
        <p14:creationId xmlns:p14="http://schemas.microsoft.com/office/powerpoint/2010/main" val="347272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DE5B88-EB5F-4A9F-A65F-AAC9A04D1F46}"/>
              </a:ext>
            </a:extLst>
          </p:cNvPr>
          <p:cNvSpPr>
            <a:spLocks noGrp="1"/>
          </p:cNvSpPr>
          <p:nvPr>
            <p:ph type="title"/>
          </p:nvPr>
        </p:nvSpPr>
        <p:spPr>
          <a:prstGeom prst="rect">
            <a:avLst/>
          </a:prstGeom>
        </p:spPr>
        <p:txBody>
          <a:bodyPr>
            <a:normAutofit/>
          </a:bodyPr>
          <a:lstStyle/>
          <a:p>
            <a:r>
              <a:rPr lang="en-US" b="1" dirty="0"/>
              <a:t>Lesson 2: Risk Management Framework Steps and Structure</a:t>
            </a:r>
            <a:endParaRPr lang="en-US" dirty="0"/>
          </a:p>
        </p:txBody>
      </p:sp>
      <p:sp>
        <p:nvSpPr>
          <p:cNvPr id="5" name="Slide Number Placeholder 4">
            <a:extLst>
              <a:ext uri="{FF2B5EF4-FFF2-40B4-BE49-F238E27FC236}">
                <a16:creationId xmlns:a16="http://schemas.microsoft.com/office/drawing/2014/main" id="{FDB3CC0F-97D5-4CE1-AB0D-248C9A296E14}"/>
              </a:ext>
            </a:extLst>
          </p:cNvPr>
          <p:cNvSpPr>
            <a:spLocks noGrp="1"/>
          </p:cNvSpPr>
          <p:nvPr>
            <p:ph type="sldNum" sz="quarter" idx="12"/>
          </p:nvPr>
        </p:nvSpPr>
        <p:spPr/>
        <p:txBody>
          <a:bodyPr/>
          <a:lstStyle/>
          <a:p>
            <a:fld id="{61C45A3A-841E-C04D-A6C3-2A644B41F8FE}" type="slidenum">
              <a:rPr lang="en-US" smtClean="0"/>
              <a:t>29</a:t>
            </a:fld>
            <a:endParaRPr lang="en-US" dirty="0"/>
          </a:p>
        </p:txBody>
      </p:sp>
      <p:sp>
        <p:nvSpPr>
          <p:cNvPr id="3" name="Content Placeholder 2">
            <a:extLst>
              <a:ext uri="{FF2B5EF4-FFF2-40B4-BE49-F238E27FC236}">
                <a16:creationId xmlns:a16="http://schemas.microsoft.com/office/drawing/2014/main" id="{4CEDD325-2C3E-4273-9749-FD5ACDD6F77D}"/>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dirty="0"/>
              <a:t>There are seven steps in the RMF: a preparatory step to ensure that organizations are ready to execute the process and six main steps</a:t>
            </a:r>
            <a:endParaRPr lang="en-US" b="1" dirty="0"/>
          </a:p>
          <a:p>
            <a:pPr marL="342882" indent="-342882">
              <a:buFont typeface="Arial" panose="020B0604020202020204" pitchFamily="34" charset="0"/>
              <a:buChar char="•"/>
            </a:pPr>
            <a:r>
              <a:rPr lang="en-US" dirty="0"/>
              <a:t>Organizations have flexibility in how each of the RMF </a:t>
            </a:r>
            <a:br>
              <a:rPr lang="en-US" dirty="0"/>
            </a:br>
            <a:r>
              <a:rPr lang="en-US" dirty="0"/>
              <a:t>steps and tasks are implemented, as long as </a:t>
            </a:r>
            <a:br>
              <a:rPr lang="en-US" dirty="0"/>
            </a:br>
            <a:r>
              <a:rPr lang="en-US" dirty="0"/>
              <a:t>organizations meet all applicable requirements </a:t>
            </a:r>
            <a:br>
              <a:rPr lang="en-US" dirty="0"/>
            </a:br>
            <a:r>
              <a:rPr lang="en-US" dirty="0"/>
              <a:t>and effectively managing security and privacy risk  </a:t>
            </a:r>
            <a:endParaRPr lang="en-US" b="1" dirty="0"/>
          </a:p>
          <a:p>
            <a:pPr marL="342882" indent="-342882">
              <a:buFont typeface="Arial" panose="020B0604020202020204" pitchFamily="34" charset="0"/>
              <a:buChar char="•"/>
            </a:pPr>
            <a:r>
              <a:rPr lang="en-US" dirty="0"/>
              <a:t>All seven steps are essential for the </a:t>
            </a:r>
            <a:br>
              <a:rPr lang="en-US" dirty="0"/>
            </a:br>
            <a:r>
              <a:rPr lang="en-US" dirty="0"/>
              <a:t>successful execution of the RMF</a:t>
            </a:r>
            <a:endParaRPr lang="en-US" b="1" dirty="0"/>
          </a:p>
          <a:p>
            <a:pPr marL="742913" lvl="1" indent="-285737">
              <a:buFont typeface="Arial" panose="020B0604020202020204" pitchFamily="34" charset="0"/>
              <a:buChar char="•"/>
            </a:pPr>
            <a:r>
              <a:rPr lang="en-US" sz="1800" dirty="0"/>
              <a:t>Prepare</a:t>
            </a:r>
            <a:endParaRPr lang="en-US" sz="1800" b="1" dirty="0"/>
          </a:p>
          <a:p>
            <a:pPr marL="742913" lvl="1" indent="-285737">
              <a:buFont typeface="Arial" panose="020B0604020202020204" pitchFamily="34" charset="0"/>
              <a:buChar char="•"/>
            </a:pPr>
            <a:r>
              <a:rPr lang="en-US" sz="1800" dirty="0"/>
              <a:t>Categorize</a:t>
            </a:r>
            <a:endParaRPr lang="en-US" sz="1800" b="1" dirty="0"/>
          </a:p>
          <a:p>
            <a:pPr marL="742913" lvl="1" indent="-285737">
              <a:buFont typeface="Arial" panose="020B0604020202020204" pitchFamily="34" charset="0"/>
              <a:buChar char="•"/>
            </a:pPr>
            <a:r>
              <a:rPr lang="en-US" sz="1800" dirty="0"/>
              <a:t>Select</a:t>
            </a:r>
            <a:endParaRPr lang="en-US" sz="1800" b="1" dirty="0"/>
          </a:p>
          <a:p>
            <a:pPr marL="742913" lvl="1" indent="-285737">
              <a:buFont typeface="Arial" panose="020B0604020202020204" pitchFamily="34" charset="0"/>
              <a:buChar char="•"/>
            </a:pPr>
            <a:r>
              <a:rPr lang="en-US" sz="1800" dirty="0"/>
              <a:t>Implement</a:t>
            </a:r>
            <a:endParaRPr lang="en-US" sz="1800" b="1" dirty="0"/>
          </a:p>
          <a:p>
            <a:pPr marL="742913" lvl="1" indent="-285737">
              <a:buFont typeface="Arial" panose="020B0604020202020204" pitchFamily="34" charset="0"/>
              <a:buChar char="•"/>
            </a:pPr>
            <a:r>
              <a:rPr lang="en-US" sz="1800" dirty="0"/>
              <a:t>Assess</a:t>
            </a:r>
            <a:endParaRPr lang="en-US" sz="1800" b="1" dirty="0"/>
          </a:p>
          <a:p>
            <a:pPr marL="742913" lvl="1" indent="-285737">
              <a:buFont typeface="Arial" panose="020B0604020202020204" pitchFamily="34" charset="0"/>
              <a:buChar char="•"/>
            </a:pPr>
            <a:r>
              <a:rPr lang="en-US" sz="1800" dirty="0"/>
              <a:t>Authorize</a:t>
            </a:r>
            <a:endParaRPr lang="en-US" sz="1800" b="1" dirty="0"/>
          </a:p>
          <a:p>
            <a:pPr marL="742913" lvl="1" indent="-285737">
              <a:buFont typeface="Arial" panose="020B0604020202020204" pitchFamily="34" charset="0"/>
              <a:buChar char="•"/>
            </a:pPr>
            <a:r>
              <a:rPr lang="en-US" sz="1800" dirty="0"/>
              <a:t>Monitor</a:t>
            </a:r>
            <a:endParaRPr lang="en-US" sz="1800" b="1" dirty="0"/>
          </a:p>
          <a:p>
            <a:endParaRPr lang="en-US" dirty="0"/>
          </a:p>
        </p:txBody>
      </p:sp>
      <p:sp>
        <p:nvSpPr>
          <p:cNvPr id="24" name="Rectangle 21">
            <a:extLst>
              <a:ext uri="{FF2B5EF4-FFF2-40B4-BE49-F238E27FC236}">
                <a16:creationId xmlns:a16="http://schemas.microsoft.com/office/drawing/2014/main" id="{DDF3B27E-2D3D-431B-9F5F-6A7063E601B7}"/>
              </a:ext>
            </a:extLst>
          </p:cNvPr>
          <p:cNvSpPr>
            <a:spLocks noChangeArrowheads="1"/>
          </p:cNvSpPr>
          <p:nvPr/>
        </p:nvSpPr>
        <p:spPr bwMode="auto">
          <a:xfrm>
            <a:off x="152401" y="9439"/>
            <a:ext cx="1847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sz="2400" dirty="0">
                <a:latin typeface="Arial" panose="020B0604020202020204" pitchFamily="34" charset="0"/>
              </a:rPr>
            </a:br>
            <a:endParaRPr lang="en-US" altLang="en-US" sz="2400" dirty="0">
              <a:latin typeface="Arial" panose="020B0604020202020204" pitchFamily="34" charset="0"/>
            </a:endParaRPr>
          </a:p>
          <a:p>
            <a:pPr eaLnBrk="0" fontAlgn="base" hangingPunct="0">
              <a:spcBef>
                <a:spcPct val="0"/>
              </a:spcBef>
              <a:spcAft>
                <a:spcPct val="0"/>
              </a:spcAft>
            </a:pPr>
            <a:endParaRPr lang="en-US" altLang="en-US" sz="2400" dirty="0">
              <a:latin typeface="Arial" panose="020B0604020202020204" pitchFamily="34" charset="0"/>
            </a:endParaRPr>
          </a:p>
        </p:txBody>
      </p:sp>
      <p:sp>
        <p:nvSpPr>
          <p:cNvPr id="25" name="Rectangle 22">
            <a:extLst>
              <a:ext uri="{FF2B5EF4-FFF2-40B4-BE49-F238E27FC236}">
                <a16:creationId xmlns:a16="http://schemas.microsoft.com/office/drawing/2014/main" id="{2D2FF691-802F-4DA6-8181-7868FF6030BE}"/>
              </a:ext>
            </a:extLst>
          </p:cNvPr>
          <p:cNvSpPr>
            <a:spLocks noChangeArrowheads="1"/>
          </p:cNvSpPr>
          <p:nvPr/>
        </p:nvSpPr>
        <p:spPr bwMode="auto">
          <a:xfrm>
            <a:off x="152400" y="294131"/>
            <a:ext cx="223138"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100" dirty="0">
                <a:latin typeface="Arial" panose="020B0604020202020204" pitchFamily="34" charset="0"/>
                <a:ea typeface="Times New Roman" panose="02020603050405020304" pitchFamily="18" charset="0"/>
                <a:cs typeface="Arial" panose="020B0604020202020204" pitchFamily="34" charset="0"/>
              </a:rPr>
              <a:t> </a:t>
            </a:r>
            <a:endParaRPr lang="en-US" altLang="en-US" sz="800" dirty="0">
              <a:latin typeface="Arial" panose="020B0604020202020204" pitchFamily="34" charset="0"/>
            </a:endParaRPr>
          </a:p>
          <a:p>
            <a:pPr eaLnBrk="0" fontAlgn="base" hangingPunct="0">
              <a:spcBef>
                <a:spcPct val="0"/>
              </a:spcBef>
              <a:spcAft>
                <a:spcPct val="0"/>
              </a:spcAft>
            </a:pPr>
            <a:endParaRPr lang="en-US" altLang="en-US" sz="2400" dirty="0">
              <a:latin typeface="Arial" panose="020B0604020202020204" pitchFamily="34" charset="0"/>
            </a:endParaRPr>
          </a:p>
        </p:txBody>
      </p:sp>
      <p:sp>
        <p:nvSpPr>
          <p:cNvPr id="26" name="Rectangle 29">
            <a:extLst>
              <a:ext uri="{FF2B5EF4-FFF2-40B4-BE49-F238E27FC236}">
                <a16:creationId xmlns:a16="http://schemas.microsoft.com/office/drawing/2014/main" id="{152B06B1-BB16-44A8-947E-D0C81BA48148}"/>
              </a:ext>
            </a:extLst>
          </p:cNvPr>
          <p:cNvSpPr>
            <a:spLocks noChangeArrowheads="1"/>
          </p:cNvSpPr>
          <p:nvPr/>
        </p:nvSpPr>
        <p:spPr bwMode="auto">
          <a:xfrm>
            <a:off x="152401" y="459499"/>
            <a:ext cx="184731" cy="300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sz="1351" dirty="0"/>
          </a:p>
        </p:txBody>
      </p:sp>
      <p:pic>
        <p:nvPicPr>
          <p:cNvPr id="9" name="Picture 8">
            <a:extLst>
              <a:ext uri="{FF2B5EF4-FFF2-40B4-BE49-F238E27FC236}">
                <a16:creationId xmlns:a16="http://schemas.microsoft.com/office/drawing/2014/main" id="{678341BC-C49D-884F-9A81-99C9789E879F}"/>
              </a:ext>
              <a:ext uri="{C183D7F6-B498-43B3-948B-1728B52AA6E4}">
                <adec:decorative xmlns:adec="http://schemas.microsoft.com/office/drawing/2017/decorative" val="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761868" y="1722073"/>
            <a:ext cx="4267909" cy="4319955"/>
          </a:xfrm>
          <a:prstGeom prst="rect">
            <a:avLst/>
          </a:prstGeom>
        </p:spPr>
      </p:pic>
      <p:sp>
        <p:nvSpPr>
          <p:cNvPr id="2" name="Text Placeholder 3">
            <a:extLst>
              <a:ext uri="{FF2B5EF4-FFF2-40B4-BE49-F238E27FC236}">
                <a16:creationId xmlns:a16="http://schemas.microsoft.com/office/drawing/2014/main" id="{91202093-98F6-30C3-5EA5-20E5C5E10F68}"/>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2: RMF Steps and Structure</a:t>
            </a:r>
          </a:p>
        </p:txBody>
      </p:sp>
    </p:spTree>
    <p:custDataLst>
      <p:tags r:id="rId1"/>
    </p:custDataLst>
    <p:extLst>
      <p:ext uri="{BB962C8B-B14F-4D97-AF65-F5344CB8AC3E}">
        <p14:creationId xmlns:p14="http://schemas.microsoft.com/office/powerpoint/2010/main" val="5063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DE0FEB6-1B75-41EC-FFE9-77A1C801070D}"/>
              </a:ext>
            </a:extLst>
          </p:cNvPr>
          <p:cNvSpPr>
            <a:spLocks noGrp="1"/>
          </p:cNvSpPr>
          <p:nvPr>
            <p:ph sz="half" idx="1"/>
          </p:nvPr>
        </p:nvSpPr>
        <p:spPr>
          <a:xfrm>
            <a:off x="647692" y="1304453"/>
            <a:ext cx="10641538" cy="4249094"/>
          </a:xfrm>
        </p:spPr>
        <p:txBody>
          <a:bodyPr/>
          <a:lstStyle/>
          <a:p>
            <a:r>
              <a:rPr lang="en-US" sz="2000" dirty="0"/>
              <a:t>A brief overview on how to navigate through the course, when delivered via the NIST CSRC website:</a:t>
            </a:r>
          </a:p>
          <a:p>
            <a:pPr lvl="1"/>
            <a:r>
              <a:rPr lang="en-US" sz="1800" dirty="0"/>
              <a:t>The course outline is shown in the left-hand navigation bar</a:t>
            </a:r>
          </a:p>
          <a:p>
            <a:pPr lvl="2"/>
            <a:r>
              <a:rPr lang="en-US" sz="1400" dirty="0"/>
              <a:t>A keyword search is available, but you will only be able to access slides you have already viewed. </a:t>
            </a:r>
          </a:p>
          <a:p>
            <a:pPr lvl="2"/>
            <a:r>
              <a:rPr lang="en-US" sz="1400" dirty="0"/>
              <a:t>The recommended use of this search function is meant for after you have completed the course and would like to refer to a particular topic.</a:t>
            </a:r>
          </a:p>
          <a:p>
            <a:pPr lvl="1"/>
            <a:r>
              <a:rPr lang="en-US" sz="1800" dirty="0"/>
              <a:t>In the upper right-hand corner, there are two items of note: Marker Tools and Notes</a:t>
            </a:r>
          </a:p>
          <a:p>
            <a:pPr lvl="2"/>
            <a:r>
              <a:rPr lang="en-US" sz="1400" dirty="0"/>
              <a:t>Clicking “Marker Tools” allows you to “mark up” (e.g. highlight, underline, </a:t>
            </a:r>
            <a:r>
              <a:rPr lang="en-US" sz="1400" dirty="0" err="1"/>
              <a:t>etc</a:t>
            </a:r>
            <a:r>
              <a:rPr lang="en-US" sz="1400" dirty="0"/>
              <a:t>) your version of the presentation slide, if you wish to do so</a:t>
            </a:r>
          </a:p>
          <a:p>
            <a:pPr lvl="2"/>
            <a:r>
              <a:rPr lang="en-US" sz="1400" dirty="0"/>
              <a:t>Clicking “Notes” displays the written script of the audio track on that particular slide</a:t>
            </a:r>
          </a:p>
          <a:p>
            <a:pPr lvl="1"/>
            <a:r>
              <a:rPr lang="en-US" sz="1800" dirty="0"/>
              <a:t>Under the main presentation slide, on the left-hand side:</a:t>
            </a:r>
          </a:p>
          <a:p>
            <a:pPr lvl="2"/>
            <a:r>
              <a:rPr lang="en-US" sz="1400" dirty="0"/>
              <a:t>A Play/Pause button for the slide currently displayed</a:t>
            </a:r>
          </a:p>
          <a:p>
            <a:pPr lvl="2"/>
            <a:r>
              <a:rPr lang="en-US" sz="1400" dirty="0"/>
              <a:t>A timer for the current slide is also displayed, as well as a replay button, volume control, and full-screen toggle button</a:t>
            </a:r>
          </a:p>
          <a:p>
            <a:pPr lvl="1"/>
            <a:r>
              <a:rPr lang="en-US" sz="1800" dirty="0"/>
              <a:t>Under the main presentation slide, on the right-hand side:</a:t>
            </a:r>
          </a:p>
          <a:p>
            <a:pPr lvl="2"/>
            <a:r>
              <a:rPr lang="en-US" sz="1400" dirty="0"/>
              <a:t>Navigate backward to slides you have already viewed using the “</a:t>
            </a:r>
            <a:r>
              <a:rPr lang="en-US" sz="1400" dirty="0" err="1"/>
              <a:t>Prev</a:t>
            </a:r>
            <a:r>
              <a:rPr lang="en-US" sz="1400" dirty="0"/>
              <a:t>” button</a:t>
            </a:r>
          </a:p>
          <a:p>
            <a:pPr lvl="2"/>
            <a:r>
              <a:rPr lang="en-US" sz="1400" dirty="0"/>
              <a:t>Navigate forward to slides to return your current position in the course using the “Next” button</a:t>
            </a:r>
          </a:p>
          <a:p>
            <a:pPr lvl="2"/>
            <a:r>
              <a:rPr lang="en-US" sz="1400" dirty="0"/>
              <a:t>Note that you cannot navigate forward to slides you have not yet seen</a:t>
            </a:r>
          </a:p>
          <a:p>
            <a:pPr lvl="1"/>
            <a:r>
              <a:rPr lang="en-US" sz="1800" dirty="0"/>
              <a:t>The Accessibility icon is in the upper left-hand corner of the presentation window</a:t>
            </a:r>
          </a:p>
        </p:txBody>
      </p:sp>
      <p:sp>
        <p:nvSpPr>
          <p:cNvPr id="5" name="Title 4">
            <a:extLst>
              <a:ext uri="{FF2B5EF4-FFF2-40B4-BE49-F238E27FC236}">
                <a16:creationId xmlns:a16="http://schemas.microsoft.com/office/drawing/2014/main" id="{B3D0EBF5-02B2-BCCD-D4A8-368EA4D45C97}"/>
              </a:ext>
            </a:extLst>
          </p:cNvPr>
          <p:cNvSpPr>
            <a:spLocks noGrp="1"/>
          </p:cNvSpPr>
          <p:nvPr>
            <p:ph type="title"/>
          </p:nvPr>
        </p:nvSpPr>
        <p:spPr/>
        <p:txBody>
          <a:bodyPr/>
          <a:lstStyle/>
          <a:p>
            <a:r>
              <a:rPr lang="en-US" dirty="0"/>
              <a:t>Course Navigation Instructions</a:t>
            </a:r>
          </a:p>
        </p:txBody>
      </p:sp>
      <p:sp>
        <p:nvSpPr>
          <p:cNvPr id="21" name="Slide Number Placeholder 20">
            <a:extLst>
              <a:ext uri="{FF2B5EF4-FFF2-40B4-BE49-F238E27FC236}">
                <a16:creationId xmlns:a16="http://schemas.microsoft.com/office/drawing/2014/main" id="{6AA3E7FA-BE32-D5EB-2E90-E9862D30078A}"/>
              </a:ext>
            </a:extLst>
          </p:cNvPr>
          <p:cNvSpPr>
            <a:spLocks noGrp="1"/>
          </p:cNvSpPr>
          <p:nvPr>
            <p:ph type="sldNum" sz="quarter" idx="12"/>
          </p:nvPr>
        </p:nvSpPr>
        <p:spPr/>
        <p:txBody>
          <a:bodyPr/>
          <a:lstStyle/>
          <a:p>
            <a:fld id="{61C45A3A-841E-C04D-A6C3-2A644B41F8FE}" type="slidenum">
              <a:rPr lang="en-US" smtClean="0"/>
              <a:pPr/>
              <a:t>3</a:t>
            </a:fld>
            <a:endParaRPr lang="en-US" dirty="0"/>
          </a:p>
        </p:txBody>
      </p:sp>
      <p:sp>
        <p:nvSpPr>
          <p:cNvPr id="3" name="Content Placeholder 2">
            <a:extLst>
              <a:ext uri="{FF2B5EF4-FFF2-40B4-BE49-F238E27FC236}">
                <a16:creationId xmlns:a16="http://schemas.microsoft.com/office/drawing/2014/main" id="{CF7AFBD3-B61A-38CB-D162-FC978FAFCB73}"/>
              </a:ext>
            </a:extLst>
          </p:cNvPr>
          <p:cNvSpPr>
            <a:spLocks noGrp="1"/>
          </p:cNvSpPr>
          <p:nvPr>
            <p:ph sz="half" idx="15"/>
          </p:nvPr>
        </p:nvSpPr>
        <p:spPr>
          <a:xfrm>
            <a:off x="1322494" y="5553547"/>
            <a:ext cx="9547012" cy="805306"/>
          </a:xfrm>
        </p:spPr>
        <p:txBody>
          <a:bodyPr/>
          <a:lstStyle/>
          <a:p>
            <a:r>
              <a:rPr lang="en-US" dirty="0"/>
              <a:t>At any time, you can leave the course and resume from where you left off in the course – just be sure to enable cookies for this website in your browser.</a:t>
            </a:r>
          </a:p>
        </p:txBody>
      </p:sp>
    </p:spTree>
    <p:custDataLst>
      <p:tags r:id="rId1"/>
    </p:custDataLst>
    <p:extLst>
      <p:ext uri="{BB962C8B-B14F-4D97-AF65-F5344CB8AC3E}">
        <p14:creationId xmlns:p14="http://schemas.microsoft.com/office/powerpoint/2010/main" val="27145385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AE74A4-8A2F-48CB-B647-3EC7478C1BE2}"/>
              </a:ext>
            </a:extLst>
          </p:cNvPr>
          <p:cNvSpPr>
            <a:spLocks noGrp="1"/>
          </p:cNvSpPr>
          <p:nvPr>
            <p:ph type="title"/>
          </p:nvPr>
        </p:nvSpPr>
        <p:spPr>
          <a:prstGeom prst="rect">
            <a:avLst/>
          </a:prstGeom>
        </p:spPr>
        <p:txBody>
          <a:bodyPr/>
          <a:lstStyle/>
          <a:p>
            <a:r>
              <a:rPr lang="en-US" b="1" dirty="0"/>
              <a:t>Risk Management Framework Steps and Structure</a:t>
            </a:r>
            <a:endParaRPr lang="en-US" dirty="0"/>
          </a:p>
        </p:txBody>
      </p:sp>
      <p:sp>
        <p:nvSpPr>
          <p:cNvPr id="2" name="Slide Number Placeholder 1" descr="Example: Risk Management Framework Steps and Structure. ">
            <a:extLst>
              <a:ext uri="{FF2B5EF4-FFF2-40B4-BE49-F238E27FC236}">
                <a16:creationId xmlns:a16="http://schemas.microsoft.com/office/drawing/2014/main" id="{48EF27EC-BF50-4083-896E-9C1A5BAB8E24}"/>
              </a:ext>
            </a:extLst>
          </p:cNvPr>
          <p:cNvSpPr>
            <a:spLocks noGrp="1"/>
          </p:cNvSpPr>
          <p:nvPr>
            <p:ph type="sldNum" sz="quarter" idx="12"/>
          </p:nvPr>
        </p:nvSpPr>
        <p:spPr/>
        <p:txBody>
          <a:bodyPr/>
          <a:lstStyle/>
          <a:p>
            <a:fld id="{61C45A3A-841E-C04D-A6C3-2A644B41F8FE}" type="slidenum">
              <a:rPr lang="en-US" smtClean="0"/>
              <a:t>30</a:t>
            </a:fld>
            <a:endParaRPr lang="en-US" dirty="0"/>
          </a:p>
        </p:txBody>
      </p:sp>
      <p:sp>
        <p:nvSpPr>
          <p:cNvPr id="3" name="Content Placeholder 2">
            <a:extLst>
              <a:ext uri="{FF2B5EF4-FFF2-40B4-BE49-F238E27FC236}">
                <a16:creationId xmlns:a16="http://schemas.microsoft.com/office/drawing/2014/main" id="{92FE62E9-E52B-454C-B8C3-F35052E5253B}"/>
              </a:ext>
            </a:extLst>
          </p:cNvPr>
          <p:cNvSpPr>
            <a:spLocks noGrp="1"/>
          </p:cNvSpPr>
          <p:nvPr>
            <p:ph type="body" sz="half" idx="2"/>
          </p:nvPr>
        </p:nvSpPr>
        <p:spPr/>
        <p:txBody>
          <a:bodyPr/>
          <a:lstStyle/>
          <a:p>
            <a:pPr lvl="0"/>
            <a:r>
              <a:rPr lang="en-US" sz="2400" dirty="0"/>
              <a:t>Each step in the RMF has a purpose statement, set of outcomes, and tasks that are carried out to achieve those outcomes captured in the Step Summary</a:t>
            </a:r>
            <a:endParaRPr lang="en-US" sz="2400" b="1" dirty="0"/>
          </a:p>
          <a:p>
            <a:endParaRPr lang="en-US" dirty="0"/>
          </a:p>
        </p:txBody>
      </p:sp>
      <p:graphicFrame>
        <p:nvGraphicFramePr>
          <p:cNvPr id="5" name="Table 4">
            <a:extLst>
              <a:ext uri="{FF2B5EF4-FFF2-40B4-BE49-F238E27FC236}">
                <a16:creationId xmlns:a16="http://schemas.microsoft.com/office/drawing/2014/main" id="{965A88D8-87AB-42F4-9EF4-3400741F2AC4}"/>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178689758"/>
              </p:ext>
            </p:extLst>
          </p:nvPr>
        </p:nvGraphicFramePr>
        <p:xfrm>
          <a:off x="2583421" y="3340514"/>
          <a:ext cx="8682771" cy="2975947"/>
        </p:xfrm>
        <a:graphic>
          <a:graphicData uri="http://schemas.openxmlformats.org/drawingml/2006/table">
            <a:tbl>
              <a:tblPr firstRow="1" firstCol="1" bandRow="1">
                <a:tableStyleId>{5C22544A-7EE6-4342-B048-85BDC9FD1C3A}</a:tableStyleId>
              </a:tblPr>
              <a:tblGrid>
                <a:gridCol w="2584764">
                  <a:extLst>
                    <a:ext uri="{9D8B030D-6E8A-4147-A177-3AD203B41FA5}">
                      <a16:colId xmlns:a16="http://schemas.microsoft.com/office/drawing/2014/main" val="3192588739"/>
                    </a:ext>
                  </a:extLst>
                </a:gridCol>
                <a:gridCol w="6098007">
                  <a:extLst>
                    <a:ext uri="{9D8B030D-6E8A-4147-A177-3AD203B41FA5}">
                      <a16:colId xmlns:a16="http://schemas.microsoft.com/office/drawing/2014/main" val="813048865"/>
                    </a:ext>
                  </a:extLst>
                </a:gridCol>
              </a:tblGrid>
              <a:tr h="255524">
                <a:tc>
                  <a:txBody>
                    <a:bodyPr/>
                    <a:lstStyle/>
                    <a:p>
                      <a:pPr marL="0" marR="0">
                        <a:lnSpc>
                          <a:spcPct val="115000"/>
                        </a:lnSpc>
                        <a:spcBef>
                          <a:spcPts val="600"/>
                        </a:spcBef>
                        <a:spcAft>
                          <a:spcPts val="600"/>
                        </a:spcAft>
                      </a:pPr>
                      <a:r>
                        <a:rPr lang="en-US" sz="1500" dirty="0">
                          <a:effectLst/>
                        </a:rPr>
                        <a:t>Tasks</a:t>
                      </a:r>
                      <a:endParaRPr lang="en-US" sz="2000" b="1" dirty="0">
                        <a:solidFill>
                          <a:srgbClr val="000000"/>
                        </a:solidFill>
                        <a:effectLst/>
                        <a:latin typeface="Arial" panose="020B0604020202020204" pitchFamily="34" charset="0"/>
                        <a:ea typeface="Times New Roman" panose="02020603050405020304" pitchFamily="18" charset="0"/>
                      </a:endParaRPr>
                    </a:p>
                  </a:txBody>
                  <a:tcPr marL="68580" marR="68580" marT="9525" marB="0"/>
                </a:tc>
                <a:tc>
                  <a:txBody>
                    <a:bodyPr/>
                    <a:lstStyle/>
                    <a:p>
                      <a:pPr marL="0" marR="0">
                        <a:lnSpc>
                          <a:spcPct val="115000"/>
                        </a:lnSpc>
                        <a:spcBef>
                          <a:spcPts val="600"/>
                        </a:spcBef>
                        <a:spcAft>
                          <a:spcPts val="600"/>
                        </a:spcAft>
                      </a:pPr>
                      <a:r>
                        <a:rPr lang="en-US" sz="1500" dirty="0">
                          <a:effectLst/>
                        </a:rPr>
                        <a:t>Outcomes</a:t>
                      </a:r>
                      <a:endParaRPr lang="en-US" sz="2000" b="1" dirty="0">
                        <a:solidFill>
                          <a:srgbClr val="000000"/>
                        </a:solidFill>
                        <a:effectLst/>
                        <a:latin typeface="Arial" panose="020B0604020202020204" pitchFamily="34" charset="0"/>
                        <a:ea typeface="Times New Roman" panose="02020603050405020304" pitchFamily="18" charset="0"/>
                      </a:endParaRPr>
                    </a:p>
                  </a:txBody>
                  <a:tcPr marL="68580" marR="68580" marT="9525" marB="0"/>
                </a:tc>
                <a:extLst>
                  <a:ext uri="{0D108BD9-81ED-4DB2-BD59-A6C34878D82A}">
                    <a16:rowId xmlns:a16="http://schemas.microsoft.com/office/drawing/2014/main" val="830350313"/>
                  </a:ext>
                </a:extLst>
              </a:tr>
              <a:tr h="1366899">
                <a:tc>
                  <a:txBody>
                    <a:bodyPr/>
                    <a:lstStyle/>
                    <a:p>
                      <a:pPr marL="0" marR="0">
                        <a:lnSpc>
                          <a:spcPct val="115000"/>
                        </a:lnSpc>
                        <a:spcBef>
                          <a:spcPts val="600"/>
                        </a:spcBef>
                        <a:spcAft>
                          <a:spcPts val="600"/>
                        </a:spcAft>
                      </a:pPr>
                      <a:r>
                        <a:rPr lang="en-US" sz="1500" u="sng" dirty="0">
                          <a:solidFill>
                            <a:schemeClr val="tx1"/>
                          </a:solidFill>
                          <a:effectLst/>
                        </a:rPr>
                        <a:t>Task I-1</a:t>
                      </a:r>
                      <a:endParaRPr lang="en-US" sz="2000" dirty="0">
                        <a:solidFill>
                          <a:schemeClr val="tx1"/>
                        </a:solidFill>
                        <a:effectLst/>
                      </a:endParaRPr>
                    </a:p>
                    <a:p>
                      <a:pPr marL="0" marR="0">
                        <a:lnSpc>
                          <a:spcPct val="115000"/>
                        </a:lnSpc>
                        <a:spcBef>
                          <a:spcPts val="600"/>
                        </a:spcBef>
                        <a:spcAft>
                          <a:spcPts val="600"/>
                        </a:spcAft>
                      </a:pPr>
                      <a:r>
                        <a:rPr lang="en-US" sz="1500" dirty="0">
                          <a:solidFill>
                            <a:schemeClr val="tx1"/>
                          </a:solidFill>
                          <a:effectLst/>
                        </a:rPr>
                        <a:t>Control Implementation</a:t>
                      </a:r>
                      <a:endParaRPr lang="en-US" sz="2000" b="1" dirty="0">
                        <a:solidFill>
                          <a:schemeClr val="tx1"/>
                        </a:solidFill>
                        <a:effectLst/>
                        <a:latin typeface="Arial" panose="020B0604020202020204" pitchFamily="34" charset="0"/>
                        <a:ea typeface="Times New Roman" panose="02020603050405020304" pitchFamily="18" charset="0"/>
                      </a:endParaRPr>
                    </a:p>
                  </a:txBody>
                  <a:tcPr marL="68580" marR="68580" marT="9525" marB="0">
                    <a:solidFill>
                      <a:schemeClr val="accent1">
                        <a:lumMod val="60000"/>
                        <a:lumOff val="40000"/>
                      </a:schemeClr>
                    </a:solidFill>
                  </a:tcPr>
                </a:tc>
                <a:tc>
                  <a:txBody>
                    <a:bodyPr/>
                    <a:lstStyle/>
                    <a:p>
                      <a:pPr marL="228600" marR="0" lvl="0" indent="-228600">
                        <a:lnSpc>
                          <a:spcPct val="115000"/>
                        </a:lnSpc>
                        <a:spcBef>
                          <a:spcPts val="600"/>
                        </a:spcBef>
                        <a:spcAft>
                          <a:spcPts val="0"/>
                        </a:spcAft>
                        <a:buFont typeface="Symbol" panose="05050102010706020507" pitchFamily="18" charset="2"/>
                        <a:buChar char=""/>
                        <a:tabLst>
                          <a:tab pos="457200" algn="l"/>
                        </a:tabLst>
                      </a:pPr>
                      <a:r>
                        <a:rPr lang="en-US" sz="1200" dirty="0">
                          <a:effectLst/>
                        </a:rPr>
                        <a:t>Controls specified in the security and privacy plans are implemented.</a:t>
                      </a:r>
                    </a:p>
                    <a:p>
                      <a:pPr marL="349250" marR="0" indent="-120650">
                        <a:lnSpc>
                          <a:spcPct val="115000"/>
                        </a:lnSpc>
                        <a:spcBef>
                          <a:spcPts val="600"/>
                        </a:spcBef>
                        <a:spcAft>
                          <a:spcPts val="0"/>
                        </a:spcAft>
                        <a:tabLst/>
                      </a:pPr>
                      <a:r>
                        <a:rPr lang="en-US" sz="1200" dirty="0">
                          <a:effectLst/>
                        </a:rPr>
                        <a:t>[Cybersecurity Framework: PR.IP-1]</a:t>
                      </a:r>
                    </a:p>
                    <a:p>
                      <a:pPr marL="228600" marR="0" lvl="0" indent="-220663">
                        <a:lnSpc>
                          <a:spcPct val="115000"/>
                        </a:lnSpc>
                        <a:spcBef>
                          <a:spcPts val="600"/>
                        </a:spcBef>
                        <a:spcAft>
                          <a:spcPts val="0"/>
                        </a:spcAft>
                        <a:buFont typeface="Symbol" panose="05050102010706020507" pitchFamily="18" charset="2"/>
                        <a:buChar char=""/>
                        <a:tabLst>
                          <a:tab pos="457200" algn="l"/>
                        </a:tabLst>
                      </a:pPr>
                      <a:r>
                        <a:rPr lang="en-US" sz="1200" dirty="0">
                          <a:effectLst/>
                        </a:rPr>
                        <a:t>Systems security and privacy engineering methodologies are used to implement the controls in the system security and privacy plans.</a:t>
                      </a:r>
                    </a:p>
                    <a:p>
                      <a:pPr marL="0" marR="0" indent="228600">
                        <a:lnSpc>
                          <a:spcPct val="115000"/>
                        </a:lnSpc>
                        <a:spcBef>
                          <a:spcPts val="600"/>
                        </a:spcBef>
                        <a:spcAft>
                          <a:spcPts val="0"/>
                        </a:spcAft>
                        <a:tabLst/>
                      </a:pPr>
                      <a:r>
                        <a:rPr lang="en-US" sz="1200" dirty="0">
                          <a:effectLst/>
                        </a:rPr>
                        <a:t>[Cybersecurity Framework: PR.IP-2]</a:t>
                      </a:r>
                      <a:endParaRPr lang="en-US" sz="1200" b="1" dirty="0">
                        <a:solidFill>
                          <a:srgbClr val="000000"/>
                        </a:solidFill>
                        <a:effectLst/>
                        <a:latin typeface="Arial" panose="020B0604020202020204" pitchFamily="34" charset="0"/>
                        <a:ea typeface="Times New Roman" panose="02020603050405020304" pitchFamily="18" charset="0"/>
                      </a:endParaRPr>
                    </a:p>
                  </a:txBody>
                  <a:tcPr marL="68580" marR="68580" marT="9525" marB="0"/>
                </a:tc>
                <a:extLst>
                  <a:ext uri="{0D108BD9-81ED-4DB2-BD59-A6C34878D82A}">
                    <a16:rowId xmlns:a16="http://schemas.microsoft.com/office/drawing/2014/main" val="2729363756"/>
                  </a:ext>
                </a:extLst>
              </a:tr>
              <a:tr h="1353524">
                <a:tc>
                  <a:txBody>
                    <a:bodyPr/>
                    <a:lstStyle/>
                    <a:p>
                      <a:pPr marL="0" marR="0">
                        <a:lnSpc>
                          <a:spcPct val="115000"/>
                        </a:lnSpc>
                        <a:spcBef>
                          <a:spcPts val="600"/>
                        </a:spcBef>
                        <a:spcAft>
                          <a:spcPts val="600"/>
                        </a:spcAft>
                      </a:pPr>
                      <a:r>
                        <a:rPr lang="en-US" sz="1500" u="sng" dirty="0">
                          <a:solidFill>
                            <a:schemeClr val="tx1"/>
                          </a:solidFill>
                          <a:effectLst/>
                        </a:rPr>
                        <a:t>Task I-2</a:t>
                      </a:r>
                      <a:endParaRPr lang="en-US" sz="2000" dirty="0">
                        <a:solidFill>
                          <a:schemeClr val="tx1"/>
                        </a:solidFill>
                        <a:effectLst/>
                      </a:endParaRPr>
                    </a:p>
                    <a:p>
                      <a:pPr marL="0" marR="0">
                        <a:lnSpc>
                          <a:spcPct val="115000"/>
                        </a:lnSpc>
                        <a:spcBef>
                          <a:spcPts val="600"/>
                        </a:spcBef>
                        <a:spcAft>
                          <a:spcPts val="600"/>
                        </a:spcAft>
                      </a:pPr>
                      <a:r>
                        <a:rPr lang="en-US" sz="1500" dirty="0">
                          <a:solidFill>
                            <a:schemeClr val="tx1"/>
                          </a:solidFill>
                          <a:effectLst/>
                        </a:rPr>
                        <a:t>Baseline Configuration</a:t>
                      </a:r>
                      <a:endParaRPr lang="en-US" sz="2000" b="1" dirty="0">
                        <a:solidFill>
                          <a:schemeClr val="tx1"/>
                        </a:solidFill>
                        <a:effectLst/>
                        <a:latin typeface="Arial" panose="020B0604020202020204" pitchFamily="34" charset="0"/>
                        <a:ea typeface="Times New Roman" panose="02020603050405020304" pitchFamily="18" charset="0"/>
                      </a:endParaRPr>
                    </a:p>
                  </a:txBody>
                  <a:tcPr marL="68580" marR="68580" marT="9525" marB="0">
                    <a:solidFill>
                      <a:schemeClr val="accent1">
                        <a:lumMod val="60000"/>
                        <a:lumOff val="40000"/>
                      </a:schemeClr>
                    </a:solidFill>
                  </a:tcPr>
                </a:tc>
                <a:tc>
                  <a:txBody>
                    <a:bodyPr/>
                    <a:lstStyle/>
                    <a:p>
                      <a:pPr marL="0" marR="0" lvl="0" indent="228600">
                        <a:lnSpc>
                          <a:spcPct val="115000"/>
                        </a:lnSpc>
                        <a:spcBef>
                          <a:spcPts val="600"/>
                        </a:spcBef>
                        <a:spcAft>
                          <a:spcPts val="0"/>
                        </a:spcAft>
                        <a:buFont typeface="Symbol" panose="05050102010706020507" pitchFamily="18" charset="2"/>
                        <a:buChar char=""/>
                        <a:tabLst/>
                      </a:pPr>
                      <a:r>
                        <a:rPr lang="en-US" sz="1200" dirty="0">
                          <a:effectLst/>
                        </a:rPr>
                        <a:t>The configuration baseline is established.</a:t>
                      </a:r>
                    </a:p>
                    <a:p>
                      <a:pPr marL="0" marR="0" indent="228600">
                        <a:lnSpc>
                          <a:spcPct val="115000"/>
                        </a:lnSpc>
                        <a:spcBef>
                          <a:spcPts val="600"/>
                        </a:spcBef>
                        <a:spcAft>
                          <a:spcPts val="0"/>
                        </a:spcAft>
                        <a:tabLst/>
                      </a:pPr>
                      <a:r>
                        <a:rPr lang="en-US" sz="1200" dirty="0">
                          <a:effectLst/>
                        </a:rPr>
                        <a:t>[Cybersecurity Framework: PR.IP-1]</a:t>
                      </a:r>
                    </a:p>
                    <a:p>
                      <a:pPr marL="228600" marR="0" lvl="0" indent="-220663">
                        <a:lnSpc>
                          <a:spcPct val="115000"/>
                        </a:lnSpc>
                        <a:spcBef>
                          <a:spcPts val="600"/>
                        </a:spcBef>
                        <a:spcAft>
                          <a:spcPts val="0"/>
                        </a:spcAft>
                        <a:buFont typeface="Symbol" panose="05050102010706020507" pitchFamily="18" charset="2"/>
                        <a:buChar char=""/>
                        <a:tabLst/>
                      </a:pPr>
                      <a:r>
                        <a:rPr lang="en-US" sz="1200" dirty="0">
                          <a:effectLst/>
                        </a:rPr>
                        <a:t>The security and privacy plans are updated based on information obtained during the implementation of the controls.</a:t>
                      </a:r>
                    </a:p>
                    <a:p>
                      <a:pPr marL="0" marR="0" indent="228600">
                        <a:lnSpc>
                          <a:spcPct val="115000"/>
                        </a:lnSpc>
                        <a:spcBef>
                          <a:spcPts val="600"/>
                        </a:spcBef>
                        <a:spcAft>
                          <a:spcPts val="0"/>
                        </a:spcAft>
                        <a:tabLst/>
                      </a:pPr>
                      <a:r>
                        <a:rPr lang="en-US" sz="1200" dirty="0">
                          <a:effectLst/>
                        </a:rPr>
                        <a:t>[Cybersecurity Framework: Profile]</a:t>
                      </a:r>
                    </a:p>
                  </a:txBody>
                  <a:tcPr marL="68580" marR="68580" marT="9525" marB="0"/>
                </a:tc>
                <a:extLst>
                  <a:ext uri="{0D108BD9-81ED-4DB2-BD59-A6C34878D82A}">
                    <a16:rowId xmlns:a16="http://schemas.microsoft.com/office/drawing/2014/main" val="2375158716"/>
                  </a:ext>
                </a:extLst>
              </a:tr>
            </a:tbl>
          </a:graphicData>
        </a:graphic>
      </p:graphicFrame>
      <p:sp>
        <p:nvSpPr>
          <p:cNvPr id="6" name="Right Arrow 5" descr="Example: Risk Management Framework Steps and Structure. ">
            <a:extLst>
              <a:ext uri="{FF2B5EF4-FFF2-40B4-BE49-F238E27FC236}">
                <a16:creationId xmlns:a16="http://schemas.microsoft.com/office/drawing/2014/main" id="{0B2D0716-ADD8-6A48-A376-E793F26FF92A}"/>
              </a:ext>
            </a:extLst>
          </p:cNvPr>
          <p:cNvSpPr/>
          <p:nvPr/>
        </p:nvSpPr>
        <p:spPr>
          <a:xfrm>
            <a:off x="884908" y="4445004"/>
            <a:ext cx="4239559" cy="690849"/>
          </a:xfrm>
          <a:prstGeom prst="rightArrow">
            <a:avLst/>
          </a:prstGeom>
          <a:solidFill>
            <a:srgbClr val="C00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solidFill>
                  <a:schemeClr val="bg1"/>
                </a:solidFill>
              </a:rPr>
              <a:t>Example: Applicable CSF Component </a:t>
            </a:r>
          </a:p>
        </p:txBody>
      </p:sp>
      <p:sp>
        <p:nvSpPr>
          <p:cNvPr id="7" name="Right Arrow 6" descr="Example: Risk Management Framework Steps and Structure. ">
            <a:extLst>
              <a:ext uri="{FF2B5EF4-FFF2-40B4-BE49-F238E27FC236}">
                <a16:creationId xmlns:a16="http://schemas.microsoft.com/office/drawing/2014/main" id="{98EE538D-EDFF-E647-B085-E677658D0C09}"/>
              </a:ext>
            </a:extLst>
          </p:cNvPr>
          <p:cNvSpPr/>
          <p:nvPr/>
        </p:nvSpPr>
        <p:spPr>
          <a:xfrm>
            <a:off x="849437" y="3340514"/>
            <a:ext cx="4228324" cy="690849"/>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t>Example: RMF Task Outcome</a:t>
            </a:r>
          </a:p>
        </p:txBody>
      </p:sp>
      <p:sp>
        <p:nvSpPr>
          <p:cNvPr id="8" name="Frame 7">
            <a:extLst>
              <a:ext uri="{FF2B5EF4-FFF2-40B4-BE49-F238E27FC236}">
                <a16:creationId xmlns:a16="http://schemas.microsoft.com/office/drawing/2014/main" id="{EAB0DAE0-E826-9248-B939-1087CE22AA14}"/>
              </a:ext>
              <a:ext uri="{C183D7F6-B498-43B3-948B-1728B52AA6E4}">
                <adec:decorative xmlns:adec="http://schemas.microsoft.com/office/drawing/2017/decorative" val="1"/>
              </a:ext>
            </a:extLst>
          </p:cNvPr>
          <p:cNvSpPr/>
          <p:nvPr/>
        </p:nvSpPr>
        <p:spPr>
          <a:xfrm>
            <a:off x="5124465" y="3551195"/>
            <a:ext cx="6162032" cy="292608"/>
          </a:xfrm>
          <a:prstGeom prst="frame">
            <a:avLst>
              <a:gd name="adj1" fmla="val 4542"/>
            </a:avLst>
          </a:prstGeom>
          <a:ln w="25400"/>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1351" dirty="0">
              <a:solidFill>
                <a:schemeClr val="tx1"/>
              </a:solidFill>
            </a:endParaRPr>
          </a:p>
        </p:txBody>
      </p:sp>
      <p:sp>
        <p:nvSpPr>
          <p:cNvPr id="9" name="Frame 8">
            <a:extLst>
              <a:ext uri="{FF2B5EF4-FFF2-40B4-BE49-F238E27FC236}">
                <a16:creationId xmlns:a16="http://schemas.microsoft.com/office/drawing/2014/main" id="{0C826CD8-9553-A74B-BDC6-62AFCFD26625}"/>
              </a:ext>
              <a:ext uri="{C183D7F6-B498-43B3-948B-1728B52AA6E4}">
                <adec:decorative xmlns:adec="http://schemas.microsoft.com/office/drawing/2017/decorative" val="1"/>
              </a:ext>
            </a:extLst>
          </p:cNvPr>
          <p:cNvSpPr/>
          <p:nvPr/>
        </p:nvSpPr>
        <p:spPr>
          <a:xfrm>
            <a:off x="5124467" y="4654054"/>
            <a:ext cx="6162031" cy="272751"/>
          </a:xfrm>
          <a:prstGeom prst="fram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chemeClr val="bg1"/>
              </a:solidFill>
            </a:endParaRPr>
          </a:p>
        </p:txBody>
      </p:sp>
      <p:sp>
        <p:nvSpPr>
          <p:cNvPr id="10" name="Right Arrow 9" descr="Example: Risk Management Framework Steps and Structure. ">
            <a:extLst>
              <a:ext uri="{FF2B5EF4-FFF2-40B4-BE49-F238E27FC236}">
                <a16:creationId xmlns:a16="http://schemas.microsoft.com/office/drawing/2014/main" id="{50B61668-A054-294D-9ADC-8BCAFB25A1B3}"/>
              </a:ext>
            </a:extLst>
          </p:cNvPr>
          <p:cNvSpPr/>
          <p:nvPr/>
        </p:nvSpPr>
        <p:spPr>
          <a:xfrm>
            <a:off x="849439" y="5038243"/>
            <a:ext cx="1713679" cy="690849"/>
          </a:xfrm>
          <a:prstGeom prst="rightArrow">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t>Example: Task</a:t>
            </a:r>
          </a:p>
        </p:txBody>
      </p:sp>
      <p:sp>
        <p:nvSpPr>
          <p:cNvPr id="11" name="TextBox 10">
            <a:extLst>
              <a:ext uri="{FF2B5EF4-FFF2-40B4-BE49-F238E27FC236}">
                <a16:creationId xmlns:a16="http://schemas.microsoft.com/office/drawing/2014/main" id="{22CEE6CE-FE87-104C-A1D0-7DB10A5B35D4}"/>
              </a:ext>
              <a:ext uri="{C183D7F6-B498-43B3-948B-1728B52AA6E4}">
                <adec:decorative xmlns:adec="http://schemas.microsoft.com/office/drawing/2017/decorative" val="1"/>
              </a:ext>
            </a:extLst>
          </p:cNvPr>
          <p:cNvSpPr txBox="1"/>
          <p:nvPr/>
        </p:nvSpPr>
        <p:spPr>
          <a:xfrm>
            <a:off x="2563118" y="2329100"/>
            <a:ext cx="8703076" cy="73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1400" b="1" dirty="0"/>
              <a:t>Purpose</a:t>
            </a:r>
          </a:p>
          <a:p>
            <a:r>
              <a:rPr lang="en-US" sz="1400" dirty="0"/>
              <a:t>The purpose of the </a:t>
            </a:r>
            <a:r>
              <a:rPr lang="en-US" sz="1400" b="1" i="1" dirty="0"/>
              <a:t>Implement</a:t>
            </a:r>
            <a:r>
              <a:rPr lang="en-US" sz="1400" dirty="0"/>
              <a:t> step is to implement the controls in the security and privacy plans for the system and </a:t>
            </a:r>
            <a:br>
              <a:rPr lang="en-US" sz="1400" dirty="0"/>
            </a:br>
            <a:r>
              <a:rPr lang="en-US" sz="1400" dirty="0"/>
              <a:t>for the organization and to document in a baseline configuration, the specific details of the control implementation. </a:t>
            </a:r>
          </a:p>
        </p:txBody>
      </p:sp>
      <p:sp>
        <p:nvSpPr>
          <p:cNvPr id="13" name="Text Placeholder 3">
            <a:extLst>
              <a:ext uri="{FF2B5EF4-FFF2-40B4-BE49-F238E27FC236}">
                <a16:creationId xmlns:a16="http://schemas.microsoft.com/office/drawing/2014/main" id="{C90214CD-5814-784C-D422-230F351E4D3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2: RMF Steps and Structure</a:t>
            </a:r>
          </a:p>
        </p:txBody>
      </p:sp>
      <p:sp>
        <p:nvSpPr>
          <p:cNvPr id="17" name="Right Arrow 11">
            <a:extLst>
              <a:ext uri="{FF2B5EF4-FFF2-40B4-BE49-F238E27FC236}">
                <a16:creationId xmlns:a16="http://schemas.microsoft.com/office/drawing/2014/main" id="{061D5FA1-AF32-0ED5-1331-CF6607AEFB73}"/>
              </a:ext>
              <a:ext uri="{C183D7F6-B498-43B3-948B-1728B52AA6E4}">
                <adec:decorative xmlns:adec="http://schemas.microsoft.com/office/drawing/2017/decorative" val="1"/>
              </a:ext>
            </a:extLst>
          </p:cNvPr>
          <p:cNvSpPr/>
          <p:nvPr/>
        </p:nvSpPr>
        <p:spPr>
          <a:xfrm>
            <a:off x="784701" y="2329100"/>
            <a:ext cx="1775387" cy="690849"/>
          </a:xfrm>
          <a:prstGeom prst="rightArrow">
            <a:avLst/>
          </a:prstGeom>
          <a:solidFill>
            <a:schemeClr val="bg1">
              <a:lumMod val="85000"/>
            </a:schemeClr>
          </a:solidFill>
          <a:ln>
            <a:solidFill>
              <a:schemeClr val="bg1">
                <a:lumMod val="8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Example: Purpose</a:t>
            </a:r>
          </a:p>
        </p:txBody>
      </p:sp>
    </p:spTree>
    <p:custDataLst>
      <p:tags r:id="rId1"/>
    </p:custDataLst>
    <p:extLst>
      <p:ext uri="{BB962C8B-B14F-4D97-AF65-F5344CB8AC3E}">
        <p14:creationId xmlns:p14="http://schemas.microsoft.com/office/powerpoint/2010/main" val="1798590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38E27C-687B-40E0-921A-0DE509B44716}"/>
              </a:ext>
            </a:extLst>
          </p:cNvPr>
          <p:cNvSpPr>
            <a:spLocks noGrp="1"/>
          </p:cNvSpPr>
          <p:nvPr>
            <p:ph type="title"/>
          </p:nvPr>
        </p:nvSpPr>
        <p:spPr>
          <a:prstGeom prst="rect">
            <a:avLst/>
          </a:prstGeom>
        </p:spPr>
        <p:txBody>
          <a:bodyPr/>
          <a:lstStyle/>
          <a:p>
            <a:r>
              <a:rPr lang="en-US" b="1" dirty="0"/>
              <a:t>Risk Management Framework Task Structure</a:t>
            </a:r>
            <a:endParaRPr lang="en-US" dirty="0"/>
          </a:p>
        </p:txBody>
      </p:sp>
      <p:sp>
        <p:nvSpPr>
          <p:cNvPr id="2" name="Slide Number Placeholder 1">
            <a:extLst>
              <a:ext uri="{FF2B5EF4-FFF2-40B4-BE49-F238E27FC236}">
                <a16:creationId xmlns:a16="http://schemas.microsoft.com/office/drawing/2014/main" id="{604DDDDE-D5BA-4048-BD5F-53A6FD615E90}"/>
              </a:ext>
            </a:extLst>
          </p:cNvPr>
          <p:cNvSpPr>
            <a:spLocks noGrp="1"/>
          </p:cNvSpPr>
          <p:nvPr>
            <p:ph type="sldNum" sz="quarter" idx="12"/>
          </p:nvPr>
        </p:nvSpPr>
        <p:spPr/>
        <p:txBody>
          <a:bodyPr/>
          <a:lstStyle/>
          <a:p>
            <a:fld id="{61C45A3A-841E-C04D-A6C3-2A644B41F8FE}" type="slidenum">
              <a:rPr lang="en-US" smtClean="0"/>
              <a:t>31</a:t>
            </a:fld>
            <a:endParaRPr lang="en-US" dirty="0"/>
          </a:p>
        </p:txBody>
      </p:sp>
      <p:sp>
        <p:nvSpPr>
          <p:cNvPr id="3" name="Content Placeholder 2">
            <a:extLst>
              <a:ext uri="{FF2B5EF4-FFF2-40B4-BE49-F238E27FC236}">
                <a16:creationId xmlns:a16="http://schemas.microsoft.com/office/drawing/2014/main" id="{A01543E9-E210-4F3D-87AB-F3C68296AE17}"/>
              </a:ext>
            </a:extLst>
          </p:cNvPr>
          <p:cNvSpPr>
            <a:spLocks noGrp="1"/>
          </p:cNvSpPr>
          <p:nvPr>
            <p:ph type="body" sz="half" idx="2"/>
          </p:nvPr>
        </p:nvSpPr>
        <p:spPr/>
        <p:txBody>
          <a:bodyPr>
            <a:noAutofit/>
          </a:bodyPr>
          <a:lstStyle/>
          <a:p>
            <a:pPr marL="342882" indent="-342882">
              <a:buFont typeface="Arial" panose="020B0604020202020204" pitchFamily="34" charset="0"/>
              <a:buChar char="•"/>
            </a:pPr>
            <a:r>
              <a:rPr lang="en-US" sz="1400" b="1" dirty="0"/>
              <a:t>Task Section:</a:t>
            </a:r>
            <a:r>
              <a:rPr lang="en-US" sz="1400" dirty="0"/>
              <a:t> Describes the specific RMF task within the appropriate step</a:t>
            </a:r>
            <a:endParaRPr lang="en-US" sz="1400" b="1" dirty="0"/>
          </a:p>
          <a:p>
            <a:pPr marL="342882" indent="-342882">
              <a:buFont typeface="Arial" panose="020B0604020202020204" pitchFamily="34" charset="0"/>
              <a:buChar char="•"/>
            </a:pPr>
            <a:r>
              <a:rPr lang="en-US" sz="1400" b="1" dirty="0"/>
              <a:t>Potential Inputs:</a:t>
            </a:r>
            <a:r>
              <a:rPr lang="en-US" sz="1400" dirty="0"/>
              <a:t> Lists information that may be needed to complete the task (</a:t>
            </a:r>
            <a:r>
              <a:rPr lang="en-US" sz="1400" dirty="0">
                <a:solidFill>
                  <a:srgbClr val="FF0000"/>
                </a:solidFill>
              </a:rPr>
              <a:t>NEW</a:t>
            </a:r>
            <a:r>
              <a:rPr lang="en-US" sz="1400" dirty="0"/>
              <a:t>)</a:t>
            </a:r>
            <a:endParaRPr lang="en-US" sz="1400" b="1" dirty="0"/>
          </a:p>
          <a:p>
            <a:pPr marL="342882" indent="-342882">
              <a:buFont typeface="Arial" panose="020B0604020202020204" pitchFamily="34" charset="0"/>
              <a:buChar char="•"/>
            </a:pPr>
            <a:r>
              <a:rPr lang="en-US" sz="1400" b="1" dirty="0"/>
              <a:t>Expected Outputs:</a:t>
            </a:r>
            <a:r>
              <a:rPr lang="en-US" sz="1400" dirty="0"/>
              <a:t> </a:t>
            </a:r>
            <a:br>
              <a:rPr lang="en-US" sz="1400" dirty="0"/>
            </a:br>
            <a:r>
              <a:rPr lang="en-US" sz="1400" dirty="0"/>
              <a:t>Describes the end result of task </a:t>
            </a:r>
            <a:br>
              <a:rPr lang="en-US" sz="1400" dirty="0"/>
            </a:br>
            <a:r>
              <a:rPr lang="en-US" sz="1400" dirty="0"/>
              <a:t>completion (</a:t>
            </a:r>
            <a:r>
              <a:rPr lang="en-US" sz="1400" dirty="0">
                <a:solidFill>
                  <a:srgbClr val="FF0000"/>
                </a:solidFill>
              </a:rPr>
              <a:t>NEW</a:t>
            </a:r>
            <a:r>
              <a:rPr lang="en-US" sz="1400" dirty="0"/>
              <a:t>)</a:t>
            </a:r>
            <a:endParaRPr lang="en-US" sz="1400" b="1" dirty="0"/>
          </a:p>
          <a:p>
            <a:pPr marL="342882" indent="-342882">
              <a:buFont typeface="Arial" panose="020B0604020202020204" pitchFamily="34" charset="0"/>
              <a:buChar char="•"/>
            </a:pPr>
            <a:r>
              <a:rPr lang="en-US" sz="1400" b="1" dirty="0"/>
              <a:t>Primary Responsibility </a:t>
            </a:r>
            <a:br>
              <a:rPr lang="en-US" sz="1400" b="1" dirty="0"/>
            </a:br>
            <a:r>
              <a:rPr lang="en-US" sz="1400" b="1" dirty="0"/>
              <a:t>Section:</a:t>
            </a:r>
            <a:r>
              <a:rPr lang="en-US" sz="1400" dirty="0"/>
              <a:t> Lists the individual or </a:t>
            </a:r>
            <a:br>
              <a:rPr lang="en-US" sz="1400" dirty="0"/>
            </a:br>
            <a:r>
              <a:rPr lang="en-US" sz="1400" dirty="0"/>
              <a:t>group within the organization </a:t>
            </a:r>
            <a:br>
              <a:rPr lang="en-US" sz="1400" dirty="0"/>
            </a:br>
            <a:r>
              <a:rPr lang="en-US" sz="1400" dirty="0"/>
              <a:t>having primary responsibility </a:t>
            </a:r>
            <a:br>
              <a:rPr lang="en-US" sz="1400" dirty="0"/>
            </a:br>
            <a:r>
              <a:rPr lang="en-US" sz="1400" dirty="0"/>
              <a:t>for ensuring completion of the </a:t>
            </a:r>
            <a:br>
              <a:rPr lang="en-US" sz="1400" dirty="0"/>
            </a:br>
            <a:r>
              <a:rPr lang="en-US" sz="1400" dirty="0"/>
              <a:t>RMF task</a:t>
            </a:r>
            <a:endParaRPr lang="en-US" sz="1400" b="1" dirty="0"/>
          </a:p>
          <a:p>
            <a:pPr marL="342882" indent="-342882">
              <a:buFont typeface="Arial" panose="020B0604020202020204" pitchFamily="34" charset="0"/>
              <a:buChar char="•"/>
            </a:pPr>
            <a:r>
              <a:rPr lang="en-US" sz="1400" b="1" dirty="0"/>
              <a:t>Supporting Roles Section:</a:t>
            </a:r>
            <a:r>
              <a:rPr lang="en-US" sz="1400" dirty="0"/>
              <a:t> </a:t>
            </a:r>
            <a:br>
              <a:rPr lang="en-US" sz="1400" dirty="0"/>
            </a:br>
            <a:r>
              <a:rPr lang="en-US" sz="1400" dirty="0"/>
              <a:t>Lists the supporting roles within </a:t>
            </a:r>
            <a:br>
              <a:rPr lang="en-US" sz="1400" dirty="0"/>
            </a:br>
            <a:r>
              <a:rPr lang="en-US" sz="1400" dirty="0"/>
              <a:t>the organization that may help </a:t>
            </a:r>
            <a:br>
              <a:rPr lang="en-US" sz="1400" dirty="0"/>
            </a:br>
            <a:r>
              <a:rPr lang="en-US" sz="1400" dirty="0"/>
              <a:t>with or provide input for task </a:t>
            </a:r>
            <a:br>
              <a:rPr lang="en-US" sz="1400" dirty="0"/>
            </a:br>
            <a:r>
              <a:rPr lang="en-US" sz="1400" dirty="0"/>
              <a:t>completion</a:t>
            </a:r>
            <a:endParaRPr lang="en-US" sz="1400" b="1" dirty="0"/>
          </a:p>
          <a:p>
            <a:pPr marL="342882" indent="-342882">
              <a:buFont typeface="Arial" panose="020B0604020202020204" pitchFamily="34" charset="0"/>
              <a:buChar char="•"/>
            </a:pPr>
            <a:r>
              <a:rPr lang="en-US" sz="1400" b="1" dirty="0"/>
              <a:t>SDLC Phase Section:</a:t>
            </a:r>
            <a:r>
              <a:rPr lang="en-US" sz="1400" dirty="0"/>
              <a:t> Lists the </a:t>
            </a:r>
            <a:br>
              <a:rPr lang="en-US" sz="1400" dirty="0"/>
            </a:br>
            <a:r>
              <a:rPr lang="en-US" sz="1400" dirty="0"/>
              <a:t>phase of the SDLC when the RMF task is typically executed </a:t>
            </a:r>
            <a:endParaRPr lang="en-US" sz="1400" b="1" dirty="0"/>
          </a:p>
          <a:p>
            <a:pPr marL="342882" indent="-342882">
              <a:buFont typeface="Arial" panose="020B0604020202020204" pitchFamily="34" charset="0"/>
              <a:buChar char="•"/>
            </a:pPr>
            <a:r>
              <a:rPr lang="en-US" sz="1400" b="1" dirty="0"/>
              <a:t>Discussion Section:</a:t>
            </a:r>
            <a:r>
              <a:rPr lang="en-US" sz="1400" dirty="0"/>
              <a:t> Provides additional information about the RMF task</a:t>
            </a:r>
            <a:endParaRPr lang="en-US" sz="1400" b="1" dirty="0"/>
          </a:p>
          <a:p>
            <a:pPr marL="342882" indent="-342882">
              <a:buFont typeface="Arial" panose="020B0604020202020204" pitchFamily="34" charset="0"/>
              <a:buChar char="•"/>
            </a:pPr>
            <a:r>
              <a:rPr lang="en-US" sz="1400" b="1" dirty="0"/>
              <a:t>References Section:</a:t>
            </a:r>
            <a:r>
              <a:rPr lang="en-US" sz="1400" dirty="0"/>
              <a:t> Provides general references to NIST security standards and guidelines that may be consulted for additional information</a:t>
            </a:r>
            <a:endParaRPr lang="en-US" sz="1400" b="1" dirty="0"/>
          </a:p>
        </p:txBody>
      </p:sp>
      <p:pic>
        <p:nvPicPr>
          <p:cNvPr id="5" name="Picture 4">
            <a:extLst>
              <a:ext uri="{FF2B5EF4-FFF2-40B4-BE49-F238E27FC236}">
                <a16:creationId xmlns:a16="http://schemas.microsoft.com/office/drawing/2014/main" id="{4096937F-C156-4B90-ACC3-A8A064429383}"/>
              </a:ext>
              <a:ext uri="{C183D7F6-B498-43B3-948B-1728B52AA6E4}">
                <adec:decorative xmlns:adec="http://schemas.microsoft.com/office/drawing/2017/decorative" val="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637461" y="1975620"/>
            <a:ext cx="7786643" cy="3290131"/>
          </a:xfrm>
          <a:prstGeom prst="rect">
            <a:avLst/>
          </a:prstGeom>
        </p:spPr>
      </p:pic>
      <p:sp>
        <p:nvSpPr>
          <p:cNvPr id="6" name="Text Placeholder 3">
            <a:extLst>
              <a:ext uri="{FF2B5EF4-FFF2-40B4-BE49-F238E27FC236}">
                <a16:creationId xmlns:a16="http://schemas.microsoft.com/office/drawing/2014/main" id="{1672FC35-0E7C-8E12-FE58-617DE3A0B56D}"/>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2: RMF Steps and Structure</a:t>
            </a:r>
          </a:p>
        </p:txBody>
      </p:sp>
    </p:spTree>
    <p:custDataLst>
      <p:tags r:id="rId1"/>
    </p:custDataLst>
    <p:extLst>
      <p:ext uri="{BB962C8B-B14F-4D97-AF65-F5344CB8AC3E}">
        <p14:creationId xmlns:p14="http://schemas.microsoft.com/office/powerpoint/2010/main" val="1937630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8D5417-4BBB-423A-AB44-9DC9DE1A2C85}"/>
              </a:ext>
            </a:extLst>
          </p:cNvPr>
          <p:cNvSpPr>
            <a:spLocks noGrp="1"/>
          </p:cNvSpPr>
          <p:nvPr>
            <p:ph type="title"/>
          </p:nvPr>
        </p:nvSpPr>
        <p:spPr>
          <a:prstGeom prst="rect">
            <a:avLst/>
          </a:prstGeom>
        </p:spPr>
        <p:txBody>
          <a:bodyPr>
            <a:normAutofit/>
          </a:bodyPr>
          <a:lstStyle/>
          <a:p>
            <a:r>
              <a:rPr lang="en-US" b="1" dirty="0"/>
              <a:t>Lesson 3: Security and Privacy in the RMF</a:t>
            </a:r>
            <a:endParaRPr lang="en-US" dirty="0"/>
          </a:p>
        </p:txBody>
      </p:sp>
      <p:sp>
        <p:nvSpPr>
          <p:cNvPr id="2" name="Slide Number Placeholder 1">
            <a:extLst>
              <a:ext uri="{FF2B5EF4-FFF2-40B4-BE49-F238E27FC236}">
                <a16:creationId xmlns:a16="http://schemas.microsoft.com/office/drawing/2014/main" id="{34072849-05A9-4FBA-9C44-69694D6FAD98}"/>
              </a:ext>
            </a:extLst>
          </p:cNvPr>
          <p:cNvSpPr>
            <a:spLocks noGrp="1"/>
          </p:cNvSpPr>
          <p:nvPr>
            <p:ph type="sldNum" sz="quarter" idx="12"/>
          </p:nvPr>
        </p:nvSpPr>
        <p:spPr/>
        <p:txBody>
          <a:bodyPr/>
          <a:lstStyle/>
          <a:p>
            <a:fld id="{61C45A3A-841E-C04D-A6C3-2A644B41F8FE}" type="slidenum">
              <a:rPr lang="en-US" smtClean="0"/>
              <a:t>32</a:t>
            </a:fld>
            <a:endParaRPr lang="en-US" dirty="0"/>
          </a:p>
        </p:txBody>
      </p:sp>
      <p:sp>
        <p:nvSpPr>
          <p:cNvPr id="3" name="Content Placeholder 2">
            <a:extLst>
              <a:ext uri="{FF2B5EF4-FFF2-40B4-BE49-F238E27FC236}">
                <a16:creationId xmlns:a16="http://schemas.microsoft.com/office/drawing/2014/main" id="{41C16C19-8402-4883-8511-F27A26EE8B03}"/>
              </a:ext>
            </a:extLst>
          </p:cNvPr>
          <p:cNvSpPr>
            <a:spLocks noGrp="1"/>
          </p:cNvSpPr>
          <p:nvPr>
            <p:ph type="body" sz="half" idx="2"/>
          </p:nvPr>
        </p:nvSpPr>
        <p:spPr/>
        <p:txBody>
          <a:bodyPr>
            <a:normAutofit fontScale="92500"/>
          </a:bodyPr>
          <a:lstStyle/>
          <a:p>
            <a:pPr marL="342882" indent="-342882">
              <a:buFont typeface="Arial" panose="020B0604020202020204" pitchFamily="34" charset="0"/>
              <a:buChar char="•"/>
            </a:pPr>
            <a:r>
              <a:rPr lang="en-US" sz="2200" dirty="0"/>
              <a:t>Security of personally identifiable information (PII) plays an important role in the protection of privacy </a:t>
            </a:r>
            <a:endParaRPr lang="en-US" sz="2200" b="1" dirty="0"/>
          </a:p>
          <a:p>
            <a:pPr marL="342882" indent="-342882">
              <a:buFont typeface="Arial" panose="020B0604020202020204" pitchFamily="34" charset="0"/>
              <a:buChar char="•"/>
            </a:pPr>
            <a:r>
              <a:rPr lang="en-US" sz="2200" dirty="0"/>
              <a:t>Individual privacy cannot be achieved solely by securing PII</a:t>
            </a:r>
            <a:endParaRPr lang="en-US" sz="2200" b="1" dirty="0"/>
          </a:p>
          <a:p>
            <a:pPr marL="342882" indent="-342882">
              <a:buFont typeface="Arial" panose="020B0604020202020204" pitchFamily="34" charset="0"/>
              <a:buChar char="•"/>
            </a:pPr>
            <a:r>
              <a:rPr lang="en-US" sz="2200" dirty="0"/>
              <a:t>Authorized processing: system operations that handle PII (collection - disposal) to enable the system to achieve mission/business objectives</a:t>
            </a:r>
            <a:endParaRPr lang="en-US" sz="2200" b="1" dirty="0"/>
          </a:p>
          <a:p>
            <a:pPr marL="342882" indent="-342882">
              <a:buFont typeface="Arial" panose="020B0604020202020204" pitchFamily="34" charset="0"/>
              <a:buChar char="•"/>
            </a:pPr>
            <a:r>
              <a:rPr lang="en-US" sz="2200" dirty="0"/>
              <a:t>Shared responsibility for managing the risks to individuals that may arise from unauthorized system activity or behavior </a:t>
            </a:r>
            <a:endParaRPr lang="en-US" sz="2200" b="1" dirty="0"/>
          </a:p>
          <a:p>
            <a:pPr>
              <a:lnSpc>
                <a:spcPct val="100000"/>
              </a:lnSpc>
              <a:spcBef>
                <a:spcPts val="600"/>
              </a:spcBef>
            </a:pPr>
            <a:r>
              <a:rPr lang="en-US" sz="1700" dirty="0"/>
              <a:t>For more information about the privacy risk model, see </a:t>
            </a:r>
            <a:r>
              <a:rPr lang="en-US" sz="1700" dirty="0">
                <a:hlinkClick r:id="rId4"/>
              </a:rPr>
              <a:t>NIST Internal Report 8062</a:t>
            </a:r>
            <a:r>
              <a:rPr lang="en-US" sz="1700" dirty="0"/>
              <a:t>, </a:t>
            </a:r>
            <a:r>
              <a:rPr lang="en-US" sz="1700" i="1" dirty="0"/>
              <a:t>An Introduction to Privacy Engineering and Risk Management in Federal Systems</a:t>
            </a:r>
            <a:r>
              <a:rPr lang="en-US" sz="1700" dirty="0"/>
              <a:t> </a:t>
            </a:r>
            <a:endParaRPr lang="en-US" sz="1700" b="1" dirty="0"/>
          </a:p>
          <a:p>
            <a:endParaRPr lang="en-US" dirty="0"/>
          </a:p>
        </p:txBody>
      </p:sp>
      <p:pic>
        <p:nvPicPr>
          <p:cNvPr id="5" name="image4.jpeg">
            <a:extLst>
              <a:ext uri="{FF2B5EF4-FFF2-40B4-BE49-F238E27FC236}">
                <a16:creationId xmlns:a16="http://schemas.microsoft.com/office/drawing/2014/main" id="{BA67E1C4-DD8A-45EE-997D-C54330F51179}"/>
              </a:ext>
              <a:ext uri="{C183D7F6-B498-43B3-948B-1728B52AA6E4}">
                <adec:decorative xmlns:adec="http://schemas.microsoft.com/office/drawing/2017/decorative" val="1"/>
              </a:ext>
            </a:extLst>
          </p:cNvPr>
          <p:cNvPicPr/>
          <p:nvPr/>
        </p:nvPicPr>
        <p:blipFill>
          <a:blip r:embed="rId5" cstate="email">
            <a:extLst>
              <a:ext uri="{28A0092B-C50C-407E-A947-70E740481C1C}">
                <a14:useLocalDpi xmlns:a14="http://schemas.microsoft.com/office/drawing/2010/main"/>
              </a:ext>
            </a:extLst>
          </a:blip>
          <a:stretch>
            <a:fillRect/>
          </a:stretch>
        </p:blipFill>
        <p:spPr>
          <a:xfrm>
            <a:off x="6369243" y="2232790"/>
            <a:ext cx="4984559" cy="3002711"/>
          </a:xfrm>
          <a:prstGeom prst="rect">
            <a:avLst/>
          </a:prstGeom>
        </p:spPr>
      </p:pic>
      <p:sp>
        <p:nvSpPr>
          <p:cNvPr id="6" name="Text Placeholder 3">
            <a:extLst>
              <a:ext uri="{FF2B5EF4-FFF2-40B4-BE49-F238E27FC236}">
                <a16:creationId xmlns:a16="http://schemas.microsoft.com/office/drawing/2014/main" id="{C92969F6-45EE-55F3-BCFC-8DD6625C6359}"/>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3: Information Security and Privacy</a:t>
            </a:r>
          </a:p>
        </p:txBody>
      </p:sp>
    </p:spTree>
    <p:custDataLst>
      <p:tags r:id="rId1"/>
    </p:custDataLst>
    <p:extLst>
      <p:ext uri="{BB962C8B-B14F-4D97-AF65-F5344CB8AC3E}">
        <p14:creationId xmlns:p14="http://schemas.microsoft.com/office/powerpoint/2010/main" val="1267616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11AD93-0855-4811-8DFF-3877B8AE70A9}"/>
              </a:ext>
            </a:extLst>
          </p:cNvPr>
          <p:cNvSpPr>
            <a:spLocks noGrp="1"/>
          </p:cNvSpPr>
          <p:nvPr>
            <p:ph type="title"/>
          </p:nvPr>
        </p:nvSpPr>
        <p:spPr>
          <a:prstGeom prst="rect">
            <a:avLst/>
          </a:prstGeom>
        </p:spPr>
        <p:txBody>
          <a:bodyPr/>
          <a:lstStyle/>
          <a:p>
            <a:r>
              <a:rPr lang="en-US" b="1" dirty="0"/>
              <a:t>NIST Privacy Risk Assessment Methodology (PRAM)</a:t>
            </a:r>
            <a:endParaRPr lang="en-US" dirty="0"/>
          </a:p>
        </p:txBody>
      </p:sp>
      <p:sp>
        <p:nvSpPr>
          <p:cNvPr id="2" name="Slide Number Placeholder 1">
            <a:extLst>
              <a:ext uri="{FF2B5EF4-FFF2-40B4-BE49-F238E27FC236}">
                <a16:creationId xmlns:a16="http://schemas.microsoft.com/office/drawing/2014/main" id="{2B918C89-4B32-4315-87B9-B7C1CA21FECB}"/>
              </a:ext>
            </a:extLst>
          </p:cNvPr>
          <p:cNvSpPr>
            <a:spLocks noGrp="1"/>
          </p:cNvSpPr>
          <p:nvPr>
            <p:ph type="sldNum" sz="quarter" idx="12"/>
          </p:nvPr>
        </p:nvSpPr>
        <p:spPr/>
        <p:txBody>
          <a:bodyPr/>
          <a:lstStyle/>
          <a:p>
            <a:fld id="{61C45A3A-841E-C04D-A6C3-2A644B41F8FE}" type="slidenum">
              <a:rPr lang="en-US" smtClean="0"/>
              <a:t>33</a:t>
            </a:fld>
            <a:endParaRPr lang="en-US" dirty="0"/>
          </a:p>
        </p:txBody>
      </p:sp>
      <p:sp>
        <p:nvSpPr>
          <p:cNvPr id="3" name="Content Placeholder 2">
            <a:extLst>
              <a:ext uri="{FF2B5EF4-FFF2-40B4-BE49-F238E27FC236}">
                <a16:creationId xmlns:a16="http://schemas.microsoft.com/office/drawing/2014/main" id="{6655A748-7C2F-45B3-B794-35A9A50887B3}"/>
              </a:ext>
            </a:extLst>
          </p:cNvPr>
          <p:cNvSpPr>
            <a:spLocks noGrp="1"/>
          </p:cNvSpPr>
          <p:nvPr>
            <p:ph type="body" sz="half" idx="2"/>
          </p:nvPr>
        </p:nvSpPr>
        <p:spPr/>
        <p:txBody>
          <a:bodyPr>
            <a:noAutofit/>
          </a:bodyPr>
          <a:lstStyle/>
          <a:p>
            <a:pPr marL="342882" indent="-342882">
              <a:buFont typeface="Arial" panose="020B0604020202020204" pitchFamily="34" charset="0"/>
              <a:buChar char="•"/>
            </a:pPr>
            <a:r>
              <a:rPr lang="en-US" sz="1800" dirty="0"/>
              <a:t>The PRAM is a NIST-developed tool that applies the risk model from NISTIR 8062 and helps organizations analyze, assess, and prioritize privacy risks to determine how to respond and select appropriate solutions</a:t>
            </a:r>
            <a:endParaRPr lang="en-US" sz="1800" b="1" dirty="0"/>
          </a:p>
          <a:p>
            <a:pPr marL="342882" indent="-342882">
              <a:buFont typeface="Arial" panose="020B0604020202020204" pitchFamily="34" charset="0"/>
              <a:buChar char="•"/>
            </a:pPr>
            <a:r>
              <a:rPr lang="en-US" sz="1800" dirty="0"/>
              <a:t>The PRAM helps drive collaboration and communication between various components of an organization, including privacy, cybersecurity, business, and IT personnel</a:t>
            </a:r>
            <a:endParaRPr lang="en-US" sz="1800" b="1" dirty="0"/>
          </a:p>
          <a:p>
            <a:pPr marL="342882" indent="-342882">
              <a:buFont typeface="Arial" panose="020B0604020202020204" pitchFamily="34" charset="0"/>
              <a:buChar char="•"/>
            </a:pPr>
            <a:r>
              <a:rPr lang="en-US" sz="1800" dirty="0"/>
              <a:t>Once the organization has determined which risks to mitigate, the organization can refine the privacy and security requirements and then select and implement controls (i.e., technical and/or policy safeguards) to meet the defined requirements</a:t>
            </a:r>
          </a:p>
          <a:p>
            <a:pPr marL="342882" indent="-342882">
              <a:buFont typeface="Arial" panose="020B0604020202020204" pitchFamily="34" charset="0"/>
              <a:buChar char="•"/>
            </a:pPr>
            <a:endParaRPr lang="en-US" sz="1800" b="1" dirty="0"/>
          </a:p>
          <a:p>
            <a:pPr lvl="0" algn="ctr"/>
            <a:r>
              <a:rPr lang="en-US" sz="1400" u="sng" dirty="0">
                <a:hlinkClick r:id="rId4"/>
              </a:rPr>
              <a:t>https://www.nist.gov/itl/applied-cybersecurity/privacy-engineering/resources#pram</a:t>
            </a:r>
            <a:endParaRPr lang="en-US" sz="1400" b="1" dirty="0"/>
          </a:p>
        </p:txBody>
      </p:sp>
      <p:pic>
        <p:nvPicPr>
          <p:cNvPr id="5" name="Picture 4">
            <a:extLst>
              <a:ext uri="{FF2B5EF4-FFF2-40B4-BE49-F238E27FC236}">
                <a16:creationId xmlns:a16="http://schemas.microsoft.com/office/drawing/2014/main" id="{8F5B9009-0DD1-4AD0-B400-213DA18713D7}"/>
              </a:ext>
              <a:ext uri="{C183D7F6-B498-43B3-948B-1728B52AA6E4}">
                <adec:decorative xmlns:adec="http://schemas.microsoft.com/office/drawing/2017/decorative" val="1"/>
              </a:ext>
            </a:extLst>
          </p:cNvPr>
          <p:cNvPicPr/>
          <p:nvPr/>
        </p:nvPicPr>
        <p:blipFill rotWithShape="1">
          <a:blip r:embed="rId5" cstate="email">
            <a:extLst>
              <a:ext uri="{28A0092B-C50C-407E-A947-70E740481C1C}">
                <a14:useLocalDpi xmlns:a14="http://schemas.microsoft.com/office/drawing/2010/main"/>
              </a:ext>
            </a:extLst>
          </a:blip>
          <a:srcRect/>
          <a:stretch/>
        </p:blipFill>
        <p:spPr bwMode="auto">
          <a:xfrm>
            <a:off x="7148605" y="1815296"/>
            <a:ext cx="3991707" cy="4114419"/>
          </a:xfrm>
          <a:prstGeom prst="rect">
            <a:avLst/>
          </a:prstGeom>
          <a:ln>
            <a:noFill/>
          </a:ln>
          <a:extLst>
            <a:ext uri="{53640926-AAD7-44D8-BBD7-CCE9431645EC}">
              <a14:shadowObscured xmlns:a14="http://schemas.microsoft.com/office/drawing/2010/main"/>
            </a:ext>
          </a:extLst>
        </p:spPr>
      </p:pic>
      <p:sp>
        <p:nvSpPr>
          <p:cNvPr id="6" name="Text Placeholder 3">
            <a:extLst>
              <a:ext uri="{FF2B5EF4-FFF2-40B4-BE49-F238E27FC236}">
                <a16:creationId xmlns:a16="http://schemas.microsoft.com/office/drawing/2014/main" id="{0372DF1A-A604-54CA-5C07-20F5680D8E6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3: Information Security and Privacy</a:t>
            </a:r>
          </a:p>
        </p:txBody>
      </p:sp>
    </p:spTree>
    <p:custDataLst>
      <p:tags r:id="rId1"/>
    </p:custDataLst>
    <p:extLst>
      <p:ext uri="{BB962C8B-B14F-4D97-AF65-F5344CB8AC3E}">
        <p14:creationId xmlns:p14="http://schemas.microsoft.com/office/powerpoint/2010/main" val="831308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E969B1-2917-44FB-8EA5-4BA934DF917B}"/>
              </a:ext>
            </a:extLst>
          </p:cNvPr>
          <p:cNvSpPr>
            <a:spLocks noGrp="1"/>
          </p:cNvSpPr>
          <p:nvPr>
            <p:ph type="title"/>
          </p:nvPr>
        </p:nvSpPr>
        <p:spPr/>
        <p:txBody>
          <a:bodyPr/>
          <a:lstStyle/>
          <a:p>
            <a:r>
              <a:rPr lang="en-US" dirty="0"/>
              <a:t>Lesson 4: System and System Elements</a:t>
            </a:r>
          </a:p>
        </p:txBody>
      </p:sp>
      <p:sp>
        <p:nvSpPr>
          <p:cNvPr id="2" name="Slide Number Placeholder 1">
            <a:extLst>
              <a:ext uri="{FF2B5EF4-FFF2-40B4-BE49-F238E27FC236}">
                <a16:creationId xmlns:a16="http://schemas.microsoft.com/office/drawing/2014/main" id="{C57CE5A1-DA5B-4F7D-B80B-AECD50FA3B0A}"/>
              </a:ext>
            </a:extLst>
          </p:cNvPr>
          <p:cNvSpPr>
            <a:spLocks noGrp="1"/>
          </p:cNvSpPr>
          <p:nvPr>
            <p:ph type="sldNum" sz="quarter" idx="12"/>
          </p:nvPr>
        </p:nvSpPr>
        <p:spPr/>
        <p:txBody>
          <a:bodyPr/>
          <a:lstStyle/>
          <a:p>
            <a:fld id="{61C45A3A-841E-C04D-A6C3-2A644B41F8FE}" type="slidenum">
              <a:rPr lang="en-US" smtClean="0"/>
              <a:pPr/>
              <a:t>34</a:t>
            </a:fld>
            <a:endParaRPr lang="en-US" dirty="0"/>
          </a:p>
        </p:txBody>
      </p:sp>
      <p:sp>
        <p:nvSpPr>
          <p:cNvPr id="3" name="Content Placeholder 2">
            <a:extLst>
              <a:ext uri="{FF2B5EF4-FFF2-40B4-BE49-F238E27FC236}">
                <a16:creationId xmlns:a16="http://schemas.microsoft.com/office/drawing/2014/main" id="{545683DC-EC8F-44D2-AA0C-5DC07F47A4BE}"/>
              </a:ext>
            </a:extLst>
          </p:cNvPr>
          <p:cNvSpPr>
            <a:spLocks noGrp="1"/>
          </p:cNvSpPr>
          <p:nvPr>
            <p:ph type="body" sz="half" idx="2"/>
          </p:nvPr>
        </p:nvSpPr>
        <p:spPr/>
        <p:txBody>
          <a:bodyPr/>
          <a:lstStyle/>
          <a:p>
            <a:r>
              <a:rPr lang="en-US" dirty="0"/>
              <a:t>The definitions below link the RMF to systems engineering community </a:t>
            </a:r>
          </a:p>
          <a:p>
            <a:pPr lvl="1"/>
            <a:r>
              <a:rPr lang="en-US" dirty="0"/>
              <a:t>Per International Standards Organization (ISO) 15288, “System is defined as a set of interacting elements organized to achieve one or more stated purposes” </a:t>
            </a:r>
          </a:p>
          <a:p>
            <a:pPr lvl="1"/>
            <a:r>
              <a:rPr lang="en-US" dirty="0"/>
              <a:t>System elements within the system are implemented to fulfill specified requirements</a:t>
            </a:r>
          </a:p>
          <a:p>
            <a:pPr lvl="2"/>
            <a:r>
              <a:rPr lang="en-US" dirty="0"/>
              <a:t>Can include technology or machine elements; human elements; and physical or environmental elements</a:t>
            </a:r>
          </a:p>
          <a:p>
            <a:pPr lvl="2"/>
            <a:r>
              <a:rPr lang="en-US" dirty="0"/>
              <a:t>May be implemented via hardware, software, or firmware; physical structures or devices; or people, processes, and procedures</a:t>
            </a:r>
          </a:p>
          <a:p>
            <a:pPr lvl="2"/>
            <a:r>
              <a:rPr lang="en-US" dirty="0"/>
              <a:t>For a large or complex system, a system element may be regarded as a system and composed of system elements </a:t>
            </a:r>
          </a:p>
          <a:p>
            <a:pPr lvl="1"/>
            <a:r>
              <a:rPr lang="en-US" dirty="0"/>
              <a:t>System-of-interest may be supported by one or more enabling systems that provide support to the system life cycle activities associated with the system-of-interest </a:t>
            </a:r>
          </a:p>
          <a:p>
            <a:pPr lvl="1"/>
            <a:r>
              <a:rPr lang="en-US" dirty="0"/>
              <a:t>Enabling systems are not necessarily delivered with the system-of-interest and do not necessarily exist in the operational environment of the system of interest </a:t>
            </a:r>
          </a:p>
          <a:p>
            <a:pPr lvl="1"/>
            <a:r>
              <a:rPr lang="en-US" dirty="0"/>
              <a:t>Authorization boundary defines the system for RMF execution to facilitate risk management and accountability</a:t>
            </a:r>
          </a:p>
          <a:p>
            <a:pPr lvl="1"/>
            <a:r>
              <a:rPr lang="en-US" dirty="0"/>
              <a:t>Finally, there are other systems the system-of-interest interacts with in the operational environment. These systems may provide services to the system-of-interest or may be the beneficiaries of services provided by the system-of-interest (i.e., potential two-way dependencies)</a:t>
            </a:r>
          </a:p>
        </p:txBody>
      </p:sp>
      <p:sp>
        <p:nvSpPr>
          <p:cNvPr id="5" name="Text Placeholder 3">
            <a:extLst>
              <a:ext uri="{FF2B5EF4-FFF2-40B4-BE49-F238E27FC236}">
                <a16:creationId xmlns:a16="http://schemas.microsoft.com/office/drawing/2014/main" id="{CB6F5C33-CD76-8EB5-393C-B64D3C9F6284}"/>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4: System and System Elements</a:t>
            </a:r>
          </a:p>
        </p:txBody>
      </p:sp>
    </p:spTree>
    <p:custDataLst>
      <p:tags r:id="rId1"/>
    </p:custDataLst>
    <p:extLst>
      <p:ext uri="{BB962C8B-B14F-4D97-AF65-F5344CB8AC3E}">
        <p14:creationId xmlns:p14="http://schemas.microsoft.com/office/powerpoint/2010/main" val="23189346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48D92B-0712-4145-B370-975120BBD2B0}"/>
              </a:ext>
            </a:extLst>
          </p:cNvPr>
          <p:cNvSpPr>
            <a:spLocks noGrp="1"/>
          </p:cNvSpPr>
          <p:nvPr>
            <p:ph type="title"/>
          </p:nvPr>
        </p:nvSpPr>
        <p:spPr>
          <a:prstGeom prst="rect">
            <a:avLst/>
          </a:prstGeom>
        </p:spPr>
        <p:txBody>
          <a:bodyPr/>
          <a:lstStyle/>
          <a:p>
            <a:r>
              <a:rPr lang="en-US" b="1" dirty="0"/>
              <a:t>System and Relational View of the System</a:t>
            </a:r>
            <a:endParaRPr lang="en-US" dirty="0"/>
          </a:p>
        </p:txBody>
      </p:sp>
      <p:sp>
        <p:nvSpPr>
          <p:cNvPr id="2" name="Slide Number Placeholder 1">
            <a:extLst>
              <a:ext uri="{FF2B5EF4-FFF2-40B4-BE49-F238E27FC236}">
                <a16:creationId xmlns:a16="http://schemas.microsoft.com/office/drawing/2014/main" id="{9D6D59A3-064C-421F-B170-544854617DC4}"/>
              </a:ext>
            </a:extLst>
          </p:cNvPr>
          <p:cNvSpPr>
            <a:spLocks noGrp="1"/>
          </p:cNvSpPr>
          <p:nvPr>
            <p:ph type="sldNum" sz="quarter" idx="12"/>
          </p:nvPr>
        </p:nvSpPr>
        <p:spPr/>
        <p:txBody>
          <a:bodyPr/>
          <a:lstStyle/>
          <a:p>
            <a:fld id="{61C45A3A-841E-C04D-A6C3-2A644B41F8FE}" type="slidenum">
              <a:rPr lang="en-US" smtClean="0"/>
              <a:t>35</a:t>
            </a:fld>
            <a:endParaRPr lang="en-US" dirty="0"/>
          </a:p>
        </p:txBody>
      </p:sp>
      <p:sp>
        <p:nvSpPr>
          <p:cNvPr id="3" name="Content Placeholder 2">
            <a:extLst>
              <a:ext uri="{FF2B5EF4-FFF2-40B4-BE49-F238E27FC236}">
                <a16:creationId xmlns:a16="http://schemas.microsoft.com/office/drawing/2014/main" id="{B500B913-5333-4D2F-A5F7-BBA579771CF5}"/>
              </a:ext>
            </a:extLst>
          </p:cNvPr>
          <p:cNvSpPr>
            <a:spLocks noGrp="1"/>
          </p:cNvSpPr>
          <p:nvPr>
            <p:ph type="body" sz="half" idx="2"/>
          </p:nvPr>
        </p:nvSpPr>
        <p:spPr>
          <a:xfrm>
            <a:off x="274321" y="1512277"/>
            <a:ext cx="3606450" cy="4560569"/>
          </a:xfrm>
        </p:spPr>
        <p:txBody>
          <a:bodyPr/>
          <a:lstStyle/>
          <a:p>
            <a:pPr marL="342882" indent="-342882">
              <a:buFont typeface="Arial" panose="020B0604020202020204" pitchFamily="34" charset="0"/>
              <a:buChar char="•"/>
            </a:pPr>
            <a:r>
              <a:rPr lang="en-US" sz="2400" dirty="0"/>
              <a:t>Applied to systems-of-interest, not individual system elements </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Diagram illustrates the conceptual view of the system-of-interest </a:t>
            </a:r>
            <a:endParaRPr lang="en-US" sz="2400" b="1" dirty="0"/>
          </a:p>
          <a:p>
            <a:endParaRPr lang="en-US" sz="2400" dirty="0">
              <a:highlight>
                <a:srgbClr val="FFFF00"/>
              </a:highlight>
            </a:endParaRPr>
          </a:p>
          <a:p>
            <a:endParaRPr lang="en-US" dirty="0">
              <a:highlight>
                <a:srgbClr val="FFFF00"/>
              </a:highlight>
            </a:endParaRPr>
          </a:p>
        </p:txBody>
      </p:sp>
      <p:grpSp>
        <p:nvGrpSpPr>
          <p:cNvPr id="6" name="Group 5" descr="CONCEPTUAL VIEW OF THE SYSTEM&#10;This figure describes the conceptual view of a system which includes system elements, enabling systems, other systems, and the environment of operation.">
            <a:extLst>
              <a:ext uri="{FF2B5EF4-FFF2-40B4-BE49-F238E27FC236}">
                <a16:creationId xmlns:a16="http://schemas.microsoft.com/office/drawing/2014/main" id="{67A41DA4-2FBA-4913-A78C-C4B449097AD8}"/>
              </a:ext>
            </a:extLst>
          </p:cNvPr>
          <p:cNvGrpSpPr>
            <a:grpSpLocks noChangeAspect="1"/>
          </p:cNvGrpSpPr>
          <p:nvPr/>
        </p:nvGrpSpPr>
        <p:grpSpPr>
          <a:xfrm>
            <a:off x="4007672" y="1622503"/>
            <a:ext cx="7038096" cy="4480560"/>
            <a:chOff x="0" y="0"/>
            <a:chExt cx="5494020" cy="3497580"/>
          </a:xfrm>
        </p:grpSpPr>
        <p:sp>
          <p:nvSpPr>
            <p:cNvPr id="7" name="Text Box 48">
              <a:extLst>
                <a:ext uri="{FF2B5EF4-FFF2-40B4-BE49-F238E27FC236}">
                  <a16:creationId xmlns:a16="http://schemas.microsoft.com/office/drawing/2014/main" id="{BF811112-8722-42EE-97A3-FDA5B0ADAE9F}"/>
                </a:ext>
              </a:extLst>
            </p:cNvPr>
            <p:cNvSpPr txBox="1">
              <a:spLocks noChangeArrowheads="1"/>
            </p:cNvSpPr>
            <p:nvPr/>
          </p:nvSpPr>
          <p:spPr bwMode="auto">
            <a:xfrm>
              <a:off x="0" y="0"/>
              <a:ext cx="5494020" cy="3497580"/>
            </a:xfrm>
            <a:prstGeom prst="rect">
              <a:avLst/>
            </a:prstGeom>
            <a:solidFill>
              <a:srgbClr val="1F497D">
                <a:lumMod val="20000"/>
                <a:lumOff val="80000"/>
              </a:srgbClr>
            </a:solidFill>
            <a:ln w="3175">
              <a:solidFill>
                <a:srgbClr val="000000"/>
              </a:solidFill>
              <a:miter lim="800000"/>
              <a:headEnd/>
              <a:tailEnd/>
            </a:ln>
          </p:spPr>
          <p:txBody>
            <a:bodyPr rot="0" vert="horz" wrap="square" lIns="91440" tIns="45720" rIns="91440" bIns="45720" anchor="t" anchorCtr="0" upright="1">
              <a:noAutofit/>
            </a:bodyPr>
            <a:lstStyle/>
            <a:p>
              <a:pPr>
                <a:spcAft>
                  <a:spcPts val="600"/>
                </a:spcAft>
              </a:pPr>
              <a:r>
                <a:rPr lang="en-US" sz="2000" dirty="0">
                  <a:latin typeface="Times New Roman" panose="02020603050405020304" pitchFamily="18" charset="0"/>
                  <a:ea typeface="Times New Roman" panose="02020603050405020304" pitchFamily="18" charset="0"/>
                </a:rPr>
                <a:t> </a:t>
              </a:r>
            </a:p>
          </p:txBody>
        </p:sp>
        <p:grpSp>
          <p:nvGrpSpPr>
            <p:cNvPr id="8" name="Group 7">
              <a:extLst>
                <a:ext uri="{FF2B5EF4-FFF2-40B4-BE49-F238E27FC236}">
                  <a16:creationId xmlns:a16="http://schemas.microsoft.com/office/drawing/2014/main" id="{91356064-372B-4334-8945-3709A8ABD7A9}"/>
                </a:ext>
              </a:extLst>
            </p:cNvPr>
            <p:cNvGrpSpPr/>
            <p:nvPr/>
          </p:nvGrpSpPr>
          <p:grpSpPr>
            <a:xfrm>
              <a:off x="106680" y="213360"/>
              <a:ext cx="5288280" cy="3025140"/>
              <a:chOff x="0" y="0"/>
              <a:chExt cx="5288280" cy="3025140"/>
            </a:xfrm>
          </p:grpSpPr>
          <p:sp>
            <p:nvSpPr>
              <p:cNvPr id="9" name="Rectangle 8">
                <a:extLst>
                  <a:ext uri="{FF2B5EF4-FFF2-40B4-BE49-F238E27FC236}">
                    <a16:creationId xmlns:a16="http://schemas.microsoft.com/office/drawing/2014/main" id="{44FB960D-E5F1-48F6-90A4-C61ADC7E0808}"/>
                  </a:ext>
                </a:extLst>
              </p:cNvPr>
              <p:cNvSpPr/>
              <p:nvPr/>
            </p:nvSpPr>
            <p:spPr>
              <a:xfrm>
                <a:off x="861060" y="0"/>
                <a:ext cx="3566160" cy="3025140"/>
              </a:xfrm>
              <a:prstGeom prst="rect">
                <a:avLst/>
              </a:prstGeom>
              <a:solidFill>
                <a:srgbClr val="1F497D">
                  <a:lumMod val="40000"/>
                  <a:lumOff val="60000"/>
                </a:srgbClr>
              </a:solidFill>
              <a:ln w="127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10" name="Text Box 2">
                <a:extLst>
                  <a:ext uri="{FF2B5EF4-FFF2-40B4-BE49-F238E27FC236}">
                    <a16:creationId xmlns:a16="http://schemas.microsoft.com/office/drawing/2014/main" id="{D4D8F19A-35E6-48E7-96E8-2BE7E19CBCB4}"/>
                  </a:ext>
                </a:extLst>
              </p:cNvPr>
              <p:cNvSpPr txBox="1">
                <a:spLocks noChangeArrowheads="1"/>
              </p:cNvSpPr>
              <p:nvPr/>
            </p:nvSpPr>
            <p:spPr bwMode="auto">
              <a:xfrm>
                <a:off x="1394460" y="76492"/>
                <a:ext cx="2491741" cy="213360"/>
              </a:xfrm>
              <a:prstGeom prst="rect">
                <a:avLst/>
              </a:prstGeom>
              <a:noFill/>
              <a:ln w="9525">
                <a:noFill/>
                <a:miter lim="800000"/>
                <a:headEnd/>
                <a:tailEnd/>
              </a:ln>
            </p:spPr>
            <p:txBody>
              <a:bodyPr rot="0" vert="horz" wrap="square" lIns="91440" tIns="45720" rIns="91440" bIns="45720" anchor="t" anchorCtr="0">
                <a:noAutofit/>
              </a:bodyPr>
              <a:lstStyle/>
              <a:p>
                <a:pPr algn="ctr">
                  <a:lnSpc>
                    <a:spcPts val="1000"/>
                  </a:lnSpc>
                </a:pPr>
                <a:r>
                  <a:rPr lang="en-US" sz="2000" b="1" i="1" cap="small" dirty="0">
                    <a:latin typeface="Calibri" panose="020F0502020204030204" pitchFamily="34" charset="0"/>
                    <a:ea typeface="Times New Roman" panose="02020603050405020304" pitchFamily="18" charset="0"/>
                    <a:cs typeface="Times New Roman" panose="02020603050405020304" pitchFamily="18" charset="0"/>
                  </a:rPr>
                  <a:t>environment of operation</a:t>
                </a:r>
                <a:endParaRPr lang="en-US" sz="2000" dirty="0">
                  <a:latin typeface="Times New Roman" panose="02020603050405020304" pitchFamily="18" charset="0"/>
                  <a:ea typeface="Times New Roman" panose="02020603050405020304" pitchFamily="18" charset="0"/>
                </a:endParaRPr>
              </a:p>
              <a:p>
                <a:pPr algn="ctr"/>
                <a:r>
                  <a:rPr lang="en-US" sz="2000" dirty="0">
                    <a:latin typeface="Times New Roman" panose="02020603050405020304" pitchFamily="18" charset="0"/>
                    <a:ea typeface="Times New Roman" panose="02020603050405020304" pitchFamily="18" charset="0"/>
                  </a:rPr>
                  <a:t> </a:t>
                </a:r>
              </a:p>
            </p:txBody>
          </p:sp>
          <p:grpSp>
            <p:nvGrpSpPr>
              <p:cNvPr id="11" name="Group 10">
                <a:extLst>
                  <a:ext uri="{FF2B5EF4-FFF2-40B4-BE49-F238E27FC236}">
                    <a16:creationId xmlns:a16="http://schemas.microsoft.com/office/drawing/2014/main" id="{6CEA101B-CD63-41F5-B3FE-2F82BCB42237}"/>
                  </a:ext>
                </a:extLst>
              </p:cNvPr>
              <p:cNvGrpSpPr/>
              <p:nvPr/>
            </p:nvGrpSpPr>
            <p:grpSpPr>
              <a:xfrm>
                <a:off x="3329940" y="289560"/>
                <a:ext cx="967740" cy="755332"/>
                <a:chOff x="0" y="0"/>
                <a:chExt cx="967740" cy="755332"/>
              </a:xfrm>
            </p:grpSpPr>
            <p:grpSp>
              <p:nvGrpSpPr>
                <p:cNvPr id="55" name="Group 54">
                  <a:extLst>
                    <a:ext uri="{FF2B5EF4-FFF2-40B4-BE49-F238E27FC236}">
                      <a16:creationId xmlns:a16="http://schemas.microsoft.com/office/drawing/2014/main" id="{F976A3F0-3A15-4156-8F39-3F1B1529E382}"/>
                    </a:ext>
                  </a:extLst>
                </p:cNvPr>
                <p:cNvGrpSpPr/>
                <p:nvPr/>
              </p:nvGrpSpPr>
              <p:grpSpPr>
                <a:xfrm>
                  <a:off x="205740" y="0"/>
                  <a:ext cx="762000" cy="525780"/>
                  <a:chOff x="0" y="0"/>
                  <a:chExt cx="762000" cy="525780"/>
                </a:xfrm>
              </p:grpSpPr>
              <p:sp>
                <p:nvSpPr>
                  <p:cNvPr id="57" name="Oval 56">
                    <a:extLst>
                      <a:ext uri="{FF2B5EF4-FFF2-40B4-BE49-F238E27FC236}">
                        <a16:creationId xmlns:a16="http://schemas.microsoft.com/office/drawing/2014/main" id="{4096FD44-3082-442B-826C-8824316E81AA}"/>
                      </a:ext>
                    </a:extLst>
                  </p:cNvPr>
                  <p:cNvSpPr/>
                  <p:nvPr/>
                </p:nvSpPr>
                <p:spPr>
                  <a:xfrm>
                    <a:off x="45720" y="0"/>
                    <a:ext cx="662940" cy="525780"/>
                  </a:xfrm>
                  <a:prstGeom prst="ellipse">
                    <a:avLst/>
                  </a:prstGeom>
                  <a:solidFill>
                    <a:sysClr val="window" lastClr="FFFFFF">
                      <a:lumMod val="7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58" name="Text Box 2">
                    <a:extLst>
                      <a:ext uri="{FF2B5EF4-FFF2-40B4-BE49-F238E27FC236}">
                        <a16:creationId xmlns:a16="http://schemas.microsoft.com/office/drawing/2014/main" id="{F7E98714-E5EC-401F-857D-7AC631A7BE2A}"/>
                      </a:ext>
                    </a:extLst>
                  </p:cNvPr>
                  <p:cNvSpPr txBox="1">
                    <a:spLocks noChangeArrowheads="1"/>
                  </p:cNvSpPr>
                  <p:nvPr/>
                </p:nvSpPr>
                <p:spPr bwMode="auto">
                  <a:xfrm>
                    <a:off x="0" y="83820"/>
                    <a:ext cx="76200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ts val="1100"/>
                      </a:lnSpc>
                    </a:pPr>
                    <a:r>
                      <a:rPr lang="en-US" sz="1200" b="1" dirty="0">
                        <a:latin typeface="Calibri" panose="020F0502020204030204" pitchFamily="34" charset="0"/>
                        <a:ea typeface="Times New Roman" panose="02020603050405020304" pitchFamily="18" charset="0"/>
                        <a:cs typeface="Arial" panose="020B0604020202020204" pitchFamily="34" charset="0"/>
                      </a:rPr>
                      <a:t>Enabling System</a:t>
                    </a:r>
                    <a:endParaRPr lang="en-US" sz="2000" dirty="0">
                      <a:latin typeface="Times New Roman" panose="02020603050405020304" pitchFamily="18" charset="0"/>
                      <a:ea typeface="Times New Roman" panose="02020603050405020304" pitchFamily="18" charset="0"/>
                    </a:endParaRPr>
                  </a:p>
                </p:txBody>
              </p:sp>
            </p:grpSp>
            <p:cxnSp>
              <p:nvCxnSpPr>
                <p:cNvPr id="56" name="Straight Arrow Connector 55">
                  <a:extLst>
                    <a:ext uri="{FF2B5EF4-FFF2-40B4-BE49-F238E27FC236}">
                      <a16:creationId xmlns:a16="http://schemas.microsoft.com/office/drawing/2014/main" id="{24F88AB2-EB10-4001-9A81-0342118C566D}"/>
                    </a:ext>
                  </a:extLst>
                </p:cNvPr>
                <p:cNvCxnSpPr/>
                <p:nvPr/>
              </p:nvCxnSpPr>
              <p:spPr>
                <a:xfrm flipH="1">
                  <a:off x="0" y="464820"/>
                  <a:ext cx="344805" cy="290512"/>
                </a:xfrm>
                <a:prstGeom prst="straightConnector1">
                  <a:avLst/>
                </a:prstGeom>
                <a:noFill/>
                <a:ln w="19050" cap="flat" cmpd="sng" algn="ctr">
                  <a:solidFill>
                    <a:sysClr val="windowText" lastClr="000000"/>
                  </a:solidFill>
                  <a:prstDash val="solid"/>
                  <a:headEnd type="triangle" w="med" len="med"/>
                  <a:tailEnd type="triangle" w="med" len="med"/>
                </a:ln>
                <a:effectLst/>
              </p:spPr>
            </p:cxnSp>
          </p:grpSp>
          <p:grpSp>
            <p:nvGrpSpPr>
              <p:cNvPr id="12" name="Group 11">
                <a:extLst>
                  <a:ext uri="{FF2B5EF4-FFF2-40B4-BE49-F238E27FC236}">
                    <a16:creationId xmlns:a16="http://schemas.microsoft.com/office/drawing/2014/main" id="{5925A608-C9C6-4B9B-A50A-364175D5AE6B}"/>
                  </a:ext>
                </a:extLst>
              </p:cNvPr>
              <p:cNvGrpSpPr/>
              <p:nvPr/>
            </p:nvGrpSpPr>
            <p:grpSpPr>
              <a:xfrm>
                <a:off x="1021080" y="297180"/>
                <a:ext cx="999173" cy="722948"/>
                <a:chOff x="0" y="0"/>
                <a:chExt cx="999173" cy="722948"/>
              </a:xfrm>
            </p:grpSpPr>
            <p:grpSp>
              <p:nvGrpSpPr>
                <p:cNvPr id="51" name="Group 50">
                  <a:extLst>
                    <a:ext uri="{FF2B5EF4-FFF2-40B4-BE49-F238E27FC236}">
                      <a16:creationId xmlns:a16="http://schemas.microsoft.com/office/drawing/2014/main" id="{6EE5BFF5-17B5-4035-9052-A749A5580425}"/>
                    </a:ext>
                  </a:extLst>
                </p:cNvPr>
                <p:cNvGrpSpPr/>
                <p:nvPr/>
              </p:nvGrpSpPr>
              <p:grpSpPr>
                <a:xfrm>
                  <a:off x="0" y="0"/>
                  <a:ext cx="762000" cy="525780"/>
                  <a:chOff x="0" y="0"/>
                  <a:chExt cx="762000" cy="525780"/>
                </a:xfrm>
              </p:grpSpPr>
              <p:sp>
                <p:nvSpPr>
                  <p:cNvPr id="53" name="Oval 52">
                    <a:extLst>
                      <a:ext uri="{FF2B5EF4-FFF2-40B4-BE49-F238E27FC236}">
                        <a16:creationId xmlns:a16="http://schemas.microsoft.com/office/drawing/2014/main" id="{A2F2CB3A-A1A9-4450-ACD2-11C879410192}"/>
                      </a:ext>
                    </a:extLst>
                  </p:cNvPr>
                  <p:cNvSpPr/>
                  <p:nvPr/>
                </p:nvSpPr>
                <p:spPr>
                  <a:xfrm>
                    <a:off x="45720" y="0"/>
                    <a:ext cx="662940" cy="525780"/>
                  </a:xfrm>
                  <a:prstGeom prst="ellipse">
                    <a:avLst/>
                  </a:prstGeom>
                  <a:solidFill>
                    <a:sysClr val="window" lastClr="FFFFFF">
                      <a:lumMod val="7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54" name="Text Box 2">
                    <a:extLst>
                      <a:ext uri="{FF2B5EF4-FFF2-40B4-BE49-F238E27FC236}">
                        <a16:creationId xmlns:a16="http://schemas.microsoft.com/office/drawing/2014/main" id="{8A85A620-640A-414A-98FB-757EF438067A}"/>
                      </a:ext>
                    </a:extLst>
                  </p:cNvPr>
                  <p:cNvSpPr txBox="1">
                    <a:spLocks noChangeArrowheads="1"/>
                  </p:cNvSpPr>
                  <p:nvPr/>
                </p:nvSpPr>
                <p:spPr bwMode="auto">
                  <a:xfrm>
                    <a:off x="0" y="60960"/>
                    <a:ext cx="762000" cy="411480"/>
                  </a:xfrm>
                  <a:prstGeom prst="rect">
                    <a:avLst/>
                  </a:prstGeom>
                  <a:noFill/>
                  <a:ln w="9525">
                    <a:noFill/>
                    <a:miter lim="800000"/>
                    <a:headEnd/>
                    <a:tailEnd/>
                  </a:ln>
                </p:spPr>
                <p:txBody>
                  <a:bodyPr rot="0" vert="horz" wrap="square" lIns="91440" tIns="45720" rIns="91440" bIns="45720" anchor="t" anchorCtr="0">
                    <a:noAutofit/>
                  </a:bodyPr>
                  <a:lstStyle/>
                  <a:p>
                    <a:pPr algn="ctr">
                      <a:lnSpc>
                        <a:spcPts val="1100"/>
                      </a:lnSpc>
                    </a:pPr>
                    <a:r>
                      <a:rPr lang="en-US" sz="1200" b="1" dirty="0">
                        <a:latin typeface="Calibri" panose="020F0502020204030204" pitchFamily="34" charset="0"/>
                        <a:ea typeface="Times New Roman" panose="02020603050405020304" pitchFamily="18" charset="0"/>
                        <a:cs typeface="Arial" panose="020B0604020202020204" pitchFamily="34" charset="0"/>
                      </a:rPr>
                      <a:t>Enabling System</a:t>
                    </a:r>
                    <a:endParaRPr lang="en-US" sz="2000" dirty="0">
                      <a:latin typeface="Times New Roman" panose="02020603050405020304" pitchFamily="18" charset="0"/>
                      <a:ea typeface="Times New Roman" panose="02020603050405020304" pitchFamily="18" charset="0"/>
                    </a:endParaRPr>
                  </a:p>
                </p:txBody>
              </p:sp>
            </p:grpSp>
            <p:cxnSp>
              <p:nvCxnSpPr>
                <p:cNvPr id="52" name="Straight Arrow Connector 51">
                  <a:extLst>
                    <a:ext uri="{FF2B5EF4-FFF2-40B4-BE49-F238E27FC236}">
                      <a16:creationId xmlns:a16="http://schemas.microsoft.com/office/drawing/2014/main" id="{20935858-3C3B-4580-BB2B-6CB96126D1B8}"/>
                    </a:ext>
                  </a:extLst>
                </p:cNvPr>
                <p:cNvCxnSpPr/>
                <p:nvPr/>
              </p:nvCxnSpPr>
              <p:spPr>
                <a:xfrm>
                  <a:off x="632460" y="441960"/>
                  <a:ext cx="366713" cy="280988"/>
                </a:xfrm>
                <a:prstGeom prst="straightConnector1">
                  <a:avLst/>
                </a:prstGeom>
                <a:noFill/>
                <a:ln w="19050" cap="flat" cmpd="sng" algn="ctr">
                  <a:solidFill>
                    <a:sysClr val="windowText" lastClr="000000"/>
                  </a:solidFill>
                  <a:prstDash val="solid"/>
                  <a:headEnd type="triangle" w="med" len="med"/>
                  <a:tailEnd type="triangle" w="med" len="med"/>
                </a:ln>
                <a:effectLst/>
              </p:spPr>
            </p:cxnSp>
          </p:grpSp>
          <p:sp>
            <p:nvSpPr>
              <p:cNvPr id="13" name="Isosceles Triangle 12">
                <a:extLst>
                  <a:ext uri="{FF2B5EF4-FFF2-40B4-BE49-F238E27FC236}">
                    <a16:creationId xmlns:a16="http://schemas.microsoft.com/office/drawing/2014/main" id="{6BDB80C1-EF6A-452A-94FE-398D09DA04EB}"/>
                  </a:ext>
                </a:extLst>
              </p:cNvPr>
              <p:cNvSpPr/>
              <p:nvPr/>
            </p:nvSpPr>
            <p:spPr>
              <a:xfrm>
                <a:off x="1089660" y="304800"/>
                <a:ext cx="3147060" cy="1847850"/>
              </a:xfrm>
              <a:prstGeom prst="triangle">
                <a:avLst/>
              </a:prstGeom>
              <a:solidFill>
                <a:srgbClr val="1F497D">
                  <a:lumMod val="60000"/>
                  <a:lumOff val="40000"/>
                </a:srgbClr>
              </a:solidFill>
              <a:ln w="38100" cap="flat" cmpd="sng" algn="ctr">
                <a:solidFill>
                  <a:sysClr val="windowText" lastClr="000000"/>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grpSp>
            <p:nvGrpSpPr>
              <p:cNvPr id="14" name="Group 13">
                <a:extLst>
                  <a:ext uri="{FF2B5EF4-FFF2-40B4-BE49-F238E27FC236}">
                    <a16:creationId xmlns:a16="http://schemas.microsoft.com/office/drawing/2014/main" id="{B2FB85EC-3D3F-4DE2-8B45-B837B1C65E02}"/>
                  </a:ext>
                </a:extLst>
              </p:cNvPr>
              <p:cNvGrpSpPr/>
              <p:nvPr/>
            </p:nvGrpSpPr>
            <p:grpSpPr>
              <a:xfrm>
                <a:off x="0" y="1059180"/>
                <a:ext cx="1751330" cy="525780"/>
                <a:chOff x="0" y="0"/>
                <a:chExt cx="1751330" cy="525780"/>
              </a:xfrm>
            </p:grpSpPr>
            <p:grpSp>
              <p:nvGrpSpPr>
                <p:cNvPr id="47" name="Group 46">
                  <a:extLst>
                    <a:ext uri="{FF2B5EF4-FFF2-40B4-BE49-F238E27FC236}">
                      <a16:creationId xmlns:a16="http://schemas.microsoft.com/office/drawing/2014/main" id="{8C029934-F209-4439-9144-9FB66B8DE1C7}"/>
                    </a:ext>
                  </a:extLst>
                </p:cNvPr>
                <p:cNvGrpSpPr/>
                <p:nvPr/>
              </p:nvGrpSpPr>
              <p:grpSpPr>
                <a:xfrm>
                  <a:off x="0" y="0"/>
                  <a:ext cx="762000" cy="525780"/>
                  <a:chOff x="0" y="0"/>
                  <a:chExt cx="762000" cy="525780"/>
                </a:xfrm>
              </p:grpSpPr>
              <p:sp>
                <p:nvSpPr>
                  <p:cNvPr id="49" name="Oval 48">
                    <a:extLst>
                      <a:ext uri="{FF2B5EF4-FFF2-40B4-BE49-F238E27FC236}">
                        <a16:creationId xmlns:a16="http://schemas.microsoft.com/office/drawing/2014/main" id="{60886F6E-77B9-4D27-8869-68BA3BEC8D35}"/>
                      </a:ext>
                    </a:extLst>
                  </p:cNvPr>
                  <p:cNvSpPr/>
                  <p:nvPr/>
                </p:nvSpPr>
                <p:spPr>
                  <a:xfrm>
                    <a:off x="45720" y="0"/>
                    <a:ext cx="662940" cy="525780"/>
                  </a:xfrm>
                  <a:prstGeom prst="ellipse">
                    <a:avLst/>
                  </a:prstGeom>
                  <a:solidFill>
                    <a:sysClr val="window" lastClr="FFFFFF">
                      <a:lumMod val="7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50" name="Text Box 2">
                    <a:extLst>
                      <a:ext uri="{FF2B5EF4-FFF2-40B4-BE49-F238E27FC236}">
                        <a16:creationId xmlns:a16="http://schemas.microsoft.com/office/drawing/2014/main" id="{D5AD3F7D-5739-4C73-A3C1-8FB9A9437B7C}"/>
                      </a:ext>
                    </a:extLst>
                  </p:cNvPr>
                  <p:cNvSpPr txBox="1">
                    <a:spLocks noChangeArrowheads="1"/>
                  </p:cNvSpPr>
                  <p:nvPr/>
                </p:nvSpPr>
                <p:spPr bwMode="auto">
                  <a:xfrm>
                    <a:off x="0" y="83820"/>
                    <a:ext cx="76200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ts val="1100"/>
                      </a:lnSpc>
                    </a:pPr>
                    <a:r>
                      <a:rPr lang="en-US" sz="1200" b="1" dirty="0">
                        <a:latin typeface="Calibri" panose="020F0502020204030204" pitchFamily="34" charset="0"/>
                        <a:ea typeface="Times New Roman" panose="02020603050405020304" pitchFamily="18" charset="0"/>
                        <a:cs typeface="Arial" panose="020B0604020202020204" pitchFamily="34" charset="0"/>
                      </a:rPr>
                      <a:t>Enabling System</a:t>
                    </a:r>
                    <a:endParaRPr lang="en-US" sz="2000" dirty="0">
                      <a:latin typeface="Times New Roman" panose="02020603050405020304" pitchFamily="18" charset="0"/>
                      <a:ea typeface="Times New Roman" panose="02020603050405020304" pitchFamily="18" charset="0"/>
                    </a:endParaRPr>
                  </a:p>
                </p:txBody>
              </p:sp>
            </p:grpSp>
            <p:cxnSp>
              <p:nvCxnSpPr>
                <p:cNvPr id="48" name="Straight Connector 47">
                  <a:extLst>
                    <a:ext uri="{FF2B5EF4-FFF2-40B4-BE49-F238E27FC236}">
                      <a16:creationId xmlns:a16="http://schemas.microsoft.com/office/drawing/2014/main" id="{6EB49D0C-21A9-4C92-AA16-8A874BEEBD43}"/>
                    </a:ext>
                  </a:extLst>
                </p:cNvPr>
                <p:cNvCxnSpPr/>
                <p:nvPr/>
              </p:nvCxnSpPr>
              <p:spPr>
                <a:xfrm flipV="1">
                  <a:off x="723900" y="266700"/>
                  <a:ext cx="1027430" cy="0"/>
                </a:xfrm>
                <a:prstGeom prst="line">
                  <a:avLst/>
                </a:prstGeom>
                <a:ln w="19050">
                  <a:solidFill>
                    <a:schemeClr val="tx1"/>
                  </a:solidFill>
                  <a:prstDash val="solid"/>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7B9EA52F-9BF8-4692-B662-D5BA5B606054}"/>
                  </a:ext>
                </a:extLst>
              </p:cNvPr>
              <p:cNvGrpSpPr/>
              <p:nvPr/>
            </p:nvGrpSpPr>
            <p:grpSpPr>
              <a:xfrm>
                <a:off x="3581400" y="1066800"/>
                <a:ext cx="1706880" cy="525780"/>
                <a:chOff x="0" y="0"/>
                <a:chExt cx="1706880" cy="525780"/>
              </a:xfrm>
            </p:grpSpPr>
            <p:grpSp>
              <p:nvGrpSpPr>
                <p:cNvPr id="43" name="Group 42">
                  <a:extLst>
                    <a:ext uri="{FF2B5EF4-FFF2-40B4-BE49-F238E27FC236}">
                      <a16:creationId xmlns:a16="http://schemas.microsoft.com/office/drawing/2014/main" id="{939CEFD3-C3ED-4934-8A81-A5BEC1100AEE}"/>
                    </a:ext>
                  </a:extLst>
                </p:cNvPr>
                <p:cNvGrpSpPr/>
                <p:nvPr/>
              </p:nvGrpSpPr>
              <p:grpSpPr>
                <a:xfrm>
                  <a:off x="944880" y="0"/>
                  <a:ext cx="762000" cy="525780"/>
                  <a:chOff x="0" y="0"/>
                  <a:chExt cx="762000" cy="525780"/>
                </a:xfrm>
              </p:grpSpPr>
              <p:sp>
                <p:nvSpPr>
                  <p:cNvPr id="45" name="Oval 44">
                    <a:extLst>
                      <a:ext uri="{FF2B5EF4-FFF2-40B4-BE49-F238E27FC236}">
                        <a16:creationId xmlns:a16="http://schemas.microsoft.com/office/drawing/2014/main" id="{53EA0796-9B78-45FF-B028-0E3078904D4F}"/>
                      </a:ext>
                    </a:extLst>
                  </p:cNvPr>
                  <p:cNvSpPr/>
                  <p:nvPr/>
                </p:nvSpPr>
                <p:spPr>
                  <a:xfrm>
                    <a:off x="45720" y="0"/>
                    <a:ext cx="662940" cy="525780"/>
                  </a:xfrm>
                  <a:prstGeom prst="ellipse">
                    <a:avLst/>
                  </a:prstGeom>
                  <a:solidFill>
                    <a:sysClr val="window" lastClr="FFFFFF">
                      <a:lumMod val="7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46" name="Text Box 2">
                    <a:extLst>
                      <a:ext uri="{FF2B5EF4-FFF2-40B4-BE49-F238E27FC236}">
                        <a16:creationId xmlns:a16="http://schemas.microsoft.com/office/drawing/2014/main" id="{202B8B7C-BC3D-4625-9FF4-C9F4E1F03A26}"/>
                      </a:ext>
                    </a:extLst>
                  </p:cNvPr>
                  <p:cNvSpPr txBox="1">
                    <a:spLocks noChangeArrowheads="1"/>
                  </p:cNvSpPr>
                  <p:nvPr/>
                </p:nvSpPr>
                <p:spPr bwMode="auto">
                  <a:xfrm>
                    <a:off x="0" y="83820"/>
                    <a:ext cx="762000" cy="403860"/>
                  </a:xfrm>
                  <a:prstGeom prst="rect">
                    <a:avLst/>
                  </a:prstGeom>
                  <a:noFill/>
                  <a:ln w="9525">
                    <a:noFill/>
                    <a:miter lim="800000"/>
                    <a:headEnd/>
                    <a:tailEnd/>
                  </a:ln>
                </p:spPr>
                <p:txBody>
                  <a:bodyPr rot="0" vert="horz" wrap="square" lIns="91440" tIns="45720" rIns="91440" bIns="45720" anchor="t" anchorCtr="0">
                    <a:noAutofit/>
                  </a:bodyPr>
                  <a:lstStyle/>
                  <a:p>
                    <a:pPr algn="ctr">
                      <a:lnSpc>
                        <a:spcPts val="1100"/>
                      </a:lnSpc>
                    </a:pPr>
                    <a:r>
                      <a:rPr lang="en-US" sz="1200" b="1" dirty="0">
                        <a:latin typeface="Calibri" panose="020F0502020204030204" pitchFamily="34" charset="0"/>
                        <a:ea typeface="Times New Roman" panose="02020603050405020304" pitchFamily="18" charset="0"/>
                        <a:cs typeface="Arial" panose="020B0604020202020204" pitchFamily="34" charset="0"/>
                      </a:rPr>
                      <a:t>Enabling System</a:t>
                    </a:r>
                    <a:endParaRPr lang="en-US" sz="2000" dirty="0">
                      <a:latin typeface="Times New Roman" panose="02020603050405020304" pitchFamily="18" charset="0"/>
                      <a:ea typeface="Times New Roman" panose="02020603050405020304" pitchFamily="18" charset="0"/>
                    </a:endParaRPr>
                  </a:p>
                </p:txBody>
              </p:sp>
            </p:grpSp>
            <p:cxnSp>
              <p:nvCxnSpPr>
                <p:cNvPr id="44" name="Straight Connector 43">
                  <a:extLst>
                    <a:ext uri="{FF2B5EF4-FFF2-40B4-BE49-F238E27FC236}">
                      <a16:creationId xmlns:a16="http://schemas.microsoft.com/office/drawing/2014/main" id="{91F20280-871D-4201-B0BE-22B60A3CD7D2}"/>
                    </a:ext>
                  </a:extLst>
                </p:cNvPr>
                <p:cNvCxnSpPr/>
                <p:nvPr/>
              </p:nvCxnSpPr>
              <p:spPr>
                <a:xfrm flipV="1">
                  <a:off x="0" y="259080"/>
                  <a:ext cx="971550" cy="4445"/>
                </a:xfrm>
                <a:prstGeom prst="line">
                  <a:avLst/>
                </a:prstGeom>
                <a:noFill/>
                <a:ln w="19050" cap="flat" cmpd="sng" algn="ctr">
                  <a:solidFill>
                    <a:sysClr val="windowText" lastClr="000000"/>
                  </a:solidFill>
                  <a:prstDash val="solid"/>
                  <a:headEnd type="triangle" w="med" len="med"/>
                  <a:tailEnd type="triangle" w="med" len="med"/>
                </a:ln>
                <a:effectLst/>
              </p:spPr>
            </p:cxnSp>
          </p:grpSp>
          <p:grpSp>
            <p:nvGrpSpPr>
              <p:cNvPr id="16" name="Group 15">
                <a:extLst>
                  <a:ext uri="{FF2B5EF4-FFF2-40B4-BE49-F238E27FC236}">
                    <a16:creationId xmlns:a16="http://schemas.microsoft.com/office/drawing/2014/main" id="{C072E3EE-1A80-486B-BFCD-BB152EDFBD0D}"/>
                  </a:ext>
                </a:extLst>
              </p:cNvPr>
              <p:cNvGrpSpPr/>
              <p:nvPr/>
            </p:nvGrpSpPr>
            <p:grpSpPr>
              <a:xfrm>
                <a:off x="1760220" y="685800"/>
                <a:ext cx="1828800" cy="1461135"/>
                <a:chOff x="0" y="0"/>
                <a:chExt cx="1828800" cy="1461135"/>
              </a:xfrm>
            </p:grpSpPr>
            <p:sp>
              <p:nvSpPr>
                <p:cNvPr id="32" name="Isosceles Triangle 31">
                  <a:extLst>
                    <a:ext uri="{FF2B5EF4-FFF2-40B4-BE49-F238E27FC236}">
                      <a16:creationId xmlns:a16="http://schemas.microsoft.com/office/drawing/2014/main" id="{C0B7DE8B-D02F-4153-BD4C-A2D373F5ED81}"/>
                    </a:ext>
                  </a:extLst>
                </p:cNvPr>
                <p:cNvSpPr/>
                <p:nvPr/>
              </p:nvSpPr>
              <p:spPr>
                <a:xfrm>
                  <a:off x="251460" y="190500"/>
                  <a:ext cx="1325880" cy="800100"/>
                </a:xfrm>
                <a:prstGeom prst="triangle">
                  <a:avLst>
                    <a:gd name="adj" fmla="val 49425"/>
                  </a:avLst>
                </a:prstGeom>
                <a:noFill/>
                <a:ln w="12700" cap="flat" cmpd="sng" algn="ctr">
                  <a:solidFill>
                    <a:schemeClr val="accent1">
                      <a:lumMod val="75000"/>
                    </a:schemeClr>
                  </a:solidFill>
                  <a:prstDash val="sysDash"/>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grpSp>
              <p:nvGrpSpPr>
                <p:cNvPr id="33" name="Group 32">
                  <a:extLst>
                    <a:ext uri="{FF2B5EF4-FFF2-40B4-BE49-F238E27FC236}">
                      <a16:creationId xmlns:a16="http://schemas.microsoft.com/office/drawing/2014/main" id="{84650C42-B955-45CA-8660-B62703224795}"/>
                    </a:ext>
                  </a:extLst>
                </p:cNvPr>
                <p:cNvGrpSpPr/>
                <p:nvPr/>
              </p:nvGrpSpPr>
              <p:grpSpPr>
                <a:xfrm>
                  <a:off x="525780" y="0"/>
                  <a:ext cx="762000" cy="525780"/>
                  <a:chOff x="0" y="0"/>
                  <a:chExt cx="762000" cy="525780"/>
                </a:xfrm>
              </p:grpSpPr>
              <p:sp>
                <p:nvSpPr>
                  <p:cNvPr id="41" name="Oval 40">
                    <a:extLst>
                      <a:ext uri="{FF2B5EF4-FFF2-40B4-BE49-F238E27FC236}">
                        <a16:creationId xmlns:a16="http://schemas.microsoft.com/office/drawing/2014/main" id="{F317F3ED-3016-44BE-9AC8-3B8675B9396F}"/>
                      </a:ext>
                    </a:extLst>
                  </p:cNvPr>
                  <p:cNvSpPr/>
                  <p:nvPr/>
                </p:nvSpPr>
                <p:spPr>
                  <a:xfrm>
                    <a:off x="47625" y="0"/>
                    <a:ext cx="662940" cy="525780"/>
                  </a:xfrm>
                  <a:prstGeom prst="ellipse">
                    <a:avLst/>
                  </a:prstGeom>
                  <a:solidFill>
                    <a:schemeClr val="tx2"/>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42" name="Text Box 2">
                    <a:extLst>
                      <a:ext uri="{FF2B5EF4-FFF2-40B4-BE49-F238E27FC236}">
                        <a16:creationId xmlns:a16="http://schemas.microsoft.com/office/drawing/2014/main" id="{7C8C352E-925C-41BA-8888-F3405B8F40BA}"/>
                      </a:ext>
                    </a:extLst>
                  </p:cNvPr>
                  <p:cNvSpPr txBox="1">
                    <a:spLocks noChangeArrowheads="1"/>
                  </p:cNvSpPr>
                  <p:nvPr/>
                </p:nvSpPr>
                <p:spPr bwMode="auto">
                  <a:xfrm>
                    <a:off x="0" y="61913"/>
                    <a:ext cx="762000" cy="411480"/>
                  </a:xfrm>
                  <a:prstGeom prst="rect">
                    <a:avLst/>
                  </a:prstGeom>
                  <a:noFill/>
                  <a:ln w="9525">
                    <a:noFill/>
                    <a:miter lim="800000"/>
                    <a:headEnd/>
                    <a:tailEnd/>
                  </a:ln>
                </p:spPr>
                <p:txBody>
                  <a:bodyPr rot="0" vert="horz" wrap="square" lIns="91440" tIns="45720" rIns="91440" bIns="45720" anchor="t" anchorCtr="0">
                    <a:noAutofit/>
                  </a:bodyPr>
                  <a:lstStyle/>
                  <a:p>
                    <a:pPr algn="ctr">
                      <a:lnSpc>
                        <a:spcPts val="1100"/>
                      </a:lnSpc>
                    </a:pPr>
                    <a:r>
                      <a:rPr lang="en-US" sz="1200" b="1" dirty="0">
                        <a:solidFill>
                          <a:srgbClr val="FFFFFF"/>
                        </a:solidFill>
                        <a:latin typeface="Calibri" panose="020F0502020204030204" pitchFamily="34" charset="0"/>
                        <a:ea typeface="Times New Roman" panose="02020603050405020304" pitchFamily="18" charset="0"/>
                        <a:cs typeface="Arial" panose="020B0604020202020204" pitchFamily="34" charset="0"/>
                      </a:rPr>
                      <a:t>System</a:t>
                    </a:r>
                    <a:endParaRPr lang="en-US" sz="2000" dirty="0">
                      <a:latin typeface="Times New Roman" panose="02020603050405020304" pitchFamily="18" charset="0"/>
                      <a:ea typeface="Times New Roman" panose="02020603050405020304" pitchFamily="18" charset="0"/>
                    </a:endParaRPr>
                  </a:p>
                  <a:p>
                    <a:pPr algn="ctr">
                      <a:lnSpc>
                        <a:spcPts val="1100"/>
                      </a:lnSpc>
                    </a:pPr>
                    <a:r>
                      <a:rPr lang="en-US" sz="1200" b="1" dirty="0">
                        <a:solidFill>
                          <a:srgbClr val="FFFFFF"/>
                        </a:solidFill>
                        <a:latin typeface="Calibri" panose="020F0502020204030204" pitchFamily="34" charset="0"/>
                        <a:ea typeface="Times New Roman" panose="02020603050405020304" pitchFamily="18" charset="0"/>
                        <a:cs typeface="Arial" panose="020B0604020202020204" pitchFamily="34" charset="0"/>
                      </a:rPr>
                      <a:t>Element</a:t>
                    </a:r>
                    <a:endParaRPr lang="en-US" sz="2000" dirty="0">
                      <a:latin typeface="Times New Roman" panose="02020603050405020304" pitchFamily="18" charset="0"/>
                      <a:ea typeface="Times New Roman" panose="02020603050405020304" pitchFamily="18" charset="0"/>
                    </a:endParaRPr>
                  </a:p>
                </p:txBody>
              </p:sp>
            </p:grpSp>
            <p:grpSp>
              <p:nvGrpSpPr>
                <p:cNvPr id="34" name="Group 33">
                  <a:extLst>
                    <a:ext uri="{FF2B5EF4-FFF2-40B4-BE49-F238E27FC236}">
                      <a16:creationId xmlns:a16="http://schemas.microsoft.com/office/drawing/2014/main" id="{A7B88D7D-C842-452C-867A-B4AFB159F86A}"/>
                    </a:ext>
                  </a:extLst>
                </p:cNvPr>
                <p:cNvGrpSpPr/>
                <p:nvPr/>
              </p:nvGrpSpPr>
              <p:grpSpPr>
                <a:xfrm>
                  <a:off x="1059180" y="632460"/>
                  <a:ext cx="762000" cy="525780"/>
                  <a:chOff x="0" y="0"/>
                  <a:chExt cx="762000" cy="525780"/>
                </a:xfrm>
              </p:grpSpPr>
              <p:sp>
                <p:nvSpPr>
                  <p:cNvPr id="39" name="Oval 38">
                    <a:extLst>
                      <a:ext uri="{FF2B5EF4-FFF2-40B4-BE49-F238E27FC236}">
                        <a16:creationId xmlns:a16="http://schemas.microsoft.com/office/drawing/2014/main" id="{28A5E58B-868B-4A9D-9F96-8D9A89710B94}"/>
                      </a:ext>
                    </a:extLst>
                  </p:cNvPr>
                  <p:cNvSpPr/>
                  <p:nvPr/>
                </p:nvSpPr>
                <p:spPr>
                  <a:xfrm>
                    <a:off x="47625" y="0"/>
                    <a:ext cx="662940" cy="525780"/>
                  </a:xfrm>
                  <a:prstGeom prst="ellipse">
                    <a:avLst/>
                  </a:prstGeom>
                  <a:solidFill>
                    <a:schemeClr val="tx2"/>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40" name="Text Box 2">
                    <a:extLst>
                      <a:ext uri="{FF2B5EF4-FFF2-40B4-BE49-F238E27FC236}">
                        <a16:creationId xmlns:a16="http://schemas.microsoft.com/office/drawing/2014/main" id="{45ACFAA1-2457-451F-BCD0-812B515FDD05}"/>
                      </a:ext>
                    </a:extLst>
                  </p:cNvPr>
                  <p:cNvSpPr txBox="1">
                    <a:spLocks noChangeArrowheads="1"/>
                  </p:cNvSpPr>
                  <p:nvPr/>
                </p:nvSpPr>
                <p:spPr bwMode="auto">
                  <a:xfrm>
                    <a:off x="0" y="61913"/>
                    <a:ext cx="762000" cy="411480"/>
                  </a:xfrm>
                  <a:prstGeom prst="rect">
                    <a:avLst/>
                  </a:prstGeom>
                  <a:noFill/>
                  <a:ln w="9525">
                    <a:noFill/>
                    <a:miter lim="800000"/>
                    <a:headEnd/>
                    <a:tailEnd/>
                  </a:ln>
                </p:spPr>
                <p:txBody>
                  <a:bodyPr rot="0" vert="horz" wrap="square" lIns="91440" tIns="45720" rIns="91440" bIns="45720" anchor="t" anchorCtr="0">
                    <a:noAutofit/>
                  </a:bodyPr>
                  <a:lstStyle/>
                  <a:p>
                    <a:pPr algn="ctr">
                      <a:lnSpc>
                        <a:spcPts val="1100"/>
                      </a:lnSpc>
                    </a:pPr>
                    <a:r>
                      <a:rPr lang="en-US" sz="1200" b="1" dirty="0">
                        <a:solidFill>
                          <a:srgbClr val="FFFFFF"/>
                        </a:solidFill>
                        <a:latin typeface="Calibri" panose="020F0502020204030204" pitchFamily="34" charset="0"/>
                        <a:ea typeface="Times New Roman" panose="02020603050405020304" pitchFamily="18" charset="0"/>
                        <a:cs typeface="Arial" panose="020B0604020202020204" pitchFamily="34" charset="0"/>
                      </a:rPr>
                      <a:t>System</a:t>
                    </a:r>
                    <a:endParaRPr lang="en-US" sz="2000" dirty="0">
                      <a:latin typeface="Times New Roman" panose="02020603050405020304" pitchFamily="18" charset="0"/>
                      <a:ea typeface="Times New Roman" panose="02020603050405020304" pitchFamily="18" charset="0"/>
                    </a:endParaRPr>
                  </a:p>
                  <a:p>
                    <a:pPr algn="ctr">
                      <a:lnSpc>
                        <a:spcPts val="1100"/>
                      </a:lnSpc>
                    </a:pPr>
                    <a:r>
                      <a:rPr lang="en-US" sz="1200" b="1" dirty="0">
                        <a:solidFill>
                          <a:srgbClr val="FFFFFF"/>
                        </a:solidFill>
                        <a:latin typeface="Calibri" panose="020F0502020204030204" pitchFamily="34" charset="0"/>
                        <a:ea typeface="Times New Roman" panose="02020603050405020304" pitchFamily="18" charset="0"/>
                        <a:cs typeface="Arial" panose="020B0604020202020204" pitchFamily="34" charset="0"/>
                      </a:rPr>
                      <a:t>Element</a:t>
                    </a:r>
                    <a:endParaRPr lang="en-US" sz="2000" dirty="0">
                      <a:latin typeface="Times New Roman" panose="02020603050405020304" pitchFamily="18" charset="0"/>
                      <a:ea typeface="Times New Roman" panose="02020603050405020304" pitchFamily="18" charset="0"/>
                    </a:endParaRPr>
                  </a:p>
                </p:txBody>
              </p:sp>
            </p:grpSp>
            <p:grpSp>
              <p:nvGrpSpPr>
                <p:cNvPr id="35" name="Group 34">
                  <a:extLst>
                    <a:ext uri="{FF2B5EF4-FFF2-40B4-BE49-F238E27FC236}">
                      <a16:creationId xmlns:a16="http://schemas.microsoft.com/office/drawing/2014/main" id="{36821C3F-8AA1-43FF-9747-1B38845DDFC3}"/>
                    </a:ext>
                  </a:extLst>
                </p:cNvPr>
                <p:cNvGrpSpPr/>
                <p:nvPr/>
              </p:nvGrpSpPr>
              <p:grpSpPr>
                <a:xfrm>
                  <a:off x="7620" y="640080"/>
                  <a:ext cx="739140" cy="525780"/>
                  <a:chOff x="0" y="0"/>
                  <a:chExt cx="739140" cy="525780"/>
                </a:xfrm>
              </p:grpSpPr>
              <p:sp>
                <p:nvSpPr>
                  <p:cNvPr id="37" name="Oval 36">
                    <a:extLst>
                      <a:ext uri="{FF2B5EF4-FFF2-40B4-BE49-F238E27FC236}">
                        <a16:creationId xmlns:a16="http://schemas.microsoft.com/office/drawing/2014/main" id="{17D659B7-B7A9-4111-A70A-4EA80A647AF2}"/>
                      </a:ext>
                    </a:extLst>
                  </p:cNvPr>
                  <p:cNvSpPr/>
                  <p:nvPr/>
                </p:nvSpPr>
                <p:spPr>
                  <a:xfrm>
                    <a:off x="38100" y="0"/>
                    <a:ext cx="662940" cy="525780"/>
                  </a:xfrm>
                  <a:prstGeom prst="ellipse">
                    <a:avLst/>
                  </a:prstGeom>
                  <a:solidFill>
                    <a:schemeClr val="tx2"/>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38" name="Text Box 2">
                    <a:extLst>
                      <a:ext uri="{FF2B5EF4-FFF2-40B4-BE49-F238E27FC236}">
                        <a16:creationId xmlns:a16="http://schemas.microsoft.com/office/drawing/2014/main" id="{83708825-83D2-46E4-A066-FBB2ED8B86C4}"/>
                      </a:ext>
                    </a:extLst>
                  </p:cNvPr>
                  <p:cNvSpPr txBox="1">
                    <a:spLocks noChangeArrowheads="1"/>
                  </p:cNvSpPr>
                  <p:nvPr/>
                </p:nvSpPr>
                <p:spPr bwMode="auto">
                  <a:xfrm>
                    <a:off x="0" y="60960"/>
                    <a:ext cx="739140" cy="411480"/>
                  </a:xfrm>
                  <a:prstGeom prst="rect">
                    <a:avLst/>
                  </a:prstGeom>
                  <a:noFill/>
                  <a:ln w="9525">
                    <a:noFill/>
                    <a:miter lim="800000"/>
                    <a:headEnd/>
                    <a:tailEnd/>
                  </a:ln>
                </p:spPr>
                <p:txBody>
                  <a:bodyPr rot="0" vert="horz" wrap="square" lIns="91440" tIns="45720" rIns="91440" bIns="45720" anchor="t" anchorCtr="0">
                    <a:noAutofit/>
                  </a:bodyPr>
                  <a:lstStyle/>
                  <a:p>
                    <a:pPr algn="ctr">
                      <a:lnSpc>
                        <a:spcPts val="1100"/>
                      </a:lnSpc>
                    </a:pPr>
                    <a:r>
                      <a:rPr lang="en-US" sz="1200" b="1" dirty="0">
                        <a:solidFill>
                          <a:srgbClr val="FFFFFF"/>
                        </a:solidFill>
                        <a:latin typeface="Calibri" panose="020F0502020204030204" pitchFamily="34" charset="0"/>
                        <a:ea typeface="Times New Roman" panose="02020603050405020304" pitchFamily="18" charset="0"/>
                        <a:cs typeface="Arial" panose="020B0604020202020204" pitchFamily="34" charset="0"/>
                      </a:rPr>
                      <a:t>System</a:t>
                    </a:r>
                    <a:endParaRPr lang="en-US" sz="2000" dirty="0">
                      <a:latin typeface="Times New Roman" panose="02020603050405020304" pitchFamily="18" charset="0"/>
                      <a:ea typeface="Times New Roman" panose="02020603050405020304" pitchFamily="18" charset="0"/>
                    </a:endParaRPr>
                  </a:p>
                  <a:p>
                    <a:pPr algn="ctr">
                      <a:lnSpc>
                        <a:spcPts val="1100"/>
                      </a:lnSpc>
                    </a:pPr>
                    <a:r>
                      <a:rPr lang="en-US" sz="1200" b="1" dirty="0">
                        <a:solidFill>
                          <a:srgbClr val="FFFFFF"/>
                        </a:solidFill>
                        <a:latin typeface="Calibri" panose="020F0502020204030204" pitchFamily="34" charset="0"/>
                        <a:ea typeface="Times New Roman" panose="02020603050405020304" pitchFamily="18" charset="0"/>
                        <a:cs typeface="Arial" panose="020B0604020202020204" pitchFamily="34" charset="0"/>
                      </a:rPr>
                      <a:t>Element</a:t>
                    </a:r>
                    <a:endParaRPr lang="en-US" sz="2000" dirty="0">
                      <a:latin typeface="Times New Roman" panose="02020603050405020304" pitchFamily="18" charset="0"/>
                      <a:ea typeface="Times New Roman" panose="02020603050405020304" pitchFamily="18" charset="0"/>
                    </a:endParaRPr>
                  </a:p>
                </p:txBody>
              </p:sp>
            </p:grpSp>
            <p:sp>
              <p:nvSpPr>
                <p:cNvPr id="36" name="Text Box 47">
                  <a:extLst>
                    <a:ext uri="{FF2B5EF4-FFF2-40B4-BE49-F238E27FC236}">
                      <a16:creationId xmlns:a16="http://schemas.microsoft.com/office/drawing/2014/main" id="{61CA820C-F75B-4EDC-9ADA-87889615D56A}"/>
                    </a:ext>
                  </a:extLst>
                </p:cNvPr>
                <p:cNvSpPr txBox="1"/>
                <p:nvPr/>
              </p:nvSpPr>
              <p:spPr>
                <a:xfrm>
                  <a:off x="0" y="1112520"/>
                  <a:ext cx="1828800" cy="34861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ts val="900"/>
                    </a:lnSpc>
                  </a:pPr>
                  <a:r>
                    <a:rPr lang="en-US" sz="1351" b="1" cap="small" dirty="0">
                      <a:latin typeface="Calibri" panose="020F0502020204030204" pitchFamily="34" charset="0"/>
                      <a:ea typeface="Times New Roman" panose="02020603050405020304" pitchFamily="18" charset="0"/>
                      <a:cs typeface="Times New Roman" panose="02020603050405020304" pitchFamily="18" charset="0"/>
                    </a:rPr>
                    <a:t>system</a:t>
                  </a:r>
                  <a:endParaRPr lang="en-US" sz="2000" dirty="0">
                    <a:latin typeface="Times New Roman" panose="02020603050405020304" pitchFamily="18" charset="0"/>
                    <a:ea typeface="Times New Roman" panose="02020603050405020304" pitchFamily="18" charset="0"/>
                  </a:endParaRPr>
                </a:p>
                <a:p>
                  <a:pPr algn="ctr">
                    <a:lnSpc>
                      <a:spcPts val="900"/>
                    </a:lnSpc>
                  </a:pPr>
                  <a:r>
                    <a:rPr lang="en-US" sz="1400" cap="small" dirty="0">
                      <a:latin typeface="Calibri" panose="020F0502020204030204" pitchFamily="34" charset="0"/>
                      <a:ea typeface="Times New Roman" panose="02020603050405020304" pitchFamily="18" charset="0"/>
                      <a:cs typeface="Times New Roman" panose="02020603050405020304" pitchFamily="18" charset="0"/>
                    </a:rPr>
                    <a:t>(</a:t>
                  </a:r>
                  <a:r>
                    <a:rPr lang="en-US" sz="1400" b="1" i="1" cap="small" dirty="0">
                      <a:latin typeface="Calibri" panose="020F0502020204030204" pitchFamily="34" charset="0"/>
                      <a:ea typeface="Times New Roman" panose="02020603050405020304" pitchFamily="18" charset="0"/>
                      <a:cs typeface="Times New Roman" panose="02020603050405020304" pitchFamily="18" charset="0"/>
                    </a:rPr>
                    <a:t>authorization boundary</a:t>
                  </a:r>
                  <a:r>
                    <a:rPr lang="en-US" sz="1400" cap="small" dirty="0">
                      <a:latin typeface="Calibri" panose="020F0502020204030204" pitchFamily="34" charset="0"/>
                      <a:ea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p:txBody>
            </p:sp>
          </p:grpSp>
          <p:grpSp>
            <p:nvGrpSpPr>
              <p:cNvPr id="17" name="Group 16">
                <a:extLst>
                  <a:ext uri="{FF2B5EF4-FFF2-40B4-BE49-F238E27FC236}">
                    <a16:creationId xmlns:a16="http://schemas.microsoft.com/office/drawing/2014/main" id="{E385186F-ADBF-4249-ADD2-64FAF3F6295D}"/>
                  </a:ext>
                </a:extLst>
              </p:cNvPr>
              <p:cNvGrpSpPr/>
              <p:nvPr/>
            </p:nvGrpSpPr>
            <p:grpSpPr>
              <a:xfrm>
                <a:off x="1242060" y="2164080"/>
                <a:ext cx="2842260" cy="807720"/>
                <a:chOff x="0" y="0"/>
                <a:chExt cx="2842260" cy="807720"/>
              </a:xfrm>
            </p:grpSpPr>
            <p:cxnSp>
              <p:nvCxnSpPr>
                <p:cNvPr id="18" name="Straight Arrow Connector 17">
                  <a:extLst>
                    <a:ext uri="{FF2B5EF4-FFF2-40B4-BE49-F238E27FC236}">
                      <a16:creationId xmlns:a16="http://schemas.microsoft.com/office/drawing/2014/main" id="{04AB6D73-33C1-4AC3-8FF1-D95A3F690294}"/>
                    </a:ext>
                  </a:extLst>
                </p:cNvPr>
                <p:cNvCxnSpPr/>
                <p:nvPr/>
              </p:nvCxnSpPr>
              <p:spPr>
                <a:xfrm flipV="1">
                  <a:off x="396240" y="0"/>
                  <a:ext cx="1270" cy="318135"/>
                </a:xfrm>
                <a:prstGeom prst="straightConnector1">
                  <a:avLst/>
                </a:prstGeom>
                <a:noFill/>
                <a:ln w="12700" cap="flat" cmpd="sng" algn="ctr">
                  <a:solidFill>
                    <a:sysClr val="windowText" lastClr="000000"/>
                  </a:solidFill>
                  <a:prstDash val="sysDot"/>
                  <a:headEnd type="triangle" w="med" len="med"/>
                  <a:tailEnd type="triangle" w="med" len="med"/>
                </a:ln>
                <a:effectLst/>
              </p:spPr>
            </p:cxnSp>
            <p:grpSp>
              <p:nvGrpSpPr>
                <p:cNvPr id="19" name="Group 18">
                  <a:extLst>
                    <a:ext uri="{FF2B5EF4-FFF2-40B4-BE49-F238E27FC236}">
                      <a16:creationId xmlns:a16="http://schemas.microsoft.com/office/drawing/2014/main" id="{C4158EE7-00F9-4C49-B71A-A7E490D61536}"/>
                    </a:ext>
                  </a:extLst>
                </p:cNvPr>
                <p:cNvGrpSpPr/>
                <p:nvPr/>
              </p:nvGrpSpPr>
              <p:grpSpPr>
                <a:xfrm>
                  <a:off x="0" y="327660"/>
                  <a:ext cx="762000" cy="472440"/>
                  <a:chOff x="0" y="0"/>
                  <a:chExt cx="762000" cy="472440"/>
                </a:xfrm>
              </p:grpSpPr>
              <p:sp>
                <p:nvSpPr>
                  <p:cNvPr id="30" name="Oval 29">
                    <a:extLst>
                      <a:ext uri="{FF2B5EF4-FFF2-40B4-BE49-F238E27FC236}">
                        <a16:creationId xmlns:a16="http://schemas.microsoft.com/office/drawing/2014/main" id="{067EB853-511A-40FD-B913-5B54C0476980}"/>
                      </a:ext>
                    </a:extLst>
                  </p:cNvPr>
                  <p:cNvSpPr/>
                  <p:nvPr/>
                </p:nvSpPr>
                <p:spPr>
                  <a:xfrm>
                    <a:off x="45720" y="0"/>
                    <a:ext cx="662940" cy="419100"/>
                  </a:xfrm>
                  <a:prstGeom prst="ellipse">
                    <a:avLst/>
                  </a:prstGeom>
                  <a:solidFill>
                    <a:sysClr val="window" lastClr="FFFFFF">
                      <a:lumMod val="7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31" name="Text Box 2">
                    <a:extLst>
                      <a:ext uri="{FF2B5EF4-FFF2-40B4-BE49-F238E27FC236}">
                        <a16:creationId xmlns:a16="http://schemas.microsoft.com/office/drawing/2014/main" id="{1E3066FF-9300-47EA-8E13-043A79C00CE5}"/>
                      </a:ext>
                    </a:extLst>
                  </p:cNvPr>
                  <p:cNvSpPr txBox="1">
                    <a:spLocks noChangeArrowheads="1"/>
                  </p:cNvSpPr>
                  <p:nvPr/>
                </p:nvSpPr>
                <p:spPr bwMode="auto">
                  <a:xfrm>
                    <a:off x="0" y="38100"/>
                    <a:ext cx="762000" cy="434340"/>
                  </a:xfrm>
                  <a:prstGeom prst="rect">
                    <a:avLst/>
                  </a:prstGeom>
                  <a:noFill/>
                  <a:ln w="9525">
                    <a:noFill/>
                    <a:miter lim="800000"/>
                    <a:headEnd/>
                    <a:tailEnd/>
                  </a:ln>
                </p:spPr>
                <p:txBody>
                  <a:bodyPr rot="0" vert="horz" wrap="square" lIns="91440" tIns="45720" rIns="91440" bIns="45720" anchor="t" anchorCtr="0">
                    <a:noAutofit/>
                  </a:bodyPr>
                  <a:lstStyle/>
                  <a:p>
                    <a:pPr algn="ctr">
                      <a:lnSpc>
                        <a:spcPts val="1000"/>
                      </a:lnSpc>
                    </a:pPr>
                    <a:r>
                      <a:rPr lang="en-US" sz="1200" b="1" dirty="0">
                        <a:latin typeface="Calibri" panose="020F0502020204030204" pitchFamily="34" charset="0"/>
                        <a:ea typeface="Times New Roman" panose="02020603050405020304" pitchFamily="18" charset="0"/>
                        <a:cs typeface="Arial" panose="020B0604020202020204" pitchFamily="34" charset="0"/>
                      </a:rPr>
                      <a:t>Other System</a:t>
                    </a:r>
                    <a:endParaRPr lang="en-US" sz="2000" dirty="0">
                      <a:latin typeface="Times New Roman" panose="02020603050405020304" pitchFamily="18" charset="0"/>
                      <a:ea typeface="Times New Roman" panose="02020603050405020304" pitchFamily="18" charset="0"/>
                    </a:endParaRPr>
                  </a:p>
                </p:txBody>
              </p:sp>
            </p:grpSp>
            <p:cxnSp>
              <p:nvCxnSpPr>
                <p:cNvPr id="20" name="Straight Arrow Connector 19">
                  <a:extLst>
                    <a:ext uri="{FF2B5EF4-FFF2-40B4-BE49-F238E27FC236}">
                      <a16:creationId xmlns:a16="http://schemas.microsoft.com/office/drawing/2014/main" id="{A514F1B6-76DD-4B48-B40F-8958147C46F5}"/>
                    </a:ext>
                  </a:extLst>
                </p:cNvPr>
                <p:cNvCxnSpPr/>
                <p:nvPr/>
              </p:nvCxnSpPr>
              <p:spPr>
                <a:xfrm flipV="1">
                  <a:off x="1417320" y="0"/>
                  <a:ext cx="1270" cy="318135"/>
                </a:xfrm>
                <a:prstGeom prst="straightConnector1">
                  <a:avLst/>
                </a:prstGeom>
                <a:noFill/>
                <a:ln w="12700" cap="flat" cmpd="sng" algn="ctr">
                  <a:solidFill>
                    <a:sysClr val="windowText" lastClr="000000"/>
                  </a:solidFill>
                  <a:prstDash val="sysDot"/>
                  <a:headEnd type="triangle" w="med" len="med"/>
                  <a:tailEnd type="triangle" w="med" len="med"/>
                </a:ln>
                <a:effectLst/>
              </p:spPr>
            </p:cxnSp>
            <p:grpSp>
              <p:nvGrpSpPr>
                <p:cNvPr id="21" name="Group 20">
                  <a:extLst>
                    <a:ext uri="{FF2B5EF4-FFF2-40B4-BE49-F238E27FC236}">
                      <a16:creationId xmlns:a16="http://schemas.microsoft.com/office/drawing/2014/main" id="{26EFE559-0D56-4CF6-8959-828BDF9E71B0}"/>
                    </a:ext>
                  </a:extLst>
                </p:cNvPr>
                <p:cNvGrpSpPr/>
                <p:nvPr/>
              </p:nvGrpSpPr>
              <p:grpSpPr>
                <a:xfrm>
                  <a:off x="1043940" y="335280"/>
                  <a:ext cx="762000" cy="472440"/>
                  <a:chOff x="0" y="0"/>
                  <a:chExt cx="762000" cy="472440"/>
                </a:xfrm>
              </p:grpSpPr>
              <p:sp>
                <p:nvSpPr>
                  <p:cNvPr id="28" name="Oval 27">
                    <a:extLst>
                      <a:ext uri="{FF2B5EF4-FFF2-40B4-BE49-F238E27FC236}">
                        <a16:creationId xmlns:a16="http://schemas.microsoft.com/office/drawing/2014/main" id="{315196EC-9B17-4B22-B003-D86426C51F65}"/>
                      </a:ext>
                    </a:extLst>
                  </p:cNvPr>
                  <p:cNvSpPr/>
                  <p:nvPr/>
                </p:nvSpPr>
                <p:spPr>
                  <a:xfrm>
                    <a:off x="45720" y="0"/>
                    <a:ext cx="662940" cy="419100"/>
                  </a:xfrm>
                  <a:prstGeom prst="ellipse">
                    <a:avLst/>
                  </a:prstGeom>
                  <a:solidFill>
                    <a:sysClr val="window" lastClr="FFFFFF">
                      <a:lumMod val="7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29" name="Text Box 2">
                    <a:extLst>
                      <a:ext uri="{FF2B5EF4-FFF2-40B4-BE49-F238E27FC236}">
                        <a16:creationId xmlns:a16="http://schemas.microsoft.com/office/drawing/2014/main" id="{2D8A626E-AAAC-42E2-AA96-F608A303DEDA}"/>
                      </a:ext>
                    </a:extLst>
                  </p:cNvPr>
                  <p:cNvSpPr txBox="1">
                    <a:spLocks noChangeArrowheads="1"/>
                  </p:cNvSpPr>
                  <p:nvPr/>
                </p:nvSpPr>
                <p:spPr bwMode="auto">
                  <a:xfrm>
                    <a:off x="0" y="38100"/>
                    <a:ext cx="762000" cy="434340"/>
                  </a:xfrm>
                  <a:prstGeom prst="rect">
                    <a:avLst/>
                  </a:prstGeom>
                  <a:noFill/>
                  <a:ln w="9525">
                    <a:noFill/>
                    <a:miter lim="800000"/>
                    <a:headEnd/>
                    <a:tailEnd/>
                  </a:ln>
                </p:spPr>
                <p:txBody>
                  <a:bodyPr rot="0" vert="horz" wrap="square" lIns="91440" tIns="45720" rIns="91440" bIns="45720" anchor="t" anchorCtr="0">
                    <a:noAutofit/>
                  </a:bodyPr>
                  <a:lstStyle/>
                  <a:p>
                    <a:pPr algn="ctr">
                      <a:lnSpc>
                        <a:spcPts val="1000"/>
                      </a:lnSpc>
                    </a:pPr>
                    <a:r>
                      <a:rPr lang="en-US" sz="1200" b="1" dirty="0">
                        <a:latin typeface="Calibri" panose="020F0502020204030204" pitchFamily="34" charset="0"/>
                        <a:ea typeface="Times New Roman" panose="02020603050405020304" pitchFamily="18" charset="0"/>
                        <a:cs typeface="Arial" panose="020B0604020202020204" pitchFamily="34" charset="0"/>
                      </a:rPr>
                      <a:t>Other System</a:t>
                    </a:r>
                    <a:endParaRPr lang="en-US" sz="2000" dirty="0">
                      <a:latin typeface="Times New Roman" panose="02020603050405020304" pitchFamily="18" charset="0"/>
                      <a:ea typeface="Times New Roman" panose="02020603050405020304" pitchFamily="18" charset="0"/>
                    </a:endParaRPr>
                  </a:p>
                </p:txBody>
              </p:sp>
            </p:grpSp>
            <p:cxnSp>
              <p:nvCxnSpPr>
                <p:cNvPr id="22" name="Straight Arrow Connector 21">
                  <a:extLst>
                    <a:ext uri="{FF2B5EF4-FFF2-40B4-BE49-F238E27FC236}">
                      <a16:creationId xmlns:a16="http://schemas.microsoft.com/office/drawing/2014/main" id="{0CDA8838-8C93-4E09-BD33-99A5AA69A9FA}"/>
                    </a:ext>
                  </a:extLst>
                </p:cNvPr>
                <p:cNvCxnSpPr/>
                <p:nvPr/>
              </p:nvCxnSpPr>
              <p:spPr>
                <a:xfrm flipV="1">
                  <a:off x="2461260" y="0"/>
                  <a:ext cx="1270" cy="318135"/>
                </a:xfrm>
                <a:prstGeom prst="straightConnector1">
                  <a:avLst/>
                </a:prstGeom>
                <a:noFill/>
                <a:ln w="12700" cap="flat" cmpd="sng" algn="ctr">
                  <a:solidFill>
                    <a:sysClr val="windowText" lastClr="000000"/>
                  </a:solidFill>
                  <a:prstDash val="sysDot"/>
                  <a:headEnd type="triangle" w="med" len="med"/>
                  <a:tailEnd type="triangle" w="med" len="med"/>
                </a:ln>
                <a:effectLst/>
              </p:spPr>
            </p:cxnSp>
            <p:cxnSp>
              <p:nvCxnSpPr>
                <p:cNvPr id="23" name="Straight Arrow Connector 22">
                  <a:extLst>
                    <a:ext uri="{FF2B5EF4-FFF2-40B4-BE49-F238E27FC236}">
                      <a16:creationId xmlns:a16="http://schemas.microsoft.com/office/drawing/2014/main" id="{49DF00C1-749A-4282-A7B0-EA572684A43B}"/>
                    </a:ext>
                  </a:extLst>
                </p:cNvPr>
                <p:cNvCxnSpPr/>
                <p:nvPr/>
              </p:nvCxnSpPr>
              <p:spPr>
                <a:xfrm>
                  <a:off x="708660" y="556260"/>
                  <a:ext cx="385445" cy="0"/>
                </a:xfrm>
                <a:prstGeom prst="straightConnector1">
                  <a:avLst/>
                </a:prstGeom>
                <a:noFill/>
                <a:ln w="12700" cap="flat" cmpd="sng" algn="ctr">
                  <a:solidFill>
                    <a:sysClr val="windowText" lastClr="000000"/>
                  </a:solidFill>
                  <a:prstDash val="sysDot"/>
                  <a:headEnd type="triangle" w="med" len="med"/>
                  <a:tailEnd type="triangle" w="med" len="med"/>
                </a:ln>
                <a:effectLst/>
              </p:spPr>
            </p:cxnSp>
            <p:cxnSp>
              <p:nvCxnSpPr>
                <p:cNvPr id="24" name="Straight Arrow Connector 23">
                  <a:extLst>
                    <a:ext uri="{FF2B5EF4-FFF2-40B4-BE49-F238E27FC236}">
                      <a16:creationId xmlns:a16="http://schemas.microsoft.com/office/drawing/2014/main" id="{81158C33-44DA-45C4-8B53-2EDAF4E0E521}"/>
                    </a:ext>
                  </a:extLst>
                </p:cNvPr>
                <p:cNvCxnSpPr/>
                <p:nvPr/>
              </p:nvCxnSpPr>
              <p:spPr>
                <a:xfrm>
                  <a:off x="1752600" y="556260"/>
                  <a:ext cx="385445" cy="0"/>
                </a:xfrm>
                <a:prstGeom prst="straightConnector1">
                  <a:avLst/>
                </a:prstGeom>
                <a:noFill/>
                <a:ln w="12700" cap="flat" cmpd="sng" algn="ctr">
                  <a:solidFill>
                    <a:sysClr val="windowText" lastClr="000000"/>
                  </a:solidFill>
                  <a:prstDash val="sysDot"/>
                  <a:headEnd type="triangle" w="med" len="med"/>
                  <a:tailEnd type="triangle" w="med" len="med"/>
                </a:ln>
                <a:effectLst/>
              </p:spPr>
            </p:cxnSp>
            <p:grpSp>
              <p:nvGrpSpPr>
                <p:cNvPr id="25" name="Group 24">
                  <a:extLst>
                    <a:ext uri="{FF2B5EF4-FFF2-40B4-BE49-F238E27FC236}">
                      <a16:creationId xmlns:a16="http://schemas.microsoft.com/office/drawing/2014/main" id="{D1E5C72A-804D-4F19-B7A7-457DF254B894}"/>
                    </a:ext>
                  </a:extLst>
                </p:cNvPr>
                <p:cNvGrpSpPr/>
                <p:nvPr/>
              </p:nvGrpSpPr>
              <p:grpSpPr>
                <a:xfrm>
                  <a:off x="2080260" y="327660"/>
                  <a:ext cx="762000" cy="472440"/>
                  <a:chOff x="0" y="0"/>
                  <a:chExt cx="762000" cy="472440"/>
                </a:xfrm>
              </p:grpSpPr>
              <p:sp>
                <p:nvSpPr>
                  <p:cNvPr id="26" name="Oval 25">
                    <a:extLst>
                      <a:ext uri="{FF2B5EF4-FFF2-40B4-BE49-F238E27FC236}">
                        <a16:creationId xmlns:a16="http://schemas.microsoft.com/office/drawing/2014/main" id="{77248AB0-46B9-4A74-BEF1-CE008E3957AB}"/>
                      </a:ext>
                    </a:extLst>
                  </p:cNvPr>
                  <p:cNvSpPr/>
                  <p:nvPr/>
                </p:nvSpPr>
                <p:spPr>
                  <a:xfrm>
                    <a:off x="45720" y="0"/>
                    <a:ext cx="662940" cy="419100"/>
                  </a:xfrm>
                  <a:prstGeom prst="ellipse">
                    <a:avLst/>
                  </a:prstGeom>
                  <a:solidFill>
                    <a:sysClr val="window" lastClr="FFFFFF">
                      <a:lumMod val="75000"/>
                    </a:sysClr>
                  </a:solidFill>
                  <a:ln w="25400" cap="flat" cmpd="sng" algn="ctr">
                    <a:noFill/>
                    <a:prstDash val="soli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3200" dirty="0"/>
                  </a:p>
                </p:txBody>
              </p:sp>
              <p:sp>
                <p:nvSpPr>
                  <p:cNvPr id="27" name="Text Box 2">
                    <a:extLst>
                      <a:ext uri="{FF2B5EF4-FFF2-40B4-BE49-F238E27FC236}">
                        <a16:creationId xmlns:a16="http://schemas.microsoft.com/office/drawing/2014/main" id="{41833048-DD11-4F6E-8989-ACBFFF80ECF1}"/>
                      </a:ext>
                    </a:extLst>
                  </p:cNvPr>
                  <p:cNvSpPr txBox="1">
                    <a:spLocks noChangeArrowheads="1"/>
                  </p:cNvSpPr>
                  <p:nvPr/>
                </p:nvSpPr>
                <p:spPr bwMode="auto">
                  <a:xfrm>
                    <a:off x="0" y="38100"/>
                    <a:ext cx="762000" cy="434340"/>
                  </a:xfrm>
                  <a:prstGeom prst="rect">
                    <a:avLst/>
                  </a:prstGeom>
                  <a:noFill/>
                  <a:ln w="9525">
                    <a:noFill/>
                    <a:miter lim="800000"/>
                    <a:headEnd/>
                    <a:tailEnd/>
                  </a:ln>
                </p:spPr>
                <p:txBody>
                  <a:bodyPr rot="0" vert="horz" wrap="square" lIns="91440" tIns="45720" rIns="91440" bIns="45720" anchor="t" anchorCtr="0">
                    <a:noAutofit/>
                  </a:bodyPr>
                  <a:lstStyle/>
                  <a:p>
                    <a:pPr algn="ctr">
                      <a:lnSpc>
                        <a:spcPts val="1000"/>
                      </a:lnSpc>
                    </a:pPr>
                    <a:r>
                      <a:rPr lang="en-US" sz="1200" b="1" dirty="0">
                        <a:latin typeface="Calibri" panose="020F0502020204030204" pitchFamily="34" charset="0"/>
                        <a:ea typeface="Times New Roman" panose="02020603050405020304" pitchFamily="18" charset="0"/>
                        <a:cs typeface="Arial" panose="020B0604020202020204" pitchFamily="34" charset="0"/>
                      </a:rPr>
                      <a:t>Other System</a:t>
                    </a:r>
                    <a:endParaRPr lang="en-US" sz="2000" dirty="0">
                      <a:latin typeface="Times New Roman" panose="02020603050405020304" pitchFamily="18" charset="0"/>
                      <a:ea typeface="Times New Roman" panose="02020603050405020304" pitchFamily="18" charset="0"/>
                    </a:endParaRPr>
                  </a:p>
                </p:txBody>
              </p:sp>
            </p:grpSp>
          </p:grpSp>
        </p:grpSp>
      </p:grpSp>
      <p:sp>
        <p:nvSpPr>
          <p:cNvPr id="5" name="Text Placeholder 3">
            <a:extLst>
              <a:ext uri="{FF2B5EF4-FFF2-40B4-BE49-F238E27FC236}">
                <a16:creationId xmlns:a16="http://schemas.microsoft.com/office/drawing/2014/main" id="{293CD573-E28D-2CE6-62DC-418A0EC1FFB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4: System and System Elements</a:t>
            </a:r>
          </a:p>
        </p:txBody>
      </p:sp>
    </p:spTree>
    <p:custDataLst>
      <p:tags r:id="rId1"/>
    </p:custDataLst>
    <p:extLst>
      <p:ext uri="{BB962C8B-B14F-4D97-AF65-F5344CB8AC3E}">
        <p14:creationId xmlns:p14="http://schemas.microsoft.com/office/powerpoint/2010/main" val="1568357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44FE6A-54C6-4CF8-9140-24066504788A}"/>
              </a:ext>
            </a:extLst>
          </p:cNvPr>
          <p:cNvSpPr>
            <a:spLocks noGrp="1"/>
          </p:cNvSpPr>
          <p:nvPr>
            <p:ph type="title"/>
          </p:nvPr>
        </p:nvSpPr>
        <p:spPr>
          <a:prstGeom prst="rect">
            <a:avLst/>
          </a:prstGeom>
        </p:spPr>
        <p:txBody>
          <a:bodyPr/>
          <a:lstStyle/>
          <a:p>
            <a:r>
              <a:rPr lang="en-US" b="1" dirty="0"/>
              <a:t>Lesson 5: Authorization Boundaries</a:t>
            </a:r>
            <a:endParaRPr lang="en-US" dirty="0"/>
          </a:p>
        </p:txBody>
      </p:sp>
      <p:sp>
        <p:nvSpPr>
          <p:cNvPr id="2" name="Slide Number Placeholder 1">
            <a:extLst>
              <a:ext uri="{FF2B5EF4-FFF2-40B4-BE49-F238E27FC236}">
                <a16:creationId xmlns:a16="http://schemas.microsoft.com/office/drawing/2014/main" id="{CA7BB476-07A7-43F7-8FE6-FB76DB591044}"/>
              </a:ext>
            </a:extLst>
          </p:cNvPr>
          <p:cNvSpPr>
            <a:spLocks noGrp="1"/>
          </p:cNvSpPr>
          <p:nvPr>
            <p:ph type="sldNum" sz="quarter" idx="12"/>
          </p:nvPr>
        </p:nvSpPr>
        <p:spPr/>
        <p:txBody>
          <a:bodyPr/>
          <a:lstStyle/>
          <a:p>
            <a:fld id="{61C45A3A-841E-C04D-A6C3-2A644B41F8FE}" type="slidenum">
              <a:rPr lang="en-US" smtClean="0"/>
              <a:t>36</a:t>
            </a:fld>
            <a:endParaRPr lang="en-US" dirty="0"/>
          </a:p>
        </p:txBody>
      </p:sp>
      <p:sp>
        <p:nvSpPr>
          <p:cNvPr id="3" name="Content Placeholder 2">
            <a:extLst>
              <a:ext uri="{FF2B5EF4-FFF2-40B4-BE49-F238E27FC236}">
                <a16:creationId xmlns:a16="http://schemas.microsoft.com/office/drawing/2014/main" id="{5B74E8ED-DBD2-443C-8A53-CC599A7FE21B}"/>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Establishes the scope of protection for systems (i.e., what is to be protected as part of a given system)</a:t>
            </a:r>
          </a:p>
          <a:p>
            <a:pPr marL="342882" indent="-342882">
              <a:buFont typeface="Arial" panose="020B0604020202020204" pitchFamily="34" charset="0"/>
              <a:buChar char="•"/>
            </a:pPr>
            <a:r>
              <a:rPr lang="en-US" sz="2400" dirty="0"/>
              <a:t>Defines the scope of the authorizing official’s responsibility and accountability for protecting information resources and individuals’ privacy</a:t>
            </a:r>
          </a:p>
          <a:p>
            <a:pPr marL="342882" indent="-342882">
              <a:buFont typeface="Arial" panose="020B0604020202020204" pitchFamily="34" charset="0"/>
              <a:buChar char="•"/>
            </a:pPr>
            <a:r>
              <a:rPr lang="en-US" sz="2400" dirty="0"/>
              <a:t>Established during Task P-11 </a:t>
            </a:r>
            <a:r>
              <a:rPr lang="en-US" sz="2400" i="1" dirty="0"/>
              <a:t>Authorization Boundary</a:t>
            </a:r>
            <a:r>
              <a:rPr lang="en-US" sz="2400" dirty="0"/>
              <a:t> (before security categorization and development of security plans)</a:t>
            </a:r>
          </a:p>
          <a:p>
            <a:pPr marL="342882" indent="-342882">
              <a:buFont typeface="Arial" panose="020B0604020202020204" pitchFamily="34" charset="0"/>
              <a:buChar char="•"/>
            </a:pPr>
            <a:r>
              <a:rPr lang="en-US" sz="2400" dirty="0"/>
              <a:t>Guidance in Section 2.5 and Appendix G in NIST SP 800-37, Revision 2</a:t>
            </a:r>
          </a:p>
        </p:txBody>
      </p:sp>
      <p:sp>
        <p:nvSpPr>
          <p:cNvPr id="6" name="TextBox 5">
            <a:extLst>
              <a:ext uri="{FF2B5EF4-FFF2-40B4-BE49-F238E27FC236}">
                <a16:creationId xmlns:a16="http://schemas.microsoft.com/office/drawing/2014/main" id="{EBD1673A-125C-024A-B1BE-B58066C4B36E}"/>
              </a:ext>
            </a:extLst>
          </p:cNvPr>
          <p:cNvSpPr txBox="1"/>
          <p:nvPr/>
        </p:nvSpPr>
        <p:spPr>
          <a:xfrm>
            <a:off x="1172951" y="4968104"/>
            <a:ext cx="9846101" cy="830997"/>
          </a:xfrm>
          <a:prstGeom prst="rect">
            <a:avLst/>
          </a:prstGeom>
          <a:solidFill>
            <a:schemeClr val="accent1">
              <a:lumMod val="40000"/>
              <a:lumOff val="60000"/>
            </a:schemeClr>
          </a:solidFill>
          <a:ln>
            <a:noFill/>
          </a:ln>
        </p:spPr>
        <p:txBody>
          <a:bodyPr wrap="square" rtlCol="0">
            <a:spAutoFit/>
          </a:bodyPr>
          <a:lstStyle/>
          <a:p>
            <a:pPr algn="ctr"/>
            <a:r>
              <a:rPr lang="en-US" sz="2400" dirty="0">
                <a:solidFill>
                  <a:srgbClr val="002060"/>
                </a:solidFill>
              </a:rPr>
              <a:t>To encourage consistency in terminology, the term </a:t>
            </a:r>
            <a:r>
              <a:rPr lang="en-US" sz="2400" i="1" dirty="0">
                <a:solidFill>
                  <a:srgbClr val="002060"/>
                </a:solidFill>
              </a:rPr>
              <a:t>“</a:t>
            </a:r>
            <a:r>
              <a:rPr lang="en-US" sz="2400" b="1" i="1" dirty="0">
                <a:solidFill>
                  <a:srgbClr val="002060"/>
                </a:solidFill>
              </a:rPr>
              <a:t>system boundary</a:t>
            </a:r>
            <a:r>
              <a:rPr lang="en-US" sz="2400" i="1" dirty="0">
                <a:solidFill>
                  <a:srgbClr val="002060"/>
                </a:solidFill>
              </a:rPr>
              <a:t>” </a:t>
            </a:r>
            <a:r>
              <a:rPr lang="en-US" sz="2400" dirty="0">
                <a:solidFill>
                  <a:srgbClr val="002060"/>
                </a:solidFill>
              </a:rPr>
              <a:t>is no </a:t>
            </a:r>
            <a:br>
              <a:rPr lang="en-US" sz="2400" dirty="0">
                <a:solidFill>
                  <a:srgbClr val="002060"/>
                </a:solidFill>
              </a:rPr>
            </a:br>
            <a:r>
              <a:rPr lang="en-US" sz="2400" dirty="0">
                <a:solidFill>
                  <a:srgbClr val="002060"/>
                </a:solidFill>
              </a:rPr>
              <a:t>longer used interchangeably with the term </a:t>
            </a:r>
            <a:r>
              <a:rPr lang="en-US" sz="2400" b="1" i="1" dirty="0">
                <a:solidFill>
                  <a:srgbClr val="002060"/>
                </a:solidFill>
              </a:rPr>
              <a:t>“authorization boundary.”</a:t>
            </a:r>
            <a:endParaRPr lang="en-US" sz="2400" i="1" dirty="0">
              <a:solidFill>
                <a:srgbClr val="002060"/>
              </a:solidFill>
            </a:endParaRPr>
          </a:p>
        </p:txBody>
      </p:sp>
      <p:sp>
        <p:nvSpPr>
          <p:cNvPr id="5" name="Text Placeholder 3">
            <a:extLst>
              <a:ext uri="{FF2B5EF4-FFF2-40B4-BE49-F238E27FC236}">
                <a16:creationId xmlns:a16="http://schemas.microsoft.com/office/drawing/2014/main" id="{F328C50F-041C-F620-68E9-566739B4C7A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5: Authorization Boundaries</a:t>
            </a:r>
          </a:p>
        </p:txBody>
      </p:sp>
    </p:spTree>
    <p:custDataLst>
      <p:tags r:id="rId1"/>
    </p:custDataLst>
    <p:extLst>
      <p:ext uri="{BB962C8B-B14F-4D97-AF65-F5344CB8AC3E}">
        <p14:creationId xmlns:p14="http://schemas.microsoft.com/office/powerpoint/2010/main" val="2492758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334A3-1A4C-4BBE-BA9D-43A48D101B31}"/>
              </a:ext>
            </a:extLst>
          </p:cNvPr>
          <p:cNvSpPr>
            <a:spLocks noGrp="1"/>
          </p:cNvSpPr>
          <p:nvPr>
            <p:ph type="title"/>
          </p:nvPr>
        </p:nvSpPr>
        <p:spPr>
          <a:prstGeom prst="rect">
            <a:avLst/>
          </a:prstGeom>
        </p:spPr>
        <p:txBody>
          <a:bodyPr/>
          <a:lstStyle/>
          <a:p>
            <a:r>
              <a:rPr lang="en-US" b="1" dirty="0"/>
              <a:t>Determination of Authorization Boundary Considerations</a:t>
            </a:r>
            <a:endParaRPr lang="en-US" dirty="0"/>
          </a:p>
        </p:txBody>
      </p:sp>
      <p:sp>
        <p:nvSpPr>
          <p:cNvPr id="2" name="Slide Number Placeholder 1">
            <a:extLst>
              <a:ext uri="{FF2B5EF4-FFF2-40B4-BE49-F238E27FC236}">
                <a16:creationId xmlns:a16="http://schemas.microsoft.com/office/drawing/2014/main" id="{0EEB2626-9772-4E1A-ACE5-53C8DEC9BADF}"/>
              </a:ext>
            </a:extLst>
          </p:cNvPr>
          <p:cNvSpPr>
            <a:spLocks noGrp="1"/>
          </p:cNvSpPr>
          <p:nvPr>
            <p:ph type="sldNum" sz="quarter" idx="12"/>
          </p:nvPr>
        </p:nvSpPr>
        <p:spPr/>
        <p:txBody>
          <a:bodyPr/>
          <a:lstStyle/>
          <a:p>
            <a:fld id="{61C45A3A-841E-C04D-A6C3-2A644B41F8FE}" type="slidenum">
              <a:rPr lang="en-US" smtClean="0"/>
              <a:t>37</a:t>
            </a:fld>
            <a:endParaRPr lang="en-US" dirty="0"/>
          </a:p>
        </p:txBody>
      </p:sp>
      <p:sp>
        <p:nvSpPr>
          <p:cNvPr id="3" name="Content Placeholder 2">
            <a:extLst>
              <a:ext uri="{FF2B5EF4-FFF2-40B4-BE49-F238E27FC236}">
                <a16:creationId xmlns:a16="http://schemas.microsoft.com/office/drawing/2014/main" id="{E2390A66-815B-46E7-A3FF-212CD0443339}"/>
              </a:ext>
            </a:extLst>
          </p:cNvPr>
          <p:cNvSpPr>
            <a:spLocks noGrp="1"/>
          </p:cNvSpPr>
          <p:nvPr>
            <p:ph type="body" sz="half" idx="2"/>
          </p:nvPr>
        </p:nvSpPr>
        <p:spPr/>
        <p:txBody>
          <a:bodyPr>
            <a:normAutofit/>
          </a:bodyPr>
          <a:lstStyle/>
          <a:p>
            <a:pPr lvl="0"/>
            <a:r>
              <a:rPr lang="en-US" sz="2400" dirty="0"/>
              <a:t>Organizations consider system elements and organization-wide activities when determining authorization boundaries </a:t>
            </a:r>
            <a:endParaRPr lang="en-US" b="1" dirty="0"/>
          </a:p>
          <a:p>
            <a:pPr algn="ctr">
              <a:spcBef>
                <a:spcPts val="1600"/>
              </a:spcBef>
            </a:pPr>
            <a:r>
              <a:rPr lang="en-US" sz="2400" b="1" dirty="0"/>
              <a:t>Considerations for Determining Authorization Boundaries</a:t>
            </a:r>
          </a:p>
        </p:txBody>
      </p:sp>
      <p:grpSp>
        <p:nvGrpSpPr>
          <p:cNvPr id="12" name="Group 11">
            <a:extLst>
              <a:ext uri="{FF2B5EF4-FFF2-40B4-BE49-F238E27FC236}">
                <a16:creationId xmlns:a16="http://schemas.microsoft.com/office/drawing/2014/main" id="{BB3768EE-9477-A05E-8E28-CEF0040CC02F}"/>
              </a:ext>
            </a:extLst>
          </p:cNvPr>
          <p:cNvGrpSpPr/>
          <p:nvPr/>
        </p:nvGrpSpPr>
        <p:grpSpPr>
          <a:xfrm>
            <a:off x="1298400" y="3058242"/>
            <a:ext cx="9595201" cy="2395979"/>
            <a:chOff x="1298400" y="2952738"/>
            <a:chExt cx="9595201" cy="2395979"/>
          </a:xfrm>
        </p:grpSpPr>
        <p:sp>
          <p:nvSpPr>
            <p:cNvPr id="8" name="Freeform: Shape 7">
              <a:extLst>
                <a:ext uri="{FF2B5EF4-FFF2-40B4-BE49-F238E27FC236}">
                  <a16:creationId xmlns:a16="http://schemas.microsoft.com/office/drawing/2014/main" id="{BDB4CC0A-D0F1-798A-7872-C6F0728B9919}"/>
                </a:ext>
              </a:extLst>
            </p:cNvPr>
            <p:cNvSpPr/>
            <p:nvPr/>
          </p:nvSpPr>
          <p:spPr>
            <a:xfrm>
              <a:off x="1298400" y="2952738"/>
              <a:ext cx="4483738" cy="518400"/>
            </a:xfrm>
            <a:custGeom>
              <a:avLst/>
              <a:gdLst>
                <a:gd name="connsiteX0" fmla="*/ 0 w 4483738"/>
                <a:gd name="connsiteY0" fmla="*/ 0 h 518400"/>
                <a:gd name="connsiteX1" fmla="*/ 4483738 w 4483738"/>
                <a:gd name="connsiteY1" fmla="*/ 0 h 518400"/>
                <a:gd name="connsiteX2" fmla="*/ 4483738 w 4483738"/>
                <a:gd name="connsiteY2" fmla="*/ 518400 h 518400"/>
                <a:gd name="connsiteX3" fmla="*/ 0 w 4483738"/>
                <a:gd name="connsiteY3" fmla="*/ 518400 h 518400"/>
                <a:gd name="connsiteX4" fmla="*/ 0 w 4483738"/>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518400">
                  <a:moveTo>
                    <a:pt x="0" y="0"/>
                  </a:moveTo>
                  <a:lnTo>
                    <a:pt x="4483738" y="0"/>
                  </a:lnTo>
                  <a:lnTo>
                    <a:pt x="4483738" y="518400"/>
                  </a:lnTo>
                  <a:lnTo>
                    <a:pt x="0" y="518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Examples of System Elements</a:t>
              </a:r>
            </a:p>
          </p:txBody>
        </p:sp>
        <p:sp>
          <p:nvSpPr>
            <p:cNvPr id="9" name="Freeform: Shape 8">
              <a:extLst>
                <a:ext uri="{FF2B5EF4-FFF2-40B4-BE49-F238E27FC236}">
                  <a16:creationId xmlns:a16="http://schemas.microsoft.com/office/drawing/2014/main" id="{739ED657-B6B4-3160-ABD0-0245B04CDC6C}"/>
                </a:ext>
              </a:extLst>
            </p:cNvPr>
            <p:cNvSpPr/>
            <p:nvPr/>
          </p:nvSpPr>
          <p:spPr>
            <a:xfrm>
              <a:off x="1298400" y="3471138"/>
              <a:ext cx="4483738" cy="1877579"/>
            </a:xfrm>
            <a:custGeom>
              <a:avLst/>
              <a:gdLst>
                <a:gd name="connsiteX0" fmla="*/ 0 w 4483738"/>
                <a:gd name="connsiteY0" fmla="*/ 0 h 1877579"/>
                <a:gd name="connsiteX1" fmla="*/ 4483738 w 4483738"/>
                <a:gd name="connsiteY1" fmla="*/ 0 h 1877579"/>
                <a:gd name="connsiteX2" fmla="*/ 4483738 w 4483738"/>
                <a:gd name="connsiteY2" fmla="*/ 1877579 h 1877579"/>
                <a:gd name="connsiteX3" fmla="*/ 0 w 4483738"/>
                <a:gd name="connsiteY3" fmla="*/ 1877579 h 1877579"/>
                <a:gd name="connsiteX4" fmla="*/ 0 w 4483738"/>
                <a:gd name="connsiteY4" fmla="*/ 0 h 187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1877579">
                  <a:moveTo>
                    <a:pt x="0" y="0"/>
                  </a:moveTo>
                  <a:lnTo>
                    <a:pt x="4483738" y="0"/>
                  </a:lnTo>
                  <a:lnTo>
                    <a:pt x="4483738" y="1877579"/>
                  </a:lnTo>
                  <a:lnTo>
                    <a:pt x="0" y="187757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Are under same direct management</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Support same mission or business functions</a:t>
              </a:r>
              <a:endParaRPr lang="en-US" sz="1600" b="1" kern="1200" dirty="0"/>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Process/store/transmit similar information types</a:t>
              </a:r>
              <a:endParaRPr lang="en-US" sz="1600" b="1" kern="1200" dirty="0"/>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Reside in same/very similar operating environments</a:t>
              </a:r>
              <a:endParaRPr lang="en-US" sz="1600" b="1" kern="1200" dirty="0"/>
            </a:p>
          </p:txBody>
        </p:sp>
        <p:sp>
          <p:nvSpPr>
            <p:cNvPr id="10" name="Freeform: Shape 9">
              <a:extLst>
                <a:ext uri="{FF2B5EF4-FFF2-40B4-BE49-F238E27FC236}">
                  <a16:creationId xmlns:a16="http://schemas.microsoft.com/office/drawing/2014/main" id="{6337A0C6-9FA8-A0D4-385F-F25F6B572300}"/>
                </a:ext>
              </a:extLst>
            </p:cNvPr>
            <p:cNvSpPr/>
            <p:nvPr/>
          </p:nvSpPr>
          <p:spPr>
            <a:xfrm>
              <a:off x="6409863" y="2952738"/>
              <a:ext cx="4483738" cy="518400"/>
            </a:xfrm>
            <a:custGeom>
              <a:avLst/>
              <a:gdLst>
                <a:gd name="connsiteX0" fmla="*/ 0 w 4483738"/>
                <a:gd name="connsiteY0" fmla="*/ 0 h 518400"/>
                <a:gd name="connsiteX1" fmla="*/ 4483738 w 4483738"/>
                <a:gd name="connsiteY1" fmla="*/ 0 h 518400"/>
                <a:gd name="connsiteX2" fmla="*/ 4483738 w 4483738"/>
                <a:gd name="connsiteY2" fmla="*/ 518400 h 518400"/>
                <a:gd name="connsiteX3" fmla="*/ 0 w 4483738"/>
                <a:gd name="connsiteY3" fmla="*/ 518400 h 518400"/>
                <a:gd name="connsiteX4" fmla="*/ 0 w 4483738"/>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518400">
                  <a:moveTo>
                    <a:pt x="0" y="0"/>
                  </a:moveTo>
                  <a:lnTo>
                    <a:pt x="4483738" y="0"/>
                  </a:lnTo>
                  <a:lnTo>
                    <a:pt x="4483738" y="518400"/>
                  </a:lnTo>
                  <a:lnTo>
                    <a:pt x="0" y="518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Examples of Organization-wide Activities</a:t>
              </a:r>
            </a:p>
          </p:txBody>
        </p:sp>
        <p:sp>
          <p:nvSpPr>
            <p:cNvPr id="11" name="Freeform: Shape 10">
              <a:extLst>
                <a:ext uri="{FF2B5EF4-FFF2-40B4-BE49-F238E27FC236}">
                  <a16:creationId xmlns:a16="http://schemas.microsoft.com/office/drawing/2014/main" id="{8FA417F9-023C-8C6D-2030-A4A3F49E591D}"/>
                </a:ext>
              </a:extLst>
            </p:cNvPr>
            <p:cNvSpPr/>
            <p:nvPr/>
          </p:nvSpPr>
          <p:spPr>
            <a:xfrm>
              <a:off x="6409863" y="3471138"/>
              <a:ext cx="4483738" cy="1877579"/>
            </a:xfrm>
            <a:custGeom>
              <a:avLst/>
              <a:gdLst>
                <a:gd name="connsiteX0" fmla="*/ 0 w 4483738"/>
                <a:gd name="connsiteY0" fmla="*/ 0 h 1877579"/>
                <a:gd name="connsiteX1" fmla="*/ 4483738 w 4483738"/>
                <a:gd name="connsiteY1" fmla="*/ 0 h 1877579"/>
                <a:gd name="connsiteX2" fmla="*/ 4483738 w 4483738"/>
                <a:gd name="connsiteY2" fmla="*/ 1877579 h 1877579"/>
                <a:gd name="connsiteX3" fmla="*/ 0 w 4483738"/>
                <a:gd name="connsiteY3" fmla="*/ 1877579 h 1877579"/>
                <a:gd name="connsiteX4" fmla="*/ 0 w 4483738"/>
                <a:gd name="connsiteY4" fmla="*/ 0 h 187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1877579">
                  <a:moveTo>
                    <a:pt x="0" y="0"/>
                  </a:moveTo>
                  <a:lnTo>
                    <a:pt x="4483738" y="0"/>
                  </a:lnTo>
                  <a:lnTo>
                    <a:pt x="4483738" y="1877579"/>
                  </a:lnTo>
                  <a:lnTo>
                    <a:pt x="0" y="187757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Mission/business requirements</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Security and privacy requirements</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Costs to the organization (with respect to potential loss)</a:t>
              </a:r>
            </a:p>
          </p:txBody>
        </p:sp>
      </p:grpSp>
      <p:sp>
        <p:nvSpPr>
          <p:cNvPr id="6" name="Text Placeholder 3">
            <a:extLst>
              <a:ext uri="{FF2B5EF4-FFF2-40B4-BE49-F238E27FC236}">
                <a16:creationId xmlns:a16="http://schemas.microsoft.com/office/drawing/2014/main" id="{50F2EC47-2503-8032-4316-7C63DAAE175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5: Authorization Boundaries</a:t>
            </a:r>
          </a:p>
        </p:txBody>
      </p:sp>
    </p:spTree>
    <p:custDataLst>
      <p:tags r:id="rId1"/>
    </p:custDataLst>
    <p:extLst>
      <p:ext uri="{BB962C8B-B14F-4D97-AF65-F5344CB8AC3E}">
        <p14:creationId xmlns:p14="http://schemas.microsoft.com/office/powerpoint/2010/main" val="325850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A754B7-585F-41FE-BA6F-DAD4E859E6C0}"/>
              </a:ext>
            </a:extLst>
          </p:cNvPr>
          <p:cNvSpPr>
            <a:spLocks noGrp="1"/>
          </p:cNvSpPr>
          <p:nvPr>
            <p:ph type="title"/>
          </p:nvPr>
        </p:nvSpPr>
        <p:spPr>
          <a:prstGeom prst="rect">
            <a:avLst/>
          </a:prstGeom>
        </p:spPr>
        <p:txBody>
          <a:bodyPr>
            <a:noAutofit/>
          </a:bodyPr>
          <a:lstStyle/>
          <a:p>
            <a:r>
              <a:rPr lang="en-US" b="1" dirty="0"/>
              <a:t>Boundaries for Complex Systems and External Providers</a:t>
            </a:r>
            <a:endParaRPr lang="en-US" dirty="0"/>
          </a:p>
        </p:txBody>
      </p:sp>
      <p:sp>
        <p:nvSpPr>
          <p:cNvPr id="2" name="Slide Number Placeholder 1">
            <a:extLst>
              <a:ext uri="{FF2B5EF4-FFF2-40B4-BE49-F238E27FC236}">
                <a16:creationId xmlns:a16="http://schemas.microsoft.com/office/drawing/2014/main" id="{D9448F57-38B9-4B1A-BA8D-2EEB873DD711}"/>
              </a:ext>
            </a:extLst>
          </p:cNvPr>
          <p:cNvSpPr>
            <a:spLocks noGrp="1"/>
          </p:cNvSpPr>
          <p:nvPr>
            <p:ph type="sldNum" sz="quarter" idx="12"/>
          </p:nvPr>
        </p:nvSpPr>
        <p:spPr/>
        <p:txBody>
          <a:bodyPr/>
          <a:lstStyle/>
          <a:p>
            <a:fld id="{61C45A3A-841E-C04D-A6C3-2A644B41F8FE}" type="slidenum">
              <a:rPr lang="en-US" smtClean="0"/>
              <a:t>38</a:t>
            </a:fld>
            <a:endParaRPr lang="en-US" dirty="0"/>
          </a:p>
        </p:txBody>
      </p:sp>
      <p:sp>
        <p:nvSpPr>
          <p:cNvPr id="3" name="Content Placeholder 2">
            <a:extLst>
              <a:ext uri="{FF2B5EF4-FFF2-40B4-BE49-F238E27FC236}">
                <a16:creationId xmlns:a16="http://schemas.microsoft.com/office/drawing/2014/main" id="{3CC0A7CA-1DBE-4D90-B976-0988DCA00E83}"/>
              </a:ext>
            </a:extLst>
          </p:cNvPr>
          <p:cNvSpPr>
            <a:spLocks noGrp="1"/>
          </p:cNvSpPr>
          <p:nvPr>
            <p:ph type="body" sz="half" idx="2"/>
          </p:nvPr>
        </p:nvSpPr>
        <p:spPr/>
        <p:txBody>
          <a:bodyPr>
            <a:normAutofit/>
          </a:bodyPr>
          <a:lstStyle/>
          <a:p>
            <a:pPr lvl="0">
              <a:lnSpc>
                <a:spcPct val="90000"/>
              </a:lnSpc>
              <a:spcAft>
                <a:spcPts val="0"/>
              </a:spcAft>
            </a:pPr>
            <a:r>
              <a:rPr lang="en-US" sz="2400" dirty="0"/>
              <a:t>Dividing a system into subsystems facilitates a targeted application of controls to achieve adequate security, protection of individual privacy, and a cost-effective risk management process</a:t>
            </a:r>
          </a:p>
          <a:p>
            <a:pPr lvl="0" algn="ctr">
              <a:spcBef>
                <a:spcPts val="600"/>
              </a:spcBef>
              <a:spcAft>
                <a:spcPts val="0"/>
              </a:spcAft>
            </a:pPr>
            <a:r>
              <a:rPr lang="en-US" sz="2400" b="1" dirty="0"/>
              <a:t>Potential Scenarios for Dividing a System Into Subsystems</a:t>
            </a:r>
            <a:endParaRPr lang="en-US" sz="4400" b="1" dirty="0"/>
          </a:p>
        </p:txBody>
      </p:sp>
      <p:sp>
        <p:nvSpPr>
          <p:cNvPr id="5" name="Text Placeholder 3">
            <a:extLst>
              <a:ext uri="{FF2B5EF4-FFF2-40B4-BE49-F238E27FC236}">
                <a16:creationId xmlns:a16="http://schemas.microsoft.com/office/drawing/2014/main" id="{44000345-2D0A-B4A2-6B10-175291244ED3}"/>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5: Authorization Boundaries</a:t>
            </a:r>
          </a:p>
        </p:txBody>
      </p:sp>
      <p:grpSp>
        <p:nvGrpSpPr>
          <p:cNvPr id="7" name="Group 6">
            <a:extLst>
              <a:ext uri="{FF2B5EF4-FFF2-40B4-BE49-F238E27FC236}">
                <a16:creationId xmlns:a16="http://schemas.microsoft.com/office/drawing/2014/main" id="{835E32BC-E596-6143-67DC-C55C28385FDB}"/>
              </a:ext>
            </a:extLst>
          </p:cNvPr>
          <p:cNvGrpSpPr/>
          <p:nvPr/>
        </p:nvGrpSpPr>
        <p:grpSpPr>
          <a:xfrm>
            <a:off x="1068276" y="3049760"/>
            <a:ext cx="10055448" cy="2826784"/>
            <a:chOff x="1298400" y="2952738"/>
            <a:chExt cx="9595201" cy="2826784"/>
          </a:xfrm>
        </p:grpSpPr>
        <p:sp>
          <p:nvSpPr>
            <p:cNvPr id="8" name="Freeform: Shape 7">
              <a:extLst>
                <a:ext uri="{FF2B5EF4-FFF2-40B4-BE49-F238E27FC236}">
                  <a16:creationId xmlns:a16="http://schemas.microsoft.com/office/drawing/2014/main" id="{53022FD6-53C4-8DFB-8807-DADA7F2966B5}"/>
                </a:ext>
              </a:extLst>
            </p:cNvPr>
            <p:cNvSpPr/>
            <p:nvPr/>
          </p:nvSpPr>
          <p:spPr>
            <a:xfrm>
              <a:off x="1298400" y="2952738"/>
              <a:ext cx="4483738" cy="518400"/>
            </a:xfrm>
            <a:custGeom>
              <a:avLst/>
              <a:gdLst>
                <a:gd name="connsiteX0" fmla="*/ 0 w 4483738"/>
                <a:gd name="connsiteY0" fmla="*/ 0 h 518400"/>
                <a:gd name="connsiteX1" fmla="*/ 4483738 w 4483738"/>
                <a:gd name="connsiteY1" fmla="*/ 0 h 518400"/>
                <a:gd name="connsiteX2" fmla="*/ 4483738 w 4483738"/>
                <a:gd name="connsiteY2" fmla="*/ 518400 h 518400"/>
                <a:gd name="connsiteX3" fmla="*/ 0 w 4483738"/>
                <a:gd name="connsiteY3" fmla="*/ 518400 h 518400"/>
                <a:gd name="connsiteX4" fmla="*/ 0 w 4483738"/>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518400">
                  <a:moveTo>
                    <a:pt x="0" y="0"/>
                  </a:moveTo>
                  <a:lnTo>
                    <a:pt x="4483738" y="0"/>
                  </a:lnTo>
                  <a:lnTo>
                    <a:pt x="4483738" y="518400"/>
                  </a:lnTo>
                  <a:lnTo>
                    <a:pt x="0" y="518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1" kern="1200" dirty="0"/>
                <a:t>Complex Systems</a:t>
              </a:r>
            </a:p>
          </p:txBody>
        </p:sp>
        <p:sp>
          <p:nvSpPr>
            <p:cNvPr id="9" name="Freeform: Shape 8">
              <a:extLst>
                <a:ext uri="{FF2B5EF4-FFF2-40B4-BE49-F238E27FC236}">
                  <a16:creationId xmlns:a16="http://schemas.microsoft.com/office/drawing/2014/main" id="{D57FEA93-A5FA-AFA9-07B4-8085438B54DF}"/>
                </a:ext>
              </a:extLst>
            </p:cNvPr>
            <p:cNvSpPr/>
            <p:nvPr/>
          </p:nvSpPr>
          <p:spPr>
            <a:xfrm>
              <a:off x="1298400" y="3471138"/>
              <a:ext cx="4483738" cy="2308384"/>
            </a:xfrm>
            <a:custGeom>
              <a:avLst/>
              <a:gdLst>
                <a:gd name="connsiteX0" fmla="*/ 0 w 4483738"/>
                <a:gd name="connsiteY0" fmla="*/ 0 h 1877579"/>
                <a:gd name="connsiteX1" fmla="*/ 4483738 w 4483738"/>
                <a:gd name="connsiteY1" fmla="*/ 0 h 1877579"/>
                <a:gd name="connsiteX2" fmla="*/ 4483738 w 4483738"/>
                <a:gd name="connsiteY2" fmla="*/ 1877579 h 1877579"/>
                <a:gd name="connsiteX3" fmla="*/ 0 w 4483738"/>
                <a:gd name="connsiteY3" fmla="*/ 1877579 h 1877579"/>
                <a:gd name="connsiteX4" fmla="*/ 0 w 4483738"/>
                <a:gd name="connsiteY4" fmla="*/ 0 h 187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1877579">
                  <a:moveTo>
                    <a:pt x="0" y="0"/>
                  </a:moveTo>
                  <a:lnTo>
                    <a:pt x="4483738" y="0"/>
                  </a:lnTo>
                  <a:lnTo>
                    <a:pt x="4483738" y="1877579"/>
                  </a:lnTo>
                  <a:lnTo>
                    <a:pt x="0" y="187757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Can be viewed as individual subsystems</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Divided up into set of manageable groups of system elements</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All support similar mission, but distinct enough to be identified separately</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Monitor communications at internal boundaries among subsystems</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Security categorization of subsystems are considered for control allocation </a:t>
              </a:r>
            </a:p>
          </p:txBody>
        </p:sp>
        <p:sp>
          <p:nvSpPr>
            <p:cNvPr id="10" name="Freeform: Shape 9">
              <a:extLst>
                <a:ext uri="{FF2B5EF4-FFF2-40B4-BE49-F238E27FC236}">
                  <a16:creationId xmlns:a16="http://schemas.microsoft.com/office/drawing/2014/main" id="{E97D050C-9F2D-8CAF-BDB4-250F00013624}"/>
                </a:ext>
              </a:extLst>
            </p:cNvPr>
            <p:cNvSpPr/>
            <p:nvPr/>
          </p:nvSpPr>
          <p:spPr>
            <a:xfrm>
              <a:off x="6409863" y="2952738"/>
              <a:ext cx="4483738" cy="518400"/>
            </a:xfrm>
            <a:custGeom>
              <a:avLst/>
              <a:gdLst>
                <a:gd name="connsiteX0" fmla="*/ 0 w 4483738"/>
                <a:gd name="connsiteY0" fmla="*/ 0 h 518400"/>
                <a:gd name="connsiteX1" fmla="*/ 4483738 w 4483738"/>
                <a:gd name="connsiteY1" fmla="*/ 0 h 518400"/>
                <a:gd name="connsiteX2" fmla="*/ 4483738 w 4483738"/>
                <a:gd name="connsiteY2" fmla="*/ 518400 h 518400"/>
                <a:gd name="connsiteX3" fmla="*/ 0 w 4483738"/>
                <a:gd name="connsiteY3" fmla="*/ 518400 h 518400"/>
                <a:gd name="connsiteX4" fmla="*/ 0 w 4483738"/>
                <a:gd name="connsiteY4" fmla="*/ 0 h 51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518400">
                  <a:moveTo>
                    <a:pt x="0" y="0"/>
                  </a:moveTo>
                  <a:lnTo>
                    <a:pt x="4483738" y="0"/>
                  </a:lnTo>
                  <a:lnTo>
                    <a:pt x="4483738" y="518400"/>
                  </a:lnTo>
                  <a:lnTo>
                    <a:pt x="0" y="51840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8016" tIns="73152" rIns="128016" bIns="73152" numCol="1" spcCol="1270" anchor="ctr" anchorCtr="0">
              <a:noAutofit/>
            </a:bodyPr>
            <a:lstStyle/>
            <a:p>
              <a:pPr lvl="0" algn="ctr"/>
              <a:r>
                <a:rPr lang="en-US" sz="1800" b="1" dirty="0"/>
                <a:t>External Providers</a:t>
              </a:r>
            </a:p>
          </p:txBody>
        </p:sp>
        <p:sp>
          <p:nvSpPr>
            <p:cNvPr id="11" name="Freeform: Shape 10">
              <a:extLst>
                <a:ext uri="{FF2B5EF4-FFF2-40B4-BE49-F238E27FC236}">
                  <a16:creationId xmlns:a16="http://schemas.microsoft.com/office/drawing/2014/main" id="{31C1B8B8-ACF0-58E1-4034-E4FFBC54A345}"/>
                </a:ext>
              </a:extLst>
            </p:cNvPr>
            <p:cNvSpPr/>
            <p:nvPr/>
          </p:nvSpPr>
          <p:spPr>
            <a:xfrm>
              <a:off x="6409863" y="3471138"/>
              <a:ext cx="4483738" cy="2308384"/>
            </a:xfrm>
            <a:custGeom>
              <a:avLst/>
              <a:gdLst>
                <a:gd name="connsiteX0" fmla="*/ 0 w 4483738"/>
                <a:gd name="connsiteY0" fmla="*/ 0 h 1877579"/>
                <a:gd name="connsiteX1" fmla="*/ 4483738 w 4483738"/>
                <a:gd name="connsiteY1" fmla="*/ 0 h 1877579"/>
                <a:gd name="connsiteX2" fmla="*/ 4483738 w 4483738"/>
                <a:gd name="connsiteY2" fmla="*/ 1877579 h 1877579"/>
                <a:gd name="connsiteX3" fmla="*/ 0 w 4483738"/>
                <a:gd name="connsiteY3" fmla="*/ 1877579 h 1877579"/>
                <a:gd name="connsiteX4" fmla="*/ 0 w 4483738"/>
                <a:gd name="connsiteY4" fmla="*/ 0 h 1877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83738" h="1877579">
                  <a:moveTo>
                    <a:pt x="0" y="0"/>
                  </a:moveTo>
                  <a:lnTo>
                    <a:pt x="4483738" y="0"/>
                  </a:lnTo>
                  <a:lnTo>
                    <a:pt x="4483738" y="1877579"/>
                  </a:lnTo>
                  <a:lnTo>
                    <a:pt x="0" y="187757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Providers that process, store, transmit federal information, operate systems on behalf of federal government must meet same security and privacy requirements as federal systems</a:t>
              </a:r>
            </a:p>
            <a:p>
              <a:pPr marL="285750" lvl="1" indent="-285750" algn="l" defTabSz="800100">
                <a:lnSpc>
                  <a:spcPct val="90000"/>
                </a:lnSpc>
                <a:spcBef>
                  <a:spcPct val="0"/>
                </a:spcBef>
                <a:spcAft>
                  <a:spcPct val="15000"/>
                </a:spcAft>
                <a:buFont typeface="Arial" panose="020B0604020202020204" pitchFamily="34" charset="0"/>
                <a:buChar char="•"/>
              </a:pPr>
              <a:r>
                <a:rPr lang="en-US" sz="1600" kern="1200" dirty="0"/>
                <a:t>Organization level of trust in external provider dependent upon control implementation and privacy protection</a:t>
              </a:r>
            </a:p>
          </p:txBody>
        </p:sp>
      </p:grpSp>
    </p:spTree>
    <p:custDataLst>
      <p:tags r:id="rId1"/>
    </p:custDataLst>
    <p:extLst>
      <p:ext uri="{BB962C8B-B14F-4D97-AF65-F5344CB8AC3E}">
        <p14:creationId xmlns:p14="http://schemas.microsoft.com/office/powerpoint/2010/main" val="4244558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F5AABD-A478-4920-84F1-7BE11B6D8A6E}"/>
              </a:ext>
            </a:extLst>
          </p:cNvPr>
          <p:cNvSpPr>
            <a:spLocks noGrp="1"/>
          </p:cNvSpPr>
          <p:nvPr>
            <p:ph type="title"/>
          </p:nvPr>
        </p:nvSpPr>
        <p:spPr>
          <a:prstGeom prst="rect">
            <a:avLst/>
          </a:prstGeom>
        </p:spPr>
        <p:txBody>
          <a:bodyPr/>
          <a:lstStyle/>
          <a:p>
            <a:r>
              <a:rPr lang="en-US" b="1" dirty="0"/>
              <a:t>Lesson 6: Authorization Types and Decisions</a:t>
            </a:r>
            <a:endParaRPr lang="en-US" dirty="0"/>
          </a:p>
        </p:txBody>
      </p:sp>
      <p:sp>
        <p:nvSpPr>
          <p:cNvPr id="2" name="Slide Number Placeholder 1">
            <a:extLst>
              <a:ext uri="{FF2B5EF4-FFF2-40B4-BE49-F238E27FC236}">
                <a16:creationId xmlns:a16="http://schemas.microsoft.com/office/drawing/2014/main" id="{567E099E-2F28-49C0-8DED-0FD87097AA82}"/>
              </a:ext>
            </a:extLst>
          </p:cNvPr>
          <p:cNvSpPr>
            <a:spLocks noGrp="1"/>
          </p:cNvSpPr>
          <p:nvPr>
            <p:ph type="sldNum" sz="quarter" idx="12"/>
          </p:nvPr>
        </p:nvSpPr>
        <p:spPr/>
        <p:txBody>
          <a:bodyPr/>
          <a:lstStyle/>
          <a:p>
            <a:fld id="{61C45A3A-841E-C04D-A6C3-2A644B41F8FE}" type="slidenum">
              <a:rPr lang="en-US" smtClean="0"/>
              <a:t>39</a:t>
            </a:fld>
            <a:endParaRPr lang="en-US" dirty="0"/>
          </a:p>
        </p:txBody>
      </p:sp>
      <p:sp>
        <p:nvSpPr>
          <p:cNvPr id="3" name="Content Placeholder 2">
            <a:extLst>
              <a:ext uri="{FF2B5EF4-FFF2-40B4-BE49-F238E27FC236}">
                <a16:creationId xmlns:a16="http://schemas.microsoft.com/office/drawing/2014/main" id="{F73ABC65-A827-486A-BEC7-DC61B06EB271}"/>
              </a:ext>
            </a:extLst>
          </p:cNvPr>
          <p:cNvSpPr>
            <a:spLocks noGrp="1"/>
          </p:cNvSpPr>
          <p:nvPr>
            <p:ph type="body" sz="half" idx="2"/>
          </p:nvPr>
        </p:nvSpPr>
        <p:spPr/>
        <p:txBody>
          <a:bodyPr numCol="2">
            <a:normAutofit/>
          </a:bodyPr>
          <a:lstStyle/>
          <a:p>
            <a:pPr marL="342882" indent="-342882">
              <a:buFont typeface="Arial" panose="020B0604020202020204" pitchFamily="34" charset="0"/>
              <a:buChar char="•"/>
            </a:pPr>
            <a:r>
              <a:rPr lang="en-US" sz="2400" b="1" dirty="0"/>
              <a:t>Authorization Types </a:t>
            </a:r>
          </a:p>
          <a:p>
            <a:pPr marL="800060" lvl="1" indent="-342882">
              <a:buFont typeface="Arial" panose="020B0604020202020204" pitchFamily="34" charset="0"/>
              <a:buChar char="•"/>
            </a:pPr>
            <a:r>
              <a:rPr lang="en-US" sz="2000" dirty="0"/>
              <a:t>Initial Authorization</a:t>
            </a:r>
            <a:endParaRPr lang="en-US" sz="2000" b="1" dirty="0"/>
          </a:p>
          <a:p>
            <a:pPr marL="800060" lvl="1" indent="-342882">
              <a:buFont typeface="Arial" panose="020B0604020202020204" pitchFamily="34" charset="0"/>
              <a:buChar char="•"/>
            </a:pPr>
            <a:r>
              <a:rPr lang="en-US" sz="2000" dirty="0"/>
              <a:t>Ongoing Authorization</a:t>
            </a:r>
            <a:endParaRPr lang="en-US" sz="2000" b="1" dirty="0"/>
          </a:p>
          <a:p>
            <a:pPr marL="800060" lvl="1" indent="-342882">
              <a:buFont typeface="Arial" panose="020B0604020202020204" pitchFamily="34" charset="0"/>
              <a:buChar char="•"/>
            </a:pPr>
            <a:r>
              <a:rPr lang="en-US" sz="2000" dirty="0"/>
              <a:t>Reauthorization</a:t>
            </a:r>
            <a:endParaRPr lang="en-US" sz="2000" b="1" dirty="0"/>
          </a:p>
          <a:p>
            <a:pPr marL="342882" indent="-342882">
              <a:buFont typeface="Arial" panose="020B0604020202020204" pitchFamily="34" charset="0"/>
              <a:buChar char="•"/>
            </a:pPr>
            <a:endParaRPr lang="en-US" sz="2400" b="1" dirty="0"/>
          </a:p>
          <a:p>
            <a:pPr marL="342882" indent="-342882">
              <a:buFont typeface="Arial" panose="020B0604020202020204" pitchFamily="34" charset="0"/>
              <a:buChar char="•"/>
            </a:pPr>
            <a:r>
              <a:rPr lang="en-US" sz="2400" b="1" dirty="0"/>
              <a:t>Authorization Decisions</a:t>
            </a:r>
          </a:p>
          <a:p>
            <a:pPr marL="800060" lvl="1" indent="-342882">
              <a:buFont typeface="Arial" panose="020B0604020202020204" pitchFamily="34" charset="0"/>
              <a:buChar char="•"/>
            </a:pPr>
            <a:r>
              <a:rPr lang="en-US" sz="2000" dirty="0"/>
              <a:t>Authorization to Operate</a:t>
            </a:r>
            <a:endParaRPr lang="en-US" sz="2000" b="1" dirty="0"/>
          </a:p>
          <a:p>
            <a:pPr marL="800060" lvl="1" indent="-342882">
              <a:buFont typeface="Arial" panose="020B0604020202020204" pitchFamily="34" charset="0"/>
              <a:buChar char="•"/>
            </a:pPr>
            <a:r>
              <a:rPr lang="en-US" sz="2000" dirty="0"/>
              <a:t>Common Control Authorization</a:t>
            </a:r>
            <a:endParaRPr lang="en-US" sz="2000" b="1" dirty="0"/>
          </a:p>
          <a:p>
            <a:pPr marL="800060" lvl="1" indent="-342882">
              <a:buFont typeface="Arial" panose="020B0604020202020204" pitchFamily="34" charset="0"/>
              <a:buChar char="•"/>
            </a:pPr>
            <a:r>
              <a:rPr lang="en-US" sz="2000" dirty="0"/>
              <a:t>Authorization to Use</a:t>
            </a:r>
            <a:endParaRPr lang="en-US" sz="2000" b="1" dirty="0"/>
          </a:p>
          <a:p>
            <a:pPr marL="800060" lvl="1" indent="-342882">
              <a:buFont typeface="Arial" panose="020B0604020202020204" pitchFamily="34" charset="0"/>
              <a:buChar char="•"/>
            </a:pPr>
            <a:r>
              <a:rPr lang="en-US" sz="2000" dirty="0"/>
              <a:t>Denial of Authorization </a:t>
            </a:r>
          </a:p>
          <a:p>
            <a:pPr marL="800060" lvl="1" indent="-342882">
              <a:buFont typeface="Arial" panose="020B0604020202020204" pitchFamily="34" charset="0"/>
              <a:buChar char="•"/>
            </a:pPr>
            <a:endParaRPr lang="en-US" sz="2000" b="1" dirty="0"/>
          </a:p>
          <a:p>
            <a:pPr marL="800060" lvl="1" indent="-342882">
              <a:buFont typeface="Arial" panose="020B0604020202020204" pitchFamily="34" charset="0"/>
              <a:buChar char="•"/>
            </a:pPr>
            <a:endParaRPr lang="en-US" sz="2000" b="1" dirty="0"/>
          </a:p>
          <a:p>
            <a:pPr marL="800060" lvl="1" indent="-342882">
              <a:buFont typeface="Arial" panose="020B0604020202020204" pitchFamily="34" charset="0"/>
              <a:buChar char="•"/>
            </a:pPr>
            <a:endParaRPr lang="en-US" sz="2000" b="1" dirty="0"/>
          </a:p>
          <a:p>
            <a:pPr marL="800060" lvl="1" indent="-342882">
              <a:buFont typeface="Arial" panose="020B0604020202020204" pitchFamily="34" charset="0"/>
              <a:buChar char="•"/>
            </a:pPr>
            <a:endParaRPr lang="en-US" sz="2000" b="1" dirty="0"/>
          </a:p>
        </p:txBody>
      </p:sp>
      <p:sp>
        <p:nvSpPr>
          <p:cNvPr id="5" name="Text Placeholder 3">
            <a:extLst>
              <a:ext uri="{FF2B5EF4-FFF2-40B4-BE49-F238E27FC236}">
                <a16:creationId xmlns:a16="http://schemas.microsoft.com/office/drawing/2014/main" id="{708C95A5-B077-B08B-7C87-D5050979175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
        <p:nvSpPr>
          <p:cNvPr id="6" name="TextBox 5">
            <a:extLst>
              <a:ext uri="{FF2B5EF4-FFF2-40B4-BE49-F238E27FC236}">
                <a16:creationId xmlns:a16="http://schemas.microsoft.com/office/drawing/2014/main" id="{7C337F10-3338-77B8-A5F5-1D6AB67C0A67}"/>
              </a:ext>
            </a:extLst>
          </p:cNvPr>
          <p:cNvSpPr txBox="1"/>
          <p:nvPr/>
        </p:nvSpPr>
        <p:spPr>
          <a:xfrm>
            <a:off x="6096000" y="1377696"/>
            <a:ext cx="3980688" cy="3785652"/>
          </a:xfrm>
          <a:prstGeom prst="rect">
            <a:avLst/>
          </a:prstGeom>
          <a:noFill/>
        </p:spPr>
        <p:txBody>
          <a:bodyPr wrap="square" rtlCol="0">
            <a:spAutoFit/>
          </a:bodyPr>
          <a:lstStyle/>
          <a:p>
            <a:pPr marL="342882" indent="-342882">
              <a:spcAft>
                <a:spcPts val="3600"/>
              </a:spcAft>
              <a:buFont typeface="Arial" panose="020B0604020202020204" pitchFamily="34" charset="0"/>
              <a:buChar char="•"/>
            </a:pPr>
            <a:r>
              <a:rPr lang="en-US" sz="2400" b="1" dirty="0"/>
              <a:t>Type Authorization</a:t>
            </a:r>
          </a:p>
          <a:p>
            <a:pPr marL="342882" indent="-342882">
              <a:spcAft>
                <a:spcPts val="3600"/>
              </a:spcAft>
              <a:buFont typeface="Arial" panose="020B0604020202020204" pitchFamily="34" charset="0"/>
              <a:buChar char="•"/>
            </a:pPr>
            <a:r>
              <a:rPr lang="en-US" sz="2400" b="1" dirty="0"/>
              <a:t>Facility Authorization</a:t>
            </a:r>
          </a:p>
          <a:p>
            <a:pPr marL="342882" indent="-342882">
              <a:spcAft>
                <a:spcPts val="3600"/>
              </a:spcAft>
              <a:buFont typeface="Arial" panose="020B0604020202020204" pitchFamily="34" charset="0"/>
              <a:buChar char="•"/>
            </a:pPr>
            <a:r>
              <a:rPr lang="en-US" sz="2400" b="1" dirty="0"/>
              <a:t>Traditional Authorization</a:t>
            </a:r>
          </a:p>
          <a:p>
            <a:pPr marL="342882" indent="-342882">
              <a:spcAft>
                <a:spcPts val="3600"/>
              </a:spcAft>
              <a:buFont typeface="Arial" panose="020B0604020202020204" pitchFamily="34" charset="0"/>
              <a:buChar char="•"/>
            </a:pPr>
            <a:r>
              <a:rPr lang="en-US" sz="2400" b="1" dirty="0"/>
              <a:t>Joint Authorization </a:t>
            </a:r>
          </a:p>
          <a:p>
            <a:pPr>
              <a:spcAft>
                <a:spcPts val="3600"/>
              </a:spcAft>
            </a:pPr>
            <a:endParaRPr lang="en-US" sz="2400" dirty="0"/>
          </a:p>
        </p:txBody>
      </p:sp>
    </p:spTree>
    <p:custDataLst>
      <p:tags r:id="rId1"/>
    </p:custDataLst>
    <p:extLst>
      <p:ext uri="{BB962C8B-B14F-4D97-AF65-F5344CB8AC3E}">
        <p14:creationId xmlns:p14="http://schemas.microsoft.com/office/powerpoint/2010/main" val="296768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F63ED4-D567-4312-BD35-9927E4228F43}"/>
              </a:ext>
            </a:extLst>
          </p:cNvPr>
          <p:cNvSpPr>
            <a:spLocks noGrp="1"/>
          </p:cNvSpPr>
          <p:nvPr>
            <p:ph type="title"/>
          </p:nvPr>
        </p:nvSpPr>
        <p:spPr>
          <a:prstGeom prst="rect">
            <a:avLst/>
          </a:prstGeom>
        </p:spPr>
        <p:txBody>
          <a:bodyPr/>
          <a:lstStyle/>
          <a:p>
            <a:r>
              <a:rPr lang="en-US" b="1" dirty="0"/>
              <a:t>Welcome and Overview</a:t>
            </a:r>
            <a:endParaRPr lang="en-US" dirty="0"/>
          </a:p>
        </p:txBody>
      </p:sp>
      <p:sp>
        <p:nvSpPr>
          <p:cNvPr id="2" name="Slide Number Placeholder 1">
            <a:extLst>
              <a:ext uri="{FF2B5EF4-FFF2-40B4-BE49-F238E27FC236}">
                <a16:creationId xmlns:a16="http://schemas.microsoft.com/office/drawing/2014/main" id="{DE0CFE44-CCF7-41A8-9120-EF49EA5A6784}"/>
              </a:ext>
            </a:extLst>
          </p:cNvPr>
          <p:cNvSpPr>
            <a:spLocks noGrp="1"/>
          </p:cNvSpPr>
          <p:nvPr>
            <p:ph type="sldNum" sz="quarter" idx="12"/>
          </p:nvPr>
        </p:nvSpPr>
        <p:spPr/>
        <p:txBody>
          <a:bodyPr/>
          <a:lstStyle/>
          <a:p>
            <a:fld id="{61C45A3A-841E-C04D-A6C3-2A644B41F8FE}" type="slidenum">
              <a:rPr lang="en-US" smtClean="0"/>
              <a:t>4</a:t>
            </a:fld>
            <a:endParaRPr lang="en-US" dirty="0"/>
          </a:p>
        </p:txBody>
      </p:sp>
      <p:sp>
        <p:nvSpPr>
          <p:cNvPr id="3" name="Content Placeholder 2">
            <a:extLst>
              <a:ext uri="{FF2B5EF4-FFF2-40B4-BE49-F238E27FC236}">
                <a16:creationId xmlns:a16="http://schemas.microsoft.com/office/drawing/2014/main" id="{8E0C9CC3-F8BB-4831-BE83-E468B0A27B39}"/>
              </a:ext>
            </a:extLst>
          </p:cNvPr>
          <p:cNvSpPr>
            <a:spLocks noGrp="1"/>
          </p:cNvSpPr>
          <p:nvPr>
            <p:ph type="body" sz="half" idx="2"/>
          </p:nvPr>
        </p:nvSpPr>
        <p:spPr/>
        <p:txBody>
          <a:bodyPr/>
          <a:lstStyle/>
          <a:p>
            <a:r>
              <a:rPr lang="en-US" sz="2400" dirty="0"/>
              <a:t>Welcome to the Risk Management Framework (RMF) for Systems and Organizations Course</a:t>
            </a:r>
          </a:p>
          <a:p>
            <a:pPr marL="800060" lvl="1" indent="-342882">
              <a:buFont typeface="Arial" panose="020B0604020202020204" pitchFamily="34" charset="0"/>
              <a:buChar char="•"/>
            </a:pPr>
            <a:r>
              <a:rPr lang="en-US" sz="2000" dirty="0"/>
              <a:t>Why organizations need to manage risk</a:t>
            </a:r>
          </a:p>
          <a:p>
            <a:pPr marL="800060" lvl="1" indent="-342882">
              <a:buFont typeface="Arial" panose="020B0604020202020204" pitchFamily="34" charset="0"/>
              <a:buChar char="•"/>
            </a:pPr>
            <a:r>
              <a:rPr lang="en-US" sz="2000" dirty="0"/>
              <a:t>Course purpose and target audience</a:t>
            </a:r>
          </a:p>
          <a:p>
            <a:pPr marL="800060" lvl="1" indent="-342882">
              <a:buFont typeface="Arial" panose="020B0604020202020204" pitchFamily="34" charset="0"/>
              <a:buChar char="•"/>
            </a:pPr>
            <a:r>
              <a:rPr lang="en-US" sz="2000" dirty="0"/>
              <a:t>Course goal and authority</a:t>
            </a:r>
          </a:p>
          <a:p>
            <a:pPr marL="800060" lvl="1" indent="-342882">
              <a:buFont typeface="Arial" panose="020B0604020202020204" pitchFamily="34" charset="0"/>
              <a:buChar char="•"/>
            </a:pPr>
            <a:r>
              <a:rPr lang="en-US" sz="2000" dirty="0"/>
              <a:t>Learning objectives </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endParaRPr lang="en-US" sz="2400" b="1" dirty="0"/>
          </a:p>
          <a:p>
            <a:pPr marL="800060" lvl="1" indent="-342882">
              <a:buFont typeface="Arial" panose="020B0604020202020204" pitchFamily="34" charset="0"/>
              <a:buChar char="•"/>
            </a:pPr>
            <a:endParaRPr lang="en-US" sz="2400" dirty="0"/>
          </a:p>
        </p:txBody>
      </p:sp>
      <p:sp>
        <p:nvSpPr>
          <p:cNvPr id="6" name="Text Placeholder 3">
            <a:extLst>
              <a:ext uri="{FF2B5EF4-FFF2-40B4-BE49-F238E27FC236}">
                <a16:creationId xmlns:a16="http://schemas.microsoft.com/office/drawing/2014/main" id="{B26CF4F7-CF83-F26F-B97D-27360C0E44F4}"/>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Overview</a:t>
            </a:r>
          </a:p>
        </p:txBody>
      </p:sp>
    </p:spTree>
    <p:custDataLst>
      <p:tags r:id="rId1"/>
    </p:custDataLst>
    <p:extLst>
      <p:ext uri="{BB962C8B-B14F-4D97-AF65-F5344CB8AC3E}">
        <p14:creationId xmlns:p14="http://schemas.microsoft.com/office/powerpoint/2010/main" val="3259502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14063D-D294-40C2-9462-F2599E84C31C}"/>
              </a:ext>
            </a:extLst>
          </p:cNvPr>
          <p:cNvSpPr>
            <a:spLocks noGrp="1"/>
          </p:cNvSpPr>
          <p:nvPr>
            <p:ph type="title"/>
          </p:nvPr>
        </p:nvSpPr>
        <p:spPr>
          <a:prstGeom prst="rect">
            <a:avLst/>
          </a:prstGeom>
        </p:spPr>
        <p:txBody>
          <a:bodyPr/>
          <a:lstStyle/>
          <a:p>
            <a:r>
              <a:rPr lang="en-US" b="1" dirty="0"/>
              <a:t>Authorization Types </a:t>
            </a:r>
            <a:endParaRPr lang="en-US" dirty="0"/>
          </a:p>
        </p:txBody>
      </p:sp>
      <p:sp>
        <p:nvSpPr>
          <p:cNvPr id="2" name="Slide Number Placeholder 1">
            <a:extLst>
              <a:ext uri="{FF2B5EF4-FFF2-40B4-BE49-F238E27FC236}">
                <a16:creationId xmlns:a16="http://schemas.microsoft.com/office/drawing/2014/main" id="{10578E16-3D4B-4E1C-A349-BC33022FDD40}"/>
              </a:ext>
            </a:extLst>
          </p:cNvPr>
          <p:cNvSpPr>
            <a:spLocks noGrp="1"/>
          </p:cNvSpPr>
          <p:nvPr>
            <p:ph type="sldNum" sz="quarter" idx="12"/>
          </p:nvPr>
        </p:nvSpPr>
        <p:spPr/>
        <p:txBody>
          <a:bodyPr/>
          <a:lstStyle/>
          <a:p>
            <a:fld id="{61C45A3A-841E-C04D-A6C3-2A644B41F8FE}" type="slidenum">
              <a:rPr lang="en-US" smtClean="0"/>
              <a:t>40</a:t>
            </a:fld>
            <a:endParaRPr lang="en-US" dirty="0"/>
          </a:p>
        </p:txBody>
      </p:sp>
      <p:sp>
        <p:nvSpPr>
          <p:cNvPr id="3" name="Content Placeholder 2">
            <a:extLst>
              <a:ext uri="{FF2B5EF4-FFF2-40B4-BE49-F238E27FC236}">
                <a16:creationId xmlns:a16="http://schemas.microsoft.com/office/drawing/2014/main" id="{33C9AF37-9E21-4304-BD2E-1389F8592375}"/>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Initial Authorization</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Ongoing Authorization</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Reauthorization</a:t>
            </a:r>
          </a:p>
        </p:txBody>
      </p:sp>
      <p:pic>
        <p:nvPicPr>
          <p:cNvPr id="6" name="Picture 5">
            <a:extLst>
              <a:ext uri="{FF2B5EF4-FFF2-40B4-BE49-F238E27FC236}">
                <a16:creationId xmlns:a16="http://schemas.microsoft.com/office/drawing/2014/main" id="{CC8D819E-0B84-4082-9F23-B49CD200383E}"/>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6000" y="1512277"/>
            <a:ext cx="4632960" cy="3284220"/>
          </a:xfrm>
          <a:prstGeom prst="rect">
            <a:avLst/>
          </a:prstGeom>
        </p:spPr>
      </p:pic>
      <p:sp>
        <p:nvSpPr>
          <p:cNvPr id="7" name="Text Placeholder 3">
            <a:extLst>
              <a:ext uri="{FF2B5EF4-FFF2-40B4-BE49-F238E27FC236}">
                <a16:creationId xmlns:a16="http://schemas.microsoft.com/office/drawing/2014/main" id="{5F834F34-5B1B-CE7F-1332-876548A255B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6400410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51B34-EF97-401A-AB9C-83BC47D67ECA}"/>
              </a:ext>
            </a:extLst>
          </p:cNvPr>
          <p:cNvSpPr>
            <a:spLocks noGrp="1"/>
          </p:cNvSpPr>
          <p:nvPr>
            <p:ph type="title"/>
          </p:nvPr>
        </p:nvSpPr>
        <p:spPr>
          <a:prstGeom prst="rect">
            <a:avLst/>
          </a:prstGeom>
        </p:spPr>
        <p:txBody>
          <a:bodyPr/>
          <a:lstStyle/>
          <a:p>
            <a:r>
              <a:rPr lang="en-US" b="1" dirty="0"/>
              <a:t>Authorization Types:</a:t>
            </a:r>
            <a:br>
              <a:rPr lang="en-US" b="1" dirty="0"/>
            </a:br>
            <a:r>
              <a:rPr lang="en-US" b="1" dirty="0"/>
              <a:t>Initial Authorization</a:t>
            </a:r>
            <a:endParaRPr lang="en-US" dirty="0"/>
          </a:p>
        </p:txBody>
      </p:sp>
      <p:sp>
        <p:nvSpPr>
          <p:cNvPr id="2" name="Slide Number Placeholder 1">
            <a:extLst>
              <a:ext uri="{FF2B5EF4-FFF2-40B4-BE49-F238E27FC236}">
                <a16:creationId xmlns:a16="http://schemas.microsoft.com/office/drawing/2014/main" id="{149DDEA7-35E4-4D91-B752-878EE3C00760}"/>
              </a:ext>
            </a:extLst>
          </p:cNvPr>
          <p:cNvSpPr>
            <a:spLocks noGrp="1"/>
          </p:cNvSpPr>
          <p:nvPr>
            <p:ph type="sldNum" sz="quarter" idx="12"/>
          </p:nvPr>
        </p:nvSpPr>
        <p:spPr/>
        <p:txBody>
          <a:bodyPr/>
          <a:lstStyle/>
          <a:p>
            <a:fld id="{61C45A3A-841E-C04D-A6C3-2A644B41F8FE}" type="slidenum">
              <a:rPr lang="en-US" smtClean="0"/>
              <a:t>41</a:t>
            </a:fld>
            <a:endParaRPr lang="en-US" dirty="0"/>
          </a:p>
        </p:txBody>
      </p:sp>
      <p:sp>
        <p:nvSpPr>
          <p:cNvPr id="3" name="Content Placeholder 2">
            <a:extLst>
              <a:ext uri="{FF2B5EF4-FFF2-40B4-BE49-F238E27FC236}">
                <a16:creationId xmlns:a16="http://schemas.microsoft.com/office/drawing/2014/main" id="{604704E0-3E42-4944-99F9-FD7AA9951B98}"/>
              </a:ext>
            </a:extLst>
          </p:cNvPr>
          <p:cNvSpPr>
            <a:spLocks noGrp="1"/>
          </p:cNvSpPr>
          <p:nvPr>
            <p:ph type="body" sz="half" idx="2"/>
          </p:nvPr>
        </p:nvSpPr>
        <p:spPr/>
        <p:txBody>
          <a:bodyPr>
            <a:noAutofit/>
          </a:bodyPr>
          <a:lstStyle/>
          <a:p>
            <a:pPr marL="342882" indent="-342882">
              <a:buFont typeface="Arial" panose="020B0604020202020204" pitchFamily="34" charset="0"/>
              <a:buChar char="•"/>
            </a:pPr>
            <a:r>
              <a:rPr lang="en-US" sz="2400" dirty="0"/>
              <a:t>Initial (start-up) risk determination and risk acceptance </a:t>
            </a:r>
            <a:endParaRPr lang="en-US" sz="2400" b="1" dirty="0"/>
          </a:p>
          <a:p>
            <a:pPr marL="342882" indent="-342882">
              <a:buFont typeface="Arial" panose="020B0604020202020204" pitchFamily="34" charset="0"/>
              <a:buChar char="•"/>
            </a:pPr>
            <a:r>
              <a:rPr lang="en-US" sz="2400" dirty="0"/>
              <a:t>Based on a complete, zero-based review of the system or of common controls </a:t>
            </a:r>
            <a:endParaRPr lang="en-US" sz="2400" b="1" dirty="0"/>
          </a:p>
          <a:p>
            <a:pPr marL="342882" indent="-342882">
              <a:buFont typeface="Arial" panose="020B0604020202020204" pitchFamily="34" charset="0"/>
              <a:buChar char="•"/>
            </a:pPr>
            <a:r>
              <a:rPr lang="en-US" sz="2400" dirty="0"/>
              <a:t>Zero-based review includes:</a:t>
            </a:r>
            <a:endParaRPr lang="en-US" sz="2400" b="1" dirty="0"/>
          </a:p>
          <a:p>
            <a:pPr marL="742913" lvl="1" indent="-285737">
              <a:buFont typeface="Arial" panose="020B0604020202020204" pitchFamily="34" charset="0"/>
              <a:buChar char="•"/>
            </a:pPr>
            <a:r>
              <a:rPr lang="en-US" sz="2000" dirty="0"/>
              <a:t>Assessment of all implemented system-level controls</a:t>
            </a:r>
            <a:endParaRPr lang="en-US" sz="2000" b="1" dirty="0"/>
          </a:p>
          <a:p>
            <a:pPr marL="742913" lvl="1" indent="-285737">
              <a:buFont typeface="Arial" panose="020B0604020202020204" pitchFamily="34" charset="0"/>
              <a:buChar char="•"/>
            </a:pPr>
            <a:r>
              <a:rPr lang="en-US" sz="2000" dirty="0"/>
              <a:t>Review of the security status of inherited common controls specified in security and privacy plans  </a:t>
            </a:r>
            <a:endParaRPr lang="en-US" sz="2000" b="1" dirty="0"/>
          </a:p>
          <a:p>
            <a:pPr marL="342882" indent="-342882">
              <a:buFont typeface="Arial" panose="020B0604020202020204" pitchFamily="34" charset="0"/>
              <a:buChar char="•"/>
            </a:pPr>
            <a:r>
              <a:rPr lang="en-US" sz="2400" dirty="0"/>
              <a:t>Zero-based review of system does not require zero-based review of common controls available and inherited by system  </a:t>
            </a:r>
            <a:endParaRPr lang="en-US" sz="2400" b="1" dirty="0"/>
          </a:p>
          <a:p>
            <a:pPr marL="342882" indent="-342882">
              <a:buFont typeface="Arial" panose="020B0604020202020204" pitchFamily="34" charset="0"/>
              <a:buChar char="•"/>
            </a:pPr>
            <a:r>
              <a:rPr lang="en-US" sz="2400" dirty="0"/>
              <a:t>Common control zero-based review includes:</a:t>
            </a:r>
            <a:endParaRPr lang="en-US" sz="2400" b="1" dirty="0"/>
          </a:p>
          <a:p>
            <a:pPr marL="800060" lvl="1" indent="-342882">
              <a:buFont typeface="Arial" panose="020B0604020202020204" pitchFamily="34" charset="0"/>
              <a:buChar char="•"/>
            </a:pPr>
            <a:r>
              <a:rPr lang="en-US" sz="2000" dirty="0"/>
              <a:t>Assessment of any controls that contribute to the provision of a common control or set of common controls</a:t>
            </a:r>
          </a:p>
        </p:txBody>
      </p:sp>
      <p:sp>
        <p:nvSpPr>
          <p:cNvPr id="6" name="Text Placeholder 3">
            <a:extLst>
              <a:ext uri="{FF2B5EF4-FFF2-40B4-BE49-F238E27FC236}">
                <a16:creationId xmlns:a16="http://schemas.microsoft.com/office/drawing/2014/main" id="{89634E3D-B3B6-A67E-3407-ED7D003B3E75}"/>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354753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A3C55A-279E-4358-91A8-C03DE83D5727}"/>
              </a:ext>
              <a:ext uri="{C183D7F6-B498-43B3-948B-1728B52AA6E4}">
                <adec:decorative xmlns:adec="http://schemas.microsoft.com/office/drawing/2017/decorative" val="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954393" y="1622503"/>
            <a:ext cx="3690315" cy="4192972"/>
          </a:xfrm>
          <a:prstGeom prst="rect">
            <a:avLst/>
          </a:prstGeom>
        </p:spPr>
      </p:pic>
      <p:sp>
        <p:nvSpPr>
          <p:cNvPr id="4" name="Title 3">
            <a:extLst>
              <a:ext uri="{FF2B5EF4-FFF2-40B4-BE49-F238E27FC236}">
                <a16:creationId xmlns:a16="http://schemas.microsoft.com/office/drawing/2014/main" id="{DBCB5F47-DFB2-4CEB-A3DB-66F0E8F84362}"/>
              </a:ext>
            </a:extLst>
          </p:cNvPr>
          <p:cNvSpPr>
            <a:spLocks noGrp="1"/>
          </p:cNvSpPr>
          <p:nvPr>
            <p:ph type="title"/>
          </p:nvPr>
        </p:nvSpPr>
        <p:spPr>
          <a:prstGeom prst="rect">
            <a:avLst/>
          </a:prstGeom>
        </p:spPr>
        <p:txBody>
          <a:bodyPr/>
          <a:lstStyle/>
          <a:p>
            <a:r>
              <a:rPr lang="en-US" b="1" dirty="0"/>
              <a:t>Authorization Types:</a:t>
            </a:r>
            <a:br>
              <a:rPr lang="en-US" b="1" dirty="0"/>
            </a:br>
            <a:r>
              <a:rPr lang="en-US" b="1" dirty="0"/>
              <a:t>Ongoing Authorization</a:t>
            </a:r>
            <a:endParaRPr lang="en-US" dirty="0"/>
          </a:p>
        </p:txBody>
      </p:sp>
      <p:sp>
        <p:nvSpPr>
          <p:cNvPr id="2" name="Slide Number Placeholder 1">
            <a:extLst>
              <a:ext uri="{FF2B5EF4-FFF2-40B4-BE49-F238E27FC236}">
                <a16:creationId xmlns:a16="http://schemas.microsoft.com/office/drawing/2014/main" id="{925B1A00-7D57-43CD-A5D5-67225910E9FB}"/>
              </a:ext>
            </a:extLst>
          </p:cNvPr>
          <p:cNvSpPr>
            <a:spLocks noGrp="1"/>
          </p:cNvSpPr>
          <p:nvPr>
            <p:ph type="sldNum" sz="quarter" idx="12"/>
          </p:nvPr>
        </p:nvSpPr>
        <p:spPr/>
        <p:txBody>
          <a:bodyPr/>
          <a:lstStyle/>
          <a:p>
            <a:fld id="{61C45A3A-841E-C04D-A6C3-2A644B41F8FE}" type="slidenum">
              <a:rPr lang="en-US" smtClean="0"/>
              <a:t>42</a:t>
            </a:fld>
            <a:endParaRPr lang="en-US" dirty="0"/>
          </a:p>
        </p:txBody>
      </p:sp>
      <p:sp>
        <p:nvSpPr>
          <p:cNvPr id="3" name="Content Placeholder 2">
            <a:extLst>
              <a:ext uri="{FF2B5EF4-FFF2-40B4-BE49-F238E27FC236}">
                <a16:creationId xmlns:a16="http://schemas.microsoft.com/office/drawing/2014/main" id="{8EF8B3AB-8FE9-4676-9D27-15A67E0B816A}"/>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Subsequent (follow-on) risk determinations and risk acceptance decisions </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Occurs at agreed-upon and documented frequencies (time-driven) and when organization-defined thresholds are exceeded (event-driven) </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Conducted with a similar level of effort as the initial authorization and may be:</a:t>
            </a:r>
            <a:endParaRPr lang="en-US" sz="2400" b="1" dirty="0"/>
          </a:p>
          <a:p>
            <a:pPr marL="742913" lvl="1" indent="-285737">
              <a:buFont typeface="Arial" panose="020B0604020202020204" pitchFamily="34" charset="0"/>
              <a:buChar char="•"/>
            </a:pPr>
            <a:r>
              <a:rPr lang="en-US" sz="2000" dirty="0"/>
              <a:t>A complete, zero-based assessment; or</a:t>
            </a:r>
            <a:endParaRPr lang="en-US" sz="2000" b="1" dirty="0"/>
          </a:p>
          <a:p>
            <a:pPr marL="742913" lvl="1" indent="-285737">
              <a:buFont typeface="Arial" panose="020B0604020202020204" pitchFamily="34" charset="0"/>
              <a:buChar char="•"/>
            </a:pPr>
            <a:r>
              <a:rPr lang="en-US" sz="2000" dirty="0"/>
              <a:t>A targeted assessment based on the type of event that triggered the reauthorization action</a:t>
            </a:r>
          </a:p>
        </p:txBody>
      </p:sp>
      <p:sp>
        <p:nvSpPr>
          <p:cNvPr id="6" name="Text Placeholder 3">
            <a:extLst>
              <a:ext uri="{FF2B5EF4-FFF2-40B4-BE49-F238E27FC236}">
                <a16:creationId xmlns:a16="http://schemas.microsoft.com/office/drawing/2014/main" id="{FD702E2F-5373-C00C-0CFB-71A69B07645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209850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ED0C8D-7716-4FBF-93F9-025CF78D65A3}"/>
              </a:ext>
            </a:extLst>
          </p:cNvPr>
          <p:cNvSpPr>
            <a:spLocks noGrp="1"/>
          </p:cNvSpPr>
          <p:nvPr>
            <p:ph type="title"/>
          </p:nvPr>
        </p:nvSpPr>
        <p:spPr>
          <a:prstGeom prst="rect">
            <a:avLst/>
          </a:prstGeom>
        </p:spPr>
        <p:txBody>
          <a:bodyPr/>
          <a:lstStyle/>
          <a:p>
            <a:r>
              <a:rPr lang="en-US" b="1" dirty="0"/>
              <a:t>Authorization Types:</a:t>
            </a:r>
            <a:br>
              <a:rPr lang="en-US" b="1" dirty="0"/>
            </a:br>
            <a:r>
              <a:rPr lang="en-US" b="1" dirty="0"/>
              <a:t>Reauthorization</a:t>
            </a:r>
            <a:endParaRPr lang="en-US" dirty="0"/>
          </a:p>
        </p:txBody>
      </p:sp>
      <p:sp>
        <p:nvSpPr>
          <p:cNvPr id="2" name="Slide Number Placeholder 1">
            <a:extLst>
              <a:ext uri="{FF2B5EF4-FFF2-40B4-BE49-F238E27FC236}">
                <a16:creationId xmlns:a16="http://schemas.microsoft.com/office/drawing/2014/main" id="{48EFDF3E-A604-42DE-A23F-BAC0DE559FE6}"/>
              </a:ext>
            </a:extLst>
          </p:cNvPr>
          <p:cNvSpPr>
            <a:spLocks noGrp="1"/>
          </p:cNvSpPr>
          <p:nvPr>
            <p:ph type="sldNum" sz="quarter" idx="12"/>
          </p:nvPr>
        </p:nvSpPr>
        <p:spPr/>
        <p:txBody>
          <a:bodyPr/>
          <a:lstStyle/>
          <a:p>
            <a:fld id="{61C45A3A-841E-C04D-A6C3-2A644B41F8FE}" type="slidenum">
              <a:rPr lang="en-US" smtClean="0"/>
              <a:t>43</a:t>
            </a:fld>
            <a:endParaRPr lang="en-US" dirty="0"/>
          </a:p>
        </p:txBody>
      </p:sp>
      <p:sp>
        <p:nvSpPr>
          <p:cNvPr id="3" name="Content Placeholder 2">
            <a:extLst>
              <a:ext uri="{FF2B5EF4-FFF2-40B4-BE49-F238E27FC236}">
                <a16:creationId xmlns:a16="http://schemas.microsoft.com/office/drawing/2014/main" id="{057D843F-0FD8-4738-9305-954E91B2A8E7}"/>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Static, single point-in-time risk determination and risk acceptance that occurs after the initial authorization</a:t>
            </a:r>
            <a:endParaRPr lang="en-US" sz="2400" b="1" dirty="0"/>
          </a:p>
          <a:p>
            <a:pPr marL="342882" indent="-342882">
              <a:buFont typeface="Arial" panose="020B0604020202020204" pitchFamily="34" charset="0"/>
              <a:buChar char="•"/>
            </a:pPr>
            <a:r>
              <a:rPr lang="en-US" sz="2400" dirty="0"/>
              <a:t>May be time-driven or event-driven</a:t>
            </a:r>
            <a:endParaRPr lang="en-US" sz="2400" b="1" dirty="0"/>
          </a:p>
          <a:p>
            <a:pPr marL="342882" indent="-342882">
              <a:buFont typeface="Arial" panose="020B0604020202020204" pitchFamily="34" charset="0"/>
              <a:buChar char="•"/>
            </a:pPr>
            <a:r>
              <a:rPr lang="en-US" sz="2400" dirty="0"/>
              <a:t>Separate activity from ongoing authorization</a:t>
            </a:r>
            <a:endParaRPr lang="en-US" sz="2400" b="1" dirty="0"/>
          </a:p>
          <a:p>
            <a:pPr marL="342882" indent="-342882">
              <a:buFont typeface="Arial" panose="020B0604020202020204" pitchFamily="34" charset="0"/>
              <a:buChar char="•"/>
            </a:pPr>
            <a:r>
              <a:rPr lang="en-US" sz="2400" dirty="0"/>
              <a:t>Conducted with a similar level of effort as the initial authorization and may be:</a:t>
            </a:r>
            <a:endParaRPr lang="en-US" sz="2400" b="1" dirty="0"/>
          </a:p>
          <a:p>
            <a:pPr marL="742913" lvl="1" indent="-285737">
              <a:buFont typeface="Arial" panose="020B0604020202020204" pitchFamily="34" charset="0"/>
              <a:buChar char="•"/>
            </a:pPr>
            <a:r>
              <a:rPr lang="en-US" sz="2000" dirty="0"/>
              <a:t>Complete, zero-based assessment; or</a:t>
            </a:r>
            <a:endParaRPr lang="en-US" sz="2000" b="1" dirty="0"/>
          </a:p>
          <a:p>
            <a:pPr marL="742913" lvl="1" indent="-285737">
              <a:buFont typeface="Arial" panose="020B0604020202020204" pitchFamily="34" charset="0"/>
              <a:buChar char="•"/>
            </a:pPr>
            <a:r>
              <a:rPr lang="en-US" sz="2000" dirty="0"/>
              <a:t>Targeted assessment based on the type of event that triggered the reauthorization action</a:t>
            </a:r>
            <a:endParaRPr lang="en-US" sz="2000" b="1" dirty="0"/>
          </a:p>
          <a:p>
            <a:pPr marL="342882" indent="-342882">
              <a:buFont typeface="Arial" panose="020B0604020202020204" pitchFamily="34" charset="0"/>
              <a:buChar char="•"/>
            </a:pPr>
            <a:r>
              <a:rPr lang="en-US" sz="2400" dirty="0"/>
              <a:t>Reauthorization actions may lead to a review of the ISCM strategy which could affect ongoing authorization</a:t>
            </a:r>
          </a:p>
        </p:txBody>
      </p:sp>
      <p:sp>
        <p:nvSpPr>
          <p:cNvPr id="6" name="Text Placeholder 3">
            <a:extLst>
              <a:ext uri="{FF2B5EF4-FFF2-40B4-BE49-F238E27FC236}">
                <a16:creationId xmlns:a16="http://schemas.microsoft.com/office/drawing/2014/main" id="{30754A82-B48F-5217-CBC6-89E879F25698}"/>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1181913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D8F15A-9052-420E-9158-6B3F585C9CC4}"/>
              </a:ext>
            </a:extLst>
          </p:cNvPr>
          <p:cNvSpPr>
            <a:spLocks noGrp="1"/>
          </p:cNvSpPr>
          <p:nvPr>
            <p:ph type="title"/>
          </p:nvPr>
        </p:nvSpPr>
        <p:spPr>
          <a:prstGeom prst="rect">
            <a:avLst/>
          </a:prstGeom>
        </p:spPr>
        <p:txBody>
          <a:bodyPr/>
          <a:lstStyle/>
          <a:p>
            <a:r>
              <a:rPr lang="en-US" b="1" dirty="0"/>
              <a:t>Authorization Decisions</a:t>
            </a:r>
            <a:endParaRPr lang="en-US" dirty="0"/>
          </a:p>
        </p:txBody>
      </p:sp>
      <p:sp>
        <p:nvSpPr>
          <p:cNvPr id="2" name="Slide Number Placeholder 1">
            <a:extLst>
              <a:ext uri="{FF2B5EF4-FFF2-40B4-BE49-F238E27FC236}">
                <a16:creationId xmlns:a16="http://schemas.microsoft.com/office/drawing/2014/main" id="{B414A266-D61E-4334-93AD-3BD9C1158DC9}"/>
              </a:ext>
            </a:extLst>
          </p:cNvPr>
          <p:cNvSpPr>
            <a:spLocks noGrp="1"/>
          </p:cNvSpPr>
          <p:nvPr>
            <p:ph type="sldNum" sz="quarter" idx="12"/>
          </p:nvPr>
        </p:nvSpPr>
        <p:spPr/>
        <p:txBody>
          <a:bodyPr/>
          <a:lstStyle/>
          <a:p>
            <a:fld id="{61C45A3A-841E-C04D-A6C3-2A644B41F8FE}" type="slidenum">
              <a:rPr lang="en-US" smtClean="0"/>
              <a:t>44</a:t>
            </a:fld>
            <a:endParaRPr lang="en-US" dirty="0"/>
          </a:p>
        </p:txBody>
      </p:sp>
      <p:sp>
        <p:nvSpPr>
          <p:cNvPr id="3" name="Content Placeholder 2">
            <a:extLst>
              <a:ext uri="{FF2B5EF4-FFF2-40B4-BE49-F238E27FC236}">
                <a16:creationId xmlns:a16="http://schemas.microsoft.com/office/drawing/2014/main" id="{23780567-227D-4726-9A80-141A7179E877}"/>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Authorization to Operate</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Common Control Authorization</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Authorization to Use</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Denial of Authorization</a:t>
            </a:r>
          </a:p>
        </p:txBody>
      </p:sp>
      <p:pic>
        <p:nvPicPr>
          <p:cNvPr id="6" name="Picture 5">
            <a:extLst>
              <a:ext uri="{FF2B5EF4-FFF2-40B4-BE49-F238E27FC236}">
                <a16:creationId xmlns:a16="http://schemas.microsoft.com/office/drawing/2014/main" id="{6036228D-B8C3-4FD7-95FD-59CF3C82736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983819" y="1885523"/>
            <a:ext cx="4762500" cy="3924300"/>
          </a:xfrm>
          <a:prstGeom prst="rect">
            <a:avLst/>
          </a:prstGeom>
        </p:spPr>
      </p:pic>
      <p:sp>
        <p:nvSpPr>
          <p:cNvPr id="5" name="Text Placeholder 3">
            <a:extLst>
              <a:ext uri="{FF2B5EF4-FFF2-40B4-BE49-F238E27FC236}">
                <a16:creationId xmlns:a16="http://schemas.microsoft.com/office/drawing/2014/main" id="{12824EF5-7A77-D683-3D75-EF412AB09B9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6903172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05EFD8-1259-4C27-87FF-F7505055E325}"/>
              </a:ext>
            </a:extLst>
          </p:cNvPr>
          <p:cNvSpPr>
            <a:spLocks noGrp="1"/>
          </p:cNvSpPr>
          <p:nvPr>
            <p:ph type="title"/>
          </p:nvPr>
        </p:nvSpPr>
        <p:spPr>
          <a:prstGeom prst="rect">
            <a:avLst/>
          </a:prstGeom>
        </p:spPr>
        <p:txBody>
          <a:bodyPr/>
          <a:lstStyle/>
          <a:p>
            <a:r>
              <a:rPr lang="en-US" b="1" dirty="0"/>
              <a:t>Authorization Decisions:</a:t>
            </a:r>
            <a:br>
              <a:rPr lang="en-US" b="1" dirty="0"/>
            </a:br>
            <a:r>
              <a:rPr lang="en-US" b="1" dirty="0"/>
              <a:t>Authorization to Operate</a:t>
            </a:r>
            <a:endParaRPr lang="en-US" dirty="0"/>
          </a:p>
        </p:txBody>
      </p:sp>
      <p:sp>
        <p:nvSpPr>
          <p:cNvPr id="2" name="Slide Number Placeholder 1">
            <a:extLst>
              <a:ext uri="{FF2B5EF4-FFF2-40B4-BE49-F238E27FC236}">
                <a16:creationId xmlns:a16="http://schemas.microsoft.com/office/drawing/2014/main" id="{592E4092-D1AE-4571-9287-5E144B699322}"/>
              </a:ext>
            </a:extLst>
          </p:cNvPr>
          <p:cNvSpPr>
            <a:spLocks noGrp="1"/>
          </p:cNvSpPr>
          <p:nvPr>
            <p:ph type="sldNum" sz="quarter" idx="12"/>
          </p:nvPr>
        </p:nvSpPr>
        <p:spPr/>
        <p:txBody>
          <a:bodyPr/>
          <a:lstStyle/>
          <a:p>
            <a:fld id="{61C45A3A-841E-C04D-A6C3-2A644B41F8FE}" type="slidenum">
              <a:rPr lang="en-US" smtClean="0"/>
              <a:t>45</a:t>
            </a:fld>
            <a:endParaRPr lang="en-US" dirty="0"/>
          </a:p>
        </p:txBody>
      </p:sp>
      <p:sp>
        <p:nvSpPr>
          <p:cNvPr id="3" name="Content Placeholder 2">
            <a:extLst>
              <a:ext uri="{FF2B5EF4-FFF2-40B4-BE49-F238E27FC236}">
                <a16:creationId xmlns:a16="http://schemas.microsoft.com/office/drawing/2014/main" id="{BCF79456-AA93-4FBB-B405-88A305F17D0E}"/>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Issued by the Authorizing Official after determining that the risk to organizational operations, assets, individuals, other organizations, and the Nation is acceptable </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An authorization termination date is specified or, if under ongoing authorization, a time-driven authorization frequency is specified</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Authorizing Official may include operating restrictions as part of the authorization to operate</a:t>
            </a:r>
          </a:p>
        </p:txBody>
      </p:sp>
      <p:sp>
        <p:nvSpPr>
          <p:cNvPr id="5" name="Text Placeholder 3">
            <a:extLst>
              <a:ext uri="{FF2B5EF4-FFF2-40B4-BE49-F238E27FC236}">
                <a16:creationId xmlns:a16="http://schemas.microsoft.com/office/drawing/2014/main" id="{7494EDD2-CD9E-EB19-4DE9-5AF9BDF61E97}"/>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24710893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25518-89F4-4B73-9EB5-5B154BAD9B07}"/>
              </a:ext>
            </a:extLst>
          </p:cNvPr>
          <p:cNvSpPr>
            <a:spLocks noGrp="1"/>
          </p:cNvSpPr>
          <p:nvPr>
            <p:ph type="title"/>
          </p:nvPr>
        </p:nvSpPr>
        <p:spPr>
          <a:prstGeom prst="rect">
            <a:avLst/>
          </a:prstGeom>
        </p:spPr>
        <p:txBody>
          <a:bodyPr/>
          <a:lstStyle/>
          <a:p>
            <a:r>
              <a:rPr lang="en-US" b="1" dirty="0"/>
              <a:t>Authorization Decisions:</a:t>
            </a:r>
            <a:br>
              <a:rPr lang="en-US" b="1" dirty="0"/>
            </a:br>
            <a:r>
              <a:rPr lang="en-US" b="1" dirty="0"/>
              <a:t>Common Control Authorization</a:t>
            </a:r>
            <a:endParaRPr lang="en-US" dirty="0"/>
          </a:p>
        </p:txBody>
      </p:sp>
      <p:sp>
        <p:nvSpPr>
          <p:cNvPr id="2" name="Slide Number Placeholder 1">
            <a:extLst>
              <a:ext uri="{FF2B5EF4-FFF2-40B4-BE49-F238E27FC236}">
                <a16:creationId xmlns:a16="http://schemas.microsoft.com/office/drawing/2014/main" id="{565F4F89-9DF5-4B01-B34D-9480DB5B9ADA}"/>
              </a:ext>
            </a:extLst>
          </p:cNvPr>
          <p:cNvSpPr>
            <a:spLocks noGrp="1"/>
          </p:cNvSpPr>
          <p:nvPr>
            <p:ph type="sldNum" sz="quarter" idx="12"/>
          </p:nvPr>
        </p:nvSpPr>
        <p:spPr/>
        <p:txBody>
          <a:bodyPr/>
          <a:lstStyle/>
          <a:p>
            <a:fld id="{61C45A3A-841E-C04D-A6C3-2A644B41F8FE}" type="slidenum">
              <a:rPr lang="en-US" smtClean="0"/>
              <a:t>46</a:t>
            </a:fld>
            <a:endParaRPr lang="en-US" dirty="0"/>
          </a:p>
        </p:txBody>
      </p:sp>
      <p:sp>
        <p:nvSpPr>
          <p:cNvPr id="3" name="Content Placeholder 2">
            <a:extLst>
              <a:ext uri="{FF2B5EF4-FFF2-40B4-BE49-F238E27FC236}">
                <a16:creationId xmlns:a16="http://schemas.microsoft.com/office/drawing/2014/main" id="{007BCF05-C8BD-4283-8479-4C74F3BF4B7D}"/>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Similar to authorization to operate for a system, but issued for common controls</a:t>
            </a:r>
            <a:endParaRPr lang="en-US" sz="2400" b="1" dirty="0"/>
          </a:p>
          <a:p>
            <a:pPr marL="342882" indent="-342882">
              <a:buFont typeface="Arial" panose="020B0604020202020204" pitchFamily="34" charset="0"/>
              <a:buChar char="•"/>
            </a:pPr>
            <a:r>
              <a:rPr lang="en-US" sz="2400" dirty="0"/>
              <a:t>Common control authorization termination date is specified or, if under ongoing authorization, a time-driven authorization frequency is specified</a:t>
            </a:r>
            <a:endParaRPr lang="en-US" sz="2400" b="1" dirty="0"/>
          </a:p>
          <a:p>
            <a:pPr marL="342882" indent="-342882">
              <a:buFont typeface="Arial" panose="020B0604020202020204" pitchFamily="34" charset="0"/>
              <a:buChar char="•"/>
            </a:pPr>
            <a:r>
              <a:rPr lang="en-US" sz="2400" dirty="0"/>
              <a:t>Common controls implemented as part of a system do not require a separate common control authorization</a:t>
            </a:r>
          </a:p>
        </p:txBody>
      </p:sp>
      <p:pic>
        <p:nvPicPr>
          <p:cNvPr id="6" name="Picture 5">
            <a:extLst>
              <a:ext uri="{FF2B5EF4-FFF2-40B4-BE49-F238E27FC236}">
                <a16:creationId xmlns:a16="http://schemas.microsoft.com/office/drawing/2014/main" id="{9A79ADF6-C77D-42D9-AB9E-366DC02678F9}"/>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48455" y="3666469"/>
            <a:ext cx="3822192" cy="2548128"/>
          </a:xfrm>
          <a:prstGeom prst="rect">
            <a:avLst/>
          </a:prstGeom>
        </p:spPr>
      </p:pic>
      <p:sp>
        <p:nvSpPr>
          <p:cNvPr id="5" name="Text Placeholder 3">
            <a:extLst>
              <a:ext uri="{FF2B5EF4-FFF2-40B4-BE49-F238E27FC236}">
                <a16:creationId xmlns:a16="http://schemas.microsoft.com/office/drawing/2014/main" id="{CE50A15B-6F4A-DE80-D3A4-148EB04B8139}"/>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2808572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6A8F0F-5CA9-479F-8CA3-29F36740BA16}"/>
              </a:ext>
            </a:extLst>
          </p:cNvPr>
          <p:cNvSpPr>
            <a:spLocks noGrp="1"/>
          </p:cNvSpPr>
          <p:nvPr>
            <p:ph type="title"/>
          </p:nvPr>
        </p:nvSpPr>
        <p:spPr>
          <a:prstGeom prst="rect">
            <a:avLst/>
          </a:prstGeom>
        </p:spPr>
        <p:txBody>
          <a:bodyPr/>
          <a:lstStyle/>
          <a:p>
            <a:r>
              <a:rPr lang="en-US" b="1" dirty="0"/>
              <a:t>Authorization Decisions:</a:t>
            </a:r>
            <a:br>
              <a:rPr lang="en-US" b="1" dirty="0"/>
            </a:br>
            <a:r>
              <a:rPr lang="en-US" b="1" dirty="0"/>
              <a:t>Authorization to Use</a:t>
            </a:r>
            <a:endParaRPr lang="en-US" dirty="0"/>
          </a:p>
        </p:txBody>
      </p:sp>
      <p:sp>
        <p:nvSpPr>
          <p:cNvPr id="2" name="Slide Number Placeholder 1">
            <a:extLst>
              <a:ext uri="{FF2B5EF4-FFF2-40B4-BE49-F238E27FC236}">
                <a16:creationId xmlns:a16="http://schemas.microsoft.com/office/drawing/2014/main" id="{EC406F51-DFC3-46AA-97E0-BE079851EF12}"/>
              </a:ext>
            </a:extLst>
          </p:cNvPr>
          <p:cNvSpPr>
            <a:spLocks noGrp="1"/>
          </p:cNvSpPr>
          <p:nvPr>
            <p:ph type="sldNum" sz="quarter" idx="12"/>
          </p:nvPr>
        </p:nvSpPr>
        <p:spPr/>
        <p:txBody>
          <a:bodyPr/>
          <a:lstStyle/>
          <a:p>
            <a:fld id="{61C45A3A-841E-C04D-A6C3-2A644B41F8FE}" type="slidenum">
              <a:rPr lang="en-US" smtClean="0"/>
              <a:t>47</a:t>
            </a:fld>
            <a:endParaRPr lang="en-US" dirty="0"/>
          </a:p>
        </p:txBody>
      </p:sp>
      <p:sp>
        <p:nvSpPr>
          <p:cNvPr id="3" name="Content Placeholder 2">
            <a:extLst>
              <a:ext uri="{FF2B5EF4-FFF2-40B4-BE49-F238E27FC236}">
                <a16:creationId xmlns:a16="http://schemas.microsoft.com/office/drawing/2014/main" id="{9F9AC740-538A-4B6D-944B-10635F474556}"/>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Employed when an organization </a:t>
            </a:r>
            <a:r>
              <a:rPr lang="en-US" sz="2400" i="1" dirty="0"/>
              <a:t>(customer organization)</a:t>
            </a:r>
            <a:r>
              <a:rPr lang="en-US" sz="2400" dirty="0"/>
              <a:t>, after reviewing an existing authorization package, </a:t>
            </a:r>
            <a:r>
              <a:rPr lang="en-US" sz="2400" b="1" dirty="0"/>
              <a:t>accepts the authorization to operate (ATO) issued by an authorizing official (AO) from another federal entity </a:t>
            </a:r>
            <a:r>
              <a:rPr lang="en-US" sz="2400" i="1" dirty="0"/>
              <a:t>(provider organization)</a:t>
            </a:r>
            <a:endParaRPr lang="en-US" sz="1800" b="1" i="1" dirty="0"/>
          </a:p>
          <a:p>
            <a:pPr marL="342882" indent="-342882">
              <a:buFont typeface="Arial" panose="020B0604020202020204" pitchFamily="34" charset="0"/>
              <a:buChar char="•"/>
            </a:pPr>
            <a:r>
              <a:rPr lang="en-US" sz="2400" dirty="0"/>
              <a:t>Issued by an official (customer organization) with the same level of responsibility and authority for risk management as an AO that issues an ATO (provider organization)</a:t>
            </a:r>
            <a:endParaRPr lang="en-US" sz="2400" b="1" dirty="0"/>
          </a:p>
          <a:p>
            <a:pPr marL="342882" indent="-342882">
              <a:buFont typeface="Arial" panose="020B0604020202020204" pitchFamily="34" charset="0"/>
              <a:buChar char="•"/>
            </a:pPr>
            <a:r>
              <a:rPr lang="en-US" sz="2400" dirty="0"/>
              <a:t>Indicates acceptance of risk by the customer organization with respect to customer’s information</a:t>
            </a:r>
            <a:endParaRPr lang="en-US" sz="2400" b="1" dirty="0"/>
          </a:p>
          <a:p>
            <a:pPr marL="342882" indent="-342882">
              <a:buFont typeface="Arial" panose="020B0604020202020204" pitchFamily="34" charset="0"/>
              <a:buChar char="•"/>
            </a:pPr>
            <a:r>
              <a:rPr lang="en-US" sz="2400" dirty="0"/>
              <a:t>Remains in effect as long as the customer organization continues to accept the risk as indicated in provider organization’s authorization package</a:t>
            </a:r>
          </a:p>
        </p:txBody>
      </p:sp>
      <p:sp>
        <p:nvSpPr>
          <p:cNvPr id="5" name="Text Placeholder 3">
            <a:extLst>
              <a:ext uri="{FF2B5EF4-FFF2-40B4-BE49-F238E27FC236}">
                <a16:creationId xmlns:a16="http://schemas.microsoft.com/office/drawing/2014/main" id="{21D2D182-9BBD-8EB8-96C1-A7E644C4E963}"/>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10089364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B2A506-6459-4400-B9CE-61A5EDBE63AE}"/>
              </a:ext>
            </a:extLst>
          </p:cNvPr>
          <p:cNvSpPr>
            <a:spLocks noGrp="1"/>
          </p:cNvSpPr>
          <p:nvPr>
            <p:ph type="title"/>
          </p:nvPr>
        </p:nvSpPr>
        <p:spPr>
          <a:prstGeom prst="rect">
            <a:avLst/>
          </a:prstGeom>
        </p:spPr>
        <p:txBody>
          <a:bodyPr/>
          <a:lstStyle/>
          <a:p>
            <a:r>
              <a:rPr lang="en-US" b="1" dirty="0"/>
              <a:t>Authorization Decisions:</a:t>
            </a:r>
            <a:br>
              <a:rPr lang="en-US" b="1" dirty="0"/>
            </a:br>
            <a:r>
              <a:rPr lang="en-US" b="1" dirty="0"/>
              <a:t>Denial of Authorization</a:t>
            </a:r>
            <a:endParaRPr lang="en-US" dirty="0"/>
          </a:p>
        </p:txBody>
      </p:sp>
      <p:sp>
        <p:nvSpPr>
          <p:cNvPr id="2" name="Slide Number Placeholder 1">
            <a:extLst>
              <a:ext uri="{FF2B5EF4-FFF2-40B4-BE49-F238E27FC236}">
                <a16:creationId xmlns:a16="http://schemas.microsoft.com/office/drawing/2014/main" id="{022E1763-0450-4204-A3D9-05281ECB195C}"/>
              </a:ext>
            </a:extLst>
          </p:cNvPr>
          <p:cNvSpPr>
            <a:spLocks noGrp="1"/>
          </p:cNvSpPr>
          <p:nvPr>
            <p:ph type="sldNum" sz="quarter" idx="12"/>
          </p:nvPr>
        </p:nvSpPr>
        <p:spPr/>
        <p:txBody>
          <a:bodyPr/>
          <a:lstStyle/>
          <a:p>
            <a:fld id="{61C45A3A-841E-C04D-A6C3-2A644B41F8FE}" type="slidenum">
              <a:rPr lang="en-US" smtClean="0"/>
              <a:t>48</a:t>
            </a:fld>
            <a:endParaRPr lang="en-US" dirty="0"/>
          </a:p>
        </p:txBody>
      </p:sp>
      <p:sp>
        <p:nvSpPr>
          <p:cNvPr id="3" name="Content Placeholder 2">
            <a:extLst>
              <a:ext uri="{FF2B5EF4-FFF2-40B4-BE49-F238E27FC236}">
                <a16:creationId xmlns:a16="http://schemas.microsoft.com/office/drawing/2014/main" id="{8F945505-242A-45C9-B775-7F15CFAC286D}"/>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Authorizing official denies authorization to operate, common control authorization, or authorization to use when existing risk is determined to be unacceptable</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Denial of authorization indicates that there are significant deficiencies in controls </a:t>
            </a:r>
            <a:endParaRPr lang="en-US" sz="2400" b="1" dirty="0"/>
          </a:p>
          <a:p>
            <a:pPr marL="742913" lvl="1" indent="-285737">
              <a:buFont typeface="Arial" panose="020B0604020202020204" pitchFamily="34" charset="0"/>
              <a:buChar char="•"/>
            </a:pPr>
            <a:r>
              <a:rPr lang="en-US" sz="2000" dirty="0"/>
              <a:t>Risk is not managed in accordance with organizational risk management strategy and risk tolerance</a:t>
            </a:r>
          </a:p>
          <a:p>
            <a:pPr marL="742913" lvl="1" indent="-285737">
              <a:buFont typeface="Arial" panose="020B0604020202020204" pitchFamily="34" charset="0"/>
              <a:buChar char="•"/>
            </a:pPr>
            <a:r>
              <a:rPr lang="en-US" sz="2000" dirty="0"/>
              <a:t>Required controls are not implemented</a:t>
            </a:r>
          </a:p>
          <a:p>
            <a:pPr marL="742913" lvl="1" indent="-285737">
              <a:buFont typeface="Arial" panose="020B0604020202020204" pitchFamily="34" charset="0"/>
              <a:buChar char="•"/>
            </a:pPr>
            <a:r>
              <a:rPr lang="en-US" sz="2000" dirty="0"/>
              <a:t>Implemented controls are not operating as intended</a:t>
            </a:r>
          </a:p>
          <a:p>
            <a:pPr marL="742913" lvl="1" indent="-285737">
              <a:buFont typeface="Arial" panose="020B0604020202020204" pitchFamily="34" charset="0"/>
              <a:buChar char="•"/>
            </a:pPr>
            <a:endParaRPr lang="en-US" sz="2000" dirty="0"/>
          </a:p>
        </p:txBody>
      </p:sp>
      <p:sp>
        <p:nvSpPr>
          <p:cNvPr id="5" name="TextBox 4">
            <a:extLst>
              <a:ext uri="{FF2B5EF4-FFF2-40B4-BE49-F238E27FC236}">
                <a16:creationId xmlns:a16="http://schemas.microsoft.com/office/drawing/2014/main" id="{42662939-4BE6-2F44-B907-809BE997A013}"/>
              </a:ext>
            </a:extLst>
          </p:cNvPr>
          <p:cNvSpPr txBox="1"/>
          <p:nvPr/>
        </p:nvSpPr>
        <p:spPr>
          <a:xfrm>
            <a:off x="963635" y="5362501"/>
            <a:ext cx="10250307" cy="461665"/>
          </a:xfrm>
          <a:prstGeom prst="rect">
            <a:avLst/>
          </a:prstGeom>
          <a:solidFill>
            <a:schemeClr val="accent1">
              <a:lumMod val="40000"/>
              <a:lumOff val="60000"/>
            </a:schemeClr>
          </a:solidFill>
        </p:spPr>
        <p:txBody>
          <a:bodyPr wrap="none" rtlCol="0">
            <a:spAutoFit/>
          </a:bodyPr>
          <a:lstStyle/>
          <a:p>
            <a:r>
              <a:rPr lang="en-US" sz="2400" b="1" dirty="0">
                <a:solidFill>
                  <a:srgbClr val="002060"/>
                </a:solidFill>
              </a:rPr>
              <a:t>Authorizing</a:t>
            </a:r>
            <a:r>
              <a:rPr lang="en-US" sz="1351" b="1" dirty="0"/>
              <a:t> </a:t>
            </a:r>
            <a:r>
              <a:rPr lang="en-US" sz="2400" b="1" dirty="0">
                <a:solidFill>
                  <a:srgbClr val="002060"/>
                </a:solidFill>
              </a:rPr>
              <a:t>officials should not feel pressured into accepting unacceptable risk </a:t>
            </a:r>
          </a:p>
        </p:txBody>
      </p:sp>
      <p:sp>
        <p:nvSpPr>
          <p:cNvPr id="6" name="Text Placeholder 3">
            <a:extLst>
              <a:ext uri="{FF2B5EF4-FFF2-40B4-BE49-F238E27FC236}">
                <a16:creationId xmlns:a16="http://schemas.microsoft.com/office/drawing/2014/main" id="{89744E10-51A4-0C48-33F9-4F9D2505BE2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475111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488C3C-1A6A-42CE-8525-71BF5A993462}"/>
              </a:ext>
            </a:extLst>
          </p:cNvPr>
          <p:cNvSpPr>
            <a:spLocks noGrp="1"/>
          </p:cNvSpPr>
          <p:nvPr>
            <p:ph type="title"/>
          </p:nvPr>
        </p:nvSpPr>
        <p:spPr>
          <a:prstGeom prst="rect">
            <a:avLst/>
          </a:prstGeom>
        </p:spPr>
        <p:txBody>
          <a:bodyPr>
            <a:noAutofit/>
          </a:bodyPr>
          <a:lstStyle/>
          <a:p>
            <a:r>
              <a:rPr lang="en-US" b="1" dirty="0"/>
              <a:t>Authorization Decisions:</a:t>
            </a:r>
            <a:br>
              <a:rPr lang="en-US" b="1" dirty="0"/>
            </a:br>
            <a:r>
              <a:rPr lang="en-US" b="1" dirty="0"/>
              <a:t>Type, Facility, Traditional, Joint Authorization</a:t>
            </a:r>
            <a:endParaRPr lang="en-US" dirty="0"/>
          </a:p>
        </p:txBody>
      </p:sp>
      <p:sp>
        <p:nvSpPr>
          <p:cNvPr id="2" name="Slide Number Placeholder 1">
            <a:extLst>
              <a:ext uri="{FF2B5EF4-FFF2-40B4-BE49-F238E27FC236}">
                <a16:creationId xmlns:a16="http://schemas.microsoft.com/office/drawing/2014/main" id="{1587F544-654E-4F17-A1AC-30B112499DB3}"/>
              </a:ext>
            </a:extLst>
          </p:cNvPr>
          <p:cNvSpPr>
            <a:spLocks noGrp="1"/>
          </p:cNvSpPr>
          <p:nvPr>
            <p:ph type="sldNum" sz="quarter" idx="12"/>
          </p:nvPr>
        </p:nvSpPr>
        <p:spPr/>
        <p:txBody>
          <a:bodyPr/>
          <a:lstStyle/>
          <a:p>
            <a:fld id="{61C45A3A-841E-C04D-A6C3-2A644B41F8FE}" type="slidenum">
              <a:rPr lang="en-US" smtClean="0"/>
              <a:t>49</a:t>
            </a:fld>
            <a:endParaRPr lang="en-US" dirty="0"/>
          </a:p>
        </p:txBody>
      </p:sp>
      <p:sp>
        <p:nvSpPr>
          <p:cNvPr id="3" name="Content Placeholder 2">
            <a:extLst>
              <a:ext uri="{FF2B5EF4-FFF2-40B4-BE49-F238E27FC236}">
                <a16:creationId xmlns:a16="http://schemas.microsoft.com/office/drawing/2014/main" id="{254A291B-3106-4460-9F53-59BB00F5970B}"/>
              </a:ext>
            </a:extLst>
          </p:cNvPr>
          <p:cNvSpPr>
            <a:spLocks noGrp="1"/>
          </p:cNvSpPr>
          <p:nvPr>
            <p:ph type="body" sz="half" idx="2"/>
          </p:nvPr>
        </p:nvSpPr>
        <p:spPr/>
        <p:txBody>
          <a:bodyPr>
            <a:noAutofit/>
          </a:bodyPr>
          <a:lstStyle/>
          <a:p>
            <a:pPr marL="342882" indent="-342882">
              <a:buFont typeface="Arial" panose="020B0604020202020204" pitchFamily="34" charset="0"/>
              <a:buChar char="•"/>
            </a:pPr>
            <a:r>
              <a:rPr lang="en-US" dirty="0"/>
              <a:t>Type Authorization</a:t>
            </a:r>
            <a:endParaRPr lang="en-US" b="1" dirty="0"/>
          </a:p>
          <a:p>
            <a:pPr marL="742913" lvl="1" indent="-285737">
              <a:buFont typeface="Arial" panose="020B0604020202020204" pitchFamily="34" charset="0"/>
              <a:buChar char="•"/>
            </a:pPr>
            <a:r>
              <a:rPr lang="en-US" sz="1800" dirty="0"/>
              <a:t>Single authorization for a common version of a system</a:t>
            </a:r>
          </a:p>
          <a:p>
            <a:pPr marL="742913" lvl="1" indent="-285737">
              <a:buFont typeface="Arial" panose="020B0604020202020204" pitchFamily="34" charset="0"/>
              <a:buChar char="•"/>
            </a:pPr>
            <a:r>
              <a:rPr lang="en-US" sz="1800" dirty="0"/>
              <a:t>Utilized when system comprised of identical instances of architecture, software, information types</a:t>
            </a:r>
          </a:p>
          <a:p>
            <a:pPr marL="742913" lvl="1" indent="-285737">
              <a:buFont typeface="Arial" panose="020B0604020202020204" pitchFamily="34" charset="0"/>
              <a:buChar char="•"/>
            </a:pPr>
            <a:r>
              <a:rPr lang="en-US" sz="1800" dirty="0"/>
              <a:t>Often used in conjunction with a facility authorization </a:t>
            </a:r>
          </a:p>
          <a:p>
            <a:pPr marL="342882" indent="-342882">
              <a:buFont typeface="Arial" panose="020B0604020202020204" pitchFamily="34" charset="0"/>
              <a:buChar char="•"/>
            </a:pPr>
            <a:r>
              <a:rPr lang="en-US" dirty="0"/>
              <a:t>Facility Authorization</a:t>
            </a:r>
            <a:endParaRPr lang="en-US" b="1" dirty="0"/>
          </a:p>
          <a:p>
            <a:pPr marL="742913" lvl="1" indent="-285737">
              <a:buFont typeface="Arial" panose="020B0604020202020204" pitchFamily="34" charset="0"/>
              <a:buChar char="•"/>
            </a:pPr>
            <a:r>
              <a:rPr lang="en-US" sz="1800" dirty="0"/>
              <a:t>Authorizes common controls provided in a specific environment of operation</a:t>
            </a:r>
          </a:p>
          <a:p>
            <a:pPr marL="742913" lvl="1" indent="-285737">
              <a:buFont typeface="Arial" panose="020B0604020202020204" pitchFamily="34" charset="0"/>
              <a:buChar char="•"/>
            </a:pPr>
            <a:r>
              <a:rPr lang="en-US" sz="1800" dirty="0"/>
              <a:t>Provided at a specified impact level</a:t>
            </a:r>
          </a:p>
          <a:p>
            <a:pPr marL="342882" indent="-342882">
              <a:buFont typeface="Arial" panose="020B0604020202020204" pitchFamily="34" charset="0"/>
              <a:buChar char="•"/>
            </a:pPr>
            <a:r>
              <a:rPr lang="en-US" dirty="0"/>
              <a:t>Traditional Authorization</a:t>
            </a:r>
            <a:endParaRPr lang="en-US" b="1" dirty="0"/>
          </a:p>
          <a:p>
            <a:pPr marL="742913" lvl="1" indent="-285737">
              <a:buFont typeface="Arial" panose="020B0604020202020204" pitchFamily="34" charset="0"/>
              <a:buChar char="•"/>
            </a:pPr>
            <a:r>
              <a:rPr lang="en-US" sz="1800" dirty="0"/>
              <a:t>Single organizational official in a senior leadership position is responsible and accountable for a system or for common controls</a:t>
            </a:r>
          </a:p>
          <a:p>
            <a:pPr marL="342882" indent="-342882">
              <a:buFont typeface="Arial" panose="020B0604020202020204" pitchFamily="34" charset="0"/>
              <a:buChar char="•"/>
            </a:pPr>
            <a:r>
              <a:rPr lang="en-US" dirty="0"/>
              <a:t>Joint Authorization</a:t>
            </a:r>
            <a:endParaRPr lang="en-US" b="1" dirty="0"/>
          </a:p>
          <a:p>
            <a:pPr marL="800060" lvl="1" indent="-342882">
              <a:buFont typeface="Arial" panose="020B0604020202020204" pitchFamily="34" charset="0"/>
              <a:buChar char="•"/>
            </a:pPr>
            <a:r>
              <a:rPr lang="en-US" sz="1800" dirty="0"/>
              <a:t>Multiple organizational officials either from the same organization or different organizations, have a shared interest in authorizing a system</a:t>
            </a:r>
          </a:p>
        </p:txBody>
      </p:sp>
      <p:sp>
        <p:nvSpPr>
          <p:cNvPr id="5" name="Text Placeholder 3">
            <a:extLst>
              <a:ext uri="{FF2B5EF4-FFF2-40B4-BE49-F238E27FC236}">
                <a16:creationId xmlns:a16="http://schemas.microsoft.com/office/drawing/2014/main" id="{ADCE92E1-596F-A911-2C42-02B1DB439AA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6: Authorization Types and Decisions</a:t>
            </a:r>
          </a:p>
        </p:txBody>
      </p:sp>
    </p:spTree>
    <p:custDataLst>
      <p:tags r:id="rId1"/>
    </p:custDataLst>
    <p:extLst>
      <p:ext uri="{BB962C8B-B14F-4D97-AF65-F5344CB8AC3E}">
        <p14:creationId xmlns:p14="http://schemas.microsoft.com/office/powerpoint/2010/main" val="211459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F63ED4-D567-4312-BD35-9927E4228F43}"/>
              </a:ext>
            </a:extLst>
          </p:cNvPr>
          <p:cNvSpPr>
            <a:spLocks noGrp="1"/>
          </p:cNvSpPr>
          <p:nvPr>
            <p:ph type="title"/>
          </p:nvPr>
        </p:nvSpPr>
        <p:spPr>
          <a:prstGeom prst="rect">
            <a:avLst/>
          </a:prstGeom>
        </p:spPr>
        <p:txBody>
          <a:bodyPr/>
          <a:lstStyle/>
          <a:p>
            <a:r>
              <a:rPr lang="en-US" b="1" dirty="0"/>
              <a:t>Introduction</a:t>
            </a:r>
            <a:endParaRPr lang="en-US" dirty="0"/>
          </a:p>
        </p:txBody>
      </p:sp>
      <p:sp>
        <p:nvSpPr>
          <p:cNvPr id="2" name="Slide Number Placeholder 1">
            <a:extLst>
              <a:ext uri="{FF2B5EF4-FFF2-40B4-BE49-F238E27FC236}">
                <a16:creationId xmlns:a16="http://schemas.microsoft.com/office/drawing/2014/main" id="{DE0CFE44-CCF7-41A8-9120-EF49EA5A6784}"/>
              </a:ext>
            </a:extLst>
          </p:cNvPr>
          <p:cNvSpPr>
            <a:spLocks noGrp="1"/>
          </p:cNvSpPr>
          <p:nvPr>
            <p:ph type="sldNum" sz="quarter" idx="12"/>
          </p:nvPr>
        </p:nvSpPr>
        <p:spPr/>
        <p:txBody>
          <a:bodyPr/>
          <a:lstStyle/>
          <a:p>
            <a:fld id="{61C45A3A-841E-C04D-A6C3-2A644B41F8FE}" type="slidenum">
              <a:rPr lang="en-US" smtClean="0"/>
              <a:t>5</a:t>
            </a:fld>
            <a:endParaRPr lang="en-US" dirty="0"/>
          </a:p>
        </p:txBody>
      </p:sp>
      <p:sp>
        <p:nvSpPr>
          <p:cNvPr id="3" name="Content Placeholder 2">
            <a:extLst>
              <a:ext uri="{FF2B5EF4-FFF2-40B4-BE49-F238E27FC236}">
                <a16:creationId xmlns:a16="http://schemas.microsoft.com/office/drawing/2014/main" id="{8E0C9CC3-F8BB-4831-BE83-E468B0A27B39}"/>
              </a:ext>
            </a:extLst>
          </p:cNvPr>
          <p:cNvSpPr>
            <a:spLocks noGrp="1"/>
          </p:cNvSpPr>
          <p:nvPr>
            <p:ph type="body" sz="half" idx="2"/>
          </p:nvPr>
        </p:nvSpPr>
        <p:spPr/>
        <p:txBody>
          <a:bodyPr/>
          <a:lstStyle/>
          <a:p>
            <a:r>
              <a:rPr lang="en-US" sz="2400" dirty="0"/>
              <a:t>Why manage risk in an information security program? </a:t>
            </a:r>
            <a:endParaRPr lang="en-US" sz="2400" b="1" dirty="0"/>
          </a:p>
          <a:p>
            <a:pPr marL="800060" lvl="1" indent="-342882">
              <a:buFont typeface="Arial" panose="020B0604020202020204" pitchFamily="34" charset="0"/>
              <a:buChar char="•"/>
            </a:pPr>
            <a:r>
              <a:rPr lang="en-US" sz="2000" dirty="0"/>
              <a:t>Prioritize security requirements and allocation of information security and privacy resources</a:t>
            </a:r>
            <a:endParaRPr lang="en-US" sz="2000" b="1" dirty="0"/>
          </a:p>
          <a:p>
            <a:pPr marL="800060" lvl="1" indent="-342882">
              <a:buFont typeface="Arial" panose="020B0604020202020204" pitchFamily="34" charset="0"/>
              <a:buChar char="•"/>
            </a:pPr>
            <a:r>
              <a:rPr lang="en-US" sz="2000" dirty="0"/>
              <a:t>Facilitate decision-making about organizational, system security and privacy risk</a:t>
            </a:r>
            <a:endParaRPr lang="en-US" sz="2000" b="1" dirty="0"/>
          </a:p>
          <a:p>
            <a:pPr marL="800060" lvl="1" indent="-342882">
              <a:buFont typeface="Arial" panose="020B0604020202020204" pitchFamily="34" charset="0"/>
              <a:buChar char="•"/>
            </a:pPr>
            <a:r>
              <a:rPr lang="en-US" sz="2000" dirty="0"/>
              <a:t>Promote development and dissemination of security and privacy policies and procedures</a:t>
            </a:r>
            <a:endParaRPr lang="en-US" sz="2000" b="1" dirty="0"/>
          </a:p>
          <a:p>
            <a:pPr marL="800060" lvl="1" indent="-342882">
              <a:buFont typeface="Arial" panose="020B0604020202020204" pitchFamily="34" charset="0"/>
              <a:buChar char="•"/>
            </a:pPr>
            <a:r>
              <a:rPr lang="en-US" sz="2000" dirty="0"/>
              <a:t>Consolidate and streamline systems for tracking and risk management</a:t>
            </a:r>
            <a:endParaRPr lang="en-US" sz="2400" dirty="0"/>
          </a:p>
        </p:txBody>
      </p:sp>
      <p:pic>
        <p:nvPicPr>
          <p:cNvPr id="6" name="Picture 5">
            <a:extLst>
              <a:ext uri="{FF2B5EF4-FFF2-40B4-BE49-F238E27FC236}">
                <a16:creationId xmlns:a16="http://schemas.microsoft.com/office/drawing/2014/main" id="{B7409676-99A7-4323-83DB-3C8766BD86E5}"/>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59182" y="3701145"/>
            <a:ext cx="9473639" cy="2513455"/>
          </a:xfrm>
          <a:prstGeom prst="rect">
            <a:avLst/>
          </a:prstGeom>
        </p:spPr>
      </p:pic>
      <p:sp>
        <p:nvSpPr>
          <p:cNvPr id="5" name="Text Placeholder 3">
            <a:extLst>
              <a:ext uri="{FF2B5EF4-FFF2-40B4-BE49-F238E27FC236}">
                <a16:creationId xmlns:a16="http://schemas.microsoft.com/office/drawing/2014/main" id="{AEB0FA6C-4498-0788-AF0A-16D8FFD57944}"/>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Overview</a:t>
            </a:r>
          </a:p>
        </p:txBody>
      </p:sp>
    </p:spTree>
    <p:custDataLst>
      <p:tags r:id="rId1"/>
    </p:custDataLst>
    <p:extLst>
      <p:ext uri="{BB962C8B-B14F-4D97-AF65-F5344CB8AC3E}">
        <p14:creationId xmlns:p14="http://schemas.microsoft.com/office/powerpoint/2010/main" val="3430829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E81D7B-7876-4700-A99C-1C7BB2C3EC45}"/>
              </a:ext>
            </a:extLst>
          </p:cNvPr>
          <p:cNvSpPr>
            <a:spLocks noGrp="1"/>
          </p:cNvSpPr>
          <p:nvPr>
            <p:ph type="title"/>
          </p:nvPr>
        </p:nvSpPr>
        <p:spPr>
          <a:prstGeom prst="rect">
            <a:avLst/>
          </a:prstGeom>
        </p:spPr>
        <p:txBody>
          <a:bodyPr/>
          <a:lstStyle/>
          <a:p>
            <a:r>
              <a:rPr lang="en-US" b="1" dirty="0"/>
              <a:t>Lesson 7: Requirements and Controls</a:t>
            </a:r>
            <a:endParaRPr lang="en-US" dirty="0"/>
          </a:p>
        </p:txBody>
      </p:sp>
      <p:sp>
        <p:nvSpPr>
          <p:cNvPr id="2" name="Slide Number Placeholder 1">
            <a:extLst>
              <a:ext uri="{FF2B5EF4-FFF2-40B4-BE49-F238E27FC236}">
                <a16:creationId xmlns:a16="http://schemas.microsoft.com/office/drawing/2014/main" id="{46DABC38-9F4C-493A-9206-8EF39D3A10D6}"/>
              </a:ext>
            </a:extLst>
          </p:cNvPr>
          <p:cNvSpPr>
            <a:spLocks noGrp="1"/>
          </p:cNvSpPr>
          <p:nvPr>
            <p:ph type="sldNum" sz="quarter" idx="12"/>
          </p:nvPr>
        </p:nvSpPr>
        <p:spPr/>
        <p:txBody>
          <a:bodyPr/>
          <a:lstStyle/>
          <a:p>
            <a:fld id="{61C45A3A-841E-C04D-A6C3-2A644B41F8FE}" type="slidenum">
              <a:rPr lang="en-US" smtClean="0"/>
              <a:t>50</a:t>
            </a:fld>
            <a:endParaRPr lang="en-US" dirty="0"/>
          </a:p>
        </p:txBody>
      </p:sp>
      <p:sp>
        <p:nvSpPr>
          <p:cNvPr id="3" name="Content Placeholder 2">
            <a:extLst>
              <a:ext uri="{FF2B5EF4-FFF2-40B4-BE49-F238E27FC236}">
                <a16:creationId xmlns:a16="http://schemas.microsoft.com/office/drawing/2014/main" id="{00CA3229-09A7-455E-B56F-2B00D107E7C3}"/>
              </a:ext>
            </a:extLst>
          </p:cNvPr>
          <p:cNvSpPr>
            <a:spLocks noGrp="1"/>
          </p:cNvSpPr>
          <p:nvPr>
            <p:ph type="body" sz="half" idx="2"/>
          </p:nvPr>
        </p:nvSpPr>
        <p:spPr/>
        <p:txBody>
          <a:bodyPr>
            <a:normAutofit/>
          </a:bodyPr>
          <a:lstStyle/>
          <a:p>
            <a:r>
              <a:rPr lang="en-US" dirty="0"/>
              <a:t>Requirements definition:</a:t>
            </a:r>
          </a:p>
          <a:p>
            <a:pPr marL="800060" lvl="1" indent="-342882">
              <a:buFont typeface="Arial" panose="020B0604020202020204" pitchFamily="34" charset="0"/>
              <a:buChar char="•"/>
            </a:pPr>
            <a:r>
              <a:rPr lang="en-US" sz="1800" dirty="0"/>
              <a:t>In the context of federal information security and privacy policy, includes both legal and policy requirements, as well as an expression of the broader set of stakeholder protection needs that may be derived from other sources </a:t>
            </a:r>
            <a:endParaRPr lang="en-US" sz="1800" b="1" dirty="0"/>
          </a:p>
          <a:p>
            <a:pPr marL="800060" lvl="1" indent="-342882">
              <a:buFont typeface="Arial" panose="020B0604020202020204" pitchFamily="34" charset="0"/>
              <a:buChar char="•"/>
            </a:pPr>
            <a:r>
              <a:rPr lang="en-US" sz="1800" dirty="0"/>
              <a:t>Assists in determining the required characteristics of the system—encompassing security, privacy, and assurance</a:t>
            </a:r>
            <a:endParaRPr lang="en-US" sz="1200" dirty="0"/>
          </a:p>
          <a:p>
            <a:r>
              <a:rPr lang="en-US" dirty="0"/>
              <a:t>Controls definition: </a:t>
            </a:r>
          </a:p>
          <a:p>
            <a:pPr marL="800060" lvl="1" indent="-342882">
              <a:buFont typeface="Arial" panose="020B0604020202020204" pitchFamily="34" charset="0"/>
              <a:buChar char="•"/>
            </a:pPr>
            <a:r>
              <a:rPr lang="en-US" sz="1800" dirty="0"/>
              <a:t>Safeguards and protection capabilities appropriate for achieving the particular security and privacy objectives of the organization</a:t>
            </a:r>
            <a:endParaRPr lang="en-US" sz="1800" b="1" dirty="0"/>
          </a:p>
          <a:p>
            <a:pPr marL="800060" lvl="1" indent="-342882">
              <a:buFont typeface="Arial" panose="020B0604020202020204" pitchFamily="34" charset="0"/>
              <a:buChar char="•"/>
            </a:pPr>
            <a:r>
              <a:rPr lang="en-US" sz="1800" dirty="0"/>
              <a:t>Reflects the protection needs of organizational stakeholders</a:t>
            </a:r>
            <a:endParaRPr lang="en-US" sz="1800" b="1" dirty="0"/>
          </a:p>
          <a:p>
            <a:pPr marL="800060" lvl="1" indent="-342882">
              <a:buFont typeface="Arial" panose="020B0604020202020204" pitchFamily="34" charset="0"/>
              <a:buChar char="•"/>
            </a:pPr>
            <a:r>
              <a:rPr lang="en-US" sz="1800" dirty="0"/>
              <a:t>Selected and implemented by the organization in order to satisfy the system requirements </a:t>
            </a:r>
            <a:endParaRPr lang="en-US" sz="1800" b="1" dirty="0"/>
          </a:p>
          <a:p>
            <a:pPr marL="800060" lvl="1" indent="-342882">
              <a:buFont typeface="Arial" panose="020B0604020202020204" pitchFamily="34" charset="0"/>
              <a:buChar char="•"/>
            </a:pPr>
            <a:r>
              <a:rPr lang="en-US" sz="1800" dirty="0"/>
              <a:t>Includes technical aspects, administrative aspects, and physical aspects of the system</a:t>
            </a:r>
          </a:p>
        </p:txBody>
      </p:sp>
      <p:sp>
        <p:nvSpPr>
          <p:cNvPr id="5" name="TextBox 4">
            <a:extLst>
              <a:ext uri="{FF2B5EF4-FFF2-40B4-BE49-F238E27FC236}">
                <a16:creationId xmlns:a16="http://schemas.microsoft.com/office/drawing/2014/main" id="{21FC82D5-2DA8-DF4E-BE33-D200079C4BF6}"/>
              </a:ext>
            </a:extLst>
          </p:cNvPr>
          <p:cNvSpPr txBox="1"/>
          <p:nvPr/>
        </p:nvSpPr>
        <p:spPr>
          <a:xfrm>
            <a:off x="2351002" y="1351649"/>
            <a:ext cx="7920117" cy="830997"/>
          </a:xfrm>
          <a:prstGeom prst="rect">
            <a:avLst/>
          </a:prstGeom>
          <a:solidFill>
            <a:schemeClr val="accent1">
              <a:lumMod val="40000"/>
              <a:lumOff val="60000"/>
            </a:schemeClr>
          </a:solidFill>
        </p:spPr>
        <p:txBody>
          <a:bodyPr wrap="none" rtlCol="0">
            <a:spAutoFit/>
          </a:bodyPr>
          <a:lstStyle/>
          <a:p>
            <a:r>
              <a:rPr lang="en-US" sz="2400" b="1" dirty="0">
                <a:solidFill>
                  <a:srgbClr val="002060"/>
                </a:solidFill>
              </a:rPr>
              <a:t>The terms, </a:t>
            </a:r>
            <a:r>
              <a:rPr lang="en-US" sz="2400" b="1" i="1" dirty="0">
                <a:solidFill>
                  <a:srgbClr val="002060"/>
                </a:solidFill>
              </a:rPr>
              <a:t>requirements</a:t>
            </a:r>
            <a:r>
              <a:rPr lang="en-US" sz="2400" b="1" dirty="0">
                <a:solidFill>
                  <a:srgbClr val="002060"/>
                </a:solidFill>
              </a:rPr>
              <a:t> and </a:t>
            </a:r>
            <a:r>
              <a:rPr lang="en-US" sz="2400" b="1" i="1" dirty="0">
                <a:solidFill>
                  <a:srgbClr val="002060"/>
                </a:solidFill>
              </a:rPr>
              <a:t>controls</a:t>
            </a:r>
            <a:r>
              <a:rPr lang="en-US" sz="2400" b="1" dirty="0">
                <a:solidFill>
                  <a:srgbClr val="002060"/>
                </a:solidFill>
              </a:rPr>
              <a:t>, can have different </a:t>
            </a:r>
          </a:p>
          <a:p>
            <a:pPr algn="ctr"/>
            <a:r>
              <a:rPr lang="en-US" sz="2400" b="1" dirty="0">
                <a:solidFill>
                  <a:srgbClr val="002060"/>
                </a:solidFill>
              </a:rPr>
              <a:t>definitions when used in different contexts.</a:t>
            </a:r>
          </a:p>
        </p:txBody>
      </p:sp>
      <p:sp>
        <p:nvSpPr>
          <p:cNvPr id="6" name="Text Placeholder 3">
            <a:extLst>
              <a:ext uri="{FF2B5EF4-FFF2-40B4-BE49-F238E27FC236}">
                <a16:creationId xmlns:a16="http://schemas.microsoft.com/office/drawing/2014/main" id="{DD1807EE-89E8-D868-6924-EA6D849E5AE7}"/>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7: Requirements and Controls</a:t>
            </a:r>
          </a:p>
        </p:txBody>
      </p:sp>
    </p:spTree>
    <p:custDataLst>
      <p:tags r:id="rId1"/>
    </p:custDataLst>
    <p:extLst>
      <p:ext uri="{BB962C8B-B14F-4D97-AF65-F5344CB8AC3E}">
        <p14:creationId xmlns:p14="http://schemas.microsoft.com/office/powerpoint/2010/main" val="1875436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A5D70E-1609-49D4-903E-A59CD148DD31}"/>
              </a:ext>
            </a:extLst>
          </p:cNvPr>
          <p:cNvSpPr>
            <a:spLocks noGrp="1"/>
          </p:cNvSpPr>
          <p:nvPr>
            <p:ph type="title"/>
          </p:nvPr>
        </p:nvSpPr>
        <p:spPr>
          <a:prstGeom prst="rect">
            <a:avLst/>
          </a:prstGeom>
        </p:spPr>
        <p:txBody>
          <a:bodyPr/>
          <a:lstStyle/>
          <a:p>
            <a:r>
              <a:rPr lang="en-US" b="1" dirty="0"/>
              <a:t>Lesson 8: Security and Privacy Posture</a:t>
            </a:r>
            <a:endParaRPr lang="en-US" dirty="0"/>
          </a:p>
        </p:txBody>
      </p:sp>
      <p:sp>
        <p:nvSpPr>
          <p:cNvPr id="2" name="Slide Number Placeholder 1">
            <a:extLst>
              <a:ext uri="{FF2B5EF4-FFF2-40B4-BE49-F238E27FC236}">
                <a16:creationId xmlns:a16="http://schemas.microsoft.com/office/drawing/2014/main" id="{BF59843A-5CF2-4587-B57F-6BCAD0948561}"/>
              </a:ext>
            </a:extLst>
          </p:cNvPr>
          <p:cNvSpPr>
            <a:spLocks noGrp="1"/>
          </p:cNvSpPr>
          <p:nvPr>
            <p:ph type="sldNum" sz="quarter" idx="12"/>
          </p:nvPr>
        </p:nvSpPr>
        <p:spPr/>
        <p:txBody>
          <a:bodyPr/>
          <a:lstStyle/>
          <a:p>
            <a:fld id="{61C45A3A-841E-C04D-A6C3-2A644B41F8FE}" type="slidenum">
              <a:rPr lang="en-US" smtClean="0"/>
              <a:t>51</a:t>
            </a:fld>
            <a:endParaRPr lang="en-US" dirty="0"/>
          </a:p>
        </p:txBody>
      </p:sp>
      <p:sp>
        <p:nvSpPr>
          <p:cNvPr id="3" name="Content Placeholder 2">
            <a:extLst>
              <a:ext uri="{FF2B5EF4-FFF2-40B4-BE49-F238E27FC236}">
                <a16:creationId xmlns:a16="http://schemas.microsoft.com/office/drawing/2014/main" id="{B993997B-4DE3-4C8E-8E1C-F0E1722AA7B1}"/>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Represents the status of systems, information resources, and information technology capabilities within an organization based on information assurance resources (e.g., personnel, equipment, funds, hardware, software, policies, procedures)</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Determined on an ongoing basis by assessing and continuously monitoring system-specific, hybrid, and common controls</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Utilized by authorizing officials to determine if the risk to organizational operations and assets, individuals, other organizations, or the Nation are acceptable based on the organization’s risk management strategy and organizational risk tolerance</a:t>
            </a:r>
          </a:p>
        </p:txBody>
      </p:sp>
      <p:sp>
        <p:nvSpPr>
          <p:cNvPr id="5" name="Text Placeholder 3">
            <a:extLst>
              <a:ext uri="{FF2B5EF4-FFF2-40B4-BE49-F238E27FC236}">
                <a16:creationId xmlns:a16="http://schemas.microsoft.com/office/drawing/2014/main" id="{FE61B087-2FE8-7608-8985-817B5566123B}"/>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8: Security and Privacy Posture</a:t>
            </a:r>
          </a:p>
        </p:txBody>
      </p:sp>
    </p:spTree>
    <p:custDataLst>
      <p:tags r:id="rId1"/>
    </p:custDataLst>
    <p:extLst>
      <p:ext uri="{BB962C8B-B14F-4D97-AF65-F5344CB8AC3E}">
        <p14:creationId xmlns:p14="http://schemas.microsoft.com/office/powerpoint/2010/main" val="1113526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5F3323-F889-47F9-BF0A-0300096C0837}"/>
              </a:ext>
            </a:extLst>
          </p:cNvPr>
          <p:cNvSpPr>
            <a:spLocks noGrp="1"/>
          </p:cNvSpPr>
          <p:nvPr>
            <p:ph type="title"/>
          </p:nvPr>
        </p:nvSpPr>
        <p:spPr/>
        <p:txBody>
          <a:bodyPr/>
          <a:lstStyle/>
          <a:p>
            <a:r>
              <a:rPr lang="en-US" dirty="0"/>
              <a:t>Lesson 9: Supply Chain Risk Management</a:t>
            </a:r>
          </a:p>
        </p:txBody>
      </p:sp>
      <p:sp>
        <p:nvSpPr>
          <p:cNvPr id="2" name="Slide Number Placeholder 1">
            <a:extLst>
              <a:ext uri="{FF2B5EF4-FFF2-40B4-BE49-F238E27FC236}">
                <a16:creationId xmlns:a16="http://schemas.microsoft.com/office/drawing/2014/main" id="{EB328B41-F8AE-4130-BC9C-F727912937EF}"/>
              </a:ext>
            </a:extLst>
          </p:cNvPr>
          <p:cNvSpPr>
            <a:spLocks noGrp="1"/>
          </p:cNvSpPr>
          <p:nvPr>
            <p:ph type="sldNum" sz="quarter" idx="12"/>
          </p:nvPr>
        </p:nvSpPr>
        <p:spPr/>
        <p:txBody>
          <a:bodyPr/>
          <a:lstStyle/>
          <a:p>
            <a:fld id="{61C45A3A-841E-C04D-A6C3-2A644B41F8FE}" type="slidenum">
              <a:rPr lang="en-US" smtClean="0"/>
              <a:pPr/>
              <a:t>52</a:t>
            </a:fld>
            <a:endParaRPr lang="en-US" dirty="0"/>
          </a:p>
        </p:txBody>
      </p:sp>
      <p:sp>
        <p:nvSpPr>
          <p:cNvPr id="3" name="Content Placeholder 2">
            <a:extLst>
              <a:ext uri="{FF2B5EF4-FFF2-40B4-BE49-F238E27FC236}">
                <a16:creationId xmlns:a16="http://schemas.microsoft.com/office/drawing/2014/main" id="{A73C18AD-D72E-43E0-877D-1FDB18FDE0E6}"/>
              </a:ext>
            </a:extLst>
          </p:cNvPr>
          <p:cNvSpPr>
            <a:spLocks noGrp="1"/>
          </p:cNvSpPr>
          <p:nvPr>
            <p:ph type="body" sz="half" idx="2"/>
          </p:nvPr>
        </p:nvSpPr>
        <p:spPr/>
        <p:txBody>
          <a:bodyPr/>
          <a:lstStyle/>
          <a:p>
            <a:r>
              <a:rPr lang="en-US" dirty="0"/>
              <a:t>Managing supply chain risk is a complex, multifaceted undertaking requiring a coordinated effort across an organization</a:t>
            </a:r>
          </a:p>
          <a:p>
            <a:r>
              <a:rPr lang="en-US" dirty="0"/>
              <a:t>Organizations develop a Supply Chain Risk Management (SCRM) Strategy, Policies and Plans for directing SCRM activities</a:t>
            </a:r>
          </a:p>
          <a:p>
            <a:r>
              <a:rPr lang="en-US" dirty="0"/>
              <a:t>SCRM activities involve:</a:t>
            </a:r>
          </a:p>
          <a:p>
            <a:pPr lvl="1"/>
            <a:r>
              <a:rPr lang="en-US" dirty="0"/>
              <a:t>Identifying and assessing applicable risks</a:t>
            </a:r>
          </a:p>
          <a:p>
            <a:pPr lvl="1"/>
            <a:r>
              <a:rPr lang="en-US" dirty="0"/>
              <a:t>Determining appropriate mitigating actions</a:t>
            </a:r>
          </a:p>
          <a:p>
            <a:pPr lvl="1"/>
            <a:r>
              <a:rPr lang="en-US" dirty="0"/>
              <a:t>Developing appropriate SCRM plans to document selected mitigating actions</a:t>
            </a:r>
          </a:p>
          <a:p>
            <a:pPr lvl="1"/>
            <a:r>
              <a:rPr lang="en-US" dirty="0"/>
              <a:t>Monitoring performance against SCRM plans</a:t>
            </a:r>
          </a:p>
          <a:p>
            <a:r>
              <a:rPr lang="en-US" dirty="0"/>
              <a:t>SCRM strategy can be included as part the Risk Management Strategy, or a separate artifact </a:t>
            </a:r>
          </a:p>
          <a:p>
            <a:r>
              <a:rPr lang="en-US" dirty="0"/>
              <a:t>SCRM policies direct the implementation of the SCRM strategy</a:t>
            </a:r>
          </a:p>
          <a:p>
            <a:r>
              <a:rPr lang="en-US" dirty="0"/>
              <a:t>SCRM plans are tailored to the individual program, organizational, and operational contexts</a:t>
            </a:r>
          </a:p>
          <a:p>
            <a:r>
              <a:rPr lang="en-US" dirty="0"/>
              <a:t>Organizations have flexibility on how the details of SCRM strategies and plans are documented</a:t>
            </a:r>
          </a:p>
        </p:txBody>
      </p:sp>
      <p:sp>
        <p:nvSpPr>
          <p:cNvPr id="5" name="TextBox 4">
            <a:extLst>
              <a:ext uri="{FF2B5EF4-FFF2-40B4-BE49-F238E27FC236}">
                <a16:creationId xmlns:a16="http://schemas.microsoft.com/office/drawing/2014/main" id="{2C67F33D-B984-9C4F-B6C5-3133913C413B}"/>
              </a:ext>
            </a:extLst>
          </p:cNvPr>
          <p:cNvSpPr txBox="1"/>
          <p:nvPr/>
        </p:nvSpPr>
        <p:spPr>
          <a:xfrm>
            <a:off x="1305923" y="5500265"/>
            <a:ext cx="9580156" cy="707886"/>
          </a:xfrm>
          <a:prstGeom prst="rect">
            <a:avLst/>
          </a:prstGeom>
          <a:solidFill>
            <a:schemeClr val="accent1">
              <a:lumMod val="40000"/>
              <a:lumOff val="60000"/>
            </a:schemeClr>
          </a:solidFill>
        </p:spPr>
        <p:txBody>
          <a:bodyPr wrap="square" rtlCol="0">
            <a:spAutoFit/>
          </a:bodyPr>
          <a:lstStyle/>
          <a:p>
            <a:pPr algn="ctr"/>
            <a:r>
              <a:rPr lang="en-US" sz="2000" b="1" dirty="0">
                <a:solidFill>
                  <a:srgbClr val="002060"/>
                </a:solidFill>
              </a:rPr>
              <a:t>The organization and authorizing official are ultimately responsible for responding to risks from the use of component products, systems, and services external providers</a:t>
            </a:r>
          </a:p>
        </p:txBody>
      </p:sp>
      <p:sp>
        <p:nvSpPr>
          <p:cNvPr id="6" name="Text Placeholder 3">
            <a:extLst>
              <a:ext uri="{FF2B5EF4-FFF2-40B4-BE49-F238E27FC236}">
                <a16:creationId xmlns:a16="http://schemas.microsoft.com/office/drawing/2014/main" id="{F83E145F-79BA-326B-1B1C-03AD4B95E6A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9: Supply Chain Risk Management</a:t>
            </a:r>
          </a:p>
        </p:txBody>
      </p:sp>
    </p:spTree>
    <p:custDataLst>
      <p:tags r:id="rId1"/>
    </p:custDataLst>
    <p:extLst>
      <p:ext uri="{BB962C8B-B14F-4D97-AF65-F5344CB8AC3E}">
        <p14:creationId xmlns:p14="http://schemas.microsoft.com/office/powerpoint/2010/main" val="1631892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593717-4F50-4A06-8FDC-2416178DE13A}"/>
              </a:ext>
            </a:extLst>
          </p:cNvPr>
          <p:cNvSpPr>
            <a:spLocks noGrp="1"/>
          </p:cNvSpPr>
          <p:nvPr>
            <p:ph type="title"/>
          </p:nvPr>
        </p:nvSpPr>
        <p:spPr>
          <a:prstGeom prst="rect">
            <a:avLst/>
          </a:prstGeom>
        </p:spPr>
        <p:txBody>
          <a:bodyPr>
            <a:normAutofit/>
          </a:bodyPr>
          <a:lstStyle/>
          <a:p>
            <a:r>
              <a:rPr lang="en-US" b="1" dirty="0"/>
              <a:t>Lesson 10: Risk Management Roles and Responsibilities</a:t>
            </a:r>
            <a:endParaRPr lang="en-US" dirty="0"/>
          </a:p>
        </p:txBody>
      </p:sp>
      <p:sp>
        <p:nvSpPr>
          <p:cNvPr id="2" name="Slide Number Placeholder 1">
            <a:extLst>
              <a:ext uri="{FF2B5EF4-FFF2-40B4-BE49-F238E27FC236}">
                <a16:creationId xmlns:a16="http://schemas.microsoft.com/office/drawing/2014/main" id="{4B42B7CB-C96C-449A-A0FB-F56ABA942F82}"/>
              </a:ext>
            </a:extLst>
          </p:cNvPr>
          <p:cNvSpPr>
            <a:spLocks noGrp="1"/>
          </p:cNvSpPr>
          <p:nvPr>
            <p:ph type="sldNum" sz="quarter" idx="12"/>
          </p:nvPr>
        </p:nvSpPr>
        <p:spPr/>
        <p:txBody>
          <a:bodyPr/>
          <a:lstStyle/>
          <a:p>
            <a:fld id="{61C45A3A-841E-C04D-A6C3-2A644B41F8FE}" type="slidenum">
              <a:rPr lang="en-US" smtClean="0"/>
              <a:t>53</a:t>
            </a:fld>
            <a:endParaRPr lang="en-US" dirty="0"/>
          </a:p>
        </p:txBody>
      </p:sp>
      <p:sp>
        <p:nvSpPr>
          <p:cNvPr id="3" name="Content Placeholder 2">
            <a:extLst>
              <a:ext uri="{FF2B5EF4-FFF2-40B4-BE49-F238E27FC236}">
                <a16:creationId xmlns:a16="http://schemas.microsoft.com/office/drawing/2014/main" id="{070134E0-6502-4D59-A6AA-FEB7CCDAC532}"/>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Regardless of job function, everyone has a role in security and privacy</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This course focuses on those roles that are related to the security and privacy of a system </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When everyone in the organization functions as a part of the “security and privacy team” </a:t>
            </a:r>
          </a:p>
          <a:p>
            <a:pPr marL="800060" lvl="1" indent="-342882">
              <a:buFont typeface="Arial" panose="020B0604020202020204" pitchFamily="34" charset="0"/>
              <a:buChar char="•"/>
            </a:pPr>
            <a:r>
              <a:rPr lang="en-US" sz="2000" dirty="0"/>
              <a:t>Risk management is more effective</a:t>
            </a:r>
          </a:p>
          <a:p>
            <a:pPr marL="800060" lvl="1" indent="-342882">
              <a:buFont typeface="Arial" panose="020B0604020202020204" pitchFamily="34" charset="0"/>
              <a:buChar char="•"/>
            </a:pPr>
            <a:r>
              <a:rPr lang="en-US" sz="2000" dirty="0"/>
              <a:t>Overall quantity and quality of risk-related operational information is improved </a:t>
            </a:r>
          </a:p>
          <a:p>
            <a:pPr marL="800060" lvl="1" indent="-342882">
              <a:buFont typeface="Arial" panose="020B0604020202020204" pitchFamily="34" charset="0"/>
              <a:buChar char="•"/>
            </a:pPr>
            <a:r>
              <a:rPr lang="en-US" sz="2000" dirty="0"/>
              <a:t>Better decisions can be made at the executive level</a:t>
            </a:r>
          </a:p>
        </p:txBody>
      </p:sp>
      <p:pic>
        <p:nvPicPr>
          <p:cNvPr id="10" name="Graphic 9">
            <a:extLst>
              <a:ext uri="{FF2B5EF4-FFF2-40B4-BE49-F238E27FC236}">
                <a16:creationId xmlns:a16="http://schemas.microsoft.com/office/drawing/2014/main" id="{2A7E7F4B-DC6B-064A-931C-D1284AFA786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40753" y="2110565"/>
            <a:ext cx="3312041" cy="3312041"/>
          </a:xfrm>
          <a:prstGeom prst="rect">
            <a:avLst/>
          </a:prstGeom>
        </p:spPr>
      </p:pic>
      <p:sp>
        <p:nvSpPr>
          <p:cNvPr id="5" name="Text Placeholder 3">
            <a:extLst>
              <a:ext uri="{FF2B5EF4-FFF2-40B4-BE49-F238E27FC236}">
                <a16:creationId xmlns:a16="http://schemas.microsoft.com/office/drawing/2014/main" id="{0AE096FF-2EAD-5D4F-6A18-307605CED7E7}"/>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7512258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F2D475-E4DE-4BE5-B15C-D2D15451802E}"/>
              </a:ext>
            </a:extLst>
          </p:cNvPr>
          <p:cNvSpPr>
            <a:spLocks noGrp="1"/>
          </p:cNvSpPr>
          <p:nvPr>
            <p:ph type="title"/>
          </p:nvPr>
        </p:nvSpPr>
        <p:spPr>
          <a:prstGeom prst="rect">
            <a:avLst/>
          </a:prstGeom>
        </p:spPr>
        <p:txBody>
          <a:bodyPr/>
          <a:lstStyle/>
          <a:p>
            <a:r>
              <a:rPr lang="en-US" b="1" dirty="0"/>
              <a:t>Risk Management Roles and Responsibilities</a:t>
            </a:r>
            <a:endParaRPr lang="en-US" dirty="0"/>
          </a:p>
        </p:txBody>
      </p:sp>
      <p:sp>
        <p:nvSpPr>
          <p:cNvPr id="2" name="Slide Number Placeholder 1">
            <a:extLst>
              <a:ext uri="{FF2B5EF4-FFF2-40B4-BE49-F238E27FC236}">
                <a16:creationId xmlns:a16="http://schemas.microsoft.com/office/drawing/2014/main" id="{F70198C5-B7E5-4BDB-AB6E-E94B57B86C81}"/>
              </a:ext>
            </a:extLst>
          </p:cNvPr>
          <p:cNvSpPr>
            <a:spLocks noGrp="1"/>
          </p:cNvSpPr>
          <p:nvPr>
            <p:ph type="sldNum" sz="quarter" idx="12"/>
          </p:nvPr>
        </p:nvSpPr>
        <p:spPr/>
        <p:txBody>
          <a:bodyPr/>
          <a:lstStyle/>
          <a:p>
            <a:fld id="{61C45A3A-841E-C04D-A6C3-2A644B41F8FE}" type="slidenum">
              <a:rPr lang="en-US" smtClean="0"/>
              <a:t>54</a:t>
            </a:fld>
            <a:endParaRPr lang="en-US" dirty="0"/>
          </a:p>
        </p:txBody>
      </p:sp>
      <p:sp>
        <p:nvSpPr>
          <p:cNvPr id="3" name="Content Placeholder 2">
            <a:extLst>
              <a:ext uri="{FF2B5EF4-FFF2-40B4-BE49-F238E27FC236}">
                <a16:creationId xmlns:a16="http://schemas.microsoft.com/office/drawing/2014/main" id="{7BCC526A-FBE5-4A50-86B8-0A07CEE55EA0}"/>
              </a:ext>
            </a:extLst>
          </p:cNvPr>
          <p:cNvSpPr>
            <a:spLocks noGrp="1"/>
          </p:cNvSpPr>
          <p:nvPr>
            <p:ph type="body" sz="half" idx="2"/>
          </p:nvPr>
        </p:nvSpPr>
        <p:spPr>
          <a:xfrm>
            <a:off x="635997" y="3010538"/>
            <a:ext cx="5204822" cy="3062308"/>
          </a:xfrm>
        </p:spPr>
        <p:txBody>
          <a:bodyPr>
            <a:noAutofit/>
          </a:bodyPr>
          <a:lstStyle/>
          <a:p>
            <a:pPr marL="342882" indent="-342882">
              <a:lnSpc>
                <a:spcPct val="100000"/>
              </a:lnSpc>
              <a:spcBef>
                <a:spcPts val="0"/>
              </a:spcBef>
              <a:buFont typeface="Arial" panose="020B0604020202020204" pitchFamily="34" charset="0"/>
              <a:buChar char="•"/>
            </a:pPr>
            <a:r>
              <a:rPr lang="en-US" sz="1800" dirty="0"/>
              <a:t>Authorizing Official</a:t>
            </a:r>
          </a:p>
          <a:p>
            <a:pPr marL="342882" indent="-342882">
              <a:lnSpc>
                <a:spcPct val="100000"/>
              </a:lnSpc>
              <a:spcBef>
                <a:spcPts val="0"/>
              </a:spcBef>
              <a:buFont typeface="Arial" panose="020B0604020202020204" pitchFamily="34" charset="0"/>
              <a:buChar char="•"/>
            </a:pPr>
            <a:r>
              <a:rPr lang="en-US" sz="1800" dirty="0"/>
              <a:t>Authorizing Official Designated Representative</a:t>
            </a:r>
          </a:p>
          <a:p>
            <a:pPr marL="342882" indent="-342882">
              <a:lnSpc>
                <a:spcPct val="100000"/>
              </a:lnSpc>
              <a:spcBef>
                <a:spcPts val="0"/>
              </a:spcBef>
              <a:buFont typeface="Arial" panose="020B0604020202020204" pitchFamily="34" charset="0"/>
              <a:buChar char="•"/>
            </a:pPr>
            <a:r>
              <a:rPr lang="en-US" sz="1800" dirty="0"/>
              <a:t>C-Suite Officials (e.g., Chief Acquisition Officer, Chief Information Officer, Head of Agency)</a:t>
            </a:r>
          </a:p>
          <a:p>
            <a:pPr marL="342882" indent="-342882">
              <a:lnSpc>
                <a:spcPct val="100000"/>
              </a:lnSpc>
              <a:spcBef>
                <a:spcPts val="0"/>
              </a:spcBef>
              <a:buFont typeface="Arial" panose="020B0604020202020204" pitchFamily="34" charset="0"/>
              <a:buChar char="•"/>
            </a:pPr>
            <a:r>
              <a:rPr lang="en-US" sz="1800" dirty="0"/>
              <a:t>Common Control Provider</a:t>
            </a:r>
          </a:p>
          <a:p>
            <a:pPr marL="342882" indent="-342882">
              <a:lnSpc>
                <a:spcPct val="100000"/>
              </a:lnSpc>
              <a:spcBef>
                <a:spcPts val="0"/>
              </a:spcBef>
              <a:buFont typeface="Arial" panose="020B0604020202020204" pitchFamily="34" charset="0"/>
              <a:buChar char="•"/>
            </a:pPr>
            <a:r>
              <a:rPr lang="en-US" sz="1800" dirty="0"/>
              <a:t>Control Assessor</a:t>
            </a:r>
          </a:p>
          <a:p>
            <a:pPr marL="342882" indent="-342882">
              <a:lnSpc>
                <a:spcPct val="100000"/>
              </a:lnSpc>
              <a:spcBef>
                <a:spcPts val="0"/>
              </a:spcBef>
              <a:buFont typeface="Arial" panose="020B0604020202020204" pitchFamily="34" charset="0"/>
              <a:buChar char="•"/>
            </a:pPr>
            <a:r>
              <a:rPr lang="en-US" sz="1800" dirty="0"/>
              <a:t>Enterprise Architect</a:t>
            </a:r>
          </a:p>
          <a:p>
            <a:pPr marL="342882" indent="-342882">
              <a:lnSpc>
                <a:spcPct val="100000"/>
              </a:lnSpc>
              <a:spcBef>
                <a:spcPts val="0"/>
              </a:spcBef>
              <a:buFont typeface="Arial" panose="020B0604020202020204" pitchFamily="34" charset="0"/>
              <a:buChar char="•"/>
            </a:pPr>
            <a:r>
              <a:rPr lang="en-US" sz="1800" dirty="0"/>
              <a:t>Information Owner or Steward</a:t>
            </a:r>
          </a:p>
        </p:txBody>
      </p:sp>
      <p:sp>
        <p:nvSpPr>
          <p:cNvPr id="5" name="Content Placeholder 2">
            <a:extLst>
              <a:ext uri="{FF2B5EF4-FFF2-40B4-BE49-F238E27FC236}">
                <a16:creationId xmlns:a16="http://schemas.microsoft.com/office/drawing/2014/main" id="{299DC253-B412-47D5-BF0D-A52AB825DC67}"/>
              </a:ext>
            </a:extLst>
          </p:cNvPr>
          <p:cNvSpPr txBox="1">
            <a:spLocks/>
          </p:cNvSpPr>
          <p:nvPr/>
        </p:nvSpPr>
        <p:spPr>
          <a:xfrm>
            <a:off x="6014992" y="3010538"/>
            <a:ext cx="5191216" cy="445034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342882" indent="-342882">
              <a:lnSpc>
                <a:spcPct val="100000"/>
              </a:lnSpc>
              <a:spcBef>
                <a:spcPts val="0"/>
              </a:spcBef>
              <a:buFont typeface="Arial" panose="020B0604020202020204" pitchFamily="34" charset="0"/>
              <a:buChar char="•"/>
            </a:pPr>
            <a:r>
              <a:rPr lang="en-US" sz="1800" dirty="0"/>
              <a:t>Risk Executive (Function)</a:t>
            </a:r>
          </a:p>
          <a:p>
            <a:pPr marL="342882" indent="-342882">
              <a:lnSpc>
                <a:spcPct val="100000"/>
              </a:lnSpc>
              <a:spcBef>
                <a:spcPts val="0"/>
              </a:spcBef>
              <a:buFont typeface="Arial" panose="020B0604020202020204" pitchFamily="34" charset="0"/>
              <a:buChar char="•"/>
            </a:pPr>
            <a:r>
              <a:rPr lang="en-US" sz="1800" dirty="0"/>
              <a:t>Security or Privacy Architect</a:t>
            </a:r>
          </a:p>
          <a:p>
            <a:pPr marL="342882" indent="-342882">
              <a:lnSpc>
                <a:spcPct val="100000"/>
              </a:lnSpc>
              <a:spcBef>
                <a:spcPts val="0"/>
              </a:spcBef>
              <a:buFont typeface="Arial" panose="020B0604020202020204" pitchFamily="34" charset="0"/>
              <a:buChar char="•"/>
            </a:pPr>
            <a:r>
              <a:rPr lang="en-US" sz="1800" dirty="0"/>
              <a:t>Senior Accountable Official for Risk Management</a:t>
            </a:r>
          </a:p>
          <a:p>
            <a:pPr marL="342882" indent="-342882">
              <a:lnSpc>
                <a:spcPct val="100000"/>
              </a:lnSpc>
              <a:spcBef>
                <a:spcPts val="0"/>
              </a:spcBef>
              <a:buFont typeface="Arial" panose="020B0604020202020204" pitchFamily="34" charset="0"/>
              <a:buChar char="•"/>
            </a:pPr>
            <a:r>
              <a:rPr lang="en-US" sz="1800" dirty="0"/>
              <a:t>Senior Agency Information Security Officer</a:t>
            </a:r>
          </a:p>
          <a:p>
            <a:pPr marL="342882" indent="-342882">
              <a:lnSpc>
                <a:spcPct val="100000"/>
              </a:lnSpc>
              <a:spcBef>
                <a:spcPts val="0"/>
              </a:spcBef>
              <a:buFont typeface="Arial" panose="020B0604020202020204" pitchFamily="34" charset="0"/>
              <a:buChar char="•"/>
            </a:pPr>
            <a:r>
              <a:rPr lang="en-US" sz="1800" dirty="0"/>
              <a:t>Senior Agency Official for Privacy</a:t>
            </a:r>
          </a:p>
          <a:p>
            <a:pPr marL="342882" indent="-342882">
              <a:lnSpc>
                <a:spcPct val="100000"/>
              </a:lnSpc>
              <a:spcBef>
                <a:spcPts val="0"/>
              </a:spcBef>
              <a:buFont typeface="Arial" panose="020B0604020202020204" pitchFamily="34" charset="0"/>
              <a:buChar char="•"/>
            </a:pPr>
            <a:r>
              <a:rPr lang="en-US" sz="1800" dirty="0"/>
              <a:t>System Owner</a:t>
            </a:r>
          </a:p>
          <a:p>
            <a:pPr marL="342882" indent="-342882">
              <a:lnSpc>
                <a:spcPct val="100000"/>
              </a:lnSpc>
              <a:spcBef>
                <a:spcPts val="0"/>
              </a:spcBef>
              <a:buFont typeface="Arial" panose="020B0604020202020204" pitchFamily="34" charset="0"/>
              <a:buChar char="•"/>
            </a:pPr>
            <a:r>
              <a:rPr lang="en-US" sz="1800" dirty="0"/>
              <a:t>System Security or Privacy Officer</a:t>
            </a:r>
          </a:p>
          <a:p>
            <a:pPr marL="342882" indent="-342882">
              <a:lnSpc>
                <a:spcPct val="100000"/>
              </a:lnSpc>
              <a:spcBef>
                <a:spcPts val="0"/>
              </a:spcBef>
              <a:buFont typeface="Arial" panose="020B0604020202020204" pitchFamily="34" charset="0"/>
              <a:buChar char="•"/>
            </a:pPr>
            <a:r>
              <a:rPr lang="en-US" sz="1800" dirty="0"/>
              <a:t>System Security or Privacy Engineer</a:t>
            </a:r>
          </a:p>
        </p:txBody>
      </p:sp>
      <p:sp>
        <p:nvSpPr>
          <p:cNvPr id="6" name="TextBox 5">
            <a:extLst>
              <a:ext uri="{FF2B5EF4-FFF2-40B4-BE49-F238E27FC236}">
                <a16:creationId xmlns:a16="http://schemas.microsoft.com/office/drawing/2014/main" id="{3149A998-DE04-2D45-8BB7-4F3CCDE4005D}"/>
              </a:ext>
            </a:extLst>
          </p:cNvPr>
          <p:cNvSpPr txBox="1"/>
          <p:nvPr/>
        </p:nvSpPr>
        <p:spPr>
          <a:xfrm>
            <a:off x="635997" y="1283971"/>
            <a:ext cx="10946403" cy="1631216"/>
          </a:xfrm>
          <a:prstGeom prst="rect">
            <a:avLst/>
          </a:prstGeom>
          <a:solidFill>
            <a:schemeClr val="accent1">
              <a:lumMod val="40000"/>
              <a:lumOff val="60000"/>
            </a:schemeClr>
          </a:solidFill>
        </p:spPr>
        <p:txBody>
          <a:bodyPr wrap="square" rtlCol="0">
            <a:spAutoFit/>
          </a:bodyPr>
          <a:lstStyle/>
          <a:p>
            <a:pPr algn="ctr"/>
            <a:r>
              <a:rPr lang="en-US" sz="2000" b="1" dirty="0">
                <a:solidFill>
                  <a:srgbClr val="002060"/>
                </a:solidFill>
              </a:rPr>
              <a:t>The RMF describes the roles and responsibilities of key participants involved in an organization’s risk management process. There may be differences in naming conventions and how responsibilities are allocated among personnel. </a:t>
            </a:r>
            <a:r>
              <a:rPr lang="en-US" sz="2000" b="1" dirty="0">
                <a:solidFill>
                  <a:srgbClr val="002060"/>
                </a:solidFill>
                <a:hlinkClick r:id="rId4"/>
              </a:rPr>
              <a:t>NIST SP 800-181</a:t>
            </a:r>
            <a:r>
              <a:rPr lang="en-US" sz="2000" b="1" dirty="0">
                <a:solidFill>
                  <a:srgbClr val="002060"/>
                </a:solidFill>
              </a:rPr>
              <a:t>, </a:t>
            </a:r>
            <a:r>
              <a:rPr lang="en-US" sz="2000" b="1" i="1" dirty="0">
                <a:solidFill>
                  <a:srgbClr val="002060"/>
                </a:solidFill>
              </a:rPr>
              <a:t>National Initiative for Cybersecurity Education (NICE) Cybersecurity Workforce Framework</a:t>
            </a:r>
            <a:r>
              <a:rPr lang="en-US" sz="2000" b="1" dirty="0">
                <a:solidFill>
                  <a:srgbClr val="002060"/>
                </a:solidFill>
              </a:rPr>
              <a:t>, provides a reference and common lexicon for describing and sharing information about cybersecurity work, the knowledge, skills and abilities needed.  </a:t>
            </a:r>
          </a:p>
        </p:txBody>
      </p:sp>
      <p:sp>
        <p:nvSpPr>
          <p:cNvPr id="8" name="Text Placeholder 3">
            <a:extLst>
              <a:ext uri="{FF2B5EF4-FFF2-40B4-BE49-F238E27FC236}">
                <a16:creationId xmlns:a16="http://schemas.microsoft.com/office/drawing/2014/main" id="{C36EBF70-E365-3B50-63B1-D3416E6DA3DD}"/>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14394322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11595-0D00-4A64-9FE7-E6D3EF6B94BF}"/>
              </a:ext>
            </a:extLst>
          </p:cNvPr>
          <p:cNvSpPr>
            <a:spLocks noGrp="1"/>
          </p:cNvSpPr>
          <p:nvPr>
            <p:ph type="title"/>
          </p:nvPr>
        </p:nvSpPr>
        <p:spPr>
          <a:prstGeom prst="rect">
            <a:avLst/>
          </a:prstGeom>
        </p:spPr>
        <p:txBody>
          <a:bodyPr/>
          <a:lstStyle/>
          <a:p>
            <a:r>
              <a:rPr lang="en-US" b="1" dirty="0"/>
              <a:t>Risk Management Roles and Responsibilities:</a:t>
            </a:r>
            <a:br>
              <a:rPr lang="en-US" b="1" dirty="0"/>
            </a:br>
            <a:r>
              <a:rPr lang="en-US" b="1" dirty="0"/>
              <a:t>Authorizing Official</a:t>
            </a:r>
          </a:p>
        </p:txBody>
      </p:sp>
      <p:sp>
        <p:nvSpPr>
          <p:cNvPr id="2" name="Slide Number Placeholder 1">
            <a:extLst>
              <a:ext uri="{FF2B5EF4-FFF2-40B4-BE49-F238E27FC236}">
                <a16:creationId xmlns:a16="http://schemas.microsoft.com/office/drawing/2014/main" id="{384A7656-4AF0-4F26-9539-E9E264596CC2}"/>
              </a:ext>
            </a:extLst>
          </p:cNvPr>
          <p:cNvSpPr>
            <a:spLocks noGrp="1"/>
          </p:cNvSpPr>
          <p:nvPr>
            <p:ph type="sldNum" sz="quarter" idx="12"/>
          </p:nvPr>
        </p:nvSpPr>
        <p:spPr/>
        <p:txBody>
          <a:bodyPr/>
          <a:lstStyle/>
          <a:p>
            <a:fld id="{61C45A3A-841E-C04D-A6C3-2A644B41F8FE}" type="slidenum">
              <a:rPr lang="en-US" smtClean="0"/>
              <a:t>55</a:t>
            </a:fld>
            <a:endParaRPr lang="en-US" dirty="0"/>
          </a:p>
        </p:txBody>
      </p:sp>
      <p:sp>
        <p:nvSpPr>
          <p:cNvPr id="3" name="Content Placeholder 2">
            <a:extLst>
              <a:ext uri="{FF2B5EF4-FFF2-40B4-BE49-F238E27FC236}">
                <a16:creationId xmlns:a16="http://schemas.microsoft.com/office/drawing/2014/main" id="{205EAFC5-F311-4CEB-922B-9694F2CDD5B4}"/>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Assumes responsibilities and accountability for making the decision on authorizing a system to operate </a:t>
            </a:r>
          </a:p>
          <a:p>
            <a:pPr marL="800060" lvl="1" indent="-342882">
              <a:buFont typeface="Arial" panose="020B0604020202020204" pitchFamily="34" charset="0"/>
              <a:buChar char="•"/>
            </a:pPr>
            <a:r>
              <a:rPr lang="en-US" sz="2000" dirty="0"/>
              <a:t>If the risk is deemed unacceptable, an ATO is not issued or is rescinded, and the system is not put into operation or operations are halted on operational systems</a:t>
            </a:r>
          </a:p>
          <a:p>
            <a:pPr marL="342882" indent="-342882">
              <a:buFont typeface="Arial" panose="020B0604020202020204" pitchFamily="34" charset="0"/>
              <a:buChar char="•"/>
            </a:pPr>
            <a:r>
              <a:rPr lang="en-US" sz="2400" dirty="0"/>
              <a:t>Consults with multiple organization personnel and other interested parties during the authorization process</a:t>
            </a:r>
          </a:p>
          <a:p>
            <a:pPr marL="342882" indent="-342882">
              <a:buFont typeface="Arial" panose="020B0604020202020204" pitchFamily="34" charset="0"/>
              <a:buChar char="•"/>
            </a:pPr>
            <a:r>
              <a:rPr lang="en-US" sz="2400" dirty="0"/>
              <a:t>For federal agencies, the role of authorizing official is an inherent U.S. Government function and is assigned to government personnel only</a:t>
            </a:r>
          </a:p>
          <a:p>
            <a:pPr marL="342882" indent="-342882">
              <a:buFont typeface="Arial" panose="020B0604020202020204" pitchFamily="34" charset="0"/>
              <a:buChar char="•"/>
            </a:pPr>
            <a:r>
              <a:rPr lang="en-US" sz="2400" dirty="0"/>
              <a:t>The AO is the only organizational official who can accept the security and privacy risk to organizational operations, organizational assets, and individuals</a:t>
            </a:r>
          </a:p>
        </p:txBody>
      </p:sp>
      <p:sp>
        <p:nvSpPr>
          <p:cNvPr id="6" name="Text Placeholder 3">
            <a:extLst>
              <a:ext uri="{FF2B5EF4-FFF2-40B4-BE49-F238E27FC236}">
                <a16:creationId xmlns:a16="http://schemas.microsoft.com/office/drawing/2014/main" id="{89C3BA99-BA7E-AEBB-83E2-8D9894F868EB}"/>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2665759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2C9EB7-7A7E-49E4-BDAD-A32F6956F199}"/>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Authorizing Official Designated Representative</a:t>
            </a:r>
            <a:endParaRPr lang="en-US" dirty="0"/>
          </a:p>
        </p:txBody>
      </p:sp>
      <p:sp>
        <p:nvSpPr>
          <p:cNvPr id="2" name="Slide Number Placeholder 1">
            <a:extLst>
              <a:ext uri="{FF2B5EF4-FFF2-40B4-BE49-F238E27FC236}">
                <a16:creationId xmlns:a16="http://schemas.microsoft.com/office/drawing/2014/main" id="{60B6F716-A1BF-42F2-BCED-166896D43D2F}"/>
              </a:ext>
            </a:extLst>
          </p:cNvPr>
          <p:cNvSpPr>
            <a:spLocks noGrp="1"/>
          </p:cNvSpPr>
          <p:nvPr>
            <p:ph type="sldNum" sz="quarter" idx="12"/>
          </p:nvPr>
        </p:nvSpPr>
        <p:spPr/>
        <p:txBody>
          <a:bodyPr/>
          <a:lstStyle/>
          <a:p>
            <a:fld id="{61C45A3A-841E-C04D-A6C3-2A644B41F8FE}" type="slidenum">
              <a:rPr lang="en-US" smtClean="0"/>
              <a:t>56</a:t>
            </a:fld>
            <a:endParaRPr lang="en-US" dirty="0"/>
          </a:p>
        </p:txBody>
      </p:sp>
      <p:sp>
        <p:nvSpPr>
          <p:cNvPr id="3" name="Content Placeholder 2">
            <a:extLst>
              <a:ext uri="{FF2B5EF4-FFF2-40B4-BE49-F238E27FC236}">
                <a16:creationId xmlns:a16="http://schemas.microsoft.com/office/drawing/2014/main" id="{35195AFF-B64C-4918-860F-89E8F32D1A29}"/>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Designated by the authorizing official</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Conducts day-to-day activities associated with managing risk to systems and organizations</a:t>
            </a:r>
          </a:p>
          <a:p>
            <a:pPr marL="342882" indent="-342882">
              <a:buFont typeface="Arial" panose="020B0604020202020204" pitchFamily="34" charset="0"/>
              <a:buChar char="•"/>
            </a:pPr>
            <a:endParaRPr lang="en-US" sz="2400" b="1" dirty="0"/>
          </a:p>
          <a:p>
            <a:pPr marL="342882" indent="-342882">
              <a:buFont typeface="Arial" panose="020B0604020202020204" pitchFamily="34" charset="0"/>
              <a:buChar char="•"/>
            </a:pPr>
            <a:r>
              <a:rPr lang="en-US" sz="2400" b="1" dirty="0"/>
              <a:t>Not authorized </a:t>
            </a:r>
            <a:r>
              <a:rPr lang="en-US" sz="2400" dirty="0"/>
              <a:t>to accept risk and make authorization decisions</a:t>
            </a:r>
          </a:p>
        </p:txBody>
      </p:sp>
      <p:sp>
        <p:nvSpPr>
          <p:cNvPr id="6" name="Text Placeholder 3">
            <a:extLst>
              <a:ext uri="{FF2B5EF4-FFF2-40B4-BE49-F238E27FC236}">
                <a16:creationId xmlns:a16="http://schemas.microsoft.com/office/drawing/2014/main" id="{E84EA944-0F45-100D-BD4A-C4651F92B9F4}"/>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1063743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FE59A-E7AF-432C-B20C-C05E569548E8}"/>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C-Suite Officials</a:t>
            </a:r>
            <a:endParaRPr lang="en-US" dirty="0"/>
          </a:p>
        </p:txBody>
      </p:sp>
      <p:sp>
        <p:nvSpPr>
          <p:cNvPr id="2" name="Slide Number Placeholder 1">
            <a:extLst>
              <a:ext uri="{FF2B5EF4-FFF2-40B4-BE49-F238E27FC236}">
                <a16:creationId xmlns:a16="http://schemas.microsoft.com/office/drawing/2014/main" id="{D435368E-79B2-40A3-A920-C1C61DB79252}"/>
              </a:ext>
            </a:extLst>
          </p:cNvPr>
          <p:cNvSpPr>
            <a:spLocks noGrp="1"/>
          </p:cNvSpPr>
          <p:nvPr>
            <p:ph type="sldNum" sz="quarter" idx="12"/>
          </p:nvPr>
        </p:nvSpPr>
        <p:spPr/>
        <p:txBody>
          <a:bodyPr/>
          <a:lstStyle/>
          <a:p>
            <a:fld id="{61C45A3A-841E-C04D-A6C3-2A644B41F8FE}" type="slidenum">
              <a:rPr lang="en-US" smtClean="0"/>
              <a:t>57</a:t>
            </a:fld>
            <a:endParaRPr lang="en-US" dirty="0"/>
          </a:p>
        </p:txBody>
      </p:sp>
      <p:sp>
        <p:nvSpPr>
          <p:cNvPr id="3" name="Content Placeholder 2">
            <a:extLst>
              <a:ext uri="{FF2B5EF4-FFF2-40B4-BE49-F238E27FC236}">
                <a16:creationId xmlns:a16="http://schemas.microsoft.com/office/drawing/2014/main" id="{096D47FA-552D-4759-880B-2291CC78F401}"/>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Oversees performance of security and privacy-related activities and programs </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Ensures accountability in respective program areas </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Establishes organizational risk management strategy, commitment, and risk tolerance</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Establishes the organizational commitment and the actions required to effectively manage security and privacy risk and protect the missions and business functions being carried out by the organization</a:t>
            </a:r>
          </a:p>
        </p:txBody>
      </p:sp>
      <p:sp>
        <p:nvSpPr>
          <p:cNvPr id="6" name="Text Placeholder 3">
            <a:extLst>
              <a:ext uri="{FF2B5EF4-FFF2-40B4-BE49-F238E27FC236}">
                <a16:creationId xmlns:a16="http://schemas.microsoft.com/office/drawing/2014/main" id="{177FBE08-D037-DBA3-6895-6C71B9A2DB23}"/>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2818238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E4D083-13F6-4CD3-8438-803E3080863F}"/>
              </a:ext>
            </a:extLst>
          </p:cNvPr>
          <p:cNvSpPr>
            <a:spLocks noGrp="1"/>
          </p:cNvSpPr>
          <p:nvPr>
            <p:ph type="title"/>
          </p:nvPr>
        </p:nvSpPr>
        <p:spPr>
          <a:prstGeom prst="rect">
            <a:avLst/>
          </a:prstGeom>
        </p:spPr>
        <p:txBody>
          <a:bodyPr/>
          <a:lstStyle/>
          <a:p>
            <a:r>
              <a:rPr lang="en-US" b="1" dirty="0"/>
              <a:t>Risk Management Roles and Responsibilities:</a:t>
            </a:r>
            <a:br>
              <a:rPr lang="en-US" b="1" dirty="0"/>
            </a:br>
            <a:r>
              <a:rPr lang="en-US" b="1" dirty="0"/>
              <a:t>Common Control Provider</a:t>
            </a:r>
            <a:endParaRPr lang="en-US" dirty="0"/>
          </a:p>
        </p:txBody>
      </p:sp>
      <p:sp>
        <p:nvSpPr>
          <p:cNvPr id="2" name="Slide Number Placeholder 1">
            <a:extLst>
              <a:ext uri="{FF2B5EF4-FFF2-40B4-BE49-F238E27FC236}">
                <a16:creationId xmlns:a16="http://schemas.microsoft.com/office/drawing/2014/main" id="{152C0775-68EC-44CA-946A-00CC4C7A0A41}"/>
              </a:ext>
            </a:extLst>
          </p:cNvPr>
          <p:cNvSpPr>
            <a:spLocks noGrp="1"/>
          </p:cNvSpPr>
          <p:nvPr>
            <p:ph type="sldNum" sz="quarter" idx="12"/>
          </p:nvPr>
        </p:nvSpPr>
        <p:spPr/>
        <p:txBody>
          <a:bodyPr/>
          <a:lstStyle/>
          <a:p>
            <a:fld id="{61C45A3A-841E-C04D-A6C3-2A644B41F8FE}" type="slidenum">
              <a:rPr lang="en-US" smtClean="0"/>
              <a:t>58</a:t>
            </a:fld>
            <a:endParaRPr lang="en-US" dirty="0"/>
          </a:p>
        </p:txBody>
      </p:sp>
      <p:sp>
        <p:nvSpPr>
          <p:cNvPr id="3" name="Content Placeholder 2">
            <a:extLst>
              <a:ext uri="{FF2B5EF4-FFF2-40B4-BE49-F238E27FC236}">
                <a16:creationId xmlns:a16="http://schemas.microsoft.com/office/drawing/2014/main" id="{0375923F-50D6-4843-AFF8-C76044FBCCC5}"/>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Responsible for the implementation, assessment, and monitoring of common controls (i.e., controls inherited by organizational systems)  </a:t>
            </a:r>
            <a:endParaRPr lang="en-US" sz="2400" b="1" dirty="0"/>
          </a:p>
          <a:p>
            <a:pPr marL="342882" indent="-342882">
              <a:buFont typeface="Arial" panose="020B0604020202020204" pitchFamily="34" charset="0"/>
              <a:buChar char="•"/>
            </a:pPr>
            <a:r>
              <a:rPr lang="en-US" sz="2400" dirty="0"/>
              <a:t>Provides organization-defined common controls are in security and privacy plans </a:t>
            </a:r>
            <a:endParaRPr lang="en-US" sz="2400" b="1" dirty="0"/>
          </a:p>
          <a:p>
            <a:pPr marL="342882" indent="-342882">
              <a:buFont typeface="Arial" panose="020B0604020202020204" pitchFamily="34" charset="0"/>
              <a:buChar char="•"/>
            </a:pPr>
            <a:r>
              <a:rPr lang="en-US" sz="2400" dirty="0"/>
              <a:t>Ensures assessments of the common controls are conducted by qualified assessors with an appropriate level of independence </a:t>
            </a:r>
            <a:endParaRPr lang="en-US" sz="2400" b="1" dirty="0"/>
          </a:p>
          <a:p>
            <a:pPr marL="342882" indent="-342882">
              <a:buFont typeface="Arial" panose="020B0604020202020204" pitchFamily="34" charset="0"/>
              <a:buChar char="•"/>
            </a:pPr>
            <a:r>
              <a:rPr lang="en-US" sz="2400" dirty="0"/>
              <a:t>Documents assessment findings in control assessment reports</a:t>
            </a:r>
            <a:endParaRPr lang="en-US" sz="2400" b="1" dirty="0"/>
          </a:p>
          <a:p>
            <a:pPr marL="342882" indent="-342882">
              <a:buFont typeface="Arial" panose="020B0604020202020204" pitchFamily="34" charset="0"/>
              <a:buChar char="•"/>
            </a:pPr>
            <a:r>
              <a:rPr lang="en-US" sz="2400" dirty="0"/>
              <a:t>Produces plans of action and milestones for common controls having deficiencies</a:t>
            </a:r>
          </a:p>
        </p:txBody>
      </p:sp>
      <p:sp>
        <p:nvSpPr>
          <p:cNvPr id="6" name="Text Placeholder 3">
            <a:extLst>
              <a:ext uri="{FF2B5EF4-FFF2-40B4-BE49-F238E27FC236}">
                <a16:creationId xmlns:a16="http://schemas.microsoft.com/office/drawing/2014/main" id="{D40FBD59-8D32-34E1-5CC3-30205EF62526}"/>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28469027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7603C5-0B42-4327-A0A5-E70643BB9418}"/>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Control Assessor</a:t>
            </a:r>
            <a:endParaRPr lang="en-US" dirty="0"/>
          </a:p>
        </p:txBody>
      </p:sp>
      <p:sp>
        <p:nvSpPr>
          <p:cNvPr id="2" name="Slide Number Placeholder 1">
            <a:extLst>
              <a:ext uri="{FF2B5EF4-FFF2-40B4-BE49-F238E27FC236}">
                <a16:creationId xmlns:a16="http://schemas.microsoft.com/office/drawing/2014/main" id="{646814AA-85D2-4C7D-A279-DC1A2FE1D906}"/>
              </a:ext>
            </a:extLst>
          </p:cNvPr>
          <p:cNvSpPr>
            <a:spLocks noGrp="1"/>
          </p:cNvSpPr>
          <p:nvPr>
            <p:ph type="sldNum" sz="quarter" idx="12"/>
          </p:nvPr>
        </p:nvSpPr>
        <p:spPr/>
        <p:txBody>
          <a:bodyPr/>
          <a:lstStyle/>
          <a:p>
            <a:fld id="{61C45A3A-841E-C04D-A6C3-2A644B41F8FE}" type="slidenum">
              <a:rPr lang="en-US" smtClean="0"/>
              <a:t>59</a:t>
            </a:fld>
            <a:endParaRPr lang="en-US" dirty="0"/>
          </a:p>
        </p:txBody>
      </p:sp>
      <p:sp>
        <p:nvSpPr>
          <p:cNvPr id="3" name="Content Placeholder 2">
            <a:extLst>
              <a:ext uri="{FF2B5EF4-FFF2-40B4-BE49-F238E27FC236}">
                <a16:creationId xmlns:a16="http://schemas.microsoft.com/office/drawing/2014/main" id="{0B51AED4-778F-4AE0-83D8-CB0D12A0A0B0}"/>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Conducts a comprehensive assessment of implemented controls and control enhancements to determine the effectiveness of the controls</a:t>
            </a:r>
          </a:p>
          <a:p>
            <a:pPr marL="342882" indent="-342882">
              <a:buFont typeface="Arial" panose="020B0604020202020204" pitchFamily="34" charset="0"/>
              <a:buChar char="•"/>
            </a:pPr>
            <a:r>
              <a:rPr lang="en-US" sz="2400" dirty="0"/>
              <a:t>Reviews the security and privacy plans to facilitate development of the assessment plans</a:t>
            </a:r>
          </a:p>
          <a:p>
            <a:pPr marL="342882" indent="-342882">
              <a:buFont typeface="Arial" panose="020B0604020202020204" pitchFamily="34" charset="0"/>
              <a:buChar char="•"/>
            </a:pPr>
            <a:r>
              <a:rPr lang="en-US" sz="2400" dirty="0"/>
              <a:t>Provides an assessment of the severity of the deficiencies discovered in the system, environment of operation, and common controls and can recommend corrective actions to address the identified vulnerabilities</a:t>
            </a:r>
          </a:p>
          <a:p>
            <a:pPr marL="342882" indent="-342882">
              <a:buFont typeface="Arial" panose="020B0604020202020204" pitchFamily="34" charset="0"/>
              <a:buChar char="•"/>
            </a:pPr>
            <a:r>
              <a:rPr lang="en-US" sz="2400" dirty="0"/>
              <a:t>Prepares security and privacy assessment reports containing the results and findings from the assessment</a:t>
            </a:r>
          </a:p>
        </p:txBody>
      </p:sp>
      <p:sp>
        <p:nvSpPr>
          <p:cNvPr id="6" name="Text Placeholder 3">
            <a:extLst>
              <a:ext uri="{FF2B5EF4-FFF2-40B4-BE49-F238E27FC236}">
                <a16:creationId xmlns:a16="http://schemas.microsoft.com/office/drawing/2014/main" id="{9D1D08C2-D229-753F-9D4C-1ABC9742A42F}"/>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4058499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ullseye">
            <a:extLst>
              <a:ext uri="{FF2B5EF4-FFF2-40B4-BE49-F238E27FC236}">
                <a16:creationId xmlns:a16="http://schemas.microsoft.com/office/drawing/2014/main" id="{74D7527D-D980-7946-8E65-4BC32D06AA6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54397" y="4321497"/>
            <a:ext cx="1828003" cy="1828003"/>
          </a:xfrm>
          <a:prstGeom prst="rect">
            <a:avLst/>
          </a:prstGeom>
        </p:spPr>
      </p:pic>
      <p:sp>
        <p:nvSpPr>
          <p:cNvPr id="4" name="Title 3">
            <a:extLst>
              <a:ext uri="{FF2B5EF4-FFF2-40B4-BE49-F238E27FC236}">
                <a16:creationId xmlns:a16="http://schemas.microsoft.com/office/drawing/2014/main" id="{E8EC4F52-7DC6-4EC6-A27A-BADBDC841984}"/>
              </a:ext>
            </a:extLst>
          </p:cNvPr>
          <p:cNvSpPr>
            <a:spLocks noGrp="1"/>
          </p:cNvSpPr>
          <p:nvPr>
            <p:ph type="title"/>
          </p:nvPr>
        </p:nvSpPr>
        <p:spPr>
          <a:prstGeom prst="rect">
            <a:avLst/>
          </a:prstGeom>
        </p:spPr>
        <p:txBody>
          <a:bodyPr/>
          <a:lstStyle/>
          <a:p>
            <a:r>
              <a:rPr lang="en-US" b="1" dirty="0"/>
              <a:t>Course Purpose</a:t>
            </a:r>
            <a:endParaRPr lang="en-US" dirty="0"/>
          </a:p>
        </p:txBody>
      </p:sp>
      <p:sp>
        <p:nvSpPr>
          <p:cNvPr id="2" name="Slide Number Placeholder 1">
            <a:extLst>
              <a:ext uri="{FF2B5EF4-FFF2-40B4-BE49-F238E27FC236}">
                <a16:creationId xmlns:a16="http://schemas.microsoft.com/office/drawing/2014/main" id="{3B97015B-3A3A-4D4E-A648-6BA398DF99EC}"/>
              </a:ext>
            </a:extLst>
          </p:cNvPr>
          <p:cNvSpPr>
            <a:spLocks noGrp="1"/>
          </p:cNvSpPr>
          <p:nvPr>
            <p:ph type="sldNum" sz="quarter" idx="12"/>
          </p:nvPr>
        </p:nvSpPr>
        <p:spPr/>
        <p:txBody>
          <a:bodyPr/>
          <a:lstStyle/>
          <a:p>
            <a:fld id="{61C45A3A-841E-C04D-A6C3-2A644B41F8FE}" type="slidenum">
              <a:rPr lang="en-US" smtClean="0"/>
              <a:t>6</a:t>
            </a:fld>
            <a:endParaRPr lang="en-US" dirty="0"/>
          </a:p>
        </p:txBody>
      </p:sp>
      <p:sp>
        <p:nvSpPr>
          <p:cNvPr id="3" name="Content Placeholder 2">
            <a:extLst>
              <a:ext uri="{FF2B5EF4-FFF2-40B4-BE49-F238E27FC236}">
                <a16:creationId xmlns:a16="http://schemas.microsoft.com/office/drawing/2014/main" id="{9E713C11-4F7B-4CF8-8069-EFDB04E878CD}"/>
              </a:ext>
            </a:extLst>
          </p:cNvPr>
          <p:cNvSpPr>
            <a:spLocks noGrp="1"/>
          </p:cNvSpPr>
          <p:nvPr>
            <p:ph type="body" sz="half" idx="2"/>
          </p:nvPr>
        </p:nvSpPr>
        <p:spPr/>
        <p:txBody>
          <a:bodyPr>
            <a:normAutofit/>
          </a:bodyPr>
          <a:lstStyle/>
          <a:p>
            <a:pPr lvl="0"/>
            <a:r>
              <a:rPr lang="en-US" sz="2400" dirty="0"/>
              <a:t>The purpose of this course is to: </a:t>
            </a:r>
          </a:p>
          <a:p>
            <a:pPr marL="800060" lvl="1" indent="-342882">
              <a:buFont typeface="Arial" panose="020B0604020202020204" pitchFamily="34" charset="0"/>
              <a:buChar char="•"/>
            </a:pPr>
            <a:r>
              <a:rPr lang="en-US" sz="2000" dirty="0"/>
              <a:t>Describe importance of organization-wide risk management program</a:t>
            </a:r>
            <a:endParaRPr lang="en-US" sz="2000" b="1" dirty="0"/>
          </a:p>
          <a:p>
            <a:pPr marL="800060" lvl="1" indent="-342882">
              <a:buFont typeface="Arial" panose="020B0604020202020204" pitchFamily="34" charset="0"/>
              <a:buChar char="•"/>
            </a:pPr>
            <a:r>
              <a:rPr lang="en-US" sz="2000" dirty="0"/>
              <a:t>Detail the development, purpose, and steps of Risk Management Framework (RMF)</a:t>
            </a:r>
            <a:endParaRPr lang="en-US" sz="2000" b="1" dirty="0"/>
          </a:p>
          <a:p>
            <a:pPr marL="800060" lvl="1" indent="-342882">
              <a:buFont typeface="Arial" panose="020B0604020202020204" pitchFamily="34" charset="0"/>
              <a:buChar char="•"/>
            </a:pPr>
            <a:r>
              <a:rPr lang="en-US" sz="2000" dirty="0"/>
              <a:t>Provide additional reference RMF materials </a:t>
            </a:r>
          </a:p>
          <a:p>
            <a:pPr marL="800060" lvl="1" indent="-342882">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F3D3460B-AF6B-4F28-81A9-A79C7F800329}"/>
              </a:ext>
              <a:ext uri="{C183D7F6-B498-43B3-948B-1728B52AA6E4}">
                <adec:decorative xmlns:adec="http://schemas.microsoft.com/office/drawing/2017/decorative" val="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9255" y="3728371"/>
            <a:ext cx="10753493" cy="2421128"/>
          </a:xfrm>
          <a:prstGeom prst="rect">
            <a:avLst/>
          </a:prstGeom>
        </p:spPr>
      </p:pic>
      <p:sp>
        <p:nvSpPr>
          <p:cNvPr id="5" name="Text Placeholder 3">
            <a:extLst>
              <a:ext uri="{FF2B5EF4-FFF2-40B4-BE49-F238E27FC236}">
                <a16:creationId xmlns:a16="http://schemas.microsoft.com/office/drawing/2014/main" id="{8E047F0D-4C84-F3BD-2EE8-6486E3E41359}"/>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Overview</a:t>
            </a:r>
          </a:p>
        </p:txBody>
      </p:sp>
    </p:spTree>
    <p:custDataLst>
      <p:tags r:id="rId1"/>
    </p:custDataLst>
    <p:extLst>
      <p:ext uri="{BB962C8B-B14F-4D97-AF65-F5344CB8AC3E}">
        <p14:creationId xmlns:p14="http://schemas.microsoft.com/office/powerpoint/2010/main" val="32972429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9532DD-2CC2-4343-B825-7861101564BB}"/>
              </a:ext>
            </a:extLst>
          </p:cNvPr>
          <p:cNvSpPr>
            <a:spLocks noGrp="1"/>
          </p:cNvSpPr>
          <p:nvPr>
            <p:ph type="title"/>
          </p:nvPr>
        </p:nvSpPr>
        <p:spPr>
          <a:prstGeom prst="rect">
            <a:avLst/>
          </a:prstGeom>
        </p:spPr>
        <p:txBody>
          <a:bodyPr/>
          <a:lstStyle/>
          <a:p>
            <a:r>
              <a:rPr lang="en-US" b="1" dirty="0"/>
              <a:t>Risk Management Roles and Responsibilities:</a:t>
            </a:r>
            <a:br>
              <a:rPr lang="en-US" b="1" dirty="0"/>
            </a:br>
            <a:r>
              <a:rPr lang="en-US" b="1" dirty="0"/>
              <a:t>Enterprise Architect</a:t>
            </a:r>
            <a:endParaRPr lang="en-US" dirty="0"/>
          </a:p>
        </p:txBody>
      </p:sp>
      <p:sp>
        <p:nvSpPr>
          <p:cNvPr id="2" name="Slide Number Placeholder 1">
            <a:extLst>
              <a:ext uri="{FF2B5EF4-FFF2-40B4-BE49-F238E27FC236}">
                <a16:creationId xmlns:a16="http://schemas.microsoft.com/office/drawing/2014/main" id="{5125E6DA-6073-415F-8668-F15A810F05BB}"/>
              </a:ext>
            </a:extLst>
          </p:cNvPr>
          <p:cNvSpPr>
            <a:spLocks noGrp="1"/>
          </p:cNvSpPr>
          <p:nvPr>
            <p:ph type="sldNum" sz="quarter" idx="12"/>
          </p:nvPr>
        </p:nvSpPr>
        <p:spPr/>
        <p:txBody>
          <a:bodyPr/>
          <a:lstStyle/>
          <a:p>
            <a:fld id="{61C45A3A-841E-C04D-A6C3-2A644B41F8FE}" type="slidenum">
              <a:rPr lang="en-US" smtClean="0"/>
              <a:t>60</a:t>
            </a:fld>
            <a:endParaRPr lang="en-US" dirty="0"/>
          </a:p>
        </p:txBody>
      </p:sp>
      <p:sp>
        <p:nvSpPr>
          <p:cNvPr id="3" name="Content Placeholder 2">
            <a:extLst>
              <a:ext uri="{FF2B5EF4-FFF2-40B4-BE49-F238E27FC236}">
                <a16:creationId xmlns:a16="http://schemas.microsoft.com/office/drawing/2014/main" id="{8F735149-42F5-4115-8956-82B1D676B9D6}"/>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Implements an enterprise architecture strategy that facilitates effective security and privacy solutions</a:t>
            </a:r>
          </a:p>
          <a:p>
            <a:pPr marL="342882" indent="-342882">
              <a:buFont typeface="Arial" panose="020B0604020202020204" pitchFamily="34" charset="0"/>
              <a:buChar char="•"/>
            </a:pPr>
            <a:r>
              <a:rPr lang="en-US" sz="2400" dirty="0"/>
              <a:t>Coordinates with security and privacy architects to </a:t>
            </a:r>
          </a:p>
          <a:p>
            <a:pPr marL="800060" lvl="1" indent="-342882">
              <a:buFont typeface="Arial" panose="020B0604020202020204" pitchFamily="34" charset="0"/>
              <a:buChar char="•"/>
            </a:pPr>
            <a:r>
              <a:rPr lang="en-US" sz="2000" dirty="0"/>
              <a:t>Determine the optimal placement of systems/system elements within the enterprise architecture</a:t>
            </a:r>
          </a:p>
          <a:p>
            <a:pPr marL="800060" lvl="1" indent="-342882">
              <a:buFont typeface="Arial" panose="020B0604020202020204" pitchFamily="34" charset="0"/>
              <a:buChar char="•"/>
            </a:pPr>
            <a:r>
              <a:rPr lang="en-US" sz="2000" dirty="0"/>
              <a:t>Address security and privacy issues between systems and the enterprise architecture</a:t>
            </a:r>
          </a:p>
          <a:p>
            <a:pPr marL="342882" indent="-342882">
              <a:buFont typeface="Arial" panose="020B0604020202020204" pitchFamily="34" charset="0"/>
              <a:buChar char="•"/>
            </a:pPr>
            <a:r>
              <a:rPr lang="en-US" sz="2400" dirty="0"/>
              <a:t>Assists in reducing complexity within the IT infrastructure</a:t>
            </a:r>
          </a:p>
          <a:p>
            <a:pPr marL="342882" indent="-342882">
              <a:buFont typeface="Arial" panose="020B0604020202020204" pitchFamily="34" charset="0"/>
              <a:buChar char="•"/>
            </a:pPr>
            <a:r>
              <a:rPr lang="en-US" sz="2400" dirty="0"/>
              <a:t>Assists with determining appropriate control implementations and initial configuration baselines as they relate to the enterprise architecture</a:t>
            </a:r>
          </a:p>
          <a:p>
            <a:pPr marL="342882" indent="-342882">
              <a:buFont typeface="Arial" panose="020B0604020202020204" pitchFamily="34" charset="0"/>
              <a:buChar char="•"/>
            </a:pPr>
            <a:r>
              <a:rPr lang="en-US" sz="2400" dirty="0"/>
              <a:t>Collaborates with system owners and authorizing officials to facilitate authorization boundary determinations and allocation of controls to system elements</a:t>
            </a:r>
          </a:p>
        </p:txBody>
      </p:sp>
      <p:sp>
        <p:nvSpPr>
          <p:cNvPr id="6" name="Text Placeholder 3">
            <a:extLst>
              <a:ext uri="{FF2B5EF4-FFF2-40B4-BE49-F238E27FC236}">
                <a16:creationId xmlns:a16="http://schemas.microsoft.com/office/drawing/2014/main" id="{9575834C-2D24-38AF-6D20-47CAF5C1023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37867294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D689DD-8CD4-4DEF-AF15-250650D97155}"/>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Information Owner or Steward</a:t>
            </a:r>
            <a:endParaRPr lang="en-US" dirty="0"/>
          </a:p>
        </p:txBody>
      </p:sp>
      <p:sp>
        <p:nvSpPr>
          <p:cNvPr id="2" name="Slide Number Placeholder 1">
            <a:extLst>
              <a:ext uri="{FF2B5EF4-FFF2-40B4-BE49-F238E27FC236}">
                <a16:creationId xmlns:a16="http://schemas.microsoft.com/office/drawing/2014/main" id="{F30320A2-E7BB-4B72-B86E-F8FCDB92102C}"/>
              </a:ext>
            </a:extLst>
          </p:cNvPr>
          <p:cNvSpPr>
            <a:spLocks noGrp="1"/>
          </p:cNvSpPr>
          <p:nvPr>
            <p:ph type="sldNum" sz="quarter" idx="12"/>
          </p:nvPr>
        </p:nvSpPr>
        <p:spPr/>
        <p:txBody>
          <a:bodyPr/>
          <a:lstStyle/>
          <a:p>
            <a:fld id="{61C45A3A-841E-C04D-A6C3-2A644B41F8FE}" type="slidenum">
              <a:rPr lang="en-US" smtClean="0"/>
              <a:t>61</a:t>
            </a:fld>
            <a:endParaRPr lang="en-US" dirty="0"/>
          </a:p>
        </p:txBody>
      </p:sp>
      <p:sp>
        <p:nvSpPr>
          <p:cNvPr id="3" name="Content Placeholder 2">
            <a:extLst>
              <a:ext uri="{FF2B5EF4-FFF2-40B4-BE49-F238E27FC236}">
                <a16:creationId xmlns:a16="http://schemas.microsoft.com/office/drawing/2014/main" id="{710A11BD-7153-4978-8873-1A8586AC36C3}"/>
              </a:ext>
            </a:extLst>
          </p:cNvPr>
          <p:cNvSpPr>
            <a:spLocks noGrp="1"/>
          </p:cNvSpPr>
          <p:nvPr>
            <p:ph type="body" sz="half" idx="2"/>
          </p:nvPr>
        </p:nvSpPr>
        <p:spPr/>
        <p:txBody>
          <a:bodyPr/>
          <a:lstStyle/>
          <a:p>
            <a:pPr marL="342882" indent="-342882">
              <a:buFont typeface="Arial" panose="020B0604020202020204" pitchFamily="34" charset="0"/>
              <a:buChar char="•"/>
            </a:pPr>
            <a:r>
              <a:rPr lang="en-US" sz="2400" dirty="0"/>
              <a:t>Responsible for management, or operational authority for specified information and the responsibility for establishing the policies and procedures governing its generation, collection, processing, dissemination, and disposal</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Responsible for establishing the rules for appropriate use and protection of the information</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Provides input to system owners regarding the security and privacy requirements and controls for the systems where the information is processed, stored, or transmitted</a:t>
            </a:r>
          </a:p>
          <a:p>
            <a:pPr marL="342882" indent="-342882">
              <a:buFont typeface="Arial" panose="020B0604020202020204" pitchFamily="34" charset="0"/>
              <a:buChar char="•"/>
            </a:pPr>
            <a:endParaRPr lang="en-US" dirty="0"/>
          </a:p>
        </p:txBody>
      </p:sp>
      <p:sp>
        <p:nvSpPr>
          <p:cNvPr id="6" name="Text Placeholder 3">
            <a:extLst>
              <a:ext uri="{FF2B5EF4-FFF2-40B4-BE49-F238E27FC236}">
                <a16:creationId xmlns:a16="http://schemas.microsoft.com/office/drawing/2014/main" id="{E784A6BC-62F3-B02F-26ED-0D45AD52844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1212768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F1B816-1318-40A1-9E2B-97E3DAC157F0}"/>
              </a:ext>
            </a:extLst>
          </p:cNvPr>
          <p:cNvSpPr>
            <a:spLocks noGrp="1"/>
          </p:cNvSpPr>
          <p:nvPr>
            <p:ph type="title"/>
          </p:nvPr>
        </p:nvSpPr>
        <p:spPr>
          <a:prstGeom prst="rect">
            <a:avLst/>
          </a:prstGeom>
        </p:spPr>
        <p:txBody>
          <a:bodyPr/>
          <a:lstStyle/>
          <a:p>
            <a:r>
              <a:rPr lang="en-US" b="1" dirty="0"/>
              <a:t>Risk Management Roles and Responsibilities:</a:t>
            </a:r>
            <a:br>
              <a:rPr lang="en-US" b="1" dirty="0"/>
            </a:br>
            <a:r>
              <a:rPr lang="en-US" b="1" dirty="0"/>
              <a:t>Risk Executive (Function)</a:t>
            </a:r>
            <a:endParaRPr lang="en-US" dirty="0"/>
          </a:p>
        </p:txBody>
      </p:sp>
      <p:sp>
        <p:nvSpPr>
          <p:cNvPr id="2" name="Slide Number Placeholder 1">
            <a:extLst>
              <a:ext uri="{FF2B5EF4-FFF2-40B4-BE49-F238E27FC236}">
                <a16:creationId xmlns:a16="http://schemas.microsoft.com/office/drawing/2014/main" id="{1F600E43-40ED-4EFE-BB47-51437484D5A6}"/>
              </a:ext>
            </a:extLst>
          </p:cNvPr>
          <p:cNvSpPr>
            <a:spLocks noGrp="1"/>
          </p:cNvSpPr>
          <p:nvPr>
            <p:ph type="sldNum" sz="quarter" idx="12"/>
          </p:nvPr>
        </p:nvSpPr>
        <p:spPr/>
        <p:txBody>
          <a:bodyPr/>
          <a:lstStyle/>
          <a:p>
            <a:fld id="{61C45A3A-841E-C04D-A6C3-2A644B41F8FE}" type="slidenum">
              <a:rPr lang="en-US" smtClean="0"/>
              <a:t>62</a:t>
            </a:fld>
            <a:endParaRPr lang="en-US" dirty="0"/>
          </a:p>
        </p:txBody>
      </p:sp>
      <p:sp>
        <p:nvSpPr>
          <p:cNvPr id="3" name="Content Placeholder 2">
            <a:extLst>
              <a:ext uri="{FF2B5EF4-FFF2-40B4-BE49-F238E27FC236}">
                <a16:creationId xmlns:a16="http://schemas.microsoft.com/office/drawing/2014/main" id="{3D734262-71B8-425B-8361-A8D70DD306EC}"/>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Provides a comprehensive, organization-wide approach to risk management </a:t>
            </a:r>
            <a:endParaRPr lang="en-US" sz="2400" b="1" dirty="0"/>
          </a:p>
          <a:p>
            <a:pPr marL="342882" indent="-342882">
              <a:buFont typeface="Arial" panose="020B0604020202020204" pitchFamily="34" charset="0"/>
              <a:buChar char="•"/>
            </a:pPr>
            <a:r>
              <a:rPr lang="en-US" sz="2400" dirty="0"/>
              <a:t>Ensures that risk-related considerations from systems are viewed from an organization-wide perspective aligning with overall organization strategic goals and objectives </a:t>
            </a:r>
          </a:p>
          <a:p>
            <a:pPr marL="342882" indent="-342882">
              <a:buFont typeface="Arial" panose="020B0604020202020204" pitchFamily="34" charset="0"/>
              <a:buChar char="•"/>
            </a:pPr>
            <a:r>
              <a:rPr lang="en-US" sz="2400" dirty="0"/>
              <a:t>Ensures that risk is management is consistently throughout the organization, reflects organizational risk tolerance, and is considered along with other types of risk to ensure mission/business success</a:t>
            </a:r>
          </a:p>
          <a:p>
            <a:pPr marL="342882" indent="-342882">
              <a:buFont typeface="Arial" panose="020B0604020202020204" pitchFamily="34" charset="0"/>
              <a:buChar char="•"/>
            </a:pPr>
            <a:r>
              <a:rPr lang="en-US" sz="2400" dirty="0"/>
              <a:t>For federal agencies, the risk executive (function) is an inherent U.S. Government function and is assigned to government personnel only </a:t>
            </a:r>
          </a:p>
        </p:txBody>
      </p:sp>
      <p:sp>
        <p:nvSpPr>
          <p:cNvPr id="6" name="Text Placeholder 3">
            <a:extLst>
              <a:ext uri="{FF2B5EF4-FFF2-40B4-BE49-F238E27FC236}">
                <a16:creationId xmlns:a16="http://schemas.microsoft.com/office/drawing/2014/main" id="{EA730677-DF62-E496-959A-E1D8C015F6B1}"/>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3786670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011A60-AD1A-432C-9FF6-DAFA501EBBC6}"/>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Security or Privacy Architect</a:t>
            </a:r>
            <a:endParaRPr lang="en-US" dirty="0"/>
          </a:p>
        </p:txBody>
      </p:sp>
      <p:sp>
        <p:nvSpPr>
          <p:cNvPr id="2" name="Slide Number Placeholder 1">
            <a:extLst>
              <a:ext uri="{FF2B5EF4-FFF2-40B4-BE49-F238E27FC236}">
                <a16:creationId xmlns:a16="http://schemas.microsoft.com/office/drawing/2014/main" id="{2F35EA03-A804-46CE-A0F8-08C0BC883907}"/>
              </a:ext>
            </a:extLst>
          </p:cNvPr>
          <p:cNvSpPr>
            <a:spLocks noGrp="1"/>
          </p:cNvSpPr>
          <p:nvPr>
            <p:ph type="sldNum" sz="quarter" idx="12"/>
          </p:nvPr>
        </p:nvSpPr>
        <p:spPr/>
        <p:txBody>
          <a:bodyPr/>
          <a:lstStyle/>
          <a:p>
            <a:fld id="{61C45A3A-841E-C04D-A6C3-2A644B41F8FE}" type="slidenum">
              <a:rPr lang="en-US" smtClean="0"/>
              <a:t>63</a:t>
            </a:fld>
            <a:endParaRPr lang="en-US" dirty="0"/>
          </a:p>
        </p:txBody>
      </p:sp>
      <p:sp>
        <p:nvSpPr>
          <p:cNvPr id="3" name="Content Placeholder 2">
            <a:extLst>
              <a:ext uri="{FF2B5EF4-FFF2-40B4-BE49-F238E27FC236}">
                <a16:creationId xmlns:a16="http://schemas.microsoft.com/office/drawing/2014/main" id="{6FEDDA1E-5A56-4677-8601-52D5DA22B3E7}"/>
              </a:ext>
            </a:extLst>
          </p:cNvPr>
          <p:cNvSpPr>
            <a:spLocks noGrp="1"/>
          </p:cNvSpPr>
          <p:nvPr>
            <p:ph type="body" sz="half" idx="2"/>
          </p:nvPr>
        </p:nvSpPr>
        <p:spPr/>
        <p:txBody>
          <a:bodyPr/>
          <a:lstStyle/>
          <a:p>
            <a:pPr marL="342882" indent="-342882">
              <a:buFont typeface="Arial" panose="020B0604020202020204" pitchFamily="34" charset="0"/>
              <a:buChar char="•"/>
            </a:pPr>
            <a:r>
              <a:rPr lang="en-US" sz="2400" dirty="0"/>
              <a:t>Responsible for ensuring that stakeholder protection needs and the corresponding system requirements are met</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Serves as the primary liaison between the enterprise architect and the systems security or privacy engineer</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Coordinates with system owners, common control providers, and system security or privacy officers on the allocation of controls</a:t>
            </a:r>
          </a:p>
          <a:p>
            <a:endParaRPr lang="en-US" dirty="0"/>
          </a:p>
        </p:txBody>
      </p:sp>
      <p:sp>
        <p:nvSpPr>
          <p:cNvPr id="6" name="Text Placeholder 3">
            <a:extLst>
              <a:ext uri="{FF2B5EF4-FFF2-40B4-BE49-F238E27FC236}">
                <a16:creationId xmlns:a16="http://schemas.microsoft.com/office/drawing/2014/main" id="{A4863B1E-14D6-20FC-87BC-366B47AAA0FF}"/>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8847425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B8446-0078-4A25-8208-9CD26E3ECE18}"/>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Senior Accountable Official for Risk Management (SAORM)</a:t>
            </a:r>
            <a:endParaRPr lang="en-US" dirty="0"/>
          </a:p>
        </p:txBody>
      </p:sp>
      <p:sp>
        <p:nvSpPr>
          <p:cNvPr id="2" name="Slide Number Placeholder 1">
            <a:extLst>
              <a:ext uri="{FF2B5EF4-FFF2-40B4-BE49-F238E27FC236}">
                <a16:creationId xmlns:a16="http://schemas.microsoft.com/office/drawing/2014/main" id="{4F03C876-D70C-446E-AAAC-4818B83455C4}"/>
              </a:ext>
            </a:extLst>
          </p:cNvPr>
          <p:cNvSpPr>
            <a:spLocks noGrp="1"/>
          </p:cNvSpPr>
          <p:nvPr>
            <p:ph type="sldNum" sz="quarter" idx="12"/>
          </p:nvPr>
        </p:nvSpPr>
        <p:spPr/>
        <p:txBody>
          <a:bodyPr/>
          <a:lstStyle/>
          <a:p>
            <a:fld id="{61C45A3A-841E-C04D-A6C3-2A644B41F8FE}" type="slidenum">
              <a:rPr lang="en-US" smtClean="0"/>
              <a:t>64</a:t>
            </a:fld>
            <a:endParaRPr lang="en-US" dirty="0"/>
          </a:p>
        </p:txBody>
      </p:sp>
      <p:sp>
        <p:nvSpPr>
          <p:cNvPr id="3" name="Content Placeholder 2">
            <a:extLst>
              <a:ext uri="{FF2B5EF4-FFF2-40B4-BE49-F238E27FC236}">
                <a16:creationId xmlns:a16="http://schemas.microsoft.com/office/drawing/2014/main" id="{147D1FEF-696C-4603-B012-CC2B969B8FFE}"/>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Leads the risk executive (function) within an organization; is the head of the agency or is designated by the head of the agency   </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Responsible for aligning information security and privacy risk management processes with strategic, operational, and budgetary planning processes</a:t>
            </a:r>
            <a:endParaRPr lang="en-US" sz="2400" b="1" dirty="0"/>
          </a:p>
        </p:txBody>
      </p:sp>
      <p:sp>
        <p:nvSpPr>
          <p:cNvPr id="6" name="Text Placeholder 3">
            <a:extLst>
              <a:ext uri="{FF2B5EF4-FFF2-40B4-BE49-F238E27FC236}">
                <a16:creationId xmlns:a16="http://schemas.microsoft.com/office/drawing/2014/main" id="{C4E07037-99EA-47F4-5A12-8BE0BAB10130}"/>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33875160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AB8446-0078-4A25-8208-9CD26E3ECE18}"/>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Senior Agency Information Security Officer (SAISO)</a:t>
            </a:r>
            <a:endParaRPr lang="en-US" dirty="0"/>
          </a:p>
        </p:txBody>
      </p:sp>
      <p:sp>
        <p:nvSpPr>
          <p:cNvPr id="2" name="Slide Number Placeholder 1">
            <a:extLst>
              <a:ext uri="{FF2B5EF4-FFF2-40B4-BE49-F238E27FC236}">
                <a16:creationId xmlns:a16="http://schemas.microsoft.com/office/drawing/2014/main" id="{4F03C876-D70C-446E-AAAC-4818B83455C4}"/>
              </a:ext>
            </a:extLst>
          </p:cNvPr>
          <p:cNvSpPr>
            <a:spLocks noGrp="1"/>
          </p:cNvSpPr>
          <p:nvPr>
            <p:ph type="sldNum" sz="quarter" idx="12"/>
          </p:nvPr>
        </p:nvSpPr>
        <p:spPr/>
        <p:txBody>
          <a:bodyPr/>
          <a:lstStyle/>
          <a:p>
            <a:fld id="{61C45A3A-841E-C04D-A6C3-2A644B41F8FE}" type="slidenum">
              <a:rPr lang="en-US" smtClean="0"/>
              <a:t>65</a:t>
            </a:fld>
            <a:endParaRPr lang="en-US" dirty="0"/>
          </a:p>
        </p:txBody>
      </p:sp>
      <p:sp>
        <p:nvSpPr>
          <p:cNvPr id="3" name="Content Placeholder 2">
            <a:extLst>
              <a:ext uri="{FF2B5EF4-FFF2-40B4-BE49-F238E27FC236}">
                <a16:creationId xmlns:a16="http://schemas.microsoft.com/office/drawing/2014/main" id="{147D1FEF-696C-4603-B012-CC2B969B8FFE}"/>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Organizational official responsible for carrying out the chief information officer security responsibilities under FISMA</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Serves as the CIO’s liaison to the authorizing officials, system owners, and system security officers</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May also be referred to as the Chief Information Security Officer (CISO) </a:t>
            </a:r>
          </a:p>
        </p:txBody>
      </p:sp>
      <p:sp>
        <p:nvSpPr>
          <p:cNvPr id="6" name="Text Placeholder 3">
            <a:extLst>
              <a:ext uri="{FF2B5EF4-FFF2-40B4-BE49-F238E27FC236}">
                <a16:creationId xmlns:a16="http://schemas.microsoft.com/office/drawing/2014/main" id="{3EB34C15-BDE0-A9E3-6848-1A8DB7B8C28D}"/>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3861193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261F-E752-4F66-823D-0C5950C1E014}"/>
              </a:ext>
            </a:extLst>
          </p:cNvPr>
          <p:cNvSpPr>
            <a:spLocks noGrp="1"/>
          </p:cNvSpPr>
          <p:nvPr>
            <p:ph type="title"/>
          </p:nvPr>
        </p:nvSpPr>
        <p:spPr>
          <a:prstGeom prst="rect">
            <a:avLst/>
          </a:prstGeom>
        </p:spPr>
        <p:txBody>
          <a:bodyPr/>
          <a:lstStyle/>
          <a:p>
            <a:r>
              <a:rPr lang="en-US" b="1" dirty="0"/>
              <a:t>Risk Management Roles and Responsibilities:</a:t>
            </a:r>
            <a:br>
              <a:rPr lang="en-US" b="1" dirty="0"/>
            </a:br>
            <a:r>
              <a:rPr lang="en-US" b="1" dirty="0"/>
              <a:t>Senior Agency Official for Privacy (SAOP)</a:t>
            </a:r>
          </a:p>
        </p:txBody>
      </p:sp>
      <p:sp>
        <p:nvSpPr>
          <p:cNvPr id="4" name="Slide Number Placeholder 3">
            <a:extLst>
              <a:ext uri="{FF2B5EF4-FFF2-40B4-BE49-F238E27FC236}">
                <a16:creationId xmlns:a16="http://schemas.microsoft.com/office/drawing/2014/main" id="{40D91C02-27A5-4A0D-AE7E-C93330DDAB27}"/>
              </a:ext>
            </a:extLst>
          </p:cNvPr>
          <p:cNvSpPr>
            <a:spLocks noGrp="1"/>
          </p:cNvSpPr>
          <p:nvPr>
            <p:ph type="sldNum" sz="quarter" idx="12"/>
          </p:nvPr>
        </p:nvSpPr>
        <p:spPr/>
        <p:txBody>
          <a:bodyPr/>
          <a:lstStyle/>
          <a:p>
            <a:fld id="{61C45A3A-841E-C04D-A6C3-2A644B41F8FE}" type="slidenum">
              <a:rPr lang="en-US" smtClean="0"/>
              <a:t>66</a:t>
            </a:fld>
            <a:endParaRPr lang="en-US" dirty="0"/>
          </a:p>
        </p:txBody>
      </p:sp>
      <p:sp>
        <p:nvSpPr>
          <p:cNvPr id="3" name="Content Placeholder 2">
            <a:extLst>
              <a:ext uri="{FF2B5EF4-FFF2-40B4-BE49-F238E27FC236}">
                <a16:creationId xmlns:a16="http://schemas.microsoft.com/office/drawing/2014/main" id="{FBC4CA8A-833B-4B9E-A8C0-311A55B68C21}"/>
              </a:ext>
            </a:extLst>
          </p:cNvPr>
          <p:cNvSpPr>
            <a:spLocks noGrp="1"/>
          </p:cNvSpPr>
          <p:nvPr>
            <p:ph type="body" sz="half" idx="2"/>
          </p:nvPr>
        </p:nvSpPr>
        <p:spPr/>
        <p:txBody>
          <a:bodyPr>
            <a:noAutofit/>
          </a:bodyPr>
          <a:lstStyle/>
          <a:p>
            <a:pPr marL="342882" indent="-342882">
              <a:buFont typeface="Arial" panose="020B0604020202020204" pitchFamily="34" charset="0"/>
              <a:buChar char="•"/>
            </a:pPr>
            <a:r>
              <a:rPr lang="en-US" sz="2300" dirty="0"/>
              <a:t>Ensures compliance with applicable privacy requirements and managing privacy risk </a:t>
            </a:r>
            <a:endParaRPr lang="en-US" sz="2300" b="1" dirty="0"/>
          </a:p>
          <a:p>
            <a:pPr marL="342882" indent="-342882">
              <a:buFont typeface="Arial" panose="020B0604020202020204" pitchFamily="34" charset="0"/>
              <a:buChar char="•"/>
            </a:pPr>
            <a:r>
              <a:rPr lang="en-US" sz="2300" dirty="0"/>
              <a:t>Works with the senior agency information security officer to coordinate privacy and information security activities </a:t>
            </a:r>
            <a:endParaRPr lang="en-US" sz="2300" b="1" dirty="0"/>
          </a:p>
          <a:p>
            <a:pPr marL="342882" indent="-342882">
              <a:buFont typeface="Arial" panose="020B0604020202020204" pitchFamily="34" charset="0"/>
              <a:buChar char="•"/>
            </a:pPr>
            <a:r>
              <a:rPr lang="en-US" sz="2300" dirty="0"/>
              <a:t>Assesses privacy controls and provides privacy information to the authorizing official as needed</a:t>
            </a:r>
            <a:endParaRPr lang="en-US" sz="2300" b="1" dirty="0"/>
          </a:p>
          <a:p>
            <a:pPr marL="342882" indent="-342882">
              <a:buFont typeface="Arial" panose="020B0604020202020204" pitchFamily="34" charset="0"/>
              <a:buChar char="•"/>
            </a:pPr>
            <a:r>
              <a:rPr lang="en-US" sz="2300" dirty="0"/>
              <a:t>Identifies assessment methodologies and metrics to determine whether privacy controls are implemented correctly, operating as intended, and sufficient to ensure compliance with applicable privacy requirements and manage privacy risks</a:t>
            </a:r>
            <a:endParaRPr lang="en-US" sz="2300" b="1" dirty="0"/>
          </a:p>
          <a:p>
            <a:pPr marL="342882" indent="-342882">
              <a:buFont typeface="Arial" panose="020B0604020202020204" pitchFamily="34" charset="0"/>
              <a:buChar char="•"/>
            </a:pPr>
            <a:r>
              <a:rPr lang="en-US" sz="2300" dirty="0"/>
              <a:t>Reviews authorization packages for systems that create, collect, use, process, store, maintain, disseminate, disclose, or dispose of personally identifiable information</a:t>
            </a:r>
            <a:endParaRPr lang="en-US" sz="2300" b="1" dirty="0"/>
          </a:p>
          <a:p>
            <a:pPr marL="342882" indent="-342882">
              <a:buFont typeface="Arial" panose="020B0604020202020204" pitchFamily="34" charset="0"/>
              <a:buChar char="•"/>
            </a:pPr>
            <a:r>
              <a:rPr lang="en-US" sz="2300" dirty="0"/>
              <a:t>Establishes and maintains privacy continuous monitoring program </a:t>
            </a:r>
          </a:p>
        </p:txBody>
      </p:sp>
      <p:sp>
        <p:nvSpPr>
          <p:cNvPr id="6" name="Text Placeholder 3">
            <a:extLst>
              <a:ext uri="{FF2B5EF4-FFF2-40B4-BE49-F238E27FC236}">
                <a16:creationId xmlns:a16="http://schemas.microsoft.com/office/drawing/2014/main" id="{ABB2D1E1-0A20-6B4E-D59B-DBFD297E8569}"/>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16226349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9EB7-EF86-4F0A-B7F8-5902D344E5B7}"/>
              </a:ext>
            </a:extLst>
          </p:cNvPr>
          <p:cNvSpPr>
            <a:spLocks noGrp="1"/>
          </p:cNvSpPr>
          <p:nvPr>
            <p:ph type="title"/>
          </p:nvPr>
        </p:nvSpPr>
        <p:spPr>
          <a:prstGeom prst="rect">
            <a:avLst/>
          </a:prstGeom>
        </p:spPr>
        <p:txBody>
          <a:bodyPr/>
          <a:lstStyle/>
          <a:p>
            <a:r>
              <a:rPr lang="en-US" b="1" dirty="0"/>
              <a:t>Risk Management Roles and Responsibilities:</a:t>
            </a:r>
            <a:br>
              <a:rPr lang="en-US" b="1" dirty="0"/>
            </a:br>
            <a:r>
              <a:rPr lang="en-US" b="1" dirty="0"/>
              <a:t>System Owner </a:t>
            </a:r>
            <a:endParaRPr lang="en-US" dirty="0"/>
          </a:p>
        </p:txBody>
      </p:sp>
      <p:sp>
        <p:nvSpPr>
          <p:cNvPr id="4" name="Slide Number Placeholder 3">
            <a:extLst>
              <a:ext uri="{FF2B5EF4-FFF2-40B4-BE49-F238E27FC236}">
                <a16:creationId xmlns:a16="http://schemas.microsoft.com/office/drawing/2014/main" id="{42626364-C091-42D6-9FB6-FDB787715A19}"/>
              </a:ext>
            </a:extLst>
          </p:cNvPr>
          <p:cNvSpPr>
            <a:spLocks noGrp="1"/>
          </p:cNvSpPr>
          <p:nvPr>
            <p:ph type="sldNum" sz="quarter" idx="12"/>
          </p:nvPr>
        </p:nvSpPr>
        <p:spPr/>
        <p:txBody>
          <a:bodyPr/>
          <a:lstStyle/>
          <a:p>
            <a:fld id="{61C45A3A-841E-C04D-A6C3-2A644B41F8FE}" type="slidenum">
              <a:rPr lang="en-US" smtClean="0"/>
              <a:t>67</a:t>
            </a:fld>
            <a:endParaRPr lang="en-US" dirty="0"/>
          </a:p>
        </p:txBody>
      </p:sp>
      <p:sp>
        <p:nvSpPr>
          <p:cNvPr id="3" name="Content Placeholder 2">
            <a:extLst>
              <a:ext uri="{FF2B5EF4-FFF2-40B4-BE49-F238E27FC236}">
                <a16:creationId xmlns:a16="http://schemas.microsoft.com/office/drawing/2014/main" id="{133CF823-B3DE-4B69-976B-8A9A23A889AE}"/>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Responsible for the overall procurement, development, integration, modification, operation, maintenance, and disposal of a system</a:t>
            </a:r>
          </a:p>
          <a:p>
            <a:pPr marL="342882" indent="-342882">
              <a:buFont typeface="Arial" panose="020B0604020202020204" pitchFamily="34" charset="0"/>
              <a:buChar char="•"/>
            </a:pPr>
            <a:r>
              <a:rPr lang="en-US" sz="2400" dirty="0"/>
              <a:t>Responsible for addressing the operational interests of the user community and ensures compliance with security requirements  </a:t>
            </a:r>
          </a:p>
          <a:p>
            <a:pPr marL="342882" indent="-342882">
              <a:buFont typeface="Arial" panose="020B0604020202020204" pitchFamily="34" charset="0"/>
              <a:buChar char="•"/>
            </a:pPr>
            <a:r>
              <a:rPr lang="en-US" sz="2400" dirty="0"/>
              <a:t>Ensures that system users and support personnel receive the requisite security and privacy training</a:t>
            </a:r>
          </a:p>
          <a:p>
            <a:pPr marL="342882" indent="-342882">
              <a:buFont typeface="Arial" panose="020B0604020202020204" pitchFamily="34" charset="0"/>
              <a:buChar char="•"/>
            </a:pPr>
            <a:r>
              <a:rPr lang="en-US" sz="2400" dirty="0"/>
              <a:t>Receives the security and privacy assessment results from the control assessors and then takes appropriate steps to reduce or eliminate vulnerabilities or security and privacy risks</a:t>
            </a:r>
          </a:p>
          <a:p>
            <a:pPr marL="342882" indent="-342882">
              <a:buFont typeface="Arial" panose="020B0604020202020204" pitchFamily="34" charset="0"/>
              <a:buChar char="•"/>
            </a:pPr>
            <a:r>
              <a:rPr lang="en-US" sz="2400" dirty="0"/>
              <a:t>Assembles the authorization package and submits the package to the authorizing official or the authorizing official designated representative for adjudication</a:t>
            </a:r>
          </a:p>
        </p:txBody>
      </p:sp>
      <p:sp>
        <p:nvSpPr>
          <p:cNvPr id="6" name="Text Placeholder 3">
            <a:extLst>
              <a:ext uri="{FF2B5EF4-FFF2-40B4-BE49-F238E27FC236}">
                <a16:creationId xmlns:a16="http://schemas.microsoft.com/office/drawing/2014/main" id="{2EB5DC84-4281-8563-D8BA-552434370A67}"/>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4134988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0E7F6-58EE-42CE-A6CA-154CD153DFEE}"/>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System Security or Privacy Officer </a:t>
            </a:r>
            <a:endParaRPr lang="en-US" dirty="0"/>
          </a:p>
        </p:txBody>
      </p:sp>
      <p:sp>
        <p:nvSpPr>
          <p:cNvPr id="4" name="Slide Number Placeholder 3">
            <a:extLst>
              <a:ext uri="{FF2B5EF4-FFF2-40B4-BE49-F238E27FC236}">
                <a16:creationId xmlns:a16="http://schemas.microsoft.com/office/drawing/2014/main" id="{F400C0EA-9D95-4425-B64E-F658CD4F7FC2}"/>
              </a:ext>
            </a:extLst>
          </p:cNvPr>
          <p:cNvSpPr>
            <a:spLocks noGrp="1"/>
          </p:cNvSpPr>
          <p:nvPr>
            <p:ph type="sldNum" sz="quarter" idx="12"/>
          </p:nvPr>
        </p:nvSpPr>
        <p:spPr/>
        <p:txBody>
          <a:bodyPr/>
          <a:lstStyle/>
          <a:p>
            <a:fld id="{61C45A3A-841E-C04D-A6C3-2A644B41F8FE}" type="slidenum">
              <a:rPr lang="en-US" smtClean="0"/>
              <a:t>68</a:t>
            </a:fld>
            <a:endParaRPr lang="en-US" dirty="0"/>
          </a:p>
        </p:txBody>
      </p:sp>
      <p:sp>
        <p:nvSpPr>
          <p:cNvPr id="3" name="Content Placeholder 2">
            <a:extLst>
              <a:ext uri="{FF2B5EF4-FFF2-40B4-BE49-F238E27FC236}">
                <a16:creationId xmlns:a16="http://schemas.microsoft.com/office/drawing/2014/main" id="{D33F0E0F-09E8-47BE-A606-48BEA7456157}"/>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Ensures that the operational security and privacy posture is maintained for an organizational system and as such, works in close collaboration with the system owner </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Serves as a principal advisor on all matters, technical and otherwise, involving the security or privacy controls for the system</a:t>
            </a:r>
          </a:p>
        </p:txBody>
      </p:sp>
      <p:sp>
        <p:nvSpPr>
          <p:cNvPr id="6" name="Text Placeholder 3">
            <a:extLst>
              <a:ext uri="{FF2B5EF4-FFF2-40B4-BE49-F238E27FC236}">
                <a16:creationId xmlns:a16="http://schemas.microsoft.com/office/drawing/2014/main" id="{746A41BB-9D71-66BC-9C85-41FFFF3DA97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2172107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D6EED-2EA8-447F-91AE-B9E099104F5D}"/>
              </a:ext>
            </a:extLst>
          </p:cNvPr>
          <p:cNvSpPr>
            <a:spLocks noGrp="1"/>
          </p:cNvSpPr>
          <p:nvPr>
            <p:ph type="title"/>
          </p:nvPr>
        </p:nvSpPr>
        <p:spPr>
          <a:prstGeom prst="rect">
            <a:avLst/>
          </a:prstGeom>
        </p:spPr>
        <p:txBody>
          <a:bodyPr>
            <a:noAutofit/>
          </a:bodyPr>
          <a:lstStyle/>
          <a:p>
            <a:r>
              <a:rPr lang="en-US" b="1" dirty="0"/>
              <a:t>Risk Management Roles and Responsibilities:</a:t>
            </a:r>
            <a:br>
              <a:rPr lang="en-US" b="1" dirty="0"/>
            </a:br>
            <a:r>
              <a:rPr lang="en-US" b="1" dirty="0"/>
              <a:t>System Security or Privacy Engineer </a:t>
            </a:r>
            <a:endParaRPr lang="en-US" dirty="0"/>
          </a:p>
        </p:txBody>
      </p:sp>
      <p:sp>
        <p:nvSpPr>
          <p:cNvPr id="4" name="Slide Number Placeholder 3">
            <a:extLst>
              <a:ext uri="{FF2B5EF4-FFF2-40B4-BE49-F238E27FC236}">
                <a16:creationId xmlns:a16="http://schemas.microsoft.com/office/drawing/2014/main" id="{F5CAE771-6AFB-44A1-92ED-72C75951ED6E}"/>
              </a:ext>
            </a:extLst>
          </p:cNvPr>
          <p:cNvSpPr>
            <a:spLocks noGrp="1"/>
          </p:cNvSpPr>
          <p:nvPr>
            <p:ph type="sldNum" sz="quarter" idx="12"/>
          </p:nvPr>
        </p:nvSpPr>
        <p:spPr/>
        <p:txBody>
          <a:bodyPr/>
          <a:lstStyle/>
          <a:p>
            <a:fld id="{61C45A3A-841E-C04D-A6C3-2A644B41F8FE}" type="slidenum">
              <a:rPr lang="en-US" smtClean="0"/>
              <a:t>69</a:t>
            </a:fld>
            <a:endParaRPr lang="en-US" dirty="0"/>
          </a:p>
        </p:txBody>
      </p:sp>
      <p:sp>
        <p:nvSpPr>
          <p:cNvPr id="3" name="Content Placeholder 2">
            <a:extLst>
              <a:ext uri="{FF2B5EF4-FFF2-40B4-BE49-F238E27FC236}">
                <a16:creationId xmlns:a16="http://schemas.microsoft.com/office/drawing/2014/main" id="{7EB40472-4A03-43C8-A553-5EE48621927B}"/>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Serves as part of the development team—designing and developing organizational systems or upgrading existing systems along with ensuring continuous monitoring requirements are addressed at the system level</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Employs best practices when implementing controls including software engineering methodologies system and security or privacy engineering principles; security or privacy-enhancing design, security or privacy-enhancing architecture, and security or privacy-enhancing coding techniques</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Coordinates security and privacy activities with organization security and privacy officials</a:t>
            </a:r>
          </a:p>
        </p:txBody>
      </p:sp>
      <p:sp>
        <p:nvSpPr>
          <p:cNvPr id="6" name="Text Placeholder 3">
            <a:extLst>
              <a:ext uri="{FF2B5EF4-FFF2-40B4-BE49-F238E27FC236}">
                <a16:creationId xmlns:a16="http://schemas.microsoft.com/office/drawing/2014/main" id="{0CC16A01-26AA-BDD8-F30D-59AC1C165ED9}"/>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a:p>
            <a:r>
              <a:rPr lang="en-US" sz="1200" dirty="0"/>
              <a:t>Lesson 10: Roles and Responsibilities</a:t>
            </a:r>
          </a:p>
        </p:txBody>
      </p:sp>
    </p:spTree>
    <p:custDataLst>
      <p:tags r:id="rId1"/>
    </p:custDataLst>
    <p:extLst>
      <p:ext uri="{BB962C8B-B14F-4D97-AF65-F5344CB8AC3E}">
        <p14:creationId xmlns:p14="http://schemas.microsoft.com/office/powerpoint/2010/main" val="61522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99AD36-463E-4133-919E-8A7875B25D79}"/>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109100" y="2127083"/>
            <a:ext cx="3957249" cy="3441869"/>
          </a:xfrm>
          <a:prstGeom prst="rect">
            <a:avLst/>
          </a:prstGeom>
        </p:spPr>
      </p:pic>
      <p:sp>
        <p:nvSpPr>
          <p:cNvPr id="4" name="Title 3">
            <a:extLst>
              <a:ext uri="{FF2B5EF4-FFF2-40B4-BE49-F238E27FC236}">
                <a16:creationId xmlns:a16="http://schemas.microsoft.com/office/drawing/2014/main" id="{77ECD6B2-9E47-489E-B783-17EEE2B47084}"/>
              </a:ext>
            </a:extLst>
          </p:cNvPr>
          <p:cNvSpPr>
            <a:spLocks noGrp="1"/>
          </p:cNvSpPr>
          <p:nvPr>
            <p:ph type="title"/>
          </p:nvPr>
        </p:nvSpPr>
        <p:spPr/>
        <p:txBody>
          <a:bodyPr/>
          <a:lstStyle/>
          <a:p>
            <a:r>
              <a:rPr lang="en-US" dirty="0"/>
              <a:t>Course Target Audience</a:t>
            </a:r>
          </a:p>
        </p:txBody>
      </p:sp>
      <p:sp>
        <p:nvSpPr>
          <p:cNvPr id="2" name="Slide Number Placeholder 1">
            <a:extLst>
              <a:ext uri="{FF2B5EF4-FFF2-40B4-BE49-F238E27FC236}">
                <a16:creationId xmlns:a16="http://schemas.microsoft.com/office/drawing/2014/main" id="{D1ED0F26-D47F-4C4E-ACD6-9A3935167606}"/>
              </a:ext>
            </a:extLst>
          </p:cNvPr>
          <p:cNvSpPr>
            <a:spLocks noGrp="1"/>
          </p:cNvSpPr>
          <p:nvPr>
            <p:ph type="sldNum" sz="quarter" idx="12"/>
          </p:nvPr>
        </p:nvSpPr>
        <p:spPr/>
        <p:txBody>
          <a:bodyPr/>
          <a:lstStyle/>
          <a:p>
            <a:fld id="{61C45A3A-841E-C04D-A6C3-2A644B41F8FE}" type="slidenum">
              <a:rPr lang="en-US" smtClean="0"/>
              <a:pPr/>
              <a:t>7</a:t>
            </a:fld>
            <a:endParaRPr lang="en-US" dirty="0"/>
          </a:p>
        </p:txBody>
      </p:sp>
      <p:sp>
        <p:nvSpPr>
          <p:cNvPr id="3" name="Content Placeholder 2">
            <a:extLst>
              <a:ext uri="{FF2B5EF4-FFF2-40B4-BE49-F238E27FC236}">
                <a16:creationId xmlns:a16="http://schemas.microsoft.com/office/drawing/2014/main" id="{DC1D739D-CB91-45E7-A1FE-3224E537D78B}"/>
              </a:ext>
            </a:extLst>
          </p:cNvPr>
          <p:cNvSpPr>
            <a:spLocks noGrp="1"/>
          </p:cNvSpPr>
          <p:nvPr>
            <p:ph type="body" sz="half" idx="2"/>
          </p:nvPr>
        </p:nvSpPr>
        <p:spPr/>
        <p:txBody>
          <a:bodyPr/>
          <a:lstStyle/>
          <a:p>
            <a:r>
              <a:rPr lang="en-US" dirty="0"/>
              <a:t>The target audience for this course are individuals with responsibilities for:</a:t>
            </a:r>
          </a:p>
          <a:p>
            <a:pPr lvl="1"/>
            <a:r>
              <a:rPr lang="en-US" dirty="0"/>
              <a:t>Mission and business functions</a:t>
            </a:r>
          </a:p>
          <a:p>
            <a:pPr lvl="1"/>
            <a:r>
              <a:rPr lang="en-US" dirty="0"/>
              <a:t>System development and acquisition </a:t>
            </a:r>
          </a:p>
          <a:p>
            <a:pPr lvl="1"/>
            <a:r>
              <a:rPr lang="en-US" dirty="0"/>
              <a:t>System security or privacy management oversight</a:t>
            </a:r>
          </a:p>
          <a:p>
            <a:pPr lvl="1"/>
            <a:r>
              <a:rPr lang="en-US" dirty="0"/>
              <a:t>Security or privacy assessments, and system monitoring </a:t>
            </a:r>
          </a:p>
          <a:p>
            <a:pPr lvl="1"/>
            <a:r>
              <a:rPr lang="en-US" dirty="0"/>
              <a:t>Security and privacy program implementation</a:t>
            </a:r>
          </a:p>
        </p:txBody>
      </p:sp>
      <p:sp>
        <p:nvSpPr>
          <p:cNvPr id="5" name="Text Placeholder 3">
            <a:extLst>
              <a:ext uri="{FF2B5EF4-FFF2-40B4-BE49-F238E27FC236}">
                <a16:creationId xmlns:a16="http://schemas.microsoft.com/office/drawing/2014/main" id="{151FA566-3EAB-79E8-66BA-FA29EB37C311}"/>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Overview</a:t>
            </a:r>
          </a:p>
        </p:txBody>
      </p:sp>
    </p:spTree>
    <p:custDataLst>
      <p:tags r:id="rId1"/>
    </p:custDataLst>
    <p:extLst>
      <p:ext uri="{BB962C8B-B14F-4D97-AF65-F5344CB8AC3E}">
        <p14:creationId xmlns:p14="http://schemas.microsoft.com/office/powerpoint/2010/main" val="16977348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20B9-A270-4ABE-A789-E9FCB4DFB9B3}"/>
              </a:ext>
            </a:extLst>
          </p:cNvPr>
          <p:cNvSpPr>
            <a:spLocks noGrp="1"/>
          </p:cNvSpPr>
          <p:nvPr>
            <p:ph type="title"/>
          </p:nvPr>
        </p:nvSpPr>
        <p:spPr>
          <a:prstGeom prst="rect">
            <a:avLst/>
          </a:prstGeom>
        </p:spPr>
        <p:txBody>
          <a:bodyPr/>
          <a:lstStyle/>
          <a:p>
            <a:r>
              <a:rPr lang="en-US" b="1" dirty="0"/>
              <a:t>Module 3 Summary</a:t>
            </a:r>
            <a:endParaRPr lang="en-US" dirty="0"/>
          </a:p>
        </p:txBody>
      </p:sp>
      <p:sp>
        <p:nvSpPr>
          <p:cNvPr id="4" name="Slide Number Placeholder 3">
            <a:extLst>
              <a:ext uri="{FF2B5EF4-FFF2-40B4-BE49-F238E27FC236}">
                <a16:creationId xmlns:a16="http://schemas.microsoft.com/office/drawing/2014/main" id="{A56DE221-8ED0-4C2D-9DC6-D66E209D687C}"/>
              </a:ext>
            </a:extLst>
          </p:cNvPr>
          <p:cNvSpPr>
            <a:spLocks noGrp="1"/>
          </p:cNvSpPr>
          <p:nvPr>
            <p:ph type="sldNum" sz="quarter" idx="12"/>
          </p:nvPr>
        </p:nvSpPr>
        <p:spPr/>
        <p:txBody>
          <a:bodyPr/>
          <a:lstStyle/>
          <a:p>
            <a:fld id="{61C45A3A-841E-C04D-A6C3-2A644B41F8FE}" type="slidenum">
              <a:rPr lang="en-US" smtClean="0"/>
              <a:t>70</a:t>
            </a:fld>
            <a:endParaRPr lang="en-US" dirty="0"/>
          </a:p>
        </p:txBody>
      </p:sp>
      <p:sp>
        <p:nvSpPr>
          <p:cNvPr id="3" name="Content Placeholder 2">
            <a:extLst>
              <a:ext uri="{FF2B5EF4-FFF2-40B4-BE49-F238E27FC236}">
                <a16:creationId xmlns:a16="http://schemas.microsoft.com/office/drawing/2014/main" id="{58D6846D-F635-4879-9556-E08FE15523B3}"/>
              </a:ext>
            </a:extLst>
          </p:cNvPr>
          <p:cNvSpPr>
            <a:spLocks noGrp="1"/>
          </p:cNvSpPr>
          <p:nvPr>
            <p:ph type="body" sz="half" idx="2"/>
          </p:nvPr>
        </p:nvSpPr>
        <p:spPr/>
        <p:txBody>
          <a:bodyPr>
            <a:noAutofit/>
          </a:bodyPr>
          <a:lstStyle/>
          <a:p>
            <a:pPr marL="342882" indent="-342882">
              <a:buFont typeface="Arial" panose="020B0604020202020204" pitchFamily="34" charset="0"/>
              <a:buChar char="•"/>
            </a:pPr>
            <a:r>
              <a:rPr lang="en-US" dirty="0"/>
              <a:t>Managing risk is a complex, multifaceted activity that requires the involvement of the entire organization—from senior leaders/executives, to mid-level leaders, to individuals responsible for system-level security</a:t>
            </a:r>
            <a:endParaRPr lang="en-US" b="1" dirty="0"/>
          </a:p>
          <a:p>
            <a:pPr marL="342882" indent="-342882">
              <a:buFont typeface="Arial" panose="020B0604020202020204" pitchFamily="34" charset="0"/>
              <a:buChar char="•"/>
            </a:pPr>
            <a:r>
              <a:rPr lang="en-US" dirty="0"/>
              <a:t>Privacy, security, and supply chain risk management is not a static process </a:t>
            </a:r>
          </a:p>
          <a:p>
            <a:pPr marL="342882" indent="-342882">
              <a:buFont typeface="Arial" panose="020B0604020202020204" pitchFamily="34" charset="0"/>
              <a:buChar char="•"/>
            </a:pPr>
            <a:r>
              <a:rPr lang="en-US" dirty="0"/>
              <a:t>Authorization boundary defines the system for RMF execution to facilitate risk management and accountability, define for an account for flow of information through the system  </a:t>
            </a:r>
            <a:endParaRPr lang="en-US" b="1" dirty="0"/>
          </a:p>
          <a:p>
            <a:pPr marL="342882" indent="-342882">
              <a:buFont typeface="Arial" panose="020B0604020202020204" pitchFamily="34" charset="0"/>
              <a:buChar char="•"/>
            </a:pPr>
            <a:r>
              <a:rPr lang="en-US" dirty="0"/>
              <a:t>Security and privacy programs require close collaboration</a:t>
            </a:r>
            <a:r>
              <a:rPr lang="en-US" b="1" dirty="0"/>
              <a:t>, </a:t>
            </a:r>
            <a:r>
              <a:rPr lang="en-US" dirty="0"/>
              <a:t>defining roles and responsibilities allows an organization to effectively accomplish specific tasks, manage security and privacy risks, and clarify expectations</a:t>
            </a:r>
            <a:endParaRPr lang="en-US" b="1" dirty="0"/>
          </a:p>
          <a:p>
            <a:pPr marL="342882" indent="-342882">
              <a:buFont typeface="Arial" panose="020B0604020202020204" pitchFamily="34" charset="0"/>
              <a:buChar char="•"/>
            </a:pPr>
            <a:r>
              <a:rPr lang="en-US" dirty="0"/>
              <a:t>Authorizing officials should not feel pressured into accepting risk that is not consistent with the organizational risk tolerance</a:t>
            </a:r>
          </a:p>
          <a:p>
            <a:pPr marL="342882" indent="-342882">
              <a:buFont typeface="Arial" panose="020B0604020202020204" pitchFamily="34" charset="0"/>
              <a:buChar char="•"/>
            </a:pPr>
            <a:r>
              <a:rPr lang="en-US" dirty="0"/>
              <a:t>The RMF describes the roles and responsibilities of key participants involved in an organization’s risk management process; across organizations, there may be differences in naming conventions and how responsibilities are allocated among personnel</a:t>
            </a:r>
          </a:p>
        </p:txBody>
      </p:sp>
      <p:sp>
        <p:nvSpPr>
          <p:cNvPr id="6" name="Text Placeholder 3">
            <a:extLst>
              <a:ext uri="{FF2B5EF4-FFF2-40B4-BE49-F238E27FC236}">
                <a16:creationId xmlns:a16="http://schemas.microsoft.com/office/drawing/2014/main" id="{F799E4D3-1E56-E525-D957-A9D6D791646B}"/>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3: The RMF Fundamentals</a:t>
            </a:r>
          </a:p>
        </p:txBody>
      </p:sp>
    </p:spTree>
    <p:custDataLst>
      <p:tags r:id="rId1"/>
    </p:custDataLst>
    <p:extLst>
      <p:ext uri="{BB962C8B-B14F-4D97-AF65-F5344CB8AC3E}">
        <p14:creationId xmlns:p14="http://schemas.microsoft.com/office/powerpoint/2010/main" val="7234555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4944F-5814-4B9E-A767-02E9149FFADE}"/>
              </a:ext>
            </a:extLst>
          </p:cNvPr>
          <p:cNvSpPr>
            <a:spLocks noGrp="1"/>
          </p:cNvSpPr>
          <p:nvPr>
            <p:ph type="title"/>
          </p:nvPr>
        </p:nvSpPr>
        <p:spPr>
          <a:prstGeom prst="rect">
            <a:avLst/>
          </a:prstGeom>
        </p:spPr>
        <p:txBody>
          <a:bodyPr/>
          <a:lstStyle/>
          <a:p>
            <a:r>
              <a:rPr lang="en-US" b="1" dirty="0"/>
              <a:t>Module 4: The Risk Management Framework</a:t>
            </a:r>
            <a:endParaRPr lang="en-US" dirty="0"/>
          </a:p>
        </p:txBody>
      </p:sp>
      <p:sp>
        <p:nvSpPr>
          <p:cNvPr id="4" name="Slide Number Placeholder 3">
            <a:extLst>
              <a:ext uri="{FF2B5EF4-FFF2-40B4-BE49-F238E27FC236}">
                <a16:creationId xmlns:a16="http://schemas.microsoft.com/office/drawing/2014/main" id="{4428C0EF-119F-47FC-8EA9-3C72360B8514}"/>
              </a:ext>
            </a:extLst>
          </p:cNvPr>
          <p:cNvSpPr>
            <a:spLocks noGrp="1"/>
          </p:cNvSpPr>
          <p:nvPr>
            <p:ph type="sldNum" sz="quarter" idx="12"/>
          </p:nvPr>
        </p:nvSpPr>
        <p:spPr/>
        <p:txBody>
          <a:bodyPr/>
          <a:lstStyle/>
          <a:p>
            <a:fld id="{61C45A3A-841E-C04D-A6C3-2A644B41F8FE}" type="slidenum">
              <a:rPr lang="en-US" smtClean="0"/>
              <a:t>71</a:t>
            </a:fld>
            <a:endParaRPr lang="en-US" dirty="0"/>
          </a:p>
        </p:txBody>
      </p:sp>
      <p:sp>
        <p:nvSpPr>
          <p:cNvPr id="3" name="Content Placeholder 2">
            <a:extLst>
              <a:ext uri="{FF2B5EF4-FFF2-40B4-BE49-F238E27FC236}">
                <a16:creationId xmlns:a16="http://schemas.microsoft.com/office/drawing/2014/main" id="{2A82F8BF-1533-47E6-B4B4-FBDCAB2DCCAE}"/>
              </a:ext>
            </a:extLst>
          </p:cNvPr>
          <p:cNvSpPr>
            <a:spLocks noGrp="1"/>
          </p:cNvSpPr>
          <p:nvPr>
            <p:ph type="body" sz="half" idx="2"/>
          </p:nvPr>
        </p:nvSpPr>
        <p:spPr/>
        <p:txBody>
          <a:bodyPr>
            <a:normAutofit/>
          </a:bodyPr>
          <a:lstStyle/>
          <a:p>
            <a:pPr marL="0" indent="0">
              <a:buNone/>
            </a:pPr>
            <a:r>
              <a:rPr lang="en-US" sz="2400" dirty="0"/>
              <a:t>Objectives for this module</a:t>
            </a:r>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Learn about about the process organization use to identify and select the appropriate risk mitigations needed to protect the systems, information, and infrastructure supporting organizational mission/business processes</a:t>
            </a:r>
          </a:p>
          <a:p>
            <a:pPr marL="800060" lvl="1" indent="-342882">
              <a:buFont typeface="Arial" panose="020B0604020202020204" pitchFamily="34" charset="0"/>
              <a:buChar char="•"/>
            </a:pPr>
            <a:endParaRPr lang="en-US" sz="2000" dirty="0"/>
          </a:p>
          <a:p>
            <a:pPr marL="800060" lvl="1" indent="-342882">
              <a:buFont typeface="Arial" panose="020B0604020202020204" pitchFamily="34" charset="0"/>
              <a:buChar char="•"/>
            </a:pPr>
            <a:r>
              <a:rPr lang="en-US" sz="2000" dirty="0"/>
              <a:t>Understand guidance for organizations to develop robust and repeatable practices for securing and protecting the privacy of its information and systems </a:t>
            </a:r>
          </a:p>
          <a:p>
            <a:endParaRPr lang="en-US" dirty="0"/>
          </a:p>
        </p:txBody>
      </p:sp>
      <p:sp>
        <p:nvSpPr>
          <p:cNvPr id="6" name="Text Placeholder 3">
            <a:extLst>
              <a:ext uri="{FF2B5EF4-FFF2-40B4-BE49-F238E27FC236}">
                <a16:creationId xmlns:a16="http://schemas.microsoft.com/office/drawing/2014/main" id="{289FEE87-D43D-2BE0-C325-E36B1507988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a:t>
            </a:r>
          </a:p>
        </p:txBody>
      </p:sp>
    </p:spTree>
    <p:custDataLst>
      <p:tags r:id="rId1"/>
    </p:custDataLst>
    <p:extLst>
      <p:ext uri="{BB962C8B-B14F-4D97-AF65-F5344CB8AC3E}">
        <p14:creationId xmlns:p14="http://schemas.microsoft.com/office/powerpoint/2010/main" val="8769119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084E-9AAC-4774-8CC2-AE6149B8B282}"/>
              </a:ext>
            </a:extLst>
          </p:cNvPr>
          <p:cNvSpPr>
            <a:spLocks noGrp="1"/>
          </p:cNvSpPr>
          <p:nvPr>
            <p:ph type="title"/>
          </p:nvPr>
        </p:nvSpPr>
        <p:spPr>
          <a:prstGeom prst="rect">
            <a:avLst/>
          </a:prstGeom>
        </p:spPr>
        <p:txBody>
          <a:bodyPr>
            <a:normAutofit/>
          </a:bodyPr>
          <a:lstStyle/>
          <a:p>
            <a:r>
              <a:rPr lang="en-US" b="1" dirty="0"/>
              <a:t>Lesson 1: Overview of the Risk Management Framework </a:t>
            </a:r>
            <a:endParaRPr lang="en-US" dirty="0"/>
          </a:p>
        </p:txBody>
      </p:sp>
      <p:sp>
        <p:nvSpPr>
          <p:cNvPr id="4" name="Slide Number Placeholder 3">
            <a:extLst>
              <a:ext uri="{FF2B5EF4-FFF2-40B4-BE49-F238E27FC236}">
                <a16:creationId xmlns:a16="http://schemas.microsoft.com/office/drawing/2014/main" id="{019A32B0-C4C1-4DAF-B96C-252CA69B54BD}"/>
              </a:ext>
            </a:extLst>
          </p:cNvPr>
          <p:cNvSpPr>
            <a:spLocks noGrp="1"/>
          </p:cNvSpPr>
          <p:nvPr>
            <p:ph type="sldNum" sz="quarter" idx="12"/>
          </p:nvPr>
        </p:nvSpPr>
        <p:spPr/>
        <p:txBody>
          <a:bodyPr/>
          <a:lstStyle/>
          <a:p>
            <a:fld id="{61C45A3A-841E-C04D-A6C3-2A644B41F8FE}" type="slidenum">
              <a:rPr lang="en-US" smtClean="0"/>
              <a:t>72</a:t>
            </a:fld>
            <a:endParaRPr lang="en-US" dirty="0"/>
          </a:p>
        </p:txBody>
      </p:sp>
      <p:sp>
        <p:nvSpPr>
          <p:cNvPr id="3" name="Content Placeholder 2">
            <a:extLst>
              <a:ext uri="{FF2B5EF4-FFF2-40B4-BE49-F238E27FC236}">
                <a16:creationId xmlns:a16="http://schemas.microsoft.com/office/drawing/2014/main" id="{16EA8414-ED5E-43FF-B2AA-84EFAE12B5BC}"/>
              </a:ext>
            </a:extLst>
          </p:cNvPr>
          <p:cNvSpPr>
            <a:spLocks noGrp="1"/>
          </p:cNvSpPr>
          <p:nvPr>
            <p:ph type="body" sz="half" idx="2"/>
          </p:nvPr>
        </p:nvSpPr>
        <p:spPr/>
        <p:txBody>
          <a:bodyPr>
            <a:normAutofit/>
          </a:bodyPr>
          <a:lstStyle/>
          <a:p>
            <a:r>
              <a:rPr lang="en-US" sz="2400" dirty="0"/>
              <a:t>The Risk Management Framework provides organizations with several key benefits:</a:t>
            </a:r>
          </a:p>
          <a:p>
            <a:pPr marL="800060" lvl="1" indent="-342882">
              <a:buFont typeface="Arial" panose="020B0604020202020204" pitchFamily="34" charset="0"/>
              <a:buChar char="•"/>
            </a:pPr>
            <a:r>
              <a:rPr lang="en-US" sz="2000" dirty="0"/>
              <a:t>A structured, yet flexible process for managing risk related to the operation of systems </a:t>
            </a:r>
            <a:endParaRPr lang="en-US" sz="2000" b="1" dirty="0"/>
          </a:p>
          <a:p>
            <a:pPr marL="800060" lvl="1" indent="-342882">
              <a:buFont typeface="Arial" panose="020B0604020202020204" pitchFamily="34" charset="0"/>
              <a:buChar char="•"/>
            </a:pPr>
            <a:r>
              <a:rPr lang="en-US" sz="2000" dirty="0"/>
              <a:t>Guidance for determining the appropriate risk mitigation needed to protect the systems and infrastructure supporting organizational mission/business processes </a:t>
            </a:r>
            <a:endParaRPr lang="en-US" sz="2000" b="1" dirty="0"/>
          </a:p>
          <a:p>
            <a:pPr marL="800060" lvl="1" indent="-342882">
              <a:buFont typeface="Arial" panose="020B0604020202020204" pitchFamily="34" charset="0"/>
              <a:buChar char="•"/>
            </a:pPr>
            <a:r>
              <a:rPr lang="en-US" sz="2000" dirty="0"/>
              <a:t>A repeatable methodology that balances key mission/business goals and organizational priorities with security requirements and policy guidance</a:t>
            </a:r>
            <a:endParaRPr lang="en-US" sz="2000" b="1" dirty="0"/>
          </a:p>
          <a:p>
            <a:pPr marL="800060" lvl="1" indent="-342882">
              <a:buFont typeface="Arial" panose="020B0604020202020204" pitchFamily="34" charset="0"/>
              <a:buChar char="•"/>
            </a:pPr>
            <a:r>
              <a:rPr lang="en-US" sz="2000" dirty="0"/>
              <a:t>A processes for continuous monitoring resulting in continuous improvement of the organization’s security posture</a:t>
            </a:r>
          </a:p>
          <a:p>
            <a:pPr marL="800060" lvl="1" indent="-342882">
              <a:buFont typeface="Arial" panose="020B0604020202020204" pitchFamily="34" charset="0"/>
              <a:buChar char="•"/>
            </a:pPr>
            <a:r>
              <a:rPr lang="en-US" sz="2000" dirty="0"/>
              <a:t>A technology-neutral methodology that can be applied to any type of information system without modification</a:t>
            </a:r>
          </a:p>
          <a:p>
            <a:pPr marL="914356" lvl="2"/>
            <a:r>
              <a:rPr lang="en-US" sz="1800" dirty="0"/>
              <a:t>Specific controls selected, control implementation details, and control assessment methods/objects will vary with different types of systems, there is no need to adjust the RMF process to accommodate specific technologies (e.g., Internet of Things, industrial control and automation)</a:t>
            </a:r>
          </a:p>
          <a:p>
            <a:pPr marL="1257238" lvl="2" indent="-342882">
              <a:buFont typeface="Arial" panose="020B0604020202020204" pitchFamily="34" charset="0"/>
              <a:buChar char="•"/>
            </a:pPr>
            <a:endParaRPr lang="en-US" sz="1800" dirty="0"/>
          </a:p>
        </p:txBody>
      </p:sp>
      <p:sp>
        <p:nvSpPr>
          <p:cNvPr id="6" name="Text Placeholder 3">
            <a:extLst>
              <a:ext uri="{FF2B5EF4-FFF2-40B4-BE49-F238E27FC236}">
                <a16:creationId xmlns:a16="http://schemas.microsoft.com/office/drawing/2014/main" id="{C06E3837-261E-372B-9078-B9508B601D98}"/>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1: Overview of the RMF</a:t>
            </a:r>
          </a:p>
        </p:txBody>
      </p:sp>
    </p:spTree>
    <p:custDataLst>
      <p:tags r:id="rId1"/>
    </p:custDataLst>
    <p:extLst>
      <p:ext uri="{BB962C8B-B14F-4D97-AF65-F5344CB8AC3E}">
        <p14:creationId xmlns:p14="http://schemas.microsoft.com/office/powerpoint/2010/main" val="157846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3B73-90B8-4853-9815-CC1B796FBCBB}"/>
              </a:ext>
            </a:extLst>
          </p:cNvPr>
          <p:cNvSpPr>
            <a:spLocks noGrp="1"/>
          </p:cNvSpPr>
          <p:nvPr>
            <p:ph type="title"/>
          </p:nvPr>
        </p:nvSpPr>
        <p:spPr>
          <a:prstGeom prst="rect">
            <a:avLst/>
          </a:prstGeom>
        </p:spPr>
        <p:txBody>
          <a:bodyPr>
            <a:normAutofit/>
          </a:bodyPr>
          <a:lstStyle/>
          <a:p>
            <a:r>
              <a:rPr lang="en-US" b="1" dirty="0"/>
              <a:t>What is the Risk Management Framework?  </a:t>
            </a:r>
            <a:endParaRPr lang="en-US" dirty="0"/>
          </a:p>
        </p:txBody>
      </p:sp>
      <p:sp>
        <p:nvSpPr>
          <p:cNvPr id="4" name="Slide Number Placeholder 3">
            <a:extLst>
              <a:ext uri="{FF2B5EF4-FFF2-40B4-BE49-F238E27FC236}">
                <a16:creationId xmlns:a16="http://schemas.microsoft.com/office/drawing/2014/main" id="{B5DF26B2-14FB-4D15-B04E-6EAC90D2B2D7}"/>
              </a:ext>
            </a:extLst>
          </p:cNvPr>
          <p:cNvSpPr>
            <a:spLocks noGrp="1"/>
          </p:cNvSpPr>
          <p:nvPr>
            <p:ph type="sldNum" sz="quarter" idx="12"/>
          </p:nvPr>
        </p:nvSpPr>
        <p:spPr/>
        <p:txBody>
          <a:bodyPr/>
          <a:lstStyle/>
          <a:p>
            <a:fld id="{61C45A3A-841E-C04D-A6C3-2A644B41F8FE}" type="slidenum">
              <a:rPr lang="en-US" smtClean="0"/>
              <a:t>73</a:t>
            </a:fld>
            <a:endParaRPr lang="en-US" dirty="0"/>
          </a:p>
        </p:txBody>
      </p:sp>
      <p:sp>
        <p:nvSpPr>
          <p:cNvPr id="3" name="Content Placeholder 2">
            <a:extLst>
              <a:ext uri="{FF2B5EF4-FFF2-40B4-BE49-F238E27FC236}">
                <a16:creationId xmlns:a16="http://schemas.microsoft.com/office/drawing/2014/main" id="{A6A5F554-1135-44BB-BC23-A04ABEAD72BE}"/>
              </a:ext>
            </a:extLst>
          </p:cNvPr>
          <p:cNvSpPr>
            <a:spLocks noGrp="1"/>
          </p:cNvSpPr>
          <p:nvPr>
            <p:ph type="body" sz="half" idx="2"/>
          </p:nvPr>
        </p:nvSpPr>
        <p:spPr>
          <a:prstGeom prst="rect">
            <a:avLst/>
          </a:prstGeom>
        </p:spPr>
        <p:txBody>
          <a:bodyPr>
            <a:normAutofit/>
          </a:bodyPr>
          <a:lstStyle/>
          <a:p>
            <a:r>
              <a:rPr lang="en-US" sz="2800" dirty="0"/>
              <a:t> </a:t>
            </a:r>
          </a:p>
        </p:txBody>
      </p:sp>
      <p:pic>
        <p:nvPicPr>
          <p:cNvPr id="10" name="Picture 9" descr="Relationship of the Prepare Step to other 6 Steps of the Risk Management Framework. Outer bands identify publications related to each step.">
            <a:extLst>
              <a:ext uri="{FF2B5EF4-FFF2-40B4-BE49-F238E27FC236}">
                <a16:creationId xmlns:a16="http://schemas.microsoft.com/office/drawing/2014/main" id="{CE718A24-5657-2146-8428-ABB0700977A7}"/>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1875" t="9846" r="50000" b="1991"/>
          <a:stretch/>
        </p:blipFill>
        <p:spPr>
          <a:xfrm>
            <a:off x="3621913" y="1181100"/>
            <a:ext cx="4948177" cy="5098973"/>
          </a:xfrm>
          <a:prstGeom prst="rect">
            <a:avLst/>
          </a:prstGeom>
        </p:spPr>
      </p:pic>
      <p:sp>
        <p:nvSpPr>
          <p:cNvPr id="6" name="Text Placeholder 3">
            <a:extLst>
              <a:ext uri="{FF2B5EF4-FFF2-40B4-BE49-F238E27FC236}">
                <a16:creationId xmlns:a16="http://schemas.microsoft.com/office/drawing/2014/main" id="{FC796142-9937-D77D-8806-82B4C1E0EE74}"/>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1: Overview of the RMF</a:t>
            </a:r>
          </a:p>
        </p:txBody>
      </p:sp>
    </p:spTree>
    <p:custDataLst>
      <p:tags r:id="rId1"/>
    </p:custDataLst>
    <p:extLst>
      <p:ext uri="{BB962C8B-B14F-4D97-AF65-F5344CB8AC3E}">
        <p14:creationId xmlns:p14="http://schemas.microsoft.com/office/powerpoint/2010/main" val="1110591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4084E-9AAC-4774-8CC2-AE6149B8B282}"/>
              </a:ext>
            </a:extLst>
          </p:cNvPr>
          <p:cNvSpPr>
            <a:spLocks noGrp="1"/>
          </p:cNvSpPr>
          <p:nvPr>
            <p:ph type="title"/>
          </p:nvPr>
        </p:nvSpPr>
        <p:spPr>
          <a:prstGeom prst="rect">
            <a:avLst/>
          </a:prstGeom>
        </p:spPr>
        <p:txBody>
          <a:bodyPr>
            <a:normAutofit/>
          </a:bodyPr>
          <a:lstStyle/>
          <a:p>
            <a:r>
              <a:rPr lang="en-US" b="1" dirty="0"/>
              <a:t>Lesson 2: Risk Management Framework Steps </a:t>
            </a:r>
            <a:endParaRPr lang="en-US" dirty="0"/>
          </a:p>
        </p:txBody>
      </p:sp>
      <p:sp>
        <p:nvSpPr>
          <p:cNvPr id="4" name="Slide Number Placeholder 3">
            <a:extLst>
              <a:ext uri="{FF2B5EF4-FFF2-40B4-BE49-F238E27FC236}">
                <a16:creationId xmlns:a16="http://schemas.microsoft.com/office/drawing/2014/main" id="{019A32B0-C4C1-4DAF-B96C-252CA69B54BD}"/>
              </a:ext>
            </a:extLst>
          </p:cNvPr>
          <p:cNvSpPr>
            <a:spLocks noGrp="1"/>
          </p:cNvSpPr>
          <p:nvPr>
            <p:ph type="sldNum" sz="quarter" idx="12"/>
          </p:nvPr>
        </p:nvSpPr>
        <p:spPr/>
        <p:txBody>
          <a:bodyPr/>
          <a:lstStyle/>
          <a:p>
            <a:fld id="{61C45A3A-841E-C04D-A6C3-2A644B41F8FE}" type="slidenum">
              <a:rPr lang="en-US" smtClean="0"/>
              <a:t>74</a:t>
            </a:fld>
            <a:endParaRPr lang="en-US" dirty="0"/>
          </a:p>
        </p:txBody>
      </p:sp>
      <p:sp>
        <p:nvSpPr>
          <p:cNvPr id="3" name="Content Placeholder 2">
            <a:extLst>
              <a:ext uri="{FF2B5EF4-FFF2-40B4-BE49-F238E27FC236}">
                <a16:creationId xmlns:a16="http://schemas.microsoft.com/office/drawing/2014/main" id="{16EA8414-ED5E-43FF-B2AA-84EFAE12B5BC}"/>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There are seven steps in the RMF: a preparatory step to ensure that organizations are ready to execute the process and six main steps</a:t>
            </a:r>
            <a:endParaRPr lang="en-US" sz="2400" b="1" dirty="0"/>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The RMF Steps are listed in sequential order, but the steps following the </a:t>
            </a:r>
            <a:r>
              <a:rPr lang="en-US" sz="2400" b="1" dirty="0"/>
              <a:t>Prepare</a:t>
            </a:r>
            <a:r>
              <a:rPr lang="en-US" sz="2400" dirty="0"/>
              <a:t> step can be carried out in a nonsequential order</a:t>
            </a:r>
          </a:p>
          <a:p>
            <a:pPr marL="800060" lvl="1" indent="-342882">
              <a:buFont typeface="Arial" panose="020B0604020202020204" pitchFamily="34" charset="0"/>
              <a:buChar char="•"/>
            </a:pPr>
            <a:endParaRPr lang="en-US" sz="2000" dirty="0"/>
          </a:p>
          <a:p>
            <a:endParaRPr lang="en-US" dirty="0"/>
          </a:p>
          <a:p>
            <a:endParaRPr lang="en-US" dirty="0"/>
          </a:p>
          <a:p>
            <a:endParaRPr lang="en-US" dirty="0">
              <a:highlight>
                <a:srgbClr val="FFFF00"/>
              </a:highlight>
            </a:endParaRPr>
          </a:p>
          <a:p>
            <a:endParaRPr lang="en-US" dirty="0">
              <a:highlight>
                <a:srgbClr val="FFFF00"/>
              </a:highlight>
            </a:endParaRPr>
          </a:p>
          <a:p>
            <a:endParaRPr lang="en-US" dirty="0">
              <a:highlight>
                <a:srgbClr val="FFFF00"/>
              </a:highlight>
            </a:endParaRPr>
          </a:p>
        </p:txBody>
      </p:sp>
      <p:sp>
        <p:nvSpPr>
          <p:cNvPr id="5" name="TextBox 4">
            <a:extLst>
              <a:ext uri="{FF2B5EF4-FFF2-40B4-BE49-F238E27FC236}">
                <a16:creationId xmlns:a16="http://schemas.microsoft.com/office/drawing/2014/main" id="{B706AAB5-003D-F346-B1BE-7AFBDB1175A4}"/>
              </a:ext>
            </a:extLst>
          </p:cNvPr>
          <p:cNvSpPr txBox="1"/>
          <p:nvPr/>
        </p:nvSpPr>
        <p:spPr>
          <a:xfrm>
            <a:off x="1479140" y="1424581"/>
            <a:ext cx="9283901" cy="1015663"/>
          </a:xfrm>
          <a:prstGeom prst="rect">
            <a:avLst/>
          </a:prstGeom>
          <a:solidFill>
            <a:schemeClr val="accent1">
              <a:lumMod val="60000"/>
              <a:lumOff val="40000"/>
            </a:schemeClr>
          </a:solidFill>
        </p:spPr>
        <p:txBody>
          <a:bodyPr wrap="square" rtlCol="0">
            <a:spAutoFit/>
          </a:bodyPr>
          <a:lstStyle/>
          <a:p>
            <a:pPr algn="ctr"/>
            <a:r>
              <a:rPr lang="en-US" sz="2000" b="1" dirty="0">
                <a:solidFill>
                  <a:srgbClr val="002060"/>
                </a:solidFill>
              </a:rPr>
              <a:t>Organizations are expected to execute all steps and tasks in the RMF.  </a:t>
            </a:r>
          </a:p>
          <a:p>
            <a:pPr algn="ctr"/>
            <a:r>
              <a:rPr lang="en-US" sz="2000" b="1" dirty="0">
                <a:solidFill>
                  <a:srgbClr val="002060"/>
                </a:solidFill>
              </a:rPr>
              <a:t>Organizations have significant flexibility in how the RMF steps and tasks are carried out, if applicable requirements are met, and security and privacy risk is managed. </a:t>
            </a:r>
          </a:p>
        </p:txBody>
      </p:sp>
      <p:pic>
        <p:nvPicPr>
          <p:cNvPr id="11" name="Picture 10">
            <a:extLst>
              <a:ext uri="{FF2B5EF4-FFF2-40B4-BE49-F238E27FC236}">
                <a16:creationId xmlns:a16="http://schemas.microsoft.com/office/drawing/2014/main" id="{9C529A68-2721-5F41-A4F0-57E3C95B989D}"/>
              </a:ext>
              <a:ext uri="{C183D7F6-B498-43B3-948B-1728B52AA6E4}">
                <adec:decorative xmlns:adec="http://schemas.microsoft.com/office/drawing/2017/decorative" val="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076051" y="2490728"/>
            <a:ext cx="3686992" cy="3799353"/>
          </a:xfrm>
          <a:prstGeom prst="rect">
            <a:avLst/>
          </a:prstGeom>
        </p:spPr>
      </p:pic>
      <p:sp>
        <p:nvSpPr>
          <p:cNvPr id="6" name="Text Placeholder 3">
            <a:extLst>
              <a:ext uri="{FF2B5EF4-FFF2-40B4-BE49-F238E27FC236}">
                <a16:creationId xmlns:a16="http://schemas.microsoft.com/office/drawing/2014/main" id="{0249CB45-8D02-6915-012B-03C1465120AF}"/>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19463187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2E78-8F05-4E4C-A3EC-A10B5231A5A6}"/>
              </a:ext>
            </a:extLst>
          </p:cNvPr>
          <p:cNvSpPr>
            <a:spLocks noGrp="1"/>
          </p:cNvSpPr>
          <p:nvPr>
            <p:ph type="title"/>
          </p:nvPr>
        </p:nvSpPr>
        <p:spPr>
          <a:prstGeom prst="rect">
            <a:avLst/>
          </a:prstGeom>
        </p:spPr>
        <p:txBody>
          <a:bodyPr/>
          <a:lstStyle/>
          <a:p>
            <a:r>
              <a:rPr lang="en-US" b="1" dirty="0"/>
              <a:t>RMF Step: Prepare</a:t>
            </a:r>
            <a:br>
              <a:rPr lang="en-US" b="1" dirty="0"/>
            </a:br>
            <a:r>
              <a:rPr lang="en-US" b="1" dirty="0"/>
              <a:t>Purpose</a:t>
            </a:r>
            <a:endParaRPr lang="en-US" dirty="0"/>
          </a:p>
        </p:txBody>
      </p:sp>
      <p:sp>
        <p:nvSpPr>
          <p:cNvPr id="4" name="Slide Number Placeholder 3">
            <a:extLst>
              <a:ext uri="{FF2B5EF4-FFF2-40B4-BE49-F238E27FC236}">
                <a16:creationId xmlns:a16="http://schemas.microsoft.com/office/drawing/2014/main" id="{81058E75-1514-477E-AB58-EC3C7418DE51}"/>
              </a:ext>
            </a:extLst>
          </p:cNvPr>
          <p:cNvSpPr>
            <a:spLocks noGrp="1"/>
          </p:cNvSpPr>
          <p:nvPr>
            <p:ph type="sldNum" sz="quarter" idx="12"/>
          </p:nvPr>
        </p:nvSpPr>
        <p:spPr/>
        <p:txBody>
          <a:bodyPr/>
          <a:lstStyle/>
          <a:p>
            <a:fld id="{61C45A3A-841E-C04D-A6C3-2A644B41F8FE}" type="slidenum">
              <a:rPr lang="en-US" smtClean="0"/>
              <a:t>75</a:t>
            </a:fld>
            <a:endParaRPr lang="en-US" dirty="0"/>
          </a:p>
        </p:txBody>
      </p:sp>
      <p:sp>
        <p:nvSpPr>
          <p:cNvPr id="3" name="Content Placeholder 2">
            <a:extLst>
              <a:ext uri="{FF2B5EF4-FFF2-40B4-BE49-F238E27FC236}">
                <a16:creationId xmlns:a16="http://schemas.microsoft.com/office/drawing/2014/main" id="{55ED4E34-32F0-49A0-9016-4916F49294D1}"/>
              </a:ext>
            </a:extLst>
          </p:cNvPr>
          <p:cNvSpPr>
            <a:spLocks noGrp="1"/>
          </p:cNvSpPr>
          <p:nvPr>
            <p:ph type="body" sz="half" idx="2"/>
          </p:nvPr>
        </p:nvSpPr>
        <p:spPr/>
        <p:txBody>
          <a:bodyPr/>
          <a:lstStyle/>
          <a:p>
            <a:r>
              <a:rPr lang="en-US" sz="2400" dirty="0"/>
              <a:t>Carry out essential activities at all three risk management levels to help prepare the organization to manage its security and privacy risks using the RMF </a:t>
            </a:r>
            <a:endParaRPr lang="en-US" sz="2400" b="1" dirty="0"/>
          </a:p>
          <a:p>
            <a:endParaRPr lang="en-US" dirty="0"/>
          </a:p>
        </p:txBody>
      </p:sp>
      <p:pic>
        <p:nvPicPr>
          <p:cNvPr id="11" name="Picture 10">
            <a:extLst>
              <a:ext uri="{FF2B5EF4-FFF2-40B4-BE49-F238E27FC236}">
                <a16:creationId xmlns:a16="http://schemas.microsoft.com/office/drawing/2014/main" id="{E219696A-42EB-0146-85D2-E7B79D8D2443}"/>
              </a:ext>
              <a:ext uri="{C183D7F6-B498-43B3-948B-1728B52AA6E4}">
                <adec:decorative xmlns:adec="http://schemas.microsoft.com/office/drawing/2017/decorative" val="1"/>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316743" y="1181100"/>
            <a:ext cx="5070500" cy="5120640"/>
          </a:xfrm>
          <a:prstGeom prst="rect">
            <a:avLst/>
          </a:prstGeom>
        </p:spPr>
      </p:pic>
      <p:sp>
        <p:nvSpPr>
          <p:cNvPr id="7" name="Text Placeholder 3">
            <a:extLst>
              <a:ext uri="{FF2B5EF4-FFF2-40B4-BE49-F238E27FC236}">
                <a16:creationId xmlns:a16="http://schemas.microsoft.com/office/drawing/2014/main" id="{DCBF4AD3-1A72-CFBC-D2F5-B07A3BB9552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9894798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9849F-6F1C-43BF-9D49-519F65926ED3}"/>
              </a:ext>
            </a:extLst>
          </p:cNvPr>
          <p:cNvSpPr>
            <a:spLocks noGrp="1"/>
          </p:cNvSpPr>
          <p:nvPr>
            <p:ph type="title"/>
          </p:nvPr>
        </p:nvSpPr>
        <p:spPr/>
        <p:txBody>
          <a:bodyPr/>
          <a:lstStyle/>
          <a:p>
            <a:r>
              <a:rPr lang="en-US" dirty="0"/>
              <a:t>RMF Step: Prepare</a:t>
            </a:r>
            <a:br>
              <a:rPr lang="en-US" dirty="0"/>
            </a:br>
            <a:r>
              <a:rPr lang="en-US" dirty="0"/>
              <a:t>Organization and Mission/Business Process Level Tasks (NEW)</a:t>
            </a:r>
          </a:p>
        </p:txBody>
      </p:sp>
      <p:sp>
        <p:nvSpPr>
          <p:cNvPr id="4" name="Slide Number Placeholder 3">
            <a:extLst>
              <a:ext uri="{FF2B5EF4-FFF2-40B4-BE49-F238E27FC236}">
                <a16:creationId xmlns:a16="http://schemas.microsoft.com/office/drawing/2014/main" id="{67D5B589-0215-47B1-A226-C54F753B8B81}"/>
              </a:ext>
            </a:extLst>
          </p:cNvPr>
          <p:cNvSpPr>
            <a:spLocks noGrp="1"/>
          </p:cNvSpPr>
          <p:nvPr>
            <p:ph type="sldNum" sz="quarter" idx="12"/>
          </p:nvPr>
        </p:nvSpPr>
        <p:spPr/>
        <p:txBody>
          <a:bodyPr/>
          <a:lstStyle/>
          <a:p>
            <a:fld id="{61C45A3A-841E-C04D-A6C3-2A644B41F8FE}" type="slidenum">
              <a:rPr lang="en-US" smtClean="0"/>
              <a:pPr/>
              <a:t>76</a:t>
            </a:fld>
            <a:endParaRPr lang="en-US" dirty="0"/>
          </a:p>
        </p:txBody>
      </p:sp>
      <p:sp>
        <p:nvSpPr>
          <p:cNvPr id="3" name="Content Placeholder 2">
            <a:extLst>
              <a:ext uri="{FF2B5EF4-FFF2-40B4-BE49-F238E27FC236}">
                <a16:creationId xmlns:a16="http://schemas.microsoft.com/office/drawing/2014/main" id="{C715984C-D44D-4FBB-AEA8-5F7445BDAE19}"/>
              </a:ext>
            </a:extLst>
          </p:cNvPr>
          <p:cNvSpPr>
            <a:spLocks noGrp="1"/>
          </p:cNvSpPr>
          <p:nvPr>
            <p:ph type="body" sz="half" idx="2"/>
          </p:nvPr>
        </p:nvSpPr>
        <p:spPr/>
        <p:txBody>
          <a:bodyPr/>
          <a:lstStyle/>
          <a:p>
            <a:pPr lvl="0"/>
            <a:r>
              <a:rPr lang="en-US" dirty="0"/>
              <a:t>P-1:	Risk Management Roles </a:t>
            </a:r>
          </a:p>
          <a:p>
            <a:pPr lvl="1"/>
            <a:r>
              <a:rPr lang="en-US" dirty="0"/>
              <a:t>Identify and assign individuals to specific roles associated with security and privacy risk management</a:t>
            </a:r>
          </a:p>
          <a:p>
            <a:pPr lvl="0"/>
            <a:r>
              <a:rPr lang="en-US" dirty="0"/>
              <a:t>P-2:	Risk Management Strategy</a:t>
            </a:r>
          </a:p>
          <a:p>
            <a:pPr lvl="1"/>
            <a:r>
              <a:rPr lang="en-US" dirty="0"/>
              <a:t>Establish a risk management strategy for the organization that includes a determination of risk tolerance</a:t>
            </a:r>
          </a:p>
          <a:p>
            <a:pPr lvl="0"/>
            <a:r>
              <a:rPr lang="en-US" dirty="0"/>
              <a:t>P-3:	Risk Assessment - Organization</a:t>
            </a:r>
          </a:p>
          <a:p>
            <a:pPr lvl="1"/>
            <a:r>
              <a:rPr lang="en-US" dirty="0"/>
              <a:t>Assess organization-wide security and privacy risk and update the risk assessment results on an ongoing basis</a:t>
            </a:r>
          </a:p>
          <a:p>
            <a:pPr lvl="0"/>
            <a:r>
              <a:rPr lang="en-US" dirty="0"/>
              <a:t>P-4:	Organizationally-tailored Control Baselines and CSF Profiles (optional) </a:t>
            </a:r>
          </a:p>
          <a:p>
            <a:pPr lvl="1"/>
            <a:r>
              <a:rPr lang="en-US" dirty="0"/>
              <a:t>Establish, document, and publish organizationally-tailored control baselines and/or cybersecurity framework profiles</a:t>
            </a:r>
          </a:p>
          <a:p>
            <a:pPr lvl="0"/>
            <a:r>
              <a:rPr lang="en-US" dirty="0"/>
              <a:t>P-5:	Common Control Identification</a:t>
            </a:r>
          </a:p>
          <a:p>
            <a:pPr lvl="1"/>
            <a:r>
              <a:rPr lang="en-US" dirty="0"/>
              <a:t>Identify, document, and publish organization-wide common controls that are available for inheritance by organizational systems</a:t>
            </a:r>
          </a:p>
          <a:p>
            <a:pPr lvl="0"/>
            <a:r>
              <a:rPr lang="en-US" dirty="0"/>
              <a:t>P-6:	Impact Level Prioritization (optional)</a:t>
            </a:r>
          </a:p>
          <a:p>
            <a:pPr lvl="1"/>
            <a:r>
              <a:rPr lang="en-US" dirty="0"/>
              <a:t>Prioritize organizational systems within the same impact level</a:t>
            </a:r>
          </a:p>
          <a:p>
            <a:pPr lvl="0"/>
            <a:r>
              <a:rPr lang="en-US" dirty="0"/>
              <a:t>P-7:	Continuous Monitoring Strategy - Organization</a:t>
            </a:r>
          </a:p>
          <a:p>
            <a:pPr lvl="1"/>
            <a:r>
              <a:rPr lang="en-US" dirty="0"/>
              <a:t>Develop and implement an organization-wide strategy for continuously monitoring control effectiveness</a:t>
            </a:r>
          </a:p>
        </p:txBody>
      </p:sp>
      <p:sp>
        <p:nvSpPr>
          <p:cNvPr id="7" name="Text Placeholder 3">
            <a:extLst>
              <a:ext uri="{FF2B5EF4-FFF2-40B4-BE49-F238E27FC236}">
                <a16:creationId xmlns:a16="http://schemas.microsoft.com/office/drawing/2014/main" id="{93BE2609-614C-6D18-71B1-4C4BBE45EC68}"/>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16232864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A0BE-C94A-4138-A66F-8FAE4D39C44F}"/>
              </a:ext>
            </a:extLst>
          </p:cNvPr>
          <p:cNvSpPr>
            <a:spLocks noGrp="1"/>
          </p:cNvSpPr>
          <p:nvPr>
            <p:ph type="title"/>
          </p:nvPr>
        </p:nvSpPr>
        <p:spPr/>
        <p:txBody>
          <a:bodyPr/>
          <a:lstStyle/>
          <a:p>
            <a:r>
              <a:rPr lang="en-US" dirty="0"/>
              <a:t>RMF Step: Prepare</a:t>
            </a:r>
            <a:br>
              <a:rPr lang="en-US" dirty="0"/>
            </a:br>
            <a:r>
              <a:rPr lang="en-US" dirty="0"/>
              <a:t>System Level Tasks (NEW)</a:t>
            </a:r>
          </a:p>
        </p:txBody>
      </p:sp>
      <p:sp>
        <p:nvSpPr>
          <p:cNvPr id="5" name="Slide Number Placeholder 4">
            <a:extLst>
              <a:ext uri="{FF2B5EF4-FFF2-40B4-BE49-F238E27FC236}">
                <a16:creationId xmlns:a16="http://schemas.microsoft.com/office/drawing/2014/main" id="{CA8A1483-7B3F-4393-AE90-3B2F5F4772A0}"/>
              </a:ext>
            </a:extLst>
          </p:cNvPr>
          <p:cNvSpPr>
            <a:spLocks noGrp="1"/>
          </p:cNvSpPr>
          <p:nvPr>
            <p:ph type="sldNum" sz="quarter" idx="12"/>
          </p:nvPr>
        </p:nvSpPr>
        <p:spPr/>
        <p:txBody>
          <a:bodyPr/>
          <a:lstStyle/>
          <a:p>
            <a:fld id="{61C45A3A-841E-C04D-A6C3-2A644B41F8FE}" type="slidenum">
              <a:rPr lang="en-US" smtClean="0"/>
              <a:pPr/>
              <a:t>77</a:t>
            </a:fld>
            <a:endParaRPr lang="en-US" dirty="0"/>
          </a:p>
        </p:txBody>
      </p:sp>
      <p:sp>
        <p:nvSpPr>
          <p:cNvPr id="3" name="Content Placeholder 2">
            <a:extLst>
              <a:ext uri="{FF2B5EF4-FFF2-40B4-BE49-F238E27FC236}">
                <a16:creationId xmlns:a16="http://schemas.microsoft.com/office/drawing/2014/main" id="{FBB41775-05E4-4D3F-89BA-60EDF94A273E}"/>
              </a:ext>
            </a:extLst>
          </p:cNvPr>
          <p:cNvSpPr>
            <a:spLocks noGrp="1"/>
          </p:cNvSpPr>
          <p:nvPr>
            <p:ph type="body" sz="half" idx="2"/>
          </p:nvPr>
        </p:nvSpPr>
        <p:spPr/>
        <p:txBody>
          <a:bodyPr/>
          <a:lstStyle/>
          <a:p>
            <a:pPr lvl="0"/>
            <a:r>
              <a:rPr lang="en-US" dirty="0"/>
              <a:t>P-8:	Mission or Business Focus</a:t>
            </a:r>
          </a:p>
          <a:p>
            <a:pPr lvl="1"/>
            <a:r>
              <a:rPr lang="en-US" dirty="0"/>
              <a:t>Identify the missions, business functions, and mission/business processes that the system is intended to support</a:t>
            </a:r>
          </a:p>
          <a:p>
            <a:pPr lvl="0"/>
            <a:r>
              <a:rPr lang="en-US" dirty="0"/>
              <a:t>P-9:	System Stakeholders</a:t>
            </a:r>
          </a:p>
          <a:p>
            <a:pPr lvl="1"/>
            <a:r>
              <a:rPr lang="en-US" dirty="0"/>
              <a:t>Identify stakeholders who have an interest in the design, development, implementation, assessment, operation, maintenance, or disposal of the system</a:t>
            </a:r>
          </a:p>
          <a:p>
            <a:pPr lvl="0"/>
            <a:r>
              <a:rPr lang="en-US" dirty="0"/>
              <a:t>P-10:	Asset Identification</a:t>
            </a:r>
          </a:p>
          <a:p>
            <a:pPr lvl="1"/>
            <a:r>
              <a:rPr lang="en-US" dirty="0"/>
              <a:t>Identify assets that require protection</a:t>
            </a:r>
          </a:p>
          <a:p>
            <a:pPr lvl="0"/>
            <a:r>
              <a:rPr lang="en-US" dirty="0"/>
              <a:t>P-11:	Authorization Boundary</a:t>
            </a:r>
          </a:p>
          <a:p>
            <a:pPr lvl="1"/>
            <a:r>
              <a:rPr lang="en-US" dirty="0"/>
              <a:t>Determine the authorization boundary of the system</a:t>
            </a:r>
          </a:p>
          <a:p>
            <a:pPr lvl="0"/>
            <a:r>
              <a:rPr lang="en-US" dirty="0"/>
              <a:t>P-12:	Information Types</a:t>
            </a:r>
          </a:p>
          <a:p>
            <a:pPr lvl="1"/>
            <a:r>
              <a:rPr lang="en-US" dirty="0"/>
              <a:t>Identify the types of information to be processed, stored, or transmitted by the system</a:t>
            </a:r>
          </a:p>
          <a:p>
            <a:r>
              <a:rPr lang="en-US" dirty="0"/>
              <a:t>P-13:	Information Life Cycle</a:t>
            </a:r>
          </a:p>
          <a:p>
            <a:pPr lvl="1"/>
            <a:r>
              <a:rPr lang="en-US" dirty="0"/>
              <a:t>Identify and understand all stages of the information life cycle for each information type processed, stored, or transmitted by the system</a:t>
            </a:r>
          </a:p>
          <a:p>
            <a:pPr lvl="1"/>
            <a:endParaRPr lang="en-US" dirty="0"/>
          </a:p>
        </p:txBody>
      </p:sp>
      <p:sp>
        <p:nvSpPr>
          <p:cNvPr id="9" name="Text Placeholder 8">
            <a:extLst>
              <a:ext uri="{FF2B5EF4-FFF2-40B4-BE49-F238E27FC236}">
                <a16:creationId xmlns:a16="http://schemas.microsoft.com/office/drawing/2014/main" id="{C4FFB761-2DA6-A095-3AFC-16C731A4208A}"/>
              </a:ext>
            </a:extLst>
          </p:cNvPr>
          <p:cNvSpPr>
            <a:spLocks noGrp="1"/>
          </p:cNvSpPr>
          <p:nvPr>
            <p:ph type="body" sz="half" idx="13"/>
          </p:nvPr>
        </p:nvSpPr>
        <p:spPr/>
        <p:txBody>
          <a:bodyPr/>
          <a:lstStyle/>
          <a:p>
            <a:r>
              <a:rPr lang="en-US" dirty="0"/>
              <a:t>P-14:	Risk Assessment - System</a:t>
            </a:r>
          </a:p>
          <a:p>
            <a:pPr lvl="1"/>
            <a:r>
              <a:rPr lang="en-US" dirty="0"/>
              <a:t>Conduct a system-level risk assessment and update the risk assessment results on an ongoing basis</a:t>
            </a:r>
          </a:p>
          <a:p>
            <a:r>
              <a:rPr lang="en-US" dirty="0"/>
              <a:t>P-15:	Requirements Definition</a:t>
            </a:r>
          </a:p>
          <a:p>
            <a:pPr lvl="1"/>
            <a:r>
              <a:rPr lang="en-US" dirty="0"/>
              <a:t>Define the security and privacy requirements for the system and the environment of operation</a:t>
            </a:r>
          </a:p>
          <a:p>
            <a:r>
              <a:rPr lang="en-US" dirty="0"/>
              <a:t>P-16:	Enterprise Architecture</a:t>
            </a:r>
          </a:p>
          <a:p>
            <a:pPr lvl="1"/>
            <a:r>
              <a:rPr lang="en-US" dirty="0"/>
              <a:t>Determine the placement of the system within the enterprise architecture</a:t>
            </a:r>
          </a:p>
          <a:p>
            <a:r>
              <a:rPr lang="en-US" dirty="0"/>
              <a:t>P-17:	Requirements Allocation</a:t>
            </a:r>
          </a:p>
          <a:p>
            <a:pPr lvl="1"/>
            <a:r>
              <a:rPr lang="en-US" dirty="0"/>
              <a:t>Allocate security and privacy requirements to the system and to the environment of operation</a:t>
            </a:r>
          </a:p>
          <a:p>
            <a:r>
              <a:rPr lang="en-US" dirty="0"/>
              <a:t>P-18:	System Registration</a:t>
            </a:r>
          </a:p>
          <a:p>
            <a:pPr lvl="1"/>
            <a:r>
              <a:rPr lang="en-US" dirty="0"/>
              <a:t>Register the system with organizational program or management offices</a:t>
            </a:r>
          </a:p>
          <a:p>
            <a:endParaRPr lang="en-US" dirty="0"/>
          </a:p>
        </p:txBody>
      </p:sp>
      <p:sp>
        <p:nvSpPr>
          <p:cNvPr id="4" name="Text Placeholder 3">
            <a:extLst>
              <a:ext uri="{FF2B5EF4-FFF2-40B4-BE49-F238E27FC236}">
                <a16:creationId xmlns:a16="http://schemas.microsoft.com/office/drawing/2014/main" id="{86F5254A-A83C-D3DA-A455-82CD75B9E5B1}"/>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9672344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FDC1-B538-401D-8C5D-7D343FC056C9}"/>
              </a:ext>
            </a:extLst>
          </p:cNvPr>
          <p:cNvSpPr>
            <a:spLocks noGrp="1"/>
          </p:cNvSpPr>
          <p:nvPr>
            <p:ph type="title"/>
          </p:nvPr>
        </p:nvSpPr>
        <p:spPr/>
        <p:txBody>
          <a:bodyPr/>
          <a:lstStyle/>
          <a:p>
            <a:r>
              <a:rPr lang="en-US" dirty="0"/>
              <a:t>RMF Step: Prepare</a:t>
            </a:r>
            <a:br>
              <a:rPr lang="en-US" dirty="0"/>
            </a:br>
            <a:r>
              <a:rPr lang="en-US" dirty="0"/>
              <a:t>Supporting Publications</a:t>
            </a:r>
          </a:p>
        </p:txBody>
      </p:sp>
      <p:sp>
        <p:nvSpPr>
          <p:cNvPr id="4" name="Slide Number Placeholder 3">
            <a:extLst>
              <a:ext uri="{FF2B5EF4-FFF2-40B4-BE49-F238E27FC236}">
                <a16:creationId xmlns:a16="http://schemas.microsoft.com/office/drawing/2014/main" id="{BD32092D-F661-4FE6-B072-EA2CB864C06A}"/>
              </a:ext>
            </a:extLst>
          </p:cNvPr>
          <p:cNvSpPr>
            <a:spLocks noGrp="1"/>
          </p:cNvSpPr>
          <p:nvPr>
            <p:ph type="sldNum" sz="quarter" idx="12"/>
          </p:nvPr>
        </p:nvSpPr>
        <p:spPr/>
        <p:txBody>
          <a:bodyPr/>
          <a:lstStyle/>
          <a:p>
            <a:fld id="{61C45A3A-841E-C04D-A6C3-2A644B41F8FE}" type="slidenum">
              <a:rPr lang="en-US" smtClean="0"/>
              <a:pPr/>
              <a:t>78</a:t>
            </a:fld>
            <a:endParaRPr lang="en-US" dirty="0"/>
          </a:p>
        </p:txBody>
      </p:sp>
      <p:sp>
        <p:nvSpPr>
          <p:cNvPr id="3" name="Content Placeholder 2">
            <a:extLst>
              <a:ext uri="{FF2B5EF4-FFF2-40B4-BE49-F238E27FC236}">
                <a16:creationId xmlns:a16="http://schemas.microsoft.com/office/drawing/2014/main" id="{ABEBE77B-AA1D-444A-B9C2-35C65888D0A4}"/>
              </a:ext>
            </a:extLst>
          </p:cNvPr>
          <p:cNvSpPr>
            <a:spLocks noGrp="1"/>
          </p:cNvSpPr>
          <p:nvPr>
            <p:ph type="body" sz="half" idx="2"/>
          </p:nvPr>
        </p:nvSpPr>
        <p:spPr/>
        <p:txBody>
          <a:bodyPr/>
          <a:lstStyle/>
          <a:p>
            <a:r>
              <a:rPr lang="en-US" dirty="0"/>
              <a:t>The following NIST publications support this step:</a:t>
            </a:r>
          </a:p>
          <a:p>
            <a:pPr lvl="1"/>
            <a:r>
              <a:rPr lang="en-US" b="1" dirty="0">
                <a:hlinkClick r:id="rId4"/>
              </a:rPr>
              <a:t>NIST SP 800-30</a:t>
            </a:r>
            <a:r>
              <a:rPr lang="en-US" dirty="0"/>
              <a:t>, </a:t>
            </a:r>
            <a:r>
              <a:rPr lang="en-US" i="1" dirty="0"/>
              <a:t>Guide for Conducting Risk Assessments </a:t>
            </a:r>
          </a:p>
          <a:p>
            <a:pPr lvl="1"/>
            <a:r>
              <a:rPr lang="en-US" b="1" dirty="0">
                <a:hlinkClick r:id="rId5"/>
              </a:rPr>
              <a:t>NIST SP 800-39</a:t>
            </a:r>
            <a:r>
              <a:rPr lang="en-US" dirty="0"/>
              <a:t>, </a:t>
            </a:r>
            <a:r>
              <a:rPr lang="en-US" i="1" dirty="0"/>
              <a:t>Managing Information Security Risk: Organization, Mission, and Information System View </a:t>
            </a:r>
          </a:p>
          <a:p>
            <a:pPr lvl="1"/>
            <a:r>
              <a:rPr lang="en-US" b="1" dirty="0">
                <a:hlinkClick r:id="rId6"/>
              </a:rPr>
              <a:t>NIST SP 800-53B</a:t>
            </a:r>
            <a:r>
              <a:rPr lang="en-US" dirty="0"/>
              <a:t>, </a:t>
            </a:r>
            <a:r>
              <a:rPr lang="en-US" i="1" dirty="0"/>
              <a:t>Control Baselines and Tailoring Guidance for Federal Information Systems and Organizations</a:t>
            </a:r>
          </a:p>
          <a:p>
            <a:pPr lvl="1"/>
            <a:r>
              <a:rPr lang="en-US" b="1" dirty="0">
                <a:hlinkClick r:id="rId7"/>
              </a:rPr>
              <a:t>NIST SP 800-60, Volume 1</a:t>
            </a:r>
            <a:r>
              <a:rPr lang="en-US" dirty="0"/>
              <a:t>, </a:t>
            </a:r>
            <a:r>
              <a:rPr lang="en-US" i="1" dirty="0"/>
              <a:t>Guide for Mapping Types of Information and Information Systems to Security Categories</a:t>
            </a:r>
          </a:p>
          <a:p>
            <a:pPr lvl="1"/>
            <a:r>
              <a:rPr lang="en-US" b="1" dirty="0">
                <a:hlinkClick r:id="rId8"/>
              </a:rPr>
              <a:t>NIST SP 800-60, Volume 2</a:t>
            </a:r>
            <a:r>
              <a:rPr lang="en-US" dirty="0"/>
              <a:t>, </a:t>
            </a:r>
            <a:r>
              <a:rPr lang="en-US" i="1" dirty="0"/>
              <a:t>Guide for Mapping Types of Information and Information Systems to Security Categories: Appendices</a:t>
            </a:r>
          </a:p>
          <a:p>
            <a:pPr lvl="1"/>
            <a:r>
              <a:rPr lang="en-US" b="1" dirty="0">
                <a:hlinkClick r:id="rId9"/>
              </a:rPr>
              <a:t>NIST SP 800-160, Volume 1</a:t>
            </a:r>
            <a:r>
              <a:rPr lang="en-US" dirty="0"/>
              <a:t>, </a:t>
            </a:r>
            <a:r>
              <a:rPr lang="en-US" i="1" dirty="0"/>
              <a:t>Engineering Trustworthy Secure Systems </a:t>
            </a:r>
          </a:p>
          <a:p>
            <a:pPr lvl="1"/>
            <a:r>
              <a:rPr lang="en-US" b="1" dirty="0">
                <a:hlinkClick r:id="rId10"/>
              </a:rPr>
              <a:t>NIST SP 800-161</a:t>
            </a:r>
            <a:r>
              <a:rPr lang="en-US" dirty="0"/>
              <a:t>, </a:t>
            </a:r>
            <a:r>
              <a:rPr lang="en-US" i="1" dirty="0"/>
              <a:t>Supply Chain Risk Management Practices for Federal Information Systems and Organizations </a:t>
            </a:r>
          </a:p>
          <a:p>
            <a:pPr lvl="1"/>
            <a:r>
              <a:rPr lang="en-US" b="1" dirty="0">
                <a:hlinkClick r:id="rId11"/>
              </a:rPr>
              <a:t>NIST IR 8062</a:t>
            </a:r>
            <a:r>
              <a:rPr lang="en-US" dirty="0"/>
              <a:t>, </a:t>
            </a:r>
            <a:r>
              <a:rPr lang="en-US" i="1" dirty="0"/>
              <a:t>An Introduction to Privacy Engineering and Risk Management in Federal Systems </a:t>
            </a:r>
          </a:p>
          <a:p>
            <a:pPr lvl="1"/>
            <a:r>
              <a:rPr lang="en-US" b="1" dirty="0">
                <a:hlinkClick r:id="rId12"/>
              </a:rPr>
              <a:t>NIST IR 8179</a:t>
            </a:r>
            <a:r>
              <a:rPr lang="en-US" dirty="0"/>
              <a:t>, </a:t>
            </a:r>
            <a:r>
              <a:rPr lang="en-US" i="1" dirty="0"/>
              <a:t>Criticality Analysis Process Model: Prioritizing Systems and Components </a:t>
            </a:r>
          </a:p>
        </p:txBody>
      </p:sp>
      <p:sp>
        <p:nvSpPr>
          <p:cNvPr id="5" name="Text Placeholder 3">
            <a:extLst>
              <a:ext uri="{FF2B5EF4-FFF2-40B4-BE49-F238E27FC236}">
                <a16:creationId xmlns:a16="http://schemas.microsoft.com/office/drawing/2014/main" id="{8318D61B-770E-CD8B-127D-5BB27662976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0195527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2567-97B2-4CF4-8D49-E4D4386B3C26}"/>
              </a:ext>
            </a:extLst>
          </p:cNvPr>
          <p:cNvSpPr>
            <a:spLocks noGrp="1"/>
          </p:cNvSpPr>
          <p:nvPr>
            <p:ph type="title"/>
          </p:nvPr>
        </p:nvSpPr>
        <p:spPr>
          <a:prstGeom prst="rect">
            <a:avLst/>
          </a:prstGeom>
        </p:spPr>
        <p:txBody>
          <a:bodyPr/>
          <a:lstStyle/>
          <a:p>
            <a:r>
              <a:rPr lang="en-US" b="1" dirty="0"/>
              <a:t>RMF Step: Categorize</a:t>
            </a:r>
            <a:br>
              <a:rPr lang="en-US" b="1" dirty="0"/>
            </a:br>
            <a:r>
              <a:rPr lang="en-US" b="1" dirty="0"/>
              <a:t>Purpose</a:t>
            </a:r>
            <a:endParaRPr lang="en-US" dirty="0"/>
          </a:p>
        </p:txBody>
      </p:sp>
      <p:sp>
        <p:nvSpPr>
          <p:cNvPr id="4" name="Slide Number Placeholder 3">
            <a:extLst>
              <a:ext uri="{FF2B5EF4-FFF2-40B4-BE49-F238E27FC236}">
                <a16:creationId xmlns:a16="http://schemas.microsoft.com/office/drawing/2014/main" id="{5BBB6991-B11C-41CE-8D58-84BC33ADBE80}"/>
              </a:ext>
            </a:extLst>
          </p:cNvPr>
          <p:cNvSpPr>
            <a:spLocks noGrp="1"/>
          </p:cNvSpPr>
          <p:nvPr>
            <p:ph type="sldNum" sz="quarter" idx="12"/>
          </p:nvPr>
        </p:nvSpPr>
        <p:spPr/>
        <p:txBody>
          <a:bodyPr/>
          <a:lstStyle/>
          <a:p>
            <a:fld id="{61C45A3A-841E-C04D-A6C3-2A644B41F8FE}" type="slidenum">
              <a:rPr lang="en-US" smtClean="0"/>
              <a:t>79</a:t>
            </a:fld>
            <a:endParaRPr lang="en-US" dirty="0"/>
          </a:p>
        </p:txBody>
      </p:sp>
      <p:sp>
        <p:nvSpPr>
          <p:cNvPr id="3" name="Content Placeholder 2">
            <a:extLst>
              <a:ext uri="{FF2B5EF4-FFF2-40B4-BE49-F238E27FC236}">
                <a16:creationId xmlns:a16="http://schemas.microsoft.com/office/drawing/2014/main" id="{EB273FEC-4838-4E39-BA5C-E3AC2DA67011}"/>
              </a:ext>
            </a:extLst>
          </p:cNvPr>
          <p:cNvSpPr>
            <a:spLocks noGrp="1"/>
          </p:cNvSpPr>
          <p:nvPr>
            <p:ph type="body" sz="half" idx="2"/>
          </p:nvPr>
        </p:nvSpPr>
        <p:spPr/>
        <p:txBody>
          <a:bodyPr/>
          <a:lstStyle/>
          <a:p>
            <a:r>
              <a:rPr lang="en-US" sz="2400" dirty="0"/>
              <a:t>Inform organizational risk management processes and tasks by determining the adverse impact of the loss of confidentiality, integrity, and availability of organizational systems and information to the organization </a:t>
            </a:r>
          </a:p>
        </p:txBody>
      </p:sp>
      <p:pic>
        <p:nvPicPr>
          <p:cNvPr id="15" name="Picture 14" descr="Categorize Step supported by FIPS 199, SP 800-60, and the CUI Registry">
            <a:extLst>
              <a:ext uri="{FF2B5EF4-FFF2-40B4-BE49-F238E27FC236}">
                <a16:creationId xmlns:a16="http://schemas.microsoft.com/office/drawing/2014/main" id="{DAEB7718-A790-7A4A-8BF9-A5C985BEA69E}"/>
              </a:ext>
              <a:ext uri="{C183D7F6-B498-43B3-948B-1728B52AA6E4}">
                <adec:decorative xmlns:adec="http://schemas.microsoft.com/office/drawing/2017/decorative" val="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286502" y="1193852"/>
            <a:ext cx="5082273" cy="5120640"/>
          </a:xfrm>
          <a:prstGeom prst="rect">
            <a:avLst/>
          </a:prstGeom>
        </p:spPr>
      </p:pic>
      <p:sp>
        <p:nvSpPr>
          <p:cNvPr id="6" name="Text Placeholder 3">
            <a:extLst>
              <a:ext uri="{FF2B5EF4-FFF2-40B4-BE49-F238E27FC236}">
                <a16:creationId xmlns:a16="http://schemas.microsoft.com/office/drawing/2014/main" id="{36C6A8F2-2464-4CD8-700B-3DC3F4C6AD8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77554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36F7F-69AA-4880-8C79-9E81F464F2F5}"/>
              </a:ext>
            </a:extLst>
          </p:cNvPr>
          <p:cNvSpPr>
            <a:spLocks noGrp="1"/>
          </p:cNvSpPr>
          <p:nvPr>
            <p:ph type="title"/>
          </p:nvPr>
        </p:nvSpPr>
        <p:spPr/>
        <p:txBody>
          <a:bodyPr/>
          <a:lstStyle/>
          <a:p>
            <a:r>
              <a:rPr lang="en-US" dirty="0"/>
              <a:t>Course Goal and Authority</a:t>
            </a:r>
          </a:p>
        </p:txBody>
      </p:sp>
      <p:sp>
        <p:nvSpPr>
          <p:cNvPr id="2" name="Slide Number Placeholder 1">
            <a:extLst>
              <a:ext uri="{FF2B5EF4-FFF2-40B4-BE49-F238E27FC236}">
                <a16:creationId xmlns:a16="http://schemas.microsoft.com/office/drawing/2014/main" id="{BAD93FF8-2930-4C4E-919C-50A1C1508CFA}"/>
              </a:ext>
            </a:extLst>
          </p:cNvPr>
          <p:cNvSpPr>
            <a:spLocks noGrp="1"/>
          </p:cNvSpPr>
          <p:nvPr>
            <p:ph type="sldNum" sz="quarter" idx="12"/>
          </p:nvPr>
        </p:nvSpPr>
        <p:spPr/>
        <p:txBody>
          <a:bodyPr/>
          <a:lstStyle/>
          <a:p>
            <a:fld id="{61C45A3A-841E-C04D-A6C3-2A644B41F8FE}" type="slidenum">
              <a:rPr lang="en-US" smtClean="0"/>
              <a:pPr/>
              <a:t>8</a:t>
            </a:fld>
            <a:endParaRPr lang="en-US" dirty="0"/>
          </a:p>
        </p:txBody>
      </p:sp>
      <p:sp>
        <p:nvSpPr>
          <p:cNvPr id="3" name="Content Placeholder 2">
            <a:extLst>
              <a:ext uri="{FF2B5EF4-FFF2-40B4-BE49-F238E27FC236}">
                <a16:creationId xmlns:a16="http://schemas.microsoft.com/office/drawing/2014/main" id="{180C2B4C-D463-465A-8718-ABD0EFC1E589}"/>
              </a:ext>
            </a:extLst>
          </p:cNvPr>
          <p:cNvSpPr>
            <a:spLocks noGrp="1"/>
          </p:cNvSpPr>
          <p:nvPr>
            <p:ph type="body" sz="half" idx="2"/>
          </p:nvPr>
        </p:nvSpPr>
        <p:spPr/>
        <p:txBody>
          <a:bodyPr/>
          <a:lstStyle/>
          <a:p>
            <a:pPr lvl="0"/>
            <a:r>
              <a:rPr lang="en-US" dirty="0"/>
              <a:t>Course Goal</a:t>
            </a:r>
          </a:p>
          <a:p>
            <a:pPr marL="457178" lvl="1" indent="0">
              <a:buNone/>
            </a:pPr>
            <a:r>
              <a:rPr lang="en-US" dirty="0"/>
              <a:t>Gain familiarity with the RMF and supporting publications, process, and integration into an organization mission and business practices </a:t>
            </a:r>
          </a:p>
          <a:p>
            <a:endParaRPr lang="en-US" dirty="0"/>
          </a:p>
          <a:p>
            <a:r>
              <a:rPr lang="en-US" dirty="0"/>
              <a:t>Course Authority</a:t>
            </a:r>
          </a:p>
          <a:p>
            <a:pPr marL="457178" lvl="1" indent="0">
              <a:buNone/>
            </a:pPr>
            <a:r>
              <a:rPr lang="en-US" dirty="0"/>
              <a:t>Information from this course is applied in accordance with legislative guidelines, standards, and requirements established by the Federal Government and your organization</a:t>
            </a:r>
          </a:p>
        </p:txBody>
      </p:sp>
      <p:pic>
        <p:nvPicPr>
          <p:cNvPr id="6" name="Picture 5">
            <a:extLst>
              <a:ext uri="{FF2B5EF4-FFF2-40B4-BE49-F238E27FC236}">
                <a16:creationId xmlns:a16="http://schemas.microsoft.com/office/drawing/2014/main" id="{E6E7388C-2A99-4094-A202-D5102412FA2A}"/>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8681" y="1644328"/>
            <a:ext cx="4633139" cy="2630936"/>
          </a:xfrm>
          <a:prstGeom prst="rect">
            <a:avLst/>
          </a:prstGeom>
        </p:spPr>
      </p:pic>
      <p:sp>
        <p:nvSpPr>
          <p:cNvPr id="5" name="Text Placeholder 3">
            <a:extLst>
              <a:ext uri="{FF2B5EF4-FFF2-40B4-BE49-F238E27FC236}">
                <a16:creationId xmlns:a16="http://schemas.microsoft.com/office/drawing/2014/main" id="{2DFBB27B-4048-1CF5-3620-9F86A641CD6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Overview</a:t>
            </a:r>
          </a:p>
        </p:txBody>
      </p:sp>
    </p:spTree>
    <p:custDataLst>
      <p:tags r:id="rId1"/>
    </p:custDataLst>
    <p:extLst>
      <p:ext uri="{BB962C8B-B14F-4D97-AF65-F5344CB8AC3E}">
        <p14:creationId xmlns:p14="http://schemas.microsoft.com/office/powerpoint/2010/main" val="11757106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5912B-48A4-43F0-B5F4-23DAADF72AEB}"/>
              </a:ext>
            </a:extLst>
          </p:cNvPr>
          <p:cNvSpPr>
            <a:spLocks noGrp="1"/>
          </p:cNvSpPr>
          <p:nvPr>
            <p:ph type="title"/>
          </p:nvPr>
        </p:nvSpPr>
        <p:spPr/>
        <p:txBody>
          <a:bodyPr/>
          <a:lstStyle/>
          <a:p>
            <a:r>
              <a:rPr lang="en-US" dirty="0"/>
              <a:t>RMF Step: Categorize</a:t>
            </a:r>
            <a:br>
              <a:rPr lang="en-US" dirty="0"/>
            </a:br>
            <a:r>
              <a:rPr lang="en-US" dirty="0"/>
              <a:t>Tasks</a:t>
            </a:r>
          </a:p>
        </p:txBody>
      </p:sp>
      <p:sp>
        <p:nvSpPr>
          <p:cNvPr id="4" name="Slide Number Placeholder 3">
            <a:extLst>
              <a:ext uri="{FF2B5EF4-FFF2-40B4-BE49-F238E27FC236}">
                <a16:creationId xmlns:a16="http://schemas.microsoft.com/office/drawing/2014/main" id="{E1E8766F-CB86-4A2A-B1DE-34159E6E8A6D}"/>
              </a:ext>
            </a:extLst>
          </p:cNvPr>
          <p:cNvSpPr>
            <a:spLocks noGrp="1"/>
          </p:cNvSpPr>
          <p:nvPr>
            <p:ph type="sldNum" sz="quarter" idx="12"/>
          </p:nvPr>
        </p:nvSpPr>
        <p:spPr/>
        <p:txBody>
          <a:bodyPr/>
          <a:lstStyle/>
          <a:p>
            <a:fld id="{61C45A3A-841E-C04D-A6C3-2A644B41F8FE}" type="slidenum">
              <a:rPr lang="en-US" smtClean="0"/>
              <a:pPr/>
              <a:t>80</a:t>
            </a:fld>
            <a:endParaRPr lang="en-US" dirty="0"/>
          </a:p>
        </p:txBody>
      </p:sp>
      <p:sp>
        <p:nvSpPr>
          <p:cNvPr id="3" name="Content Placeholder 2">
            <a:extLst>
              <a:ext uri="{FF2B5EF4-FFF2-40B4-BE49-F238E27FC236}">
                <a16:creationId xmlns:a16="http://schemas.microsoft.com/office/drawing/2014/main" id="{49CEB899-CBC0-48A3-8B66-9D543A81FE2B}"/>
              </a:ext>
            </a:extLst>
          </p:cNvPr>
          <p:cNvSpPr>
            <a:spLocks noGrp="1"/>
          </p:cNvSpPr>
          <p:nvPr>
            <p:ph type="body" sz="half" idx="2"/>
          </p:nvPr>
        </p:nvSpPr>
        <p:spPr/>
        <p:txBody>
          <a:bodyPr/>
          <a:lstStyle/>
          <a:p>
            <a:pPr lvl="0"/>
            <a:r>
              <a:rPr lang="en-US" dirty="0"/>
              <a:t>C-1:	System Description</a:t>
            </a:r>
          </a:p>
          <a:p>
            <a:pPr lvl="1"/>
            <a:r>
              <a:rPr lang="en-US" dirty="0"/>
              <a:t>Document the characteristics of the system</a:t>
            </a:r>
          </a:p>
          <a:p>
            <a:pPr lvl="0"/>
            <a:r>
              <a:rPr lang="en-US" dirty="0"/>
              <a:t>C-2:	Security Categorization </a:t>
            </a:r>
          </a:p>
          <a:p>
            <a:pPr lvl="1"/>
            <a:r>
              <a:rPr lang="en-US" dirty="0"/>
              <a:t>Categorize the system and document the security categorization results</a:t>
            </a:r>
          </a:p>
          <a:p>
            <a:pPr lvl="0"/>
            <a:r>
              <a:rPr lang="en-US" dirty="0"/>
              <a:t>C-3:	Security Categorization Review and Approval (NEW)</a:t>
            </a:r>
          </a:p>
          <a:p>
            <a:pPr lvl="1"/>
            <a:r>
              <a:rPr lang="en-US" dirty="0"/>
              <a:t>Review and approve the security categorization results and decision</a:t>
            </a:r>
          </a:p>
        </p:txBody>
      </p:sp>
      <p:sp>
        <p:nvSpPr>
          <p:cNvPr id="5" name="Text Placeholder 3">
            <a:extLst>
              <a:ext uri="{FF2B5EF4-FFF2-40B4-BE49-F238E27FC236}">
                <a16:creationId xmlns:a16="http://schemas.microsoft.com/office/drawing/2014/main" id="{AA673883-D291-B667-849B-25C3047D9F8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26642672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8657-993E-4A59-B30A-F79ADFAF1E0A}"/>
              </a:ext>
            </a:extLst>
          </p:cNvPr>
          <p:cNvSpPr>
            <a:spLocks noGrp="1"/>
          </p:cNvSpPr>
          <p:nvPr>
            <p:ph type="title"/>
          </p:nvPr>
        </p:nvSpPr>
        <p:spPr/>
        <p:txBody>
          <a:bodyPr/>
          <a:lstStyle/>
          <a:p>
            <a:r>
              <a:rPr lang="en-US" dirty="0"/>
              <a:t>RMF Step: Categorize</a:t>
            </a:r>
            <a:br>
              <a:rPr lang="en-US" dirty="0"/>
            </a:br>
            <a:r>
              <a:rPr lang="en-US" dirty="0"/>
              <a:t>Supporting Publications</a:t>
            </a:r>
          </a:p>
        </p:txBody>
      </p:sp>
      <p:sp>
        <p:nvSpPr>
          <p:cNvPr id="4" name="Slide Number Placeholder 3">
            <a:extLst>
              <a:ext uri="{FF2B5EF4-FFF2-40B4-BE49-F238E27FC236}">
                <a16:creationId xmlns:a16="http://schemas.microsoft.com/office/drawing/2014/main" id="{88E03C84-238A-4083-8E0C-49BD95465A94}"/>
              </a:ext>
            </a:extLst>
          </p:cNvPr>
          <p:cNvSpPr>
            <a:spLocks noGrp="1"/>
          </p:cNvSpPr>
          <p:nvPr>
            <p:ph type="sldNum" sz="quarter" idx="12"/>
          </p:nvPr>
        </p:nvSpPr>
        <p:spPr/>
        <p:txBody>
          <a:bodyPr/>
          <a:lstStyle/>
          <a:p>
            <a:fld id="{61C45A3A-841E-C04D-A6C3-2A644B41F8FE}" type="slidenum">
              <a:rPr lang="en-US" smtClean="0"/>
              <a:pPr/>
              <a:t>81</a:t>
            </a:fld>
            <a:endParaRPr lang="en-US" dirty="0"/>
          </a:p>
        </p:txBody>
      </p:sp>
      <p:sp>
        <p:nvSpPr>
          <p:cNvPr id="3" name="Content Placeholder 2">
            <a:extLst>
              <a:ext uri="{FF2B5EF4-FFF2-40B4-BE49-F238E27FC236}">
                <a16:creationId xmlns:a16="http://schemas.microsoft.com/office/drawing/2014/main" id="{7337426B-A213-4BE4-A1C8-80CBC797E996}"/>
              </a:ext>
            </a:extLst>
          </p:cNvPr>
          <p:cNvSpPr>
            <a:spLocks noGrp="1"/>
          </p:cNvSpPr>
          <p:nvPr>
            <p:ph type="body" sz="half" idx="2"/>
          </p:nvPr>
        </p:nvSpPr>
        <p:spPr/>
        <p:txBody>
          <a:bodyPr/>
          <a:lstStyle/>
          <a:p>
            <a:r>
              <a:rPr lang="en-US" dirty="0"/>
              <a:t>The following NIST publications support this step:</a:t>
            </a:r>
          </a:p>
          <a:p>
            <a:pPr lvl="1"/>
            <a:r>
              <a:rPr lang="en-US" b="1" dirty="0">
                <a:hlinkClick r:id="rId4"/>
              </a:rPr>
              <a:t>FIPS 199</a:t>
            </a:r>
            <a:r>
              <a:rPr lang="en-US" dirty="0"/>
              <a:t>, </a:t>
            </a:r>
            <a:r>
              <a:rPr lang="en-US" i="1" dirty="0"/>
              <a:t>Standards for Security Categorization of Federal Information and Systems</a:t>
            </a:r>
            <a:r>
              <a:rPr lang="en-US" dirty="0"/>
              <a:t>  </a:t>
            </a:r>
          </a:p>
          <a:p>
            <a:pPr lvl="1"/>
            <a:r>
              <a:rPr lang="en-US" b="1" dirty="0">
                <a:hlinkClick r:id="rId5"/>
              </a:rPr>
              <a:t>NIST SP 800-60, Volume 1</a:t>
            </a:r>
            <a:r>
              <a:rPr lang="en-US" dirty="0"/>
              <a:t>, </a:t>
            </a:r>
            <a:r>
              <a:rPr lang="en-US" i="1" dirty="0"/>
              <a:t>Guide for Mapping Types of Information and Information Systems to Security Categories</a:t>
            </a:r>
          </a:p>
          <a:p>
            <a:pPr lvl="1"/>
            <a:r>
              <a:rPr lang="en-US" b="1" dirty="0">
                <a:hlinkClick r:id="rId6"/>
              </a:rPr>
              <a:t>NIST SP 800-60, Volume 2</a:t>
            </a:r>
            <a:r>
              <a:rPr lang="en-US" dirty="0"/>
              <a:t>, </a:t>
            </a:r>
            <a:r>
              <a:rPr lang="en-US" i="1" dirty="0"/>
              <a:t>Guide for Mapping Types of Information and Information Systems to Security Categories: Appendices</a:t>
            </a:r>
          </a:p>
          <a:p>
            <a:pPr lvl="1"/>
            <a:r>
              <a:rPr lang="en-US" b="1" dirty="0">
                <a:hlinkClick r:id="rId7"/>
              </a:rPr>
              <a:t>NIST SP 800-18</a:t>
            </a:r>
            <a:r>
              <a:rPr lang="en-US" dirty="0"/>
              <a:t>, </a:t>
            </a:r>
            <a:r>
              <a:rPr lang="en-US" i="1" dirty="0"/>
              <a:t>Guide for Developing System Security Plans for Federal Systems</a:t>
            </a:r>
            <a:r>
              <a:rPr lang="en-US" dirty="0"/>
              <a:t> </a:t>
            </a:r>
          </a:p>
        </p:txBody>
      </p:sp>
      <p:sp>
        <p:nvSpPr>
          <p:cNvPr id="5" name="Text Placeholder 3">
            <a:extLst>
              <a:ext uri="{FF2B5EF4-FFF2-40B4-BE49-F238E27FC236}">
                <a16:creationId xmlns:a16="http://schemas.microsoft.com/office/drawing/2014/main" id="{0D1799DF-F19C-1162-4848-0277CEBD2790}"/>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6391208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0C68-4BA3-415F-88EB-F45EEF5A443A}"/>
              </a:ext>
            </a:extLst>
          </p:cNvPr>
          <p:cNvSpPr>
            <a:spLocks noGrp="1"/>
          </p:cNvSpPr>
          <p:nvPr>
            <p:ph type="title"/>
          </p:nvPr>
        </p:nvSpPr>
        <p:spPr>
          <a:prstGeom prst="rect">
            <a:avLst/>
          </a:prstGeom>
        </p:spPr>
        <p:txBody>
          <a:bodyPr/>
          <a:lstStyle/>
          <a:p>
            <a:r>
              <a:rPr lang="en-US" b="1" dirty="0"/>
              <a:t>RMF Step: Select</a:t>
            </a:r>
            <a:br>
              <a:rPr lang="en-US" b="1" dirty="0"/>
            </a:br>
            <a:r>
              <a:rPr lang="en-US" b="1" dirty="0"/>
              <a:t>Purpose</a:t>
            </a:r>
          </a:p>
        </p:txBody>
      </p:sp>
      <p:sp>
        <p:nvSpPr>
          <p:cNvPr id="4" name="Slide Number Placeholder 3">
            <a:extLst>
              <a:ext uri="{FF2B5EF4-FFF2-40B4-BE49-F238E27FC236}">
                <a16:creationId xmlns:a16="http://schemas.microsoft.com/office/drawing/2014/main" id="{830D0AFC-65A5-48EA-91B2-52CE63B9279C}"/>
              </a:ext>
            </a:extLst>
          </p:cNvPr>
          <p:cNvSpPr>
            <a:spLocks noGrp="1"/>
          </p:cNvSpPr>
          <p:nvPr>
            <p:ph type="sldNum" sz="quarter" idx="12"/>
          </p:nvPr>
        </p:nvSpPr>
        <p:spPr/>
        <p:txBody>
          <a:bodyPr/>
          <a:lstStyle/>
          <a:p>
            <a:fld id="{61C45A3A-841E-C04D-A6C3-2A644B41F8FE}" type="slidenum">
              <a:rPr lang="en-US" smtClean="0"/>
              <a:t>82</a:t>
            </a:fld>
            <a:endParaRPr lang="en-US" dirty="0"/>
          </a:p>
        </p:txBody>
      </p:sp>
      <p:sp>
        <p:nvSpPr>
          <p:cNvPr id="3" name="Content Placeholder 2">
            <a:extLst>
              <a:ext uri="{FF2B5EF4-FFF2-40B4-BE49-F238E27FC236}">
                <a16:creationId xmlns:a16="http://schemas.microsoft.com/office/drawing/2014/main" id="{DC0EEB16-1DFD-4ACC-85A2-EDF69E51E5DA}"/>
              </a:ext>
            </a:extLst>
          </p:cNvPr>
          <p:cNvSpPr>
            <a:spLocks noGrp="1"/>
          </p:cNvSpPr>
          <p:nvPr>
            <p:ph type="body" sz="half" idx="2"/>
          </p:nvPr>
        </p:nvSpPr>
        <p:spPr/>
        <p:txBody>
          <a:bodyPr/>
          <a:lstStyle/>
          <a:p>
            <a:r>
              <a:rPr lang="en-US" sz="2400" dirty="0"/>
              <a:t>Select, tailor, and document the controls necessary to protect the system and organization commensurate with risk to organizational operations and assets, individuals, and the Nation.</a:t>
            </a:r>
          </a:p>
        </p:txBody>
      </p:sp>
      <p:pic>
        <p:nvPicPr>
          <p:cNvPr id="11" name="Picture 10" descr="Select Step supported by FIPS 200, SP 800-53, and SP 800-53B.">
            <a:extLst>
              <a:ext uri="{FF2B5EF4-FFF2-40B4-BE49-F238E27FC236}">
                <a16:creationId xmlns:a16="http://schemas.microsoft.com/office/drawing/2014/main" id="{30CE3DF2-82B1-2243-A2EE-77273C52F3E6}"/>
              </a:ext>
              <a:ext uri="{C183D7F6-B498-43B3-948B-1728B52AA6E4}">
                <adec:decorative xmlns:adec="http://schemas.microsoft.com/office/drawing/2017/decorative" val="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300337" y="1171663"/>
            <a:ext cx="5094099" cy="5120640"/>
          </a:xfrm>
          <a:prstGeom prst="rect">
            <a:avLst/>
          </a:prstGeom>
        </p:spPr>
      </p:pic>
      <p:sp>
        <p:nvSpPr>
          <p:cNvPr id="6" name="Text Placeholder 3">
            <a:extLst>
              <a:ext uri="{FF2B5EF4-FFF2-40B4-BE49-F238E27FC236}">
                <a16:creationId xmlns:a16="http://schemas.microsoft.com/office/drawing/2014/main" id="{A5CC2977-3991-2E39-9FEE-193F5961E13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20016241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D42D9-4ABB-42E2-8149-0B7641E52624}"/>
              </a:ext>
            </a:extLst>
          </p:cNvPr>
          <p:cNvSpPr>
            <a:spLocks noGrp="1"/>
          </p:cNvSpPr>
          <p:nvPr>
            <p:ph type="title"/>
          </p:nvPr>
        </p:nvSpPr>
        <p:spPr/>
        <p:txBody>
          <a:bodyPr/>
          <a:lstStyle/>
          <a:p>
            <a:r>
              <a:rPr lang="en-US" dirty="0"/>
              <a:t>RMF Step: Select</a:t>
            </a:r>
            <a:br>
              <a:rPr lang="en-US" dirty="0"/>
            </a:br>
            <a:r>
              <a:rPr lang="en-US" dirty="0"/>
              <a:t>Tasks</a:t>
            </a:r>
          </a:p>
        </p:txBody>
      </p:sp>
      <p:sp>
        <p:nvSpPr>
          <p:cNvPr id="4" name="Slide Number Placeholder 3">
            <a:extLst>
              <a:ext uri="{FF2B5EF4-FFF2-40B4-BE49-F238E27FC236}">
                <a16:creationId xmlns:a16="http://schemas.microsoft.com/office/drawing/2014/main" id="{E1CC9358-5E3D-4AAB-887E-D832207AF85C}"/>
              </a:ext>
            </a:extLst>
          </p:cNvPr>
          <p:cNvSpPr>
            <a:spLocks noGrp="1"/>
          </p:cNvSpPr>
          <p:nvPr>
            <p:ph type="sldNum" sz="quarter" idx="12"/>
          </p:nvPr>
        </p:nvSpPr>
        <p:spPr/>
        <p:txBody>
          <a:bodyPr/>
          <a:lstStyle/>
          <a:p>
            <a:fld id="{61C45A3A-841E-C04D-A6C3-2A644B41F8FE}" type="slidenum">
              <a:rPr lang="en-US" smtClean="0"/>
              <a:pPr/>
              <a:t>83</a:t>
            </a:fld>
            <a:endParaRPr lang="en-US" dirty="0"/>
          </a:p>
        </p:txBody>
      </p:sp>
      <p:sp>
        <p:nvSpPr>
          <p:cNvPr id="3" name="Content Placeholder 2">
            <a:extLst>
              <a:ext uri="{FF2B5EF4-FFF2-40B4-BE49-F238E27FC236}">
                <a16:creationId xmlns:a16="http://schemas.microsoft.com/office/drawing/2014/main" id="{3E08D1F0-58AD-47D9-9578-C3E474CF5E42}"/>
              </a:ext>
            </a:extLst>
          </p:cNvPr>
          <p:cNvSpPr>
            <a:spLocks noGrp="1"/>
          </p:cNvSpPr>
          <p:nvPr>
            <p:ph type="body" sz="half" idx="2"/>
          </p:nvPr>
        </p:nvSpPr>
        <p:spPr/>
        <p:txBody>
          <a:bodyPr/>
          <a:lstStyle/>
          <a:p>
            <a:r>
              <a:rPr lang="en-US" dirty="0"/>
              <a:t>S-1:	Control Selection</a:t>
            </a:r>
          </a:p>
          <a:p>
            <a:pPr lvl="1"/>
            <a:r>
              <a:rPr lang="en-US" dirty="0"/>
              <a:t>Select the controls for the system and environment of operation</a:t>
            </a:r>
          </a:p>
          <a:p>
            <a:r>
              <a:rPr lang="en-US" dirty="0"/>
              <a:t>S-2:	Control Tailoring (NEW)</a:t>
            </a:r>
          </a:p>
          <a:p>
            <a:pPr lvl="1"/>
            <a:r>
              <a:rPr lang="en-US" dirty="0"/>
              <a:t>Tailor the controls selected for the system and environment of operation</a:t>
            </a:r>
          </a:p>
          <a:p>
            <a:r>
              <a:rPr lang="en-US" dirty="0"/>
              <a:t>S-3:	Control Allocation (REVISED)</a:t>
            </a:r>
          </a:p>
          <a:p>
            <a:pPr lvl="1"/>
            <a:r>
              <a:rPr lang="en-US" dirty="0"/>
              <a:t>Allocate security and privacy controls to the system and to the environment of operation</a:t>
            </a:r>
          </a:p>
          <a:p>
            <a:r>
              <a:rPr lang="en-US" dirty="0"/>
              <a:t>S-4:	Document Planned Control Implementations (NEW)</a:t>
            </a:r>
          </a:p>
          <a:p>
            <a:pPr lvl="1"/>
            <a:r>
              <a:rPr lang="en-US" dirty="0"/>
              <a:t>Document the controls for the system and environment of operation in security and privacy plans</a:t>
            </a:r>
          </a:p>
          <a:p>
            <a:r>
              <a:rPr lang="en-US" dirty="0"/>
              <a:t>S-5:	Continuous Monitoring Strategy – System (REVISED)</a:t>
            </a:r>
          </a:p>
          <a:p>
            <a:pPr lvl="1"/>
            <a:r>
              <a:rPr lang="en-US" dirty="0"/>
              <a:t>Develop and implement a system-level strategy for monitoring control effectiveness that is consistent with and supplements the organizational continuous monitoring strategy</a:t>
            </a:r>
          </a:p>
          <a:p>
            <a:r>
              <a:rPr lang="en-US" dirty="0"/>
              <a:t>S-6:	Plan Review and Approval</a:t>
            </a:r>
          </a:p>
          <a:p>
            <a:pPr lvl="1"/>
            <a:r>
              <a:rPr lang="en-US" dirty="0"/>
              <a:t>Review and approve the security and privacy plans for the system and environment of operation</a:t>
            </a:r>
          </a:p>
        </p:txBody>
      </p:sp>
      <p:sp>
        <p:nvSpPr>
          <p:cNvPr id="5" name="Text Placeholder 3">
            <a:extLst>
              <a:ext uri="{FF2B5EF4-FFF2-40B4-BE49-F238E27FC236}">
                <a16:creationId xmlns:a16="http://schemas.microsoft.com/office/drawing/2014/main" id="{B205C162-CECD-01A5-9C2E-DF31ABBFB62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18363547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FB8F-E299-4691-96F5-2D8D97BDA26E}"/>
              </a:ext>
            </a:extLst>
          </p:cNvPr>
          <p:cNvSpPr>
            <a:spLocks noGrp="1"/>
          </p:cNvSpPr>
          <p:nvPr>
            <p:ph type="title"/>
          </p:nvPr>
        </p:nvSpPr>
        <p:spPr/>
        <p:txBody>
          <a:bodyPr/>
          <a:lstStyle/>
          <a:p>
            <a:r>
              <a:rPr lang="en-US" dirty="0"/>
              <a:t>RMF Step: Select</a:t>
            </a:r>
            <a:br>
              <a:rPr lang="en-US" dirty="0"/>
            </a:br>
            <a:r>
              <a:rPr lang="en-US" dirty="0"/>
              <a:t>Supporting Publications</a:t>
            </a:r>
          </a:p>
        </p:txBody>
      </p:sp>
      <p:sp>
        <p:nvSpPr>
          <p:cNvPr id="4" name="Slide Number Placeholder 3">
            <a:extLst>
              <a:ext uri="{FF2B5EF4-FFF2-40B4-BE49-F238E27FC236}">
                <a16:creationId xmlns:a16="http://schemas.microsoft.com/office/drawing/2014/main" id="{DF8E4E29-4855-4FEF-B527-D29D009C7B44}"/>
              </a:ext>
            </a:extLst>
          </p:cNvPr>
          <p:cNvSpPr>
            <a:spLocks noGrp="1"/>
          </p:cNvSpPr>
          <p:nvPr>
            <p:ph type="sldNum" sz="quarter" idx="12"/>
          </p:nvPr>
        </p:nvSpPr>
        <p:spPr/>
        <p:txBody>
          <a:bodyPr/>
          <a:lstStyle/>
          <a:p>
            <a:fld id="{61C45A3A-841E-C04D-A6C3-2A644B41F8FE}" type="slidenum">
              <a:rPr lang="en-US" smtClean="0"/>
              <a:pPr/>
              <a:t>84</a:t>
            </a:fld>
            <a:endParaRPr lang="en-US" dirty="0"/>
          </a:p>
        </p:txBody>
      </p:sp>
      <p:sp>
        <p:nvSpPr>
          <p:cNvPr id="3" name="Content Placeholder 2">
            <a:extLst>
              <a:ext uri="{FF2B5EF4-FFF2-40B4-BE49-F238E27FC236}">
                <a16:creationId xmlns:a16="http://schemas.microsoft.com/office/drawing/2014/main" id="{6A5FDA2D-02B6-47DD-AF8A-87B6C58830D7}"/>
              </a:ext>
            </a:extLst>
          </p:cNvPr>
          <p:cNvSpPr>
            <a:spLocks noGrp="1"/>
          </p:cNvSpPr>
          <p:nvPr>
            <p:ph type="body" sz="half" idx="2"/>
          </p:nvPr>
        </p:nvSpPr>
        <p:spPr/>
        <p:txBody>
          <a:bodyPr/>
          <a:lstStyle/>
          <a:p>
            <a:r>
              <a:rPr lang="en-US" dirty="0"/>
              <a:t>The following NIST publications support this step:</a:t>
            </a:r>
          </a:p>
          <a:p>
            <a:pPr lvl="1"/>
            <a:r>
              <a:rPr lang="en-US" b="1" dirty="0">
                <a:hlinkClick r:id="rId4"/>
              </a:rPr>
              <a:t>FIPS 200</a:t>
            </a:r>
            <a:r>
              <a:rPr lang="en-US" dirty="0"/>
              <a:t>, </a:t>
            </a:r>
            <a:r>
              <a:rPr lang="en-US" i="1" dirty="0"/>
              <a:t>Minimum Security Requirements for Federal Information and Systems </a:t>
            </a:r>
          </a:p>
          <a:p>
            <a:pPr lvl="1"/>
            <a:r>
              <a:rPr lang="en-US" b="1" dirty="0">
                <a:hlinkClick r:id="rId5"/>
              </a:rPr>
              <a:t>NIST SP 800-53</a:t>
            </a:r>
            <a:r>
              <a:rPr lang="en-US" dirty="0"/>
              <a:t>, </a:t>
            </a:r>
            <a:r>
              <a:rPr lang="en-US" i="1" dirty="0"/>
              <a:t>Security and Privacy Controls for Federal Systems and Organizations </a:t>
            </a:r>
          </a:p>
          <a:p>
            <a:pPr lvl="1"/>
            <a:r>
              <a:rPr lang="en-US" b="1" dirty="0">
                <a:hlinkClick r:id="rId6"/>
              </a:rPr>
              <a:t>NIST SP 800-53B</a:t>
            </a:r>
            <a:r>
              <a:rPr lang="en-US" dirty="0"/>
              <a:t>, </a:t>
            </a:r>
            <a:r>
              <a:rPr lang="en-US" i="1" dirty="0"/>
              <a:t>Security and Privacy Controls for Federal Information Systems and Organizations</a:t>
            </a:r>
          </a:p>
        </p:txBody>
      </p:sp>
      <p:sp>
        <p:nvSpPr>
          <p:cNvPr id="5" name="Text Placeholder 3">
            <a:extLst>
              <a:ext uri="{FF2B5EF4-FFF2-40B4-BE49-F238E27FC236}">
                <a16:creationId xmlns:a16="http://schemas.microsoft.com/office/drawing/2014/main" id="{B39F90D4-E845-9E44-713D-C945C8C550E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265921678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B546A-4D2D-4F1F-A6AF-0D453C4D9355}"/>
              </a:ext>
            </a:extLst>
          </p:cNvPr>
          <p:cNvSpPr>
            <a:spLocks noGrp="1"/>
          </p:cNvSpPr>
          <p:nvPr>
            <p:ph type="title"/>
          </p:nvPr>
        </p:nvSpPr>
        <p:spPr>
          <a:prstGeom prst="rect">
            <a:avLst/>
          </a:prstGeom>
        </p:spPr>
        <p:txBody>
          <a:bodyPr/>
          <a:lstStyle/>
          <a:p>
            <a:r>
              <a:rPr lang="en-US" b="1" dirty="0"/>
              <a:t>RMF Step: Implement</a:t>
            </a:r>
            <a:br>
              <a:rPr lang="en-US" b="1" dirty="0"/>
            </a:br>
            <a:r>
              <a:rPr lang="en-US" b="1" dirty="0"/>
              <a:t>Purpose</a:t>
            </a:r>
            <a:endParaRPr lang="en-US" dirty="0"/>
          </a:p>
        </p:txBody>
      </p:sp>
      <p:sp>
        <p:nvSpPr>
          <p:cNvPr id="4" name="Slide Number Placeholder 3">
            <a:extLst>
              <a:ext uri="{FF2B5EF4-FFF2-40B4-BE49-F238E27FC236}">
                <a16:creationId xmlns:a16="http://schemas.microsoft.com/office/drawing/2014/main" id="{B639EFC7-1D0C-43B8-8CA0-6B53988A7219}"/>
              </a:ext>
            </a:extLst>
          </p:cNvPr>
          <p:cNvSpPr>
            <a:spLocks noGrp="1"/>
          </p:cNvSpPr>
          <p:nvPr>
            <p:ph type="sldNum" sz="quarter" idx="12"/>
          </p:nvPr>
        </p:nvSpPr>
        <p:spPr/>
        <p:txBody>
          <a:bodyPr/>
          <a:lstStyle/>
          <a:p>
            <a:fld id="{61C45A3A-841E-C04D-A6C3-2A644B41F8FE}" type="slidenum">
              <a:rPr lang="en-US" smtClean="0"/>
              <a:t>85</a:t>
            </a:fld>
            <a:endParaRPr lang="en-US" dirty="0"/>
          </a:p>
        </p:txBody>
      </p:sp>
      <p:sp>
        <p:nvSpPr>
          <p:cNvPr id="3" name="Content Placeholder 2">
            <a:extLst>
              <a:ext uri="{FF2B5EF4-FFF2-40B4-BE49-F238E27FC236}">
                <a16:creationId xmlns:a16="http://schemas.microsoft.com/office/drawing/2014/main" id="{B0C008F2-E2FE-4BAC-AEC6-CA85F843B57C}"/>
              </a:ext>
            </a:extLst>
          </p:cNvPr>
          <p:cNvSpPr>
            <a:spLocks noGrp="1"/>
          </p:cNvSpPr>
          <p:nvPr>
            <p:ph type="body" sz="half" idx="2"/>
          </p:nvPr>
        </p:nvSpPr>
        <p:spPr/>
        <p:txBody>
          <a:bodyPr/>
          <a:lstStyle/>
          <a:p>
            <a:r>
              <a:rPr lang="en-US" sz="2400" dirty="0"/>
              <a:t>Accomplish the activities necessary to translate the security and privacy controls identified in the system security plan into an effective implementation </a:t>
            </a:r>
          </a:p>
        </p:txBody>
      </p:sp>
      <p:pic>
        <p:nvPicPr>
          <p:cNvPr id="11" name="Picture 10" descr="Implement Step supported by multiple NIST publications, including SP 800-34, SP 800-61, and SP 800-128.">
            <a:extLst>
              <a:ext uri="{FF2B5EF4-FFF2-40B4-BE49-F238E27FC236}">
                <a16:creationId xmlns:a16="http://schemas.microsoft.com/office/drawing/2014/main" id="{5D2DC9A2-845A-894D-AEE4-16941127106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320137" y="1193507"/>
            <a:ext cx="5082273" cy="5120640"/>
          </a:xfrm>
          <a:prstGeom prst="rect">
            <a:avLst/>
          </a:prstGeom>
        </p:spPr>
      </p:pic>
      <p:sp>
        <p:nvSpPr>
          <p:cNvPr id="6" name="Text Placeholder 3">
            <a:extLst>
              <a:ext uri="{FF2B5EF4-FFF2-40B4-BE49-F238E27FC236}">
                <a16:creationId xmlns:a16="http://schemas.microsoft.com/office/drawing/2014/main" id="{049F2187-D617-28CD-C0BF-119333194460}"/>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23329362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7413F-8510-4C68-9D56-54F06E783476}"/>
              </a:ext>
            </a:extLst>
          </p:cNvPr>
          <p:cNvSpPr>
            <a:spLocks noGrp="1"/>
          </p:cNvSpPr>
          <p:nvPr>
            <p:ph type="title"/>
          </p:nvPr>
        </p:nvSpPr>
        <p:spPr/>
        <p:txBody>
          <a:bodyPr/>
          <a:lstStyle/>
          <a:p>
            <a:r>
              <a:rPr lang="en-US" dirty="0"/>
              <a:t>RMF Step: Implement</a:t>
            </a:r>
            <a:br>
              <a:rPr lang="en-US" dirty="0"/>
            </a:br>
            <a:r>
              <a:rPr lang="en-US" dirty="0"/>
              <a:t>Tasks</a:t>
            </a:r>
          </a:p>
        </p:txBody>
      </p:sp>
      <p:sp>
        <p:nvSpPr>
          <p:cNvPr id="4" name="Slide Number Placeholder 3">
            <a:extLst>
              <a:ext uri="{FF2B5EF4-FFF2-40B4-BE49-F238E27FC236}">
                <a16:creationId xmlns:a16="http://schemas.microsoft.com/office/drawing/2014/main" id="{4A70EC1D-3166-4FC5-92B0-BE19C034A603}"/>
              </a:ext>
            </a:extLst>
          </p:cNvPr>
          <p:cNvSpPr>
            <a:spLocks noGrp="1"/>
          </p:cNvSpPr>
          <p:nvPr>
            <p:ph type="sldNum" sz="quarter" idx="12"/>
          </p:nvPr>
        </p:nvSpPr>
        <p:spPr/>
        <p:txBody>
          <a:bodyPr/>
          <a:lstStyle/>
          <a:p>
            <a:fld id="{61C45A3A-841E-C04D-A6C3-2A644B41F8FE}" type="slidenum">
              <a:rPr lang="en-US" smtClean="0"/>
              <a:pPr/>
              <a:t>86</a:t>
            </a:fld>
            <a:endParaRPr lang="en-US" dirty="0"/>
          </a:p>
        </p:txBody>
      </p:sp>
      <p:sp>
        <p:nvSpPr>
          <p:cNvPr id="3" name="Content Placeholder 2">
            <a:extLst>
              <a:ext uri="{FF2B5EF4-FFF2-40B4-BE49-F238E27FC236}">
                <a16:creationId xmlns:a16="http://schemas.microsoft.com/office/drawing/2014/main" id="{7B504836-62E3-437A-9D3E-4054D2C05149}"/>
              </a:ext>
            </a:extLst>
          </p:cNvPr>
          <p:cNvSpPr>
            <a:spLocks noGrp="1"/>
          </p:cNvSpPr>
          <p:nvPr>
            <p:ph type="body" sz="half" idx="2"/>
          </p:nvPr>
        </p:nvSpPr>
        <p:spPr/>
        <p:txBody>
          <a:bodyPr/>
          <a:lstStyle/>
          <a:p>
            <a:r>
              <a:rPr lang="en-US" dirty="0"/>
              <a:t>I-1:	Control Implementation</a:t>
            </a:r>
          </a:p>
          <a:p>
            <a:pPr lvl="1"/>
            <a:r>
              <a:rPr lang="en-US" dirty="0"/>
              <a:t>Implement the controls as specified in security and privacy plans</a:t>
            </a:r>
          </a:p>
          <a:p>
            <a:r>
              <a:rPr lang="en-US" dirty="0"/>
              <a:t>I-2:	Update Control Implementation Information​ (REVISED)</a:t>
            </a:r>
          </a:p>
          <a:p>
            <a:pPr lvl="1"/>
            <a:r>
              <a:rPr lang="en-US" dirty="0"/>
              <a:t>Document changes to planned control implementations based on the as-implemented state of the controls​</a:t>
            </a:r>
          </a:p>
        </p:txBody>
      </p:sp>
      <p:sp>
        <p:nvSpPr>
          <p:cNvPr id="5" name="Text Placeholder 3">
            <a:extLst>
              <a:ext uri="{FF2B5EF4-FFF2-40B4-BE49-F238E27FC236}">
                <a16:creationId xmlns:a16="http://schemas.microsoft.com/office/drawing/2014/main" id="{40C803E2-6FFA-D3C4-DCBD-8034B862B21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44138594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93DCE-FBCA-4748-869C-E69D45666DD4}"/>
              </a:ext>
            </a:extLst>
          </p:cNvPr>
          <p:cNvSpPr>
            <a:spLocks noGrp="1"/>
          </p:cNvSpPr>
          <p:nvPr>
            <p:ph type="title"/>
          </p:nvPr>
        </p:nvSpPr>
        <p:spPr/>
        <p:txBody>
          <a:bodyPr/>
          <a:lstStyle/>
          <a:p>
            <a:r>
              <a:rPr lang="en-US" dirty="0"/>
              <a:t>RMF Step: Implement</a:t>
            </a:r>
            <a:br>
              <a:rPr lang="en-US" dirty="0"/>
            </a:br>
            <a:r>
              <a:rPr lang="en-US" dirty="0"/>
              <a:t>Supporting Publications</a:t>
            </a:r>
          </a:p>
        </p:txBody>
      </p:sp>
      <p:sp>
        <p:nvSpPr>
          <p:cNvPr id="4" name="Slide Number Placeholder 3">
            <a:extLst>
              <a:ext uri="{FF2B5EF4-FFF2-40B4-BE49-F238E27FC236}">
                <a16:creationId xmlns:a16="http://schemas.microsoft.com/office/drawing/2014/main" id="{E76A08BF-B344-4731-B983-6235D99C5E54}"/>
              </a:ext>
            </a:extLst>
          </p:cNvPr>
          <p:cNvSpPr>
            <a:spLocks noGrp="1"/>
          </p:cNvSpPr>
          <p:nvPr>
            <p:ph type="sldNum" sz="quarter" idx="12"/>
          </p:nvPr>
        </p:nvSpPr>
        <p:spPr/>
        <p:txBody>
          <a:bodyPr/>
          <a:lstStyle/>
          <a:p>
            <a:fld id="{61C45A3A-841E-C04D-A6C3-2A644B41F8FE}" type="slidenum">
              <a:rPr lang="en-US" smtClean="0"/>
              <a:pPr/>
              <a:t>87</a:t>
            </a:fld>
            <a:endParaRPr lang="en-US" dirty="0"/>
          </a:p>
        </p:txBody>
      </p:sp>
      <p:sp>
        <p:nvSpPr>
          <p:cNvPr id="3" name="Content Placeholder 2">
            <a:extLst>
              <a:ext uri="{FF2B5EF4-FFF2-40B4-BE49-F238E27FC236}">
                <a16:creationId xmlns:a16="http://schemas.microsoft.com/office/drawing/2014/main" id="{153E950D-1C61-4657-8E19-591AF551E43A}"/>
              </a:ext>
            </a:extLst>
          </p:cNvPr>
          <p:cNvSpPr>
            <a:spLocks noGrp="1"/>
          </p:cNvSpPr>
          <p:nvPr>
            <p:ph type="body" sz="half" idx="2"/>
          </p:nvPr>
        </p:nvSpPr>
        <p:spPr/>
        <p:txBody>
          <a:bodyPr/>
          <a:lstStyle/>
          <a:p>
            <a:r>
              <a:rPr lang="en-US" dirty="0"/>
              <a:t>The following NIST publications support this step:</a:t>
            </a:r>
          </a:p>
          <a:p>
            <a:pPr lvl="1"/>
            <a:r>
              <a:rPr lang="en-US" b="1" dirty="0">
                <a:hlinkClick r:id="rId4"/>
              </a:rPr>
              <a:t>NIST SP 800-128</a:t>
            </a:r>
            <a:r>
              <a:rPr lang="en-US" dirty="0"/>
              <a:t>, </a:t>
            </a:r>
            <a:r>
              <a:rPr lang="en-US" i="1" dirty="0"/>
              <a:t>Guide for Security-Focused Configuration Management of Information Systems</a:t>
            </a:r>
            <a:r>
              <a:rPr lang="en-US" dirty="0"/>
              <a:t> </a:t>
            </a:r>
          </a:p>
          <a:p>
            <a:pPr lvl="1"/>
            <a:r>
              <a:rPr lang="en-US" b="1" dirty="0">
                <a:hlinkClick r:id="rId5"/>
              </a:rPr>
              <a:t>NIST SP 800-34</a:t>
            </a:r>
            <a:r>
              <a:rPr lang="en-US" dirty="0"/>
              <a:t>, </a:t>
            </a:r>
            <a:r>
              <a:rPr lang="en-US" i="1" dirty="0"/>
              <a:t>Contingency Planning Guide for Federal Information Systems</a:t>
            </a:r>
            <a:r>
              <a:rPr lang="en-US" dirty="0"/>
              <a:t> </a:t>
            </a:r>
          </a:p>
          <a:p>
            <a:pPr lvl="1"/>
            <a:r>
              <a:rPr lang="en-US" b="1" dirty="0">
                <a:hlinkClick r:id="rId6"/>
              </a:rPr>
              <a:t>NIST SP 800-61</a:t>
            </a:r>
            <a:r>
              <a:rPr lang="en-US" dirty="0"/>
              <a:t>, </a:t>
            </a:r>
            <a:r>
              <a:rPr lang="en-US" i="1" dirty="0"/>
              <a:t>Computer Security Incident Handling Guide </a:t>
            </a:r>
          </a:p>
          <a:p>
            <a:pPr lvl="1"/>
            <a:r>
              <a:rPr lang="en-US" b="1" dirty="0">
                <a:hlinkClick r:id="rId7"/>
              </a:rPr>
              <a:t>NIST SP 800-86</a:t>
            </a:r>
            <a:r>
              <a:rPr lang="en-US" dirty="0"/>
              <a:t>, </a:t>
            </a:r>
            <a:r>
              <a:rPr lang="en-US" i="1" dirty="0"/>
              <a:t>Guide to Integrating Forensic Techniques into Incident Response</a:t>
            </a:r>
          </a:p>
        </p:txBody>
      </p:sp>
      <p:sp>
        <p:nvSpPr>
          <p:cNvPr id="5" name="Text Placeholder 3">
            <a:extLst>
              <a:ext uri="{FF2B5EF4-FFF2-40B4-BE49-F238E27FC236}">
                <a16:creationId xmlns:a16="http://schemas.microsoft.com/office/drawing/2014/main" id="{D7B2A1C0-89D6-3025-B21F-68A6A2FE21B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0501931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E5FD-45B0-4D71-8A98-114EA1D45771}"/>
              </a:ext>
            </a:extLst>
          </p:cNvPr>
          <p:cNvSpPr>
            <a:spLocks noGrp="1"/>
          </p:cNvSpPr>
          <p:nvPr>
            <p:ph type="title"/>
          </p:nvPr>
        </p:nvSpPr>
        <p:spPr>
          <a:prstGeom prst="rect">
            <a:avLst/>
          </a:prstGeom>
        </p:spPr>
        <p:txBody>
          <a:bodyPr/>
          <a:lstStyle/>
          <a:p>
            <a:r>
              <a:rPr lang="en-US" b="1" dirty="0"/>
              <a:t>RMF Step: Assess</a:t>
            </a:r>
            <a:br>
              <a:rPr lang="en-US" b="1" dirty="0"/>
            </a:br>
            <a:r>
              <a:rPr lang="en-US" b="1" dirty="0"/>
              <a:t>Purpose</a:t>
            </a:r>
          </a:p>
        </p:txBody>
      </p:sp>
      <p:sp>
        <p:nvSpPr>
          <p:cNvPr id="4" name="Slide Number Placeholder 3">
            <a:extLst>
              <a:ext uri="{FF2B5EF4-FFF2-40B4-BE49-F238E27FC236}">
                <a16:creationId xmlns:a16="http://schemas.microsoft.com/office/drawing/2014/main" id="{8B626F6E-DEB4-4F5A-89EA-6C5C6D2A885E}"/>
              </a:ext>
            </a:extLst>
          </p:cNvPr>
          <p:cNvSpPr>
            <a:spLocks noGrp="1"/>
          </p:cNvSpPr>
          <p:nvPr>
            <p:ph type="sldNum" sz="quarter" idx="12"/>
          </p:nvPr>
        </p:nvSpPr>
        <p:spPr/>
        <p:txBody>
          <a:bodyPr/>
          <a:lstStyle/>
          <a:p>
            <a:fld id="{61C45A3A-841E-C04D-A6C3-2A644B41F8FE}" type="slidenum">
              <a:rPr lang="en-US" smtClean="0"/>
              <a:t>88</a:t>
            </a:fld>
            <a:endParaRPr lang="en-US" dirty="0"/>
          </a:p>
        </p:txBody>
      </p:sp>
      <p:sp>
        <p:nvSpPr>
          <p:cNvPr id="3" name="Content Placeholder 2">
            <a:extLst>
              <a:ext uri="{FF2B5EF4-FFF2-40B4-BE49-F238E27FC236}">
                <a16:creationId xmlns:a16="http://schemas.microsoft.com/office/drawing/2014/main" id="{F181EBC1-DE80-4D57-B10C-7196D9460E20}"/>
              </a:ext>
            </a:extLst>
          </p:cNvPr>
          <p:cNvSpPr>
            <a:spLocks noGrp="1"/>
          </p:cNvSpPr>
          <p:nvPr>
            <p:ph type="body" sz="half" idx="2"/>
          </p:nvPr>
        </p:nvSpPr>
        <p:spPr/>
        <p:txBody>
          <a:bodyPr/>
          <a:lstStyle/>
          <a:p>
            <a:r>
              <a:rPr lang="en-US" sz="2400" dirty="0"/>
              <a:t>Determine if the controls selected for implementation are implemented correctly, operating as intended, and producing the desired outcome with respect to meeting the security and privacy requirements for the system and organization</a:t>
            </a:r>
          </a:p>
        </p:txBody>
      </p:sp>
      <p:pic>
        <p:nvPicPr>
          <p:cNvPr id="13" name="Picture 12" descr="Assess Step supported by SP 800-53A and IR 8011.">
            <a:extLst>
              <a:ext uri="{FF2B5EF4-FFF2-40B4-BE49-F238E27FC236}">
                <a16:creationId xmlns:a16="http://schemas.microsoft.com/office/drawing/2014/main" id="{51E0C6D4-0413-BA4A-AE80-68B359A897A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332581" y="1126186"/>
            <a:ext cx="5029200" cy="5194521"/>
          </a:xfrm>
          <a:prstGeom prst="rect">
            <a:avLst/>
          </a:prstGeom>
        </p:spPr>
      </p:pic>
      <p:sp>
        <p:nvSpPr>
          <p:cNvPr id="6" name="Text Placeholder 3">
            <a:extLst>
              <a:ext uri="{FF2B5EF4-FFF2-40B4-BE49-F238E27FC236}">
                <a16:creationId xmlns:a16="http://schemas.microsoft.com/office/drawing/2014/main" id="{9ABDB408-884B-F535-3064-1631F2A4FC64}"/>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24861270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42C2B-2866-491F-95BC-633F13B7B88C}"/>
              </a:ext>
            </a:extLst>
          </p:cNvPr>
          <p:cNvSpPr>
            <a:spLocks noGrp="1"/>
          </p:cNvSpPr>
          <p:nvPr>
            <p:ph type="title"/>
          </p:nvPr>
        </p:nvSpPr>
        <p:spPr/>
        <p:txBody>
          <a:bodyPr/>
          <a:lstStyle/>
          <a:p>
            <a:r>
              <a:rPr lang="en-US" dirty="0"/>
              <a:t>RMF Step: Assess</a:t>
            </a:r>
            <a:br>
              <a:rPr lang="en-US" dirty="0"/>
            </a:br>
            <a:r>
              <a:rPr lang="en-US" dirty="0"/>
              <a:t>Tasks</a:t>
            </a:r>
          </a:p>
        </p:txBody>
      </p:sp>
      <p:sp>
        <p:nvSpPr>
          <p:cNvPr id="4" name="Slide Number Placeholder 3">
            <a:extLst>
              <a:ext uri="{FF2B5EF4-FFF2-40B4-BE49-F238E27FC236}">
                <a16:creationId xmlns:a16="http://schemas.microsoft.com/office/drawing/2014/main" id="{35C9F451-694E-4086-A814-6173316D0466}"/>
              </a:ext>
            </a:extLst>
          </p:cNvPr>
          <p:cNvSpPr>
            <a:spLocks noGrp="1"/>
          </p:cNvSpPr>
          <p:nvPr>
            <p:ph type="sldNum" sz="quarter" idx="12"/>
          </p:nvPr>
        </p:nvSpPr>
        <p:spPr/>
        <p:txBody>
          <a:bodyPr/>
          <a:lstStyle/>
          <a:p>
            <a:fld id="{61C45A3A-841E-C04D-A6C3-2A644B41F8FE}" type="slidenum">
              <a:rPr lang="en-US" smtClean="0"/>
              <a:pPr/>
              <a:t>89</a:t>
            </a:fld>
            <a:endParaRPr lang="en-US" dirty="0"/>
          </a:p>
        </p:txBody>
      </p:sp>
      <p:sp>
        <p:nvSpPr>
          <p:cNvPr id="3" name="Content Placeholder 2">
            <a:extLst>
              <a:ext uri="{FF2B5EF4-FFF2-40B4-BE49-F238E27FC236}">
                <a16:creationId xmlns:a16="http://schemas.microsoft.com/office/drawing/2014/main" id="{3A75D84F-F986-4069-90D5-BA7CE46C721E}"/>
              </a:ext>
            </a:extLst>
          </p:cNvPr>
          <p:cNvSpPr>
            <a:spLocks noGrp="1"/>
          </p:cNvSpPr>
          <p:nvPr>
            <p:ph type="body" sz="half" idx="2"/>
          </p:nvPr>
        </p:nvSpPr>
        <p:spPr/>
        <p:txBody>
          <a:bodyPr/>
          <a:lstStyle/>
          <a:p>
            <a:r>
              <a:rPr lang="en-US" dirty="0"/>
              <a:t>A-1:	Assessor Selection (NEW)</a:t>
            </a:r>
          </a:p>
          <a:p>
            <a:pPr lvl="1"/>
            <a:r>
              <a:rPr lang="en-US" dirty="0"/>
              <a:t>Select the appropriate assessor or assessment team for the type of control assessment to be conducted</a:t>
            </a:r>
          </a:p>
          <a:p>
            <a:r>
              <a:rPr lang="en-US" dirty="0"/>
              <a:t>A-2:	Assessment Plan</a:t>
            </a:r>
          </a:p>
          <a:p>
            <a:pPr lvl="1"/>
            <a:r>
              <a:rPr lang="en-US" dirty="0"/>
              <a:t>Develop, review, and approve plans to assess implemented controls</a:t>
            </a:r>
          </a:p>
          <a:p>
            <a:r>
              <a:rPr lang="en-US" dirty="0"/>
              <a:t>A-3:	Control Assessments (MOVED)</a:t>
            </a:r>
          </a:p>
          <a:p>
            <a:pPr lvl="1"/>
            <a:r>
              <a:rPr lang="en-US" dirty="0"/>
              <a:t>Assess the security controls in accordance with the assessment procedures defined in the security assessment plan</a:t>
            </a:r>
          </a:p>
          <a:p>
            <a:r>
              <a:rPr lang="en-US" dirty="0"/>
              <a:t>A-4:	Assessment Reports</a:t>
            </a:r>
          </a:p>
          <a:p>
            <a:pPr lvl="1"/>
            <a:r>
              <a:rPr lang="en-US" dirty="0"/>
              <a:t>Prepare the assessment reports documenting the findings and recommendations from the control assessments</a:t>
            </a:r>
          </a:p>
          <a:p>
            <a:r>
              <a:rPr lang="en-US" dirty="0"/>
              <a:t>A-5:	Remediation Actions</a:t>
            </a:r>
          </a:p>
          <a:p>
            <a:pPr lvl="1"/>
            <a:r>
              <a:rPr lang="en-US" dirty="0"/>
              <a:t>Conduct initial remediation actions on the controls and reassess remediated controls</a:t>
            </a:r>
          </a:p>
          <a:p>
            <a:r>
              <a:rPr lang="en-US" dirty="0"/>
              <a:t>A-6:	Plan of Action and Milestones (MOVED)</a:t>
            </a:r>
          </a:p>
          <a:p>
            <a:pPr lvl="1"/>
            <a:r>
              <a:rPr lang="en-US" dirty="0"/>
              <a:t>Prepare the plan of action and milestones based on the findings and recommendations of the assessment reports</a:t>
            </a:r>
          </a:p>
        </p:txBody>
      </p:sp>
      <p:sp>
        <p:nvSpPr>
          <p:cNvPr id="5" name="Text Placeholder 3">
            <a:extLst>
              <a:ext uri="{FF2B5EF4-FFF2-40B4-BE49-F238E27FC236}">
                <a16:creationId xmlns:a16="http://schemas.microsoft.com/office/drawing/2014/main" id="{4156DFEA-2352-092C-5016-FD8D9E9850C6}"/>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65954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A3447D-F7AF-4E03-8C5D-7E08D373436C}"/>
              </a:ext>
            </a:extLst>
          </p:cNvPr>
          <p:cNvSpPr>
            <a:spLocks noGrp="1"/>
          </p:cNvSpPr>
          <p:nvPr>
            <p:ph type="title"/>
          </p:nvPr>
        </p:nvSpPr>
        <p:spPr>
          <a:prstGeom prst="rect">
            <a:avLst/>
          </a:prstGeom>
        </p:spPr>
        <p:txBody>
          <a:bodyPr/>
          <a:lstStyle/>
          <a:p>
            <a:r>
              <a:rPr lang="en-US" b="1" dirty="0"/>
              <a:t>Learning Objectives</a:t>
            </a:r>
            <a:endParaRPr lang="en-US" dirty="0"/>
          </a:p>
        </p:txBody>
      </p:sp>
      <p:sp>
        <p:nvSpPr>
          <p:cNvPr id="2" name="Slide Number Placeholder 1">
            <a:extLst>
              <a:ext uri="{FF2B5EF4-FFF2-40B4-BE49-F238E27FC236}">
                <a16:creationId xmlns:a16="http://schemas.microsoft.com/office/drawing/2014/main" id="{02BF2B3E-D541-43C9-8F10-2DCEC31813B2}"/>
              </a:ext>
            </a:extLst>
          </p:cNvPr>
          <p:cNvSpPr>
            <a:spLocks noGrp="1"/>
          </p:cNvSpPr>
          <p:nvPr>
            <p:ph type="sldNum" sz="quarter" idx="12"/>
          </p:nvPr>
        </p:nvSpPr>
        <p:spPr/>
        <p:txBody>
          <a:bodyPr/>
          <a:lstStyle/>
          <a:p>
            <a:fld id="{61C45A3A-841E-C04D-A6C3-2A644B41F8FE}" type="slidenum">
              <a:rPr lang="en-US" smtClean="0"/>
              <a:t>9</a:t>
            </a:fld>
            <a:endParaRPr lang="en-US" dirty="0"/>
          </a:p>
        </p:txBody>
      </p:sp>
      <p:sp>
        <p:nvSpPr>
          <p:cNvPr id="3" name="Content Placeholder 2">
            <a:extLst>
              <a:ext uri="{FF2B5EF4-FFF2-40B4-BE49-F238E27FC236}">
                <a16:creationId xmlns:a16="http://schemas.microsoft.com/office/drawing/2014/main" id="{E31483F5-FAD7-4AB8-AA7D-57367C3104D7}"/>
              </a:ext>
            </a:extLst>
          </p:cNvPr>
          <p:cNvSpPr>
            <a:spLocks noGrp="1"/>
          </p:cNvSpPr>
          <p:nvPr>
            <p:ph type="body" sz="half" idx="2"/>
          </p:nvPr>
        </p:nvSpPr>
        <p:spPr/>
        <p:txBody>
          <a:bodyPr>
            <a:normAutofit/>
          </a:bodyPr>
          <a:lstStyle/>
          <a:p>
            <a:r>
              <a:rPr lang="en-US" sz="2400" dirty="0"/>
              <a:t>After completing this course, you will be able to:</a:t>
            </a:r>
          </a:p>
          <a:p>
            <a:pPr marL="800060" lvl="1" indent="-342882">
              <a:buFont typeface="Arial" panose="020B0604020202020204" pitchFamily="34" charset="0"/>
              <a:buChar char="•"/>
            </a:pPr>
            <a:r>
              <a:rPr lang="en-US" sz="2000" dirty="0"/>
              <a:t>Explain the importance of establishing an organization-wide risk management program</a:t>
            </a:r>
            <a:endParaRPr lang="en-US" sz="2000" b="1" dirty="0"/>
          </a:p>
          <a:p>
            <a:pPr marL="800060" lvl="1" indent="-342882">
              <a:buFont typeface="Arial" panose="020B0604020202020204" pitchFamily="34" charset="0"/>
              <a:buChar char="•"/>
            </a:pPr>
            <a:r>
              <a:rPr lang="en-US" sz="2000" dirty="0"/>
              <a:t>Identify the federal information security legislation related to organizational and system security and privacy risk management</a:t>
            </a:r>
            <a:endParaRPr lang="en-US" sz="2000" b="1" dirty="0"/>
          </a:p>
          <a:p>
            <a:pPr marL="800060" lvl="1" indent="-342882">
              <a:buFont typeface="Arial" panose="020B0604020202020204" pitchFamily="34" charset="0"/>
              <a:buChar char="•"/>
            </a:pPr>
            <a:r>
              <a:rPr lang="en-US" sz="2000" dirty="0"/>
              <a:t>Describe the purpose of the RMF </a:t>
            </a:r>
            <a:endParaRPr lang="en-US" sz="2000" b="1" dirty="0"/>
          </a:p>
          <a:p>
            <a:pPr marL="800060" lvl="1" indent="-342882">
              <a:buFont typeface="Arial" panose="020B0604020202020204" pitchFamily="34" charset="0"/>
              <a:buChar char="•"/>
            </a:pPr>
            <a:r>
              <a:rPr lang="en-US" sz="2000" dirty="0"/>
              <a:t>Understand the steps and tasks in the RMF, including relevant NIST publications to help with implementation </a:t>
            </a:r>
            <a:endParaRPr lang="en-US" sz="2000" b="1" dirty="0"/>
          </a:p>
          <a:p>
            <a:pPr marL="800060" lvl="1" indent="-342882">
              <a:buFont typeface="Arial" panose="020B0604020202020204" pitchFamily="34" charset="0"/>
              <a:buChar char="•"/>
            </a:pPr>
            <a:r>
              <a:rPr lang="en-US" sz="2000" dirty="0"/>
              <a:t>Describe how use of the RMF assists in the creation of an atmosphere of trust within an organization</a:t>
            </a:r>
          </a:p>
        </p:txBody>
      </p:sp>
      <p:pic>
        <p:nvPicPr>
          <p:cNvPr id="7" name="Picture 6">
            <a:extLst>
              <a:ext uri="{FF2B5EF4-FFF2-40B4-BE49-F238E27FC236}">
                <a16:creationId xmlns:a16="http://schemas.microsoft.com/office/drawing/2014/main" id="{EB3A7DF4-E8F8-4698-AD7F-0AD62C6F97AA}"/>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53007" y="1512277"/>
            <a:ext cx="4300663" cy="3010464"/>
          </a:xfrm>
          <a:prstGeom prst="rect">
            <a:avLst/>
          </a:prstGeom>
        </p:spPr>
      </p:pic>
      <p:sp>
        <p:nvSpPr>
          <p:cNvPr id="5" name="Text Placeholder 3">
            <a:extLst>
              <a:ext uri="{FF2B5EF4-FFF2-40B4-BE49-F238E27FC236}">
                <a16:creationId xmlns:a16="http://schemas.microsoft.com/office/drawing/2014/main" id="{2A5EEBBF-60C1-AB72-BE22-439204844C3A}"/>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Overview</a:t>
            </a:r>
          </a:p>
        </p:txBody>
      </p:sp>
    </p:spTree>
    <p:custDataLst>
      <p:tags r:id="rId1"/>
    </p:custDataLst>
    <p:extLst>
      <p:ext uri="{BB962C8B-B14F-4D97-AF65-F5344CB8AC3E}">
        <p14:creationId xmlns:p14="http://schemas.microsoft.com/office/powerpoint/2010/main" val="25455268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F044-67FE-42E0-B28E-6CE41791B7EF}"/>
              </a:ext>
            </a:extLst>
          </p:cNvPr>
          <p:cNvSpPr>
            <a:spLocks noGrp="1"/>
          </p:cNvSpPr>
          <p:nvPr>
            <p:ph type="title"/>
          </p:nvPr>
        </p:nvSpPr>
        <p:spPr/>
        <p:txBody>
          <a:bodyPr/>
          <a:lstStyle/>
          <a:p>
            <a:r>
              <a:rPr lang="en-US" dirty="0"/>
              <a:t>RMF Step: Assess</a:t>
            </a:r>
            <a:br>
              <a:rPr lang="en-US" dirty="0"/>
            </a:br>
            <a:r>
              <a:rPr lang="en-US" dirty="0"/>
              <a:t>Supporting Publications</a:t>
            </a:r>
          </a:p>
        </p:txBody>
      </p:sp>
      <p:sp>
        <p:nvSpPr>
          <p:cNvPr id="4" name="Slide Number Placeholder 3">
            <a:extLst>
              <a:ext uri="{FF2B5EF4-FFF2-40B4-BE49-F238E27FC236}">
                <a16:creationId xmlns:a16="http://schemas.microsoft.com/office/drawing/2014/main" id="{DD2C66D0-5ACE-4517-97E9-82F4E7FB6CDC}"/>
              </a:ext>
            </a:extLst>
          </p:cNvPr>
          <p:cNvSpPr>
            <a:spLocks noGrp="1"/>
          </p:cNvSpPr>
          <p:nvPr>
            <p:ph type="sldNum" sz="quarter" idx="12"/>
          </p:nvPr>
        </p:nvSpPr>
        <p:spPr/>
        <p:txBody>
          <a:bodyPr/>
          <a:lstStyle/>
          <a:p>
            <a:fld id="{61C45A3A-841E-C04D-A6C3-2A644B41F8FE}" type="slidenum">
              <a:rPr lang="en-US" smtClean="0"/>
              <a:pPr/>
              <a:t>90</a:t>
            </a:fld>
            <a:endParaRPr lang="en-US" dirty="0"/>
          </a:p>
        </p:txBody>
      </p:sp>
      <p:sp>
        <p:nvSpPr>
          <p:cNvPr id="3" name="Content Placeholder 2">
            <a:extLst>
              <a:ext uri="{FF2B5EF4-FFF2-40B4-BE49-F238E27FC236}">
                <a16:creationId xmlns:a16="http://schemas.microsoft.com/office/drawing/2014/main" id="{D5C71879-FE08-40CC-B8A9-A8D45B66D01A}"/>
              </a:ext>
            </a:extLst>
          </p:cNvPr>
          <p:cNvSpPr>
            <a:spLocks noGrp="1"/>
          </p:cNvSpPr>
          <p:nvPr>
            <p:ph type="body" sz="half" idx="2"/>
          </p:nvPr>
        </p:nvSpPr>
        <p:spPr/>
        <p:txBody>
          <a:bodyPr/>
          <a:lstStyle/>
          <a:p>
            <a:r>
              <a:rPr lang="en-US" dirty="0"/>
              <a:t>The following NIST publications support this step:</a:t>
            </a:r>
          </a:p>
          <a:p>
            <a:endParaRPr lang="en-US" dirty="0"/>
          </a:p>
          <a:p>
            <a:pPr lvl="1"/>
            <a:r>
              <a:rPr lang="en-US" b="1" dirty="0">
                <a:hlinkClick r:id="rId4"/>
              </a:rPr>
              <a:t>NIST SP 800-53A</a:t>
            </a:r>
            <a:r>
              <a:rPr lang="en-US" dirty="0"/>
              <a:t>, </a:t>
            </a:r>
            <a:r>
              <a:rPr lang="en-US" i="1" dirty="0"/>
              <a:t>Assessing Security and Privacy Controls in Federal Systems and Organizations: Building Effective Security Assessment Plans</a:t>
            </a:r>
          </a:p>
          <a:p>
            <a:pPr lvl="1"/>
            <a:endParaRPr lang="en-US" dirty="0"/>
          </a:p>
          <a:p>
            <a:pPr lvl="1"/>
            <a:r>
              <a:rPr lang="en-US" b="1" dirty="0">
                <a:hlinkClick r:id="rId5"/>
              </a:rPr>
              <a:t>NIST IR 8011</a:t>
            </a:r>
            <a:r>
              <a:rPr lang="en-US" dirty="0"/>
              <a:t>, </a:t>
            </a:r>
            <a:r>
              <a:rPr lang="en-US" i="1" dirty="0"/>
              <a:t>Automation Support for Ongoing </a:t>
            </a:r>
            <a:br>
              <a:rPr lang="en-US" i="1" dirty="0"/>
            </a:br>
            <a:r>
              <a:rPr lang="en-US" i="1" dirty="0"/>
              <a:t>Assessment (Multiple Volumes)</a:t>
            </a:r>
          </a:p>
        </p:txBody>
      </p:sp>
      <p:pic>
        <p:nvPicPr>
          <p:cNvPr id="6" name="Picture 5">
            <a:extLst>
              <a:ext uri="{FF2B5EF4-FFF2-40B4-BE49-F238E27FC236}">
                <a16:creationId xmlns:a16="http://schemas.microsoft.com/office/drawing/2014/main" id="{AD59455D-9E9E-4257-B5C8-4F40781B649E}"/>
              </a:ext>
              <a:ext uri="{C183D7F6-B498-43B3-948B-1728B52AA6E4}">
                <adec:decorative xmlns:adec="http://schemas.microsoft.com/office/drawing/2017/decorative" val="1"/>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185299" y="2836335"/>
            <a:ext cx="3523872" cy="3064935"/>
          </a:xfrm>
          <a:prstGeom prst="rect">
            <a:avLst/>
          </a:prstGeom>
        </p:spPr>
      </p:pic>
      <p:sp>
        <p:nvSpPr>
          <p:cNvPr id="7" name="Text Placeholder 3">
            <a:extLst>
              <a:ext uri="{FF2B5EF4-FFF2-40B4-BE49-F238E27FC236}">
                <a16:creationId xmlns:a16="http://schemas.microsoft.com/office/drawing/2014/main" id="{EE4FA463-EE03-0F42-824B-958988227BDF}"/>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8568551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D30F-2393-4CD6-82DC-9F140F931F53}"/>
              </a:ext>
            </a:extLst>
          </p:cNvPr>
          <p:cNvSpPr>
            <a:spLocks noGrp="1"/>
          </p:cNvSpPr>
          <p:nvPr>
            <p:ph type="title"/>
          </p:nvPr>
        </p:nvSpPr>
        <p:spPr>
          <a:prstGeom prst="rect">
            <a:avLst/>
          </a:prstGeom>
        </p:spPr>
        <p:txBody>
          <a:bodyPr/>
          <a:lstStyle/>
          <a:p>
            <a:r>
              <a:rPr lang="en-US" b="1" dirty="0"/>
              <a:t>RMF Step: Authorize</a:t>
            </a:r>
            <a:br>
              <a:rPr lang="en-US" b="1" dirty="0"/>
            </a:br>
            <a:r>
              <a:rPr lang="en-US" b="1" dirty="0"/>
              <a:t>Purpose</a:t>
            </a:r>
          </a:p>
        </p:txBody>
      </p:sp>
      <p:sp>
        <p:nvSpPr>
          <p:cNvPr id="4" name="Slide Number Placeholder 3">
            <a:extLst>
              <a:ext uri="{FF2B5EF4-FFF2-40B4-BE49-F238E27FC236}">
                <a16:creationId xmlns:a16="http://schemas.microsoft.com/office/drawing/2014/main" id="{3CA088ED-5AB2-443E-8077-4805359737A5}"/>
              </a:ext>
            </a:extLst>
          </p:cNvPr>
          <p:cNvSpPr>
            <a:spLocks noGrp="1"/>
          </p:cNvSpPr>
          <p:nvPr>
            <p:ph type="sldNum" sz="quarter" idx="12"/>
          </p:nvPr>
        </p:nvSpPr>
        <p:spPr/>
        <p:txBody>
          <a:bodyPr/>
          <a:lstStyle/>
          <a:p>
            <a:fld id="{61C45A3A-841E-C04D-A6C3-2A644B41F8FE}" type="slidenum">
              <a:rPr lang="en-US" smtClean="0"/>
              <a:t>91</a:t>
            </a:fld>
            <a:endParaRPr lang="en-US" dirty="0"/>
          </a:p>
        </p:txBody>
      </p:sp>
      <p:sp>
        <p:nvSpPr>
          <p:cNvPr id="3" name="Content Placeholder 2">
            <a:extLst>
              <a:ext uri="{FF2B5EF4-FFF2-40B4-BE49-F238E27FC236}">
                <a16:creationId xmlns:a16="http://schemas.microsoft.com/office/drawing/2014/main" id="{E5436A91-294A-4072-9349-CA11CCDEA9A5}"/>
              </a:ext>
            </a:extLst>
          </p:cNvPr>
          <p:cNvSpPr>
            <a:spLocks noGrp="1"/>
          </p:cNvSpPr>
          <p:nvPr>
            <p:ph type="body" sz="half" idx="2"/>
          </p:nvPr>
        </p:nvSpPr>
        <p:spPr/>
        <p:txBody>
          <a:bodyPr/>
          <a:lstStyle/>
          <a:p>
            <a:r>
              <a:rPr lang="en-US" sz="2400" dirty="0"/>
              <a:t>Provide accountability by requiring a senior management official to determine if the security and privacy risk to organizational operations and assets, individuals, other organizations, or the Nation of operating a system or the use of common controls, is acceptable</a:t>
            </a:r>
          </a:p>
        </p:txBody>
      </p:sp>
      <p:pic>
        <p:nvPicPr>
          <p:cNvPr id="11" name="Picture 10" descr="Authorize Step supported by SP 800-37">
            <a:extLst>
              <a:ext uri="{FF2B5EF4-FFF2-40B4-BE49-F238E27FC236}">
                <a16:creationId xmlns:a16="http://schemas.microsoft.com/office/drawing/2014/main" id="{C3D44BBE-6A24-8A4B-BE79-11FBF7015A13}"/>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320153" y="1137237"/>
            <a:ext cx="5029200" cy="5182465"/>
          </a:xfrm>
          <a:prstGeom prst="rect">
            <a:avLst/>
          </a:prstGeom>
        </p:spPr>
      </p:pic>
      <p:sp>
        <p:nvSpPr>
          <p:cNvPr id="6" name="Text Placeholder 3">
            <a:extLst>
              <a:ext uri="{FF2B5EF4-FFF2-40B4-BE49-F238E27FC236}">
                <a16:creationId xmlns:a16="http://schemas.microsoft.com/office/drawing/2014/main" id="{7193FFE2-11A5-B54E-4C9F-8DD900B3CEBE}"/>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16173681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2F37-FBBC-4B99-996D-1E5BA86BC90E}"/>
              </a:ext>
            </a:extLst>
          </p:cNvPr>
          <p:cNvSpPr>
            <a:spLocks noGrp="1"/>
          </p:cNvSpPr>
          <p:nvPr>
            <p:ph type="title"/>
          </p:nvPr>
        </p:nvSpPr>
        <p:spPr/>
        <p:txBody>
          <a:bodyPr/>
          <a:lstStyle/>
          <a:p>
            <a:r>
              <a:rPr lang="en-US" dirty="0"/>
              <a:t>RMF Step: Authorize</a:t>
            </a:r>
            <a:br>
              <a:rPr lang="en-US" dirty="0"/>
            </a:br>
            <a:r>
              <a:rPr lang="en-US" dirty="0"/>
              <a:t>Tasks</a:t>
            </a:r>
          </a:p>
        </p:txBody>
      </p:sp>
      <p:sp>
        <p:nvSpPr>
          <p:cNvPr id="4" name="Slide Number Placeholder 3">
            <a:extLst>
              <a:ext uri="{FF2B5EF4-FFF2-40B4-BE49-F238E27FC236}">
                <a16:creationId xmlns:a16="http://schemas.microsoft.com/office/drawing/2014/main" id="{79BCDC0E-D6FC-4E01-B8B1-5B072F014F03}"/>
              </a:ext>
            </a:extLst>
          </p:cNvPr>
          <p:cNvSpPr>
            <a:spLocks noGrp="1"/>
          </p:cNvSpPr>
          <p:nvPr>
            <p:ph type="sldNum" sz="quarter" idx="12"/>
          </p:nvPr>
        </p:nvSpPr>
        <p:spPr/>
        <p:txBody>
          <a:bodyPr/>
          <a:lstStyle/>
          <a:p>
            <a:fld id="{61C45A3A-841E-C04D-A6C3-2A644B41F8FE}" type="slidenum">
              <a:rPr lang="en-US" smtClean="0"/>
              <a:pPr/>
              <a:t>92</a:t>
            </a:fld>
            <a:endParaRPr lang="en-US" dirty="0"/>
          </a:p>
        </p:txBody>
      </p:sp>
      <p:sp>
        <p:nvSpPr>
          <p:cNvPr id="3" name="Content Placeholder 2">
            <a:extLst>
              <a:ext uri="{FF2B5EF4-FFF2-40B4-BE49-F238E27FC236}">
                <a16:creationId xmlns:a16="http://schemas.microsoft.com/office/drawing/2014/main" id="{6EC1F8B0-E676-4721-A68E-BEA0A6ED5C89}"/>
              </a:ext>
            </a:extLst>
          </p:cNvPr>
          <p:cNvSpPr>
            <a:spLocks noGrp="1"/>
          </p:cNvSpPr>
          <p:nvPr>
            <p:ph type="body" sz="half" idx="2"/>
          </p:nvPr>
        </p:nvSpPr>
        <p:spPr/>
        <p:txBody>
          <a:bodyPr/>
          <a:lstStyle/>
          <a:p>
            <a:r>
              <a:rPr lang="en-US" dirty="0"/>
              <a:t>R-1:	Authorization Package</a:t>
            </a:r>
          </a:p>
          <a:p>
            <a:pPr lvl="1"/>
            <a:r>
              <a:rPr lang="en-US" dirty="0"/>
              <a:t>Assemble the authorization package and submit the package to the authorizing official for an authorization decision</a:t>
            </a:r>
          </a:p>
          <a:p>
            <a:r>
              <a:rPr lang="en-US" dirty="0"/>
              <a:t>R-2:	Risk Analysis and Determination (REVISED)</a:t>
            </a:r>
          </a:p>
          <a:p>
            <a:pPr lvl="1"/>
            <a:r>
              <a:rPr lang="en-US" dirty="0"/>
              <a:t>Analyze and determine the risk from the operation or use of the system or the provision of common controls</a:t>
            </a:r>
          </a:p>
          <a:p>
            <a:r>
              <a:rPr lang="en-US" dirty="0"/>
              <a:t>R-3:	Risk Response (NEW)</a:t>
            </a:r>
          </a:p>
          <a:p>
            <a:pPr lvl="1"/>
            <a:r>
              <a:rPr lang="en-US" dirty="0"/>
              <a:t>Identify and implement a preferred course of action in response to the risk determined</a:t>
            </a:r>
          </a:p>
          <a:p>
            <a:r>
              <a:rPr lang="en-US" dirty="0"/>
              <a:t>R-4:	Authorization Decision (NEW)</a:t>
            </a:r>
          </a:p>
          <a:p>
            <a:pPr lvl="1"/>
            <a:r>
              <a:rPr lang="en-US" dirty="0"/>
              <a:t>Determine if the risk from the operation or use of the system or the provision or use of common controls is acceptable</a:t>
            </a:r>
          </a:p>
          <a:p>
            <a:r>
              <a:rPr lang="en-US" dirty="0"/>
              <a:t>R-5:	Authorization Reporting</a:t>
            </a:r>
          </a:p>
          <a:p>
            <a:pPr lvl="1"/>
            <a:r>
              <a:rPr lang="en-US" dirty="0"/>
              <a:t>Report the authorization decision and any deficiencies in controls that represent significant security or privacy risk</a:t>
            </a:r>
          </a:p>
        </p:txBody>
      </p:sp>
      <p:sp>
        <p:nvSpPr>
          <p:cNvPr id="5" name="Text Placeholder 3">
            <a:extLst>
              <a:ext uri="{FF2B5EF4-FFF2-40B4-BE49-F238E27FC236}">
                <a16:creationId xmlns:a16="http://schemas.microsoft.com/office/drawing/2014/main" id="{566F4965-62EF-8684-8FA3-A68AC3C31782}"/>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2263999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57CF-C3CD-4E70-A896-03350250C72E}"/>
              </a:ext>
            </a:extLst>
          </p:cNvPr>
          <p:cNvSpPr>
            <a:spLocks noGrp="1"/>
          </p:cNvSpPr>
          <p:nvPr>
            <p:ph type="title"/>
          </p:nvPr>
        </p:nvSpPr>
        <p:spPr>
          <a:prstGeom prst="rect">
            <a:avLst/>
          </a:prstGeom>
        </p:spPr>
        <p:txBody>
          <a:bodyPr/>
          <a:lstStyle/>
          <a:p>
            <a:r>
              <a:rPr lang="en-US" b="1" dirty="0"/>
              <a:t>RMF Step: Authorize</a:t>
            </a:r>
            <a:br>
              <a:rPr lang="en-US" b="1" dirty="0"/>
            </a:br>
            <a:r>
              <a:rPr lang="en-US" dirty="0"/>
              <a:t>Supporting Publications</a:t>
            </a:r>
            <a:endParaRPr lang="en-US" b="1" dirty="0"/>
          </a:p>
        </p:txBody>
      </p:sp>
      <p:sp>
        <p:nvSpPr>
          <p:cNvPr id="4" name="Slide Number Placeholder 3">
            <a:extLst>
              <a:ext uri="{FF2B5EF4-FFF2-40B4-BE49-F238E27FC236}">
                <a16:creationId xmlns:a16="http://schemas.microsoft.com/office/drawing/2014/main" id="{978907ED-2728-4BC4-9E15-B51824747042}"/>
              </a:ext>
            </a:extLst>
          </p:cNvPr>
          <p:cNvSpPr>
            <a:spLocks noGrp="1"/>
          </p:cNvSpPr>
          <p:nvPr>
            <p:ph type="sldNum" sz="quarter" idx="12"/>
          </p:nvPr>
        </p:nvSpPr>
        <p:spPr/>
        <p:txBody>
          <a:bodyPr/>
          <a:lstStyle/>
          <a:p>
            <a:fld id="{61C45A3A-841E-C04D-A6C3-2A644B41F8FE}" type="slidenum">
              <a:rPr lang="en-US" smtClean="0"/>
              <a:t>93</a:t>
            </a:fld>
            <a:endParaRPr lang="en-US" dirty="0"/>
          </a:p>
        </p:txBody>
      </p:sp>
      <p:sp>
        <p:nvSpPr>
          <p:cNvPr id="3" name="Content Placeholder 2">
            <a:extLst>
              <a:ext uri="{FF2B5EF4-FFF2-40B4-BE49-F238E27FC236}">
                <a16:creationId xmlns:a16="http://schemas.microsoft.com/office/drawing/2014/main" id="{E14F2972-8DE4-4C68-A2BD-6727C75A796C}"/>
              </a:ext>
            </a:extLst>
          </p:cNvPr>
          <p:cNvSpPr>
            <a:spLocks noGrp="1"/>
          </p:cNvSpPr>
          <p:nvPr>
            <p:ph type="body" sz="half" idx="2"/>
          </p:nvPr>
        </p:nvSpPr>
        <p:spPr/>
        <p:txBody>
          <a:bodyPr/>
          <a:lstStyle/>
          <a:p>
            <a:r>
              <a:rPr lang="en-US" dirty="0"/>
              <a:t>There are no additional NIST publications to support this step</a:t>
            </a:r>
            <a:endParaRPr lang="en-US" b="1" dirty="0"/>
          </a:p>
          <a:p>
            <a:endParaRPr lang="en-US" dirty="0"/>
          </a:p>
        </p:txBody>
      </p:sp>
      <p:sp>
        <p:nvSpPr>
          <p:cNvPr id="6" name="Text Placeholder 3">
            <a:extLst>
              <a:ext uri="{FF2B5EF4-FFF2-40B4-BE49-F238E27FC236}">
                <a16:creationId xmlns:a16="http://schemas.microsoft.com/office/drawing/2014/main" id="{4A0E2465-A0A4-FE8F-1DD6-127A4FE42993}"/>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8542981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A909B-279E-4EED-9D10-6B31C7C91550}"/>
              </a:ext>
            </a:extLst>
          </p:cNvPr>
          <p:cNvSpPr>
            <a:spLocks noGrp="1"/>
          </p:cNvSpPr>
          <p:nvPr>
            <p:ph type="title"/>
          </p:nvPr>
        </p:nvSpPr>
        <p:spPr>
          <a:prstGeom prst="rect">
            <a:avLst/>
          </a:prstGeom>
        </p:spPr>
        <p:txBody>
          <a:bodyPr/>
          <a:lstStyle/>
          <a:p>
            <a:r>
              <a:rPr lang="en-US" b="1" dirty="0"/>
              <a:t>RMF Step: Monitor</a:t>
            </a:r>
            <a:br>
              <a:rPr lang="en-US" b="1" dirty="0"/>
            </a:br>
            <a:r>
              <a:rPr lang="en-US" b="1" dirty="0"/>
              <a:t>Purpose</a:t>
            </a:r>
            <a:endParaRPr lang="en-US" dirty="0"/>
          </a:p>
        </p:txBody>
      </p:sp>
      <p:sp>
        <p:nvSpPr>
          <p:cNvPr id="4" name="Slide Number Placeholder 3">
            <a:extLst>
              <a:ext uri="{FF2B5EF4-FFF2-40B4-BE49-F238E27FC236}">
                <a16:creationId xmlns:a16="http://schemas.microsoft.com/office/drawing/2014/main" id="{A70D6B11-304D-4130-A7DC-A0DEFAE68F30}"/>
              </a:ext>
            </a:extLst>
          </p:cNvPr>
          <p:cNvSpPr>
            <a:spLocks noGrp="1"/>
          </p:cNvSpPr>
          <p:nvPr>
            <p:ph type="sldNum" sz="quarter" idx="12"/>
          </p:nvPr>
        </p:nvSpPr>
        <p:spPr/>
        <p:txBody>
          <a:bodyPr/>
          <a:lstStyle/>
          <a:p>
            <a:fld id="{61C45A3A-841E-C04D-A6C3-2A644B41F8FE}" type="slidenum">
              <a:rPr lang="en-US" smtClean="0"/>
              <a:t>94</a:t>
            </a:fld>
            <a:endParaRPr lang="en-US" dirty="0"/>
          </a:p>
        </p:txBody>
      </p:sp>
      <p:sp>
        <p:nvSpPr>
          <p:cNvPr id="3" name="Content Placeholder 2">
            <a:extLst>
              <a:ext uri="{FF2B5EF4-FFF2-40B4-BE49-F238E27FC236}">
                <a16:creationId xmlns:a16="http://schemas.microsoft.com/office/drawing/2014/main" id="{5A62B1F2-95E3-4332-930B-06F14478A62A}"/>
              </a:ext>
            </a:extLst>
          </p:cNvPr>
          <p:cNvSpPr>
            <a:spLocks noGrp="1"/>
          </p:cNvSpPr>
          <p:nvPr>
            <p:ph type="body" sz="half" idx="2"/>
          </p:nvPr>
        </p:nvSpPr>
        <p:spPr/>
        <p:txBody>
          <a:bodyPr/>
          <a:lstStyle/>
          <a:p>
            <a:r>
              <a:rPr lang="en-US" sz="2400" dirty="0"/>
              <a:t>Maintain an ongoing situational awareness about the security and privacy posture of the system and the organization in support of risk management decisions</a:t>
            </a:r>
            <a:endParaRPr lang="en-US" sz="2400" b="1" dirty="0"/>
          </a:p>
          <a:p>
            <a:endParaRPr lang="en-US" dirty="0"/>
          </a:p>
        </p:txBody>
      </p:sp>
      <p:pic>
        <p:nvPicPr>
          <p:cNvPr id="12" name="Picture 11" descr="Monitor Step supported by SP 800-53A, SP 800-137, SP 800-137A, IR 8011, and IR 8212.">
            <a:extLst>
              <a:ext uri="{FF2B5EF4-FFF2-40B4-BE49-F238E27FC236}">
                <a16:creationId xmlns:a16="http://schemas.microsoft.com/office/drawing/2014/main" id="{35F34F2D-768F-684C-B73E-7DA89A4961F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287839" y="1164300"/>
            <a:ext cx="5120640" cy="5147321"/>
          </a:xfrm>
          <a:prstGeom prst="rect">
            <a:avLst/>
          </a:prstGeom>
        </p:spPr>
      </p:pic>
      <p:sp>
        <p:nvSpPr>
          <p:cNvPr id="7" name="Text Placeholder 3">
            <a:extLst>
              <a:ext uri="{FF2B5EF4-FFF2-40B4-BE49-F238E27FC236}">
                <a16:creationId xmlns:a16="http://schemas.microsoft.com/office/drawing/2014/main" id="{DD41485E-30A7-74FB-6E20-38507343D9FD}"/>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6020984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F302-B0D1-4F46-BCFF-313D1AA1F442}"/>
              </a:ext>
            </a:extLst>
          </p:cNvPr>
          <p:cNvSpPr>
            <a:spLocks noGrp="1"/>
          </p:cNvSpPr>
          <p:nvPr>
            <p:ph type="title"/>
          </p:nvPr>
        </p:nvSpPr>
        <p:spPr/>
        <p:txBody>
          <a:bodyPr/>
          <a:lstStyle/>
          <a:p>
            <a:r>
              <a:rPr lang="en-US" dirty="0"/>
              <a:t>RMF Step: Monitor</a:t>
            </a:r>
            <a:br>
              <a:rPr lang="en-US" dirty="0"/>
            </a:br>
            <a:r>
              <a:rPr lang="en-US" dirty="0"/>
              <a:t>Tasks</a:t>
            </a:r>
          </a:p>
        </p:txBody>
      </p:sp>
      <p:sp>
        <p:nvSpPr>
          <p:cNvPr id="4" name="Slide Number Placeholder 3">
            <a:extLst>
              <a:ext uri="{FF2B5EF4-FFF2-40B4-BE49-F238E27FC236}">
                <a16:creationId xmlns:a16="http://schemas.microsoft.com/office/drawing/2014/main" id="{29B8ACAA-14F1-422A-AED8-E3260F7F0864}"/>
              </a:ext>
            </a:extLst>
          </p:cNvPr>
          <p:cNvSpPr>
            <a:spLocks noGrp="1"/>
          </p:cNvSpPr>
          <p:nvPr>
            <p:ph type="sldNum" sz="quarter" idx="12"/>
          </p:nvPr>
        </p:nvSpPr>
        <p:spPr/>
        <p:txBody>
          <a:bodyPr/>
          <a:lstStyle/>
          <a:p>
            <a:fld id="{61C45A3A-841E-C04D-A6C3-2A644B41F8FE}" type="slidenum">
              <a:rPr lang="en-US" smtClean="0"/>
              <a:pPr/>
              <a:t>95</a:t>
            </a:fld>
            <a:endParaRPr lang="en-US" dirty="0"/>
          </a:p>
        </p:txBody>
      </p:sp>
      <p:sp>
        <p:nvSpPr>
          <p:cNvPr id="3" name="Content Placeholder 2">
            <a:extLst>
              <a:ext uri="{FF2B5EF4-FFF2-40B4-BE49-F238E27FC236}">
                <a16:creationId xmlns:a16="http://schemas.microsoft.com/office/drawing/2014/main" id="{5C0AE0C8-2444-4CE4-B8DB-4D1251186D90}"/>
              </a:ext>
            </a:extLst>
          </p:cNvPr>
          <p:cNvSpPr>
            <a:spLocks noGrp="1"/>
          </p:cNvSpPr>
          <p:nvPr>
            <p:ph type="body" sz="half" idx="2"/>
          </p:nvPr>
        </p:nvSpPr>
        <p:spPr/>
        <p:txBody>
          <a:bodyPr/>
          <a:lstStyle/>
          <a:p>
            <a:r>
              <a:rPr lang="en-US" dirty="0"/>
              <a:t>M-1:	System and Environment Changes</a:t>
            </a:r>
          </a:p>
          <a:p>
            <a:pPr lvl="1"/>
            <a:r>
              <a:rPr lang="en-US" dirty="0"/>
              <a:t>Monitor the system and its environment of operation for changes that impact the security and privacy posture of the system</a:t>
            </a:r>
          </a:p>
          <a:p>
            <a:r>
              <a:rPr lang="en-US" dirty="0"/>
              <a:t>M-2:	Ongoing Assessments</a:t>
            </a:r>
          </a:p>
          <a:p>
            <a:pPr lvl="1"/>
            <a:r>
              <a:rPr lang="en-US" dirty="0"/>
              <a:t>Assess the controls implemented within and inherited by the system in accordance with the continuous monitoring strategy</a:t>
            </a:r>
          </a:p>
          <a:p>
            <a:r>
              <a:rPr lang="en-US" dirty="0"/>
              <a:t>M-3:	Ongoing Risk Response</a:t>
            </a:r>
          </a:p>
          <a:p>
            <a:pPr lvl="1"/>
            <a:r>
              <a:rPr lang="en-US" dirty="0"/>
              <a:t>Respond to risk based on the results of ongoing monitoring activities, risk assessments, and outstanding items in plans of action and milestones</a:t>
            </a:r>
          </a:p>
          <a:p>
            <a:r>
              <a:rPr lang="en-US" dirty="0"/>
              <a:t>M-4:	Authorization Package Updates</a:t>
            </a:r>
          </a:p>
          <a:p>
            <a:pPr lvl="1"/>
            <a:r>
              <a:rPr lang="en-US" dirty="0"/>
              <a:t>Update plans, assessment reports, and plans of action and milestones based on the results of the continuous monitoring process</a:t>
            </a:r>
          </a:p>
        </p:txBody>
      </p:sp>
      <p:sp>
        <p:nvSpPr>
          <p:cNvPr id="6" name="Text Placeholder 3">
            <a:extLst>
              <a:ext uri="{FF2B5EF4-FFF2-40B4-BE49-F238E27FC236}">
                <a16:creationId xmlns:a16="http://schemas.microsoft.com/office/drawing/2014/main" id="{2877AA35-976A-3CCE-E849-0D436A11F878}"/>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8629523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F302-B0D1-4F46-BCFF-313D1AA1F442}"/>
              </a:ext>
            </a:extLst>
          </p:cNvPr>
          <p:cNvSpPr>
            <a:spLocks noGrp="1"/>
          </p:cNvSpPr>
          <p:nvPr>
            <p:ph type="title"/>
          </p:nvPr>
        </p:nvSpPr>
        <p:spPr/>
        <p:txBody>
          <a:bodyPr/>
          <a:lstStyle/>
          <a:p>
            <a:r>
              <a:rPr lang="en-US" dirty="0"/>
              <a:t>RMF Step: Monitor</a:t>
            </a:r>
            <a:br>
              <a:rPr lang="en-US" dirty="0"/>
            </a:br>
            <a:r>
              <a:rPr lang="en-US" dirty="0"/>
              <a:t>Tasks</a:t>
            </a:r>
          </a:p>
        </p:txBody>
      </p:sp>
      <p:sp>
        <p:nvSpPr>
          <p:cNvPr id="4" name="Slide Number Placeholder 3">
            <a:extLst>
              <a:ext uri="{FF2B5EF4-FFF2-40B4-BE49-F238E27FC236}">
                <a16:creationId xmlns:a16="http://schemas.microsoft.com/office/drawing/2014/main" id="{29B8ACAA-14F1-422A-AED8-E3260F7F0864}"/>
              </a:ext>
            </a:extLst>
          </p:cNvPr>
          <p:cNvSpPr>
            <a:spLocks noGrp="1"/>
          </p:cNvSpPr>
          <p:nvPr>
            <p:ph type="sldNum" sz="quarter" idx="12"/>
          </p:nvPr>
        </p:nvSpPr>
        <p:spPr/>
        <p:txBody>
          <a:bodyPr/>
          <a:lstStyle/>
          <a:p>
            <a:fld id="{61C45A3A-841E-C04D-A6C3-2A644B41F8FE}" type="slidenum">
              <a:rPr lang="en-US" smtClean="0"/>
              <a:pPr/>
              <a:t>96</a:t>
            </a:fld>
            <a:endParaRPr lang="en-US" dirty="0"/>
          </a:p>
        </p:txBody>
      </p:sp>
      <p:sp>
        <p:nvSpPr>
          <p:cNvPr id="3" name="Content Placeholder 2">
            <a:extLst>
              <a:ext uri="{FF2B5EF4-FFF2-40B4-BE49-F238E27FC236}">
                <a16:creationId xmlns:a16="http://schemas.microsoft.com/office/drawing/2014/main" id="{5C0AE0C8-2444-4CE4-B8DB-4D1251186D90}"/>
              </a:ext>
            </a:extLst>
          </p:cNvPr>
          <p:cNvSpPr>
            <a:spLocks noGrp="1"/>
          </p:cNvSpPr>
          <p:nvPr>
            <p:ph type="body" sz="half" idx="2"/>
          </p:nvPr>
        </p:nvSpPr>
        <p:spPr/>
        <p:txBody>
          <a:bodyPr/>
          <a:lstStyle/>
          <a:p>
            <a:r>
              <a:rPr lang="en-US" dirty="0"/>
              <a:t>M-5:	Security and Privacy Reporting</a:t>
            </a:r>
          </a:p>
          <a:p>
            <a:pPr lvl="1"/>
            <a:r>
              <a:rPr lang="en-US" dirty="0"/>
              <a:t>Report the security status of the system (including the effectiveness of security controls employed within and inherited by the system) to appropriate organizational officials on an 	ongoing basis in accordance with the organization-defined monitoring strategy</a:t>
            </a:r>
          </a:p>
          <a:p>
            <a:r>
              <a:rPr lang="en-US" dirty="0"/>
              <a:t>M-6:	Ongoing Authorization </a:t>
            </a:r>
          </a:p>
          <a:p>
            <a:pPr lvl="1"/>
            <a:r>
              <a:rPr lang="en-US" dirty="0"/>
              <a:t>Review the reported security status of the system (including the effectiveness of security controls employed within and inherited by the system) on an ongoing basis in accordance with the monitoring strategy to determine whether the risk to organizational operations, organizational assets, individuals, other organizations, or the Nation remains acceptable</a:t>
            </a:r>
          </a:p>
          <a:p>
            <a:r>
              <a:rPr lang="en-US" dirty="0"/>
              <a:t>M-7:	System Disposal</a:t>
            </a:r>
          </a:p>
          <a:p>
            <a:pPr lvl="1"/>
            <a:r>
              <a:rPr lang="en-US" dirty="0"/>
              <a:t>Implement a system decommissioning strategy which executes required actions when a system is removed from service</a:t>
            </a:r>
          </a:p>
        </p:txBody>
      </p:sp>
      <p:sp>
        <p:nvSpPr>
          <p:cNvPr id="6" name="Text Placeholder 3">
            <a:extLst>
              <a:ext uri="{FF2B5EF4-FFF2-40B4-BE49-F238E27FC236}">
                <a16:creationId xmlns:a16="http://schemas.microsoft.com/office/drawing/2014/main" id="{13092C2F-76AE-2D2A-7B76-EC7F41C94BFC}"/>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1020594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150EB-532A-41DC-87D6-704CD9A7FFBE}"/>
              </a:ext>
            </a:extLst>
          </p:cNvPr>
          <p:cNvSpPr>
            <a:spLocks noGrp="1"/>
          </p:cNvSpPr>
          <p:nvPr>
            <p:ph type="title"/>
          </p:nvPr>
        </p:nvSpPr>
        <p:spPr/>
        <p:txBody>
          <a:bodyPr/>
          <a:lstStyle/>
          <a:p>
            <a:r>
              <a:rPr lang="en-US" dirty="0"/>
              <a:t>RMF Task: Monitor</a:t>
            </a:r>
            <a:br>
              <a:rPr lang="en-US" dirty="0"/>
            </a:br>
            <a:r>
              <a:rPr lang="en-US" dirty="0"/>
              <a:t>Supporting Publications</a:t>
            </a:r>
          </a:p>
        </p:txBody>
      </p:sp>
      <p:sp>
        <p:nvSpPr>
          <p:cNvPr id="4" name="Slide Number Placeholder 3">
            <a:extLst>
              <a:ext uri="{FF2B5EF4-FFF2-40B4-BE49-F238E27FC236}">
                <a16:creationId xmlns:a16="http://schemas.microsoft.com/office/drawing/2014/main" id="{A99C0382-3416-4866-BFB2-5F0739F9294F}"/>
              </a:ext>
            </a:extLst>
          </p:cNvPr>
          <p:cNvSpPr>
            <a:spLocks noGrp="1"/>
          </p:cNvSpPr>
          <p:nvPr>
            <p:ph type="sldNum" sz="quarter" idx="12"/>
          </p:nvPr>
        </p:nvSpPr>
        <p:spPr/>
        <p:txBody>
          <a:bodyPr/>
          <a:lstStyle/>
          <a:p>
            <a:fld id="{61C45A3A-841E-C04D-A6C3-2A644B41F8FE}" type="slidenum">
              <a:rPr lang="en-US" smtClean="0"/>
              <a:pPr/>
              <a:t>97</a:t>
            </a:fld>
            <a:endParaRPr lang="en-US" dirty="0"/>
          </a:p>
        </p:txBody>
      </p:sp>
      <p:sp>
        <p:nvSpPr>
          <p:cNvPr id="3" name="Content Placeholder 2">
            <a:extLst>
              <a:ext uri="{FF2B5EF4-FFF2-40B4-BE49-F238E27FC236}">
                <a16:creationId xmlns:a16="http://schemas.microsoft.com/office/drawing/2014/main" id="{D0FF4AB0-35A6-49A8-9BFB-D204979FD483}"/>
              </a:ext>
            </a:extLst>
          </p:cNvPr>
          <p:cNvSpPr>
            <a:spLocks noGrp="1"/>
          </p:cNvSpPr>
          <p:nvPr>
            <p:ph type="body" sz="half" idx="2"/>
          </p:nvPr>
        </p:nvSpPr>
        <p:spPr/>
        <p:txBody>
          <a:bodyPr/>
          <a:lstStyle/>
          <a:p>
            <a:r>
              <a:rPr lang="en-US" dirty="0"/>
              <a:t>The following NIST publications support this step</a:t>
            </a:r>
          </a:p>
          <a:p>
            <a:pPr lvl="1"/>
            <a:r>
              <a:rPr lang="en-US" b="1" dirty="0">
                <a:hlinkClick r:id="rId4"/>
              </a:rPr>
              <a:t>NIST SP 800-137</a:t>
            </a:r>
            <a:r>
              <a:rPr lang="en-US" dirty="0"/>
              <a:t>, </a:t>
            </a:r>
            <a:r>
              <a:rPr lang="en-US" i="1" dirty="0"/>
              <a:t>Information Security Continuous Monitoring for Federal Information Systems and Organizations</a:t>
            </a:r>
            <a:r>
              <a:rPr lang="en-US" dirty="0"/>
              <a:t> </a:t>
            </a:r>
          </a:p>
          <a:p>
            <a:pPr lvl="1"/>
            <a:r>
              <a:rPr lang="en-US" b="1" dirty="0">
                <a:hlinkClick r:id="rId5"/>
              </a:rPr>
              <a:t>NIST SP 800-137A</a:t>
            </a:r>
            <a:r>
              <a:rPr lang="en-US" dirty="0"/>
              <a:t>, </a:t>
            </a:r>
            <a:r>
              <a:rPr lang="en-US" i="1" dirty="0"/>
              <a:t>Assessing Information Security Continuous Monitoring (ISCM) Programs: Developing an ISCM Program Assessment</a:t>
            </a:r>
          </a:p>
          <a:p>
            <a:pPr lvl="1"/>
            <a:r>
              <a:rPr lang="en-US" b="1" dirty="0">
                <a:hlinkClick r:id="rId6"/>
              </a:rPr>
              <a:t>NIST SP 800-53A</a:t>
            </a:r>
            <a:r>
              <a:rPr lang="en-US" dirty="0"/>
              <a:t>, </a:t>
            </a:r>
            <a:r>
              <a:rPr lang="en-US" i="1" dirty="0"/>
              <a:t>Assessing Security and Privacy Controls in Federal Systems and Organizations: Building Effective Security Assessment Plans</a:t>
            </a:r>
          </a:p>
          <a:p>
            <a:pPr lvl="1"/>
            <a:r>
              <a:rPr lang="en-US" b="1" dirty="0">
                <a:hlinkClick r:id="rId7"/>
              </a:rPr>
              <a:t>NIST IR 8011</a:t>
            </a:r>
            <a:r>
              <a:rPr lang="en-US" dirty="0"/>
              <a:t>, </a:t>
            </a:r>
            <a:r>
              <a:rPr lang="en-US" i="1" dirty="0"/>
              <a:t>Automation Support for Ongoing Assessment (Multiple Volumes)</a:t>
            </a:r>
          </a:p>
          <a:p>
            <a:pPr lvl="1"/>
            <a:r>
              <a:rPr lang="en-US" b="1" dirty="0">
                <a:hlinkClick r:id="rId8"/>
              </a:rPr>
              <a:t>NIST IR 8212</a:t>
            </a:r>
            <a:r>
              <a:rPr lang="en-US" dirty="0"/>
              <a:t>, </a:t>
            </a:r>
            <a:r>
              <a:rPr lang="en-US" i="1" dirty="0"/>
              <a:t>ISCMA: An Information Security Continuous Monitoring Program Assessment </a:t>
            </a:r>
            <a:br>
              <a:rPr lang="en-US" i="1" dirty="0"/>
            </a:br>
            <a:r>
              <a:rPr lang="en-US" i="1" dirty="0"/>
              <a:t>(and reference implementation to conduct ISCM Program Assessment)</a:t>
            </a:r>
          </a:p>
        </p:txBody>
      </p:sp>
      <p:sp>
        <p:nvSpPr>
          <p:cNvPr id="6" name="Text Placeholder 3">
            <a:extLst>
              <a:ext uri="{FF2B5EF4-FFF2-40B4-BE49-F238E27FC236}">
                <a16:creationId xmlns:a16="http://schemas.microsoft.com/office/drawing/2014/main" id="{BF2EE1EC-7912-3F49-43B5-A09D4D4587C3}"/>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 </a:t>
            </a:r>
          </a:p>
          <a:p>
            <a:r>
              <a:rPr lang="en-US" sz="1200" dirty="0"/>
              <a:t>Lesson 2: RMF Steps</a:t>
            </a:r>
          </a:p>
        </p:txBody>
      </p:sp>
    </p:spTree>
    <p:custDataLst>
      <p:tags r:id="rId1"/>
    </p:custDataLst>
    <p:extLst>
      <p:ext uri="{BB962C8B-B14F-4D97-AF65-F5344CB8AC3E}">
        <p14:creationId xmlns:p14="http://schemas.microsoft.com/office/powerpoint/2010/main" val="32350887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BEC9-3929-4390-893F-92652ABD83AD}"/>
              </a:ext>
            </a:extLst>
          </p:cNvPr>
          <p:cNvSpPr>
            <a:spLocks noGrp="1"/>
          </p:cNvSpPr>
          <p:nvPr>
            <p:ph type="title"/>
          </p:nvPr>
        </p:nvSpPr>
        <p:spPr>
          <a:prstGeom prst="rect">
            <a:avLst/>
          </a:prstGeom>
        </p:spPr>
        <p:txBody>
          <a:bodyPr>
            <a:normAutofit/>
          </a:bodyPr>
          <a:lstStyle/>
          <a:p>
            <a:r>
              <a:rPr lang="en-US" b="1" dirty="0"/>
              <a:t>Module 4 Summary</a:t>
            </a:r>
            <a:endParaRPr lang="en-US" dirty="0"/>
          </a:p>
        </p:txBody>
      </p:sp>
      <p:sp>
        <p:nvSpPr>
          <p:cNvPr id="4" name="Slide Number Placeholder 3">
            <a:extLst>
              <a:ext uri="{FF2B5EF4-FFF2-40B4-BE49-F238E27FC236}">
                <a16:creationId xmlns:a16="http://schemas.microsoft.com/office/drawing/2014/main" id="{D4718489-359A-411F-A8DB-D869FA01DA6E}"/>
              </a:ext>
            </a:extLst>
          </p:cNvPr>
          <p:cNvSpPr>
            <a:spLocks noGrp="1"/>
          </p:cNvSpPr>
          <p:nvPr>
            <p:ph type="sldNum" sz="quarter" idx="12"/>
          </p:nvPr>
        </p:nvSpPr>
        <p:spPr/>
        <p:txBody>
          <a:bodyPr/>
          <a:lstStyle/>
          <a:p>
            <a:fld id="{61C45A3A-841E-C04D-A6C3-2A644B41F8FE}" type="slidenum">
              <a:rPr lang="en-US" smtClean="0"/>
              <a:t>98</a:t>
            </a:fld>
            <a:endParaRPr lang="en-US" dirty="0"/>
          </a:p>
        </p:txBody>
      </p:sp>
      <p:sp>
        <p:nvSpPr>
          <p:cNvPr id="3" name="Content Placeholder 2">
            <a:extLst>
              <a:ext uri="{FF2B5EF4-FFF2-40B4-BE49-F238E27FC236}">
                <a16:creationId xmlns:a16="http://schemas.microsoft.com/office/drawing/2014/main" id="{AF412F51-C712-41BD-A411-9C8AF31B5813}"/>
              </a:ext>
            </a:extLst>
          </p:cNvPr>
          <p:cNvSpPr>
            <a:spLocks noGrp="1"/>
          </p:cNvSpPr>
          <p:nvPr>
            <p:ph type="body" sz="half" idx="2"/>
          </p:nvPr>
        </p:nvSpPr>
        <p:spPr/>
        <p:txBody>
          <a:bodyPr>
            <a:normAutofit/>
          </a:bodyPr>
          <a:lstStyle/>
          <a:p>
            <a:pPr marL="342882" indent="-342882">
              <a:buFont typeface="Arial" panose="020B0604020202020204" pitchFamily="34" charset="0"/>
              <a:buChar char="•"/>
            </a:pPr>
            <a:r>
              <a:rPr lang="en-US" sz="2400" dirty="0"/>
              <a:t>Understanding what constitutes risk and how risk can be addressed and managed using the Risk Management Framework will enable you to do your part to ensure the integrity and trustworthiness of your organization’s systems</a:t>
            </a:r>
          </a:p>
          <a:p>
            <a:pPr marL="342882" indent="-342882">
              <a:buFont typeface="Arial" panose="020B0604020202020204" pitchFamily="34" charset="0"/>
              <a:buChar char="•"/>
            </a:pPr>
            <a:endParaRPr lang="en-US" sz="2400" dirty="0">
              <a:highlight>
                <a:srgbClr val="FFFF00"/>
              </a:highlight>
            </a:endParaRPr>
          </a:p>
          <a:p>
            <a:pPr marL="342882" indent="-342882">
              <a:buFont typeface="Arial" panose="020B0604020202020204" pitchFamily="34" charset="0"/>
              <a:buChar char="•"/>
            </a:pPr>
            <a:r>
              <a:rPr lang="en-US" sz="2400" dirty="0"/>
              <a:t>The RMF is </a:t>
            </a:r>
            <a:r>
              <a:rPr lang="en-US" sz="2400" b="1" dirty="0"/>
              <a:t>not a compliance </a:t>
            </a:r>
            <a:r>
              <a:rPr lang="en-US" sz="2400" dirty="0"/>
              <a:t>or “</a:t>
            </a:r>
            <a:r>
              <a:rPr lang="en-US" sz="2400" b="1" dirty="0"/>
              <a:t>one and done” process once an Authorization to Operate is granted</a:t>
            </a:r>
            <a:r>
              <a:rPr lang="en-US" sz="2400" dirty="0"/>
              <a:t>; managing risk is an ongoing activity that supports the organizational mission and business functions</a:t>
            </a:r>
          </a:p>
          <a:p>
            <a:pPr marL="342882" indent="-342882">
              <a:buFont typeface="Arial" panose="020B0604020202020204" pitchFamily="34" charset="0"/>
              <a:buChar char="•"/>
            </a:pPr>
            <a:endParaRPr lang="en-US" sz="2400" dirty="0"/>
          </a:p>
          <a:p>
            <a:pPr marL="342882" indent="-342882">
              <a:buFont typeface="Arial" panose="020B0604020202020204" pitchFamily="34" charset="0"/>
              <a:buChar char="•"/>
            </a:pPr>
            <a:r>
              <a:rPr lang="en-US" sz="2400" dirty="0"/>
              <a:t>The RMF is a technology-neutral methodology that can be applied to any type of system without modification </a:t>
            </a:r>
          </a:p>
        </p:txBody>
      </p:sp>
      <p:sp>
        <p:nvSpPr>
          <p:cNvPr id="5" name="Text Placeholder 3">
            <a:extLst>
              <a:ext uri="{FF2B5EF4-FFF2-40B4-BE49-F238E27FC236}">
                <a16:creationId xmlns:a16="http://schemas.microsoft.com/office/drawing/2014/main" id="{2F1A9506-24D3-209E-F73B-073CE664EA2D}"/>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Module 4: The Risk Management Framework</a:t>
            </a:r>
          </a:p>
        </p:txBody>
      </p:sp>
    </p:spTree>
    <p:custDataLst>
      <p:tags r:id="rId1"/>
    </p:custDataLst>
    <p:extLst>
      <p:ext uri="{BB962C8B-B14F-4D97-AF65-F5344CB8AC3E}">
        <p14:creationId xmlns:p14="http://schemas.microsoft.com/office/powerpoint/2010/main" val="42469114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A4D76-037C-4604-8984-7F39F8B3BA1D}"/>
              </a:ext>
            </a:extLst>
          </p:cNvPr>
          <p:cNvSpPr>
            <a:spLocks noGrp="1"/>
          </p:cNvSpPr>
          <p:nvPr>
            <p:ph type="title"/>
          </p:nvPr>
        </p:nvSpPr>
        <p:spPr>
          <a:prstGeom prst="rect">
            <a:avLst/>
          </a:prstGeom>
        </p:spPr>
        <p:txBody>
          <a:bodyPr/>
          <a:lstStyle/>
          <a:p>
            <a:r>
              <a:rPr lang="en-US" b="1" dirty="0"/>
              <a:t>Conclusion</a:t>
            </a:r>
            <a:endParaRPr lang="en-US" dirty="0"/>
          </a:p>
        </p:txBody>
      </p:sp>
      <p:sp>
        <p:nvSpPr>
          <p:cNvPr id="4" name="Slide Number Placeholder 3">
            <a:extLst>
              <a:ext uri="{FF2B5EF4-FFF2-40B4-BE49-F238E27FC236}">
                <a16:creationId xmlns:a16="http://schemas.microsoft.com/office/drawing/2014/main" id="{1FDFC7E7-A28B-43EF-8040-A2A577E01CD4}"/>
              </a:ext>
            </a:extLst>
          </p:cNvPr>
          <p:cNvSpPr>
            <a:spLocks noGrp="1"/>
          </p:cNvSpPr>
          <p:nvPr>
            <p:ph type="sldNum" sz="quarter" idx="12"/>
          </p:nvPr>
        </p:nvSpPr>
        <p:spPr/>
        <p:txBody>
          <a:bodyPr/>
          <a:lstStyle/>
          <a:p>
            <a:fld id="{61C45A3A-841E-C04D-A6C3-2A644B41F8FE}" type="slidenum">
              <a:rPr lang="en-US" smtClean="0"/>
              <a:t>99</a:t>
            </a:fld>
            <a:endParaRPr lang="en-US" dirty="0"/>
          </a:p>
        </p:txBody>
      </p:sp>
      <p:sp>
        <p:nvSpPr>
          <p:cNvPr id="3" name="Content Placeholder 2">
            <a:extLst>
              <a:ext uri="{FF2B5EF4-FFF2-40B4-BE49-F238E27FC236}">
                <a16:creationId xmlns:a16="http://schemas.microsoft.com/office/drawing/2014/main" id="{79C74677-4258-4388-8FA8-83004C9A0DC3}"/>
              </a:ext>
            </a:extLst>
          </p:cNvPr>
          <p:cNvSpPr>
            <a:spLocks noGrp="1"/>
          </p:cNvSpPr>
          <p:nvPr>
            <p:ph type="body" sz="half" idx="2"/>
          </p:nvPr>
        </p:nvSpPr>
        <p:spPr/>
        <p:txBody>
          <a:bodyPr>
            <a:normAutofit/>
          </a:bodyPr>
          <a:lstStyle/>
          <a:p>
            <a:r>
              <a:rPr lang="en-US" sz="2400" b="1" dirty="0"/>
              <a:t>Key Takeaways</a:t>
            </a:r>
          </a:p>
          <a:p>
            <a:pPr marL="800060" lvl="1" indent="-342882">
              <a:buFont typeface="Arial" panose="020B0604020202020204" pitchFamily="34" charset="0"/>
              <a:buChar char="•"/>
            </a:pPr>
            <a:r>
              <a:rPr lang="en-US" sz="2000" dirty="0"/>
              <a:t>Managing risk for information security and privacy supports organizational mission and business functions</a:t>
            </a:r>
          </a:p>
          <a:p>
            <a:pPr marL="800060" lvl="1" indent="-342882">
              <a:buFont typeface="Arial" panose="020B0604020202020204" pitchFamily="34" charset="0"/>
              <a:buChar char="•"/>
            </a:pPr>
            <a:r>
              <a:rPr lang="en-US" sz="2000" dirty="0"/>
              <a:t>Security and privacy risk management relies on coordination between programs and resources</a:t>
            </a:r>
          </a:p>
          <a:p>
            <a:pPr marL="800060" lvl="1" indent="-342882">
              <a:buFont typeface="Arial" panose="020B0604020202020204" pitchFamily="34" charset="0"/>
              <a:buChar char="•"/>
            </a:pPr>
            <a:r>
              <a:rPr lang="en-US" sz="2000" dirty="0"/>
              <a:t>Federal information security and privacy programs are driven by legislation, regulations and policy </a:t>
            </a:r>
          </a:p>
          <a:p>
            <a:pPr marL="800060" lvl="1" indent="-342882">
              <a:buFont typeface="Arial" panose="020B0604020202020204" pitchFamily="34" charset="0"/>
              <a:buChar char="•"/>
            </a:pPr>
            <a:r>
              <a:rPr lang="en-US" sz="2000" dirty="0"/>
              <a:t>The Risk Management Framework (RMF) is a holistic, repeatable process to manage information security and privacy risk; it is not a compliance or paper-work activity</a:t>
            </a:r>
          </a:p>
          <a:p>
            <a:pPr marL="800060" lvl="1" indent="-342882">
              <a:buFont typeface="Arial" panose="020B0604020202020204" pitchFamily="34" charset="0"/>
              <a:buChar char="•"/>
            </a:pPr>
            <a:r>
              <a:rPr lang="en-US" sz="2000" dirty="0"/>
              <a:t>The RMF is a technology-neutral methodology that can be applied to any type of information system without modification</a:t>
            </a:r>
          </a:p>
          <a:p>
            <a:pPr marL="800060" lvl="1" indent="-342882">
              <a:buFont typeface="Arial" panose="020B0604020202020204" pitchFamily="34" charset="0"/>
              <a:buChar char="•"/>
            </a:pPr>
            <a:r>
              <a:rPr lang="en-US" sz="2000" dirty="0"/>
              <a:t>There are additional NIST resources available to support implementation of RMF steps and tasks</a:t>
            </a:r>
          </a:p>
          <a:p>
            <a:endParaRPr lang="en-US" dirty="0"/>
          </a:p>
        </p:txBody>
      </p:sp>
      <p:sp>
        <p:nvSpPr>
          <p:cNvPr id="5" name="Text Placeholder 3">
            <a:extLst>
              <a:ext uri="{FF2B5EF4-FFF2-40B4-BE49-F238E27FC236}">
                <a16:creationId xmlns:a16="http://schemas.microsoft.com/office/drawing/2014/main" id="{E34E0ADF-9F21-0644-4E4C-9D4857CFB624}"/>
              </a:ext>
            </a:extLst>
          </p:cNvPr>
          <p:cNvSpPr txBox="1">
            <a:spLocks/>
          </p:cNvSpPr>
          <p:nvPr/>
        </p:nvSpPr>
        <p:spPr>
          <a:xfrm>
            <a:off x="274320" y="6400800"/>
            <a:ext cx="3657600" cy="365760"/>
          </a:xfrm>
          <a:prstGeom prst="rect">
            <a:avLst/>
          </a:prstGeom>
        </p:spPr>
        <p:txBody>
          <a:bodyPr wrap="none" anchor="ctr">
            <a:noAutofit/>
          </a:bodyPr>
          <a:lstStyle>
            <a:lvl1pPr marL="0" indent="0" algn="l" defTabSz="914354" rtl="0" eaLnBrk="1" latinLnBrk="0" hangingPunct="1">
              <a:lnSpc>
                <a:spcPct val="100000"/>
              </a:lnSpc>
              <a:spcBef>
                <a:spcPts val="0"/>
              </a:spcBef>
              <a:buFont typeface="Arial" panose="020B0604020202020204" pitchFamily="34" charset="0"/>
              <a:buNone/>
              <a:defRPr sz="1100" kern="1200">
                <a:solidFill>
                  <a:schemeClr val="tx1"/>
                </a:solidFill>
                <a:latin typeface="+mn-lt"/>
                <a:ea typeface="+mn-ea"/>
                <a:cs typeface="+mn-cs"/>
              </a:defRPr>
            </a:lvl1pPr>
            <a:lvl2pPr marL="457178" indent="0" algn="l" defTabSz="914354"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354" indent="0" algn="l" defTabSz="914354"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53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709"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5886"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200" dirty="0"/>
              <a:t>RMF For Systems and Organizations Course Conclusion</a:t>
            </a:r>
          </a:p>
        </p:txBody>
      </p:sp>
    </p:spTree>
    <p:custDataLst>
      <p:tags r:id="rId1"/>
    </p:custDataLst>
    <p:extLst>
      <p:ext uri="{BB962C8B-B14F-4D97-AF65-F5344CB8AC3E}">
        <p14:creationId xmlns:p14="http://schemas.microsoft.com/office/powerpoint/2010/main" val="38106277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OJECT_VERSION" val="9.3"/>
  <p:tag name="ISPRING_PROJECT_FOLDER_UPDATED" val="1"/>
  <p:tag name="ISPRING_PRESENTATION_COURSE_TITLE" val="Risk Management Framework for Systems and Organizations Introductory Course v2.0"/>
  <p:tag name="ISPRING_CURRENT_PLAYER_ID" val="universal"/>
  <p:tag name="ISPRING_COMPANY_LOGO" val="ISPRING_PRESENTER_PHOTO_0"/>
  <p:tag name="ISPRING_WEBLINKS_TARGET" val="_blank"/>
  <p:tag name="ISPRING_WEBLINKS_TARGETMJT" val="_self"/>
  <p:tag name="ISPRING_FIRST_PUBLISH" val="1"/>
  <p:tag name="ISPRING_ULTRA_SCORM_COURSE_ID" val="A6F72317-38C4-4191-98B9-FB1653AD0DC9"/>
  <p:tag name="ISPRING_CMI5_LAUNCH_METHOD" val="any window"/>
  <p:tag name="ISPRINGCLOUDFOLDERID" val="1"/>
  <p:tag name="ISPRINGONLINEFOLDERID" val="1"/>
  <p:tag name="ISPRING_SCORM_RATE_SLIDES" val="0"/>
  <p:tag name="ISPRING_SCORM_PASSING_SCORE" val="0.000000"/>
  <p:tag name="ISPRING_PLAYERS_CUSTOMIZATION_2" val="UEsDBBQAAgAIAP10/1C8fTX3SgAAAEkAAAAXAAAAbm9uZS9sb2NhbF9zZXR0aW5ncy54bWyzsa/IzVEoSy0qzszPs1Uy1DNQUkjNS85PycxLt1UKDXHTtVBSKC5JzEtJzMnPS7VVystXUrC347LJyU9OzAlOLSkBKizWt+MCAFBLAwQUAAIACAAcTbNQNmFYAkcDAADhCQAAFAAAAHVuaXZlcnNhbC9wbGF5ZXIueG1srVZdT9swFH0uEv8h8jtxS8cGKAExJLSHMSF1bHur3OQ28ZrYme0Qul+/G+c7pGxIq9Qqub7n+H4cX9e7fk4T5wmU5lL4ZOHOiQMikCEXkU8ev96dnJPrq+MjL0vYHpTDQ5/kgpcAlhAnBB0onhkEPzAT+6RncJGZOJniUnGz98lyjtztTss5OT6aoYvQPomNyS4pLYrC5RoRItIyyUsS7QYypZkCDcKAolUYxGmwl+bvaPymUlCzz0D3kJl5+8Y1ScvxrPmApFi6UkX0dD5f0B/3n1dBDCk74UIbJgIgDlZyZku5YcHuXoZ5Arq0zbwqyBUYUwZhbTPPXPLFuXC0CnxSOaxT0JpFoN1ERIS2fg1nQ1BhGuuaiXAt2BOPWJnbWtdetkUdiY6lMkFuavQO9hvJVLhu7T1/j05E7G0TpuOaTw9ysfw7Xidj/dbl+2QsNqN8k3Ad41If0lmnk6DDXb3U1tjK9rGR7V3JRBwFv3KuILSv39oTMF+QasNW5jZOVxcBLuDTHQuMVPtbhKF0a9m4rVLcSimuBbUcbrv7qqMgTbZbYCZX0JRq5j3xEOQXppTt15VROXh0ZKyxdAj2aJVy3aSuIV5s0uTsH3pT+o1a81O/1hkL+B+N+YREbU24COH5jqOPgRRragCLXdpckyVuuWcXk843ae8wDUzdScCmYCKOYSoCPPshM4x2dnoICoppdAlyNcL2Fg6CYx7FCX7NJMN49SBNytRukqG3cBCcyGA3AW3NB4EbJQvMUOdZhgPgZfFerrcdoeOWjHTZitGjE+PQC3JtZMp/W6UP5qS5tJJ+5fQeHzmHPg3oJuMt5MP8NcRoEgziaubC9jUCnAtPHIrVgOektroZDvGJWV8+jQZ8aXooZ0wznUvDOqss4zkOJs8qr+Yc59nIJ4QtyxNz209oeHlY6Cjh6Xtjius7nlVZrPhvcAoeln8NFksstRNDqXefvD9f9hhQizgZB9tb06Edt1I0dXBdat+qX9uO5oaqtVLJ7JCkvLoXFaaaBx9RjpGSuQhHArANq+l1gvP4RgFzEthiRotTPB4y88k7fKhzvji76FL+sLhosDauh2rjKpY3XEd1wJ38aH2Q2kS8eq7h4x9QSwMEFAACAAgA5YMyUZxeMggUBgAANxcAAB0AAAB1bml2ZXJzYWwvY29tbW9uX21lc3NhZ2VzLmxuZ61Y227jNhB9L7D/QBgI0ALb7G6BXRRF4gUtMbEQWfRKdLxpUQiMRNtEJNHVxYn71K/ph/VLOqRkx94LJCV5sGFRnjND8pyZIc8+PqQJ2oi8kCo7H7w7fTtAIotULLPl+WDGLn7+dYCKkmcxT1QmzgeZGqCPw1c/nCU8W1Z8KeD3qx8QOktFUcBjMdRPj89IxueD6SjElkWCwBm5JMQz26Ghh30fM4d6oYtHxB0McRVLhTKe57yEYM7eNAjtgFMX3xA/DCwCoBqasjCYTafUZ8QeDNlKoEKmVWJwkSxQpkpUVOu1yksRI5mhEv7Cowg8yFuZyHKLUhWLHiEEV44Xgnszv2bYcR12E06oTQZDkvHbBMKIciEylAsei/w5PjzqT7DbgNuyeCH0qU8C4jFYzOmYMjoYTnNRiKwEuPVKlaoPnuvYEGdIL0KLzjw2GAaJjAU6+TQjgdl3bzYZEf8EqQU6YZTBdHavgpMejq7BzzfodA3OnkanOYYFmGD/ql4TyycwYIdzh40HQwtWV5PmXpYrJIN1DkJBYsOTqmZXI6U2dyNsXYWMhng6DUczxh7jHvHors3aopMp9m5Cl17ScORcQlgqXfNsi1y1VD/+8uHDw7v3H37qBRMAn9xjIGSQ3r/tAOQxn7ohoBE39Mhn2G393c+OzpjreMDn5kc/a6DuNfAVvlvtZr4PJG8Y6gQmX+i1cInJFzeqQiu+EahUaCPFvckOIAKZg8QMh+FFpGAgq1oVZtMJBhKBrpjvWJqgIASV59vXddKpypXKwV2B4lrFsfGpWaXfr2v91dxSOlFB+opVymV22u567rkU24ZkE2A3voTFZftJAdIRvKH0RsvmNbi4zxLFY7SAlIIkDRBfrxMZNSm04f004dvWKHw8d7xLIDt1A0hf9m5EJ8UY2TnXk+2J4uOA+ACQ80LkT7ANDdeNOcJJ0g9h7FyOXfgwHcJYLlcJfMq+cUwJMGEqWjNFk45xEMypb+tF09mYozUvinuVx0csPdzPNmDHsygIwWIH4LpU7oGBHxJagTwXUdkOBlFiw+9GVzBVIGDITDLQkkqrogTZpOtElMJEK/VUeGQodSsWCvSVCL6puQ/ejdhaae7imWeNwxHbp1CXV1m06mgH4vymPg7VUAFNDjnfGlODFo7oZ8gukAxpHwt6BTnwqo/FDQlgkUnQZuPha+eyLpOQ93ZJaZf0Iq5zTLJtWiHNpo1UVQEjekkgNZkdKU77uQkI1HWPOdj9Tm6tUXd92FJuoIkBAoq81RGke4vYWlSfZs7v4QV2XFOpv6Qe35qej8cbnkUCyBZxvadbeBfL2LzTtDf+/6rk34iXTao/aaqEZ5PPJ33jOSos31EEL0uRrss213rBmvCfEoWW+HdD6DL1p/nft+QvsjMHTfyz9+fosNBnj1qDeOZKdd+tl46k6fwJNCy6OEKPkXS3Gmu3I4fqith+7ni0c7yLo2OGky1Ud2uPNgCeQk/FCMawxibyAFqdFKpQd1tz9jgM35w6utvPyShwGFSdubgtZNnq2ei5c301cn56YT3oWY+KDXOYCyF7ALjcH6kTmUL8cQfM2YTsVqAuEUczmasqiY38E3lnygSsbZWKr7vhRa5SM5rwYkf/ukx9fE4U9eT82um0Rz+1V3Dn/TkQ8NN3KSDYhzbGwp6lex9Lqz3paATy0UvhsmDXOoGOUl5GKyjHC1VlcUeg+ghmkwsMYM2cA8Hz9i6sAfgijHoUNaO/9QLRHR0kUbIH+8NTpSj+7A2ip7HHqC8vSvFQtgPNRoZFQUgvLqCTWyzaLBgeHYdsHrpYNUflnV3HkzNzgP0vciTldVFMVQpDp+1+mb6uM2TBjGFrPAH9BUZuqsqh6eyDsKObRWc+HOka5VoABA0Ek2UiEHngWm99UPXFD2Rmc0gbDCc8v4O0zpRKesVmNlDLqew3p8c7kKpMZNYr8ucVVT1h5kxDbNvmQghWEs77d3UPEcOBM2puhhK17AxmjbEHVeMLPBHLsi+gT8j+wkdfapgLBFdxfVH93z//ttnXl4RNToa0Vz8/Jr3N13V7/1SYK+6zNwc33v8DUEsDBBQAAgAIAOWDMlFzanLmpQAAAIIBAAAuAAAAdW5pdmVyc2FsL3BsYXliYWNrX2FuZF9uYXZpZ2F0aW9uX3NldHRpbmdzLnhtbHWQQQqDMBBF957CGwhdh0DXpUWoFxhxKgNJJiSj4O1NRG1p02Xe+3/CjIooQm6MuqprBZPwUyCIljChat7vbCPMeHVkQYhdwoJxz5VMbhhm3waM6GRT+gUmpvwPPz5vDSznoHjEC6Zc6MiivpQKm8klBzONG+sWj9qQJcFBNV88R9FBb/CGS88QhscZ2Jf+q3M3LTdZvPOA2ge2XlTzgap0suPuK1BLAwQUAAIACADlgzJRq8xjzpQEAAArGAAAJwAAAHVuaXZlcnNhbC9mbGFzaF9wdWJsaXNoaW5nX3NldHRpbmdzLnhtbOVY3W7bNhS+91MQGnrZKGnSNQ1kB5ktI0YdO7OUrsEwBLREW1woUiUpu+7VnmYPtifZoeg4duI0dFYPaXsROCLP+c7hd354pOD4U87QhEhFBa97ezu7HiI8ESnl47p3EbdfHnpIacxTzAQndY8LDx03akFRDhlVWUS0BlGFAIaro0LXvUzr4sj3p9PpDlWFNLuClRrw1U4icr+QRBGuifQLhmfwo2cFUd4cwQEA/nLB52qNWg2hwCKdibRkBNEUPOfUHAqzNsMq83wrNsTJ9ViKkqdNwYREcjysez81w9Zea/9GxkK1aE644UQ1YNEs6yOcptR4gVlEPxOUETrOwN293QMPTWmqs7q3v/vK4IC8fx+nQreHxwanKYAFrucGcqJxijW2j9aiJp+0ulmwS+mM45wmMewgw0Dda8VXUbfTCq96/TiMrk7js671YQOlOPwQb6AUd+JuuIm8K3yzfzGINsE/vTwPB91O791V3O934875rRaEYIXBwF+lOIBQiFImZMFwoLMyH3JMGaT1Hd4V0VAYDMsxiUWbQtxHmCnioT8LMv61xIzqmckFqJ9rQooTVZBED0yc656WJfFu4SwgOAbBX2TR67eLJHpzuHJ031q/PdZaLwOsNU4yyDZYq1wL/OWlGzFqKg8nmk4gl8mdQ45KxqKyKITUDeN0ZXt5ceHDAzDBSPAV5swzGgqWLvgi+ZCkPZyTpSKNrilvg+Seh0YQYwZM9gvCUYQ5NAaqgd1kAaDKodJUVw2hPZc+kRQzBHjQuQg6i+6xnWRYqpWgLgJrijFp/N4Tmqg/LNt26UHRiFGwYlLLST7kKWpJPIVG5iJ+TriL2CnkDTO5Q6STExKrDSTRCWMuwr+JkqVoJkrE6DVwIhBUVZnDfxlBy80OjaTIq1VoyBqpisIJJVOSHrsYugQTeQma0P0LRrS18LGkn9GQjIQEXIInQDGsU2XxdzYCLrBSt6D4xscXtoV1eq3wwwtzQJxOME82BIdSJHmht4KPZ4gLfaMHdCS4hAiaoKQ0rfZczrbz9DAsugHE+StFYwVf0bxk+GvCLwhZgt5iyLdjZZPAP+qBs9kMT6pCN8VbQUOJUwiJxYSNBDo55fPbwwEwwRwJzmYIJ3AZK9M2JlSUClZsg7DQ6ukeWn1I0+ppDLcOWJQpkU6Qu3uv9g9e//zm8O3Rjv/PX3+//KLSfEw5Z9iYs3NK88HByU3rzvj0iNJDQ9Qjal8Ype7ptoXMTX6n93xdP086qHd6cTg4acad9534cg1ARfr9azzwzYixfuKo5q7nOnBE4cmgeYoGYXTRjaMjl0TsCah5nWSQyiPzEuOi07+IIaahE7wJndOEMgjfOwFCEJ1q1s1sr+904HcuUgM7pZwvTShOLsCtM7ZdFO4dRnMKSfxN9BCnunxS+/k2esF/fvuwzWRLvYBgmWRby6Mfo1tvM0DfMe3P+7X8e353PsPymkgUC8GU2/Wvifpfm8RqukXhWeeXfrf1AzTkZ8qgfVp8z1z5gBn4a78tm52ccpoDreYtaPFBuvH6YDfw12/VaoC2+oG/UfsXUEsDBBQAAgAIAOWDMlHMqX1bcQMAAJ4MAAAhAAAAdW5pdmVyc2FsL2ZsYXNoX3NraW5fc2V0dGluZ3MueG1slVfbTuMwEH3nK6ruO4XQpVQKlXpDQtsFtHT77iTT1sKxI9sp27/fcZyL0yakUCHVM+fYczkeg68+KO8dQCoq+GPf60+uej0/TKUErtcQJ4xo6AVEwXP02H/6u1r1BxYimJDvoDXlO2Usha1HERikWgt+HQqucZ9rLmRMWH/y4yn78QcZsoslMKxLOVsSQnXMT+9htriIkp8xnI0W83EbIRRxQvhxJXbiOiDhx06KlEcmtDvzaaPtjwlIRvkHIm/G3v1w2IZkVOlnDXEtpuXt0lt6l1ESCUqBCWm8mHrT+04WIwGwMvvR8GE4vZBTHfV1Y05oB6qozmgjb3Q3ai1FQnZQL/J8ubhd3LXjOe5e78qXcVmChn+6M3MU/xHktzYXSZp8RyOJFDtT0BPOyHw6OUyQCK8fEhZj8+kkmITMQZ2CVIxG2AYhIyvFG/NpA7fVMv/qDgnf3G0p2Jtpwsn0MAoJGEy0TMEfFCvrU3vx+ZpqvEww2RKmEOCaKtAbZvhGUlVsU7dVuD/wSXnkgHJDhdgIlsYwt/E6wLq9ws/ns2yuuPGVNidACYfc6ERYGSvkC5b1DOkYK+S76dYrZ8cz+KnHcgo9zEjezK+rj17gBJdFvYpV4TUnrcwtV87RuaHAxCKCSSarNY3BdM0fZDYb0uAsJp+TA90Rje/Sb4MLjlkyyh+cOHKlNevK11QzaJJbKFKpMBh0b2q5Nzgsw74baqpXsNVFm+vGqifmsXClkK27hZ5vV5bNrnsan5LHfkzkB8i1EEz1ezkPrx9uYx/lc4YZ1viUgnzmW+FwssDaSFxouPQAYW/gpVsTrUm4jzEk1UYpS2ob29w/Pz+3qbE8jQOQS9QDhUKQdZvF7eluz/BXbyh8QlQntDgtU+9xO05oqXfHkCsAiAz3xW2wC+uJU6YpgwMUM8UxZAm3ZeYrVH9TvkZdufyq2/cdPeYTqBKKi6s7GggbDKuZYT3dmtckUFlitYFSzPYqp9q0L4ak0ap7ujXkSqrtjP6mCmKvauUkqRbvmsiimtU6T54cYMppnA0gdOhSM00ey2FCJHlZMmcR8Jm9CsE8WuVmZYYNnjaKGbMTr4mSeU5n7Brv54TR2PyR5o7YzH7lPAK/4BgIIqOXElJ7FRrclo1p4ruZTWyc9XGi/YFjsv0pO4Hf8f+SyX9QSwMEFAACAAgA5YMyUU0uyimPBAAAtRcAACYAAAB1bml2ZXJzYWwvaHRtbF9wdWJsaXNoaW5nX3NldHRpbmdzLnhtbN1YX1PbOBB/51NofNPHxlDaK2WcMFxihkzz72LTK3Nzwyi2EuuQJVeSk6ZP92nug90nuZUVAoEACkPaoQ8d6vXub1f7211tHBx9zRmaEqmo4HVvr7brIcITkVI+qXtn8cnrAw8pjXmKmeCk7nHhoaPGTlCUI0ZVFhGtQVUhgOHqsNB1L9O6OPT92WxWo6qQ5q1gpQZ8VUtE7heSKMI1kX7B8Bz+6HlBlLdAcACAf7ngC7PGzg5CgUXqirRkBNEUIufUHAqzU50zz7daI5xcTqQoedoUTEgkJ6O690szbO219q90LFKL5oSblKgGCI1YH+I0pSYIzCL6jaCM0EkG0e7tvvXQjKY6q3v7u28MDuj7d3EqdHt2bHCaApLA9cJBTjROscb20XrU5KtWVwIrSucc5zSJ4Q0yCah7rfgi6rRb4UWvH4fRxWnc7dgYNjCKw8/xBkZxO+6Em+i7wjf7Z8NoE/zT80E47LR7Hy/ifr8TtwfXVkDBSgYDfzXFAVAhSpmQZYYDnZX5iGPKoKpv5V0RDX3BsJyQWJxQ4H2MmSIe+rsgk99LzKiem1qA9rkkpDhWBUn00PBc97QsiXcNZwEhMCB/WUXvPiyL6P3BytF96/36WGujDLDWOMmg2kBWhRb4N0VXatQ0Hk40nUItk1uHHJeMRWVRCKkbJujK903hMoZ7YIKx4CuZM89oJFi6zBfJRyTt4Rz4G5xwD42BVAap6xeEowhzGARUQzqTpYUqR0pTXQ2Ak4X2saSYIWhymFQEdaM76U0yLNUKi0smTfcljT97QhP1l02vFd2rGjEKXkwtOemHPEUtiWcwuFzUB4S7qJ1CoTBTLEQ6BSGx2kATHTPmovyHKFmK5qJEjF5CTgSCNipz+F9G0M3phsZS5JWUYaWRqlI4pWRG0iMXR+fgIi/BEqZ9wYi2Hr6U9BsakbGQgEvwFFIMcqosfm0j4AIrdQ2Kr2J8ZWdWu9cKP78yB8TpFPNkQ3DoPZIXeiv4eI640Fd2kI4El8CgISWlafXO5Wy1p9OwbH/g+ZnYWMFXNC8Zfk74ZUJuQG+R8u142YT4RyNwdpvhadXopnkraGhxCpRYTHiRwJCnfHFdOAAmmCPB2RzhBG5fZcbGlIpSgcQOCAutnh6htYcyrZ4msAqCR5kS6QS5u/dm/+27X98ffDis+f/98+/rB40We8mAYePOLibNezclN6tb+9IjRvdtTY+YPbA73bE9ETI39Z3eiXX9Aulg3u7F4fC4Gbc/tePzNQBV0u9e44Fvdor1K0a1aN3aMEY/bsWIwuNh8xQNw+isE0eHLqXXE9DlOsmgeMfmd4qLTf8sBhZDJ3hDltNOMgw/OQECbU5d6ua213c68EcXraHdSwY3dhKnEOCemdi5CTcNozmFsn0RU8OpE580cF5G96/9gUEfbH87MLbU/QTLJNta5bzgifzjOPmJM722+tW62w9FJKfG6Dtdgz/zz+EulpdEolgIptzud03Ud50Jq6UWhd32b/1Oa6s1R92K7kU0+vOmzz4tP0iufIEM/LUfh3dAvvqpvbHzP1BLAwQUAAIACADlgzJRMWJxaa8BAABiBgAAHwAAAHVuaXZlcnNhbC9odG1sX3NraW5fc2V0dGluZ3MuanONlFFPgzAQx9/3KRZ8NYsyHJtvm8zExAcT92Z8KHAystJr2g43jd9dyjYtcOjaF/rn1//1Dnqfg2E1vMQb3g4/6+d6/dRc1xpYzagtXDZ13qMXVvc0z1NY5QXwXIDXQsrT1h/565egjD1Rm8b7Z2urHT8P7Zs3xrWLS8JCEZomtJLQ3gltRwX+aGR2zOqQkVPmeGsMilGCwoAwI4GqYDXjXdzXw02wBWMJ6h/0jSXQML3xp4uol/x1DBZhdDdzuQQLycT+ETMcxSzZZAq3Ij3GH9vp0uu9BFV98M0BuJr5kyBwAZ5r82CgaAdeXi/9pd9PSgVawzHuLJr78wkJcxYDdxMKg2kw/wNtGHcL2qLLXOfmRId+OA4b2UmWQadKd8voOho3MVF5darZCX7gDOxMXzKSsz2oc6xQbuUZH1AqzGxFumhoJ4lyZGkusgMXzewkOXtYa9v3b9QdYxSjSn/+iis7XaZTjMY1w9Y1WxO3tuhrLmd0BkNebt2K+kjs5FSvEJSIxG5JgSV5GNPuNHb9UqXN1AbUCpFXzbMKjabqosNXtyOQZ0zOTaZ1nMHXN1BLAwQUAAIACADlgzJRlBOzImkAAABuAAAAHAAAAHVuaXZlcnNhbC9sb2NhbF9zZXR0aW5ncy54bWwNzDEOgzAMQNGdU1jeKe3WgcDGVpbSA1jERZEcG5GA4PZk+8PTb/szChy8pWDq8PV4IrDO5oMuDn/TUL8RUib1JKbsUA2h76pWbCb5cs4FJliFLt4mjiUyjxSLHHYRqOFTXv/AHpuuugFQSwMEFAACAAgA5YMyUbirzd7WJgAAI04AABcAAAB1bml2ZXJzYWwvdW5pdmVyc2FsLnBuZ+18eVRT59ovPbbaIYpWK2FMkVptVdIElDk5HqxoHailBS1DCmFwghjGACGxtQWVkGBrRWRIbayxRZJSh4Qp0QLZaAIpYowaIJpdEkMEDCFAJnJ3qD1Sz7l3ffeuO3zfuvzB2tnk3b9nfp7fu7P2PvbhzoiFr7q96uTktHDrlk0fOTm9hHZymod/eT70n8qPBkOhwwtZH0X8w4nT7aGFTl5M27hjo5NTA+M1a+JL0Pkrh7bsyXJyWtTm+HsBIFxIdnLawd+6aePHpITh/lHGY+0epamoyd45vbLuJW+9U8nRVfNXnPuWuOItf7flB1J8Dr6UuOEqAl5P3XrkhOedeSfSh3e/oEhuuVG+df6Xm2mtF4/6fbMSdTFtk2jrz2GXWHezyVekRXyNrrlu6CeEZmhEZ/x6YGjkJ8InMXnMoV5N1k/N9uY1kFpOh2O7y19xfOgrKN7uOD6445f8N8cHXq33UseRb4RVOo7X6tM6X4SOn2kJ02rC+MuKTz2zEMGnZhYdDthTFlmQnTMF92ibgbtWdbF4VVhTMBlGT5y56sFZ2aO3aprxcPQL0Blp7/rgrZoR+B8iB5LXh2p7ZA/xh2jj5aaaUbJmyCjHCQuGr8g5AlMX4YP9CWTfo9JX9I3QtYctif9cfbvclft7rNJ8J1NSfrt5qu/Q41UrILyMivxDt1hIaxXVIBvMn/wBf654O+PXk5frpjwggGv9PLfa8UevFksQJ93QMW1fvdVFvOSCI2sHWhgjvQrIdut3sicfy4Q2HjLBZsTZjWMtittBhLT3kqffDD9/7lLuT2lMW0yM8MlrwqnzSf7N6wRTHUr754qAV7HjbdhMm3+LdUzsXGsRBKq/ckkgPbmViLGeYPjiIq/gB5ZDnhjZvTDSYn5Sgs00MgYmpwfziQXVwmACjkEdVSKoY6uQa6Uh5/mexBoFvbWIxadn9XcfkpS7EtqE5Il7g1pFb3THYsuFzSDky5U1V6LaB/FvlqL8Nv9CMt+InAYXaAYwdSgCxVShtNUukBYpUaAy3RO2EIrhIWF9Mbuoo3zylNCQx0VUBjK9kICWOE02n63JerNvufPmPTWU7bzETpriyTdY4yTlM1roeJFdKyVPJI3q0oH3kj8IPsA++pAgZyHBnnLUwc1M08Aqud6sQiOmOyO4TETSXndVS+AG3wBRB1/C5+SXV0UyccDN/RJ3bkDGAetXcCSj9yoAGLkZbQeNwb9aIPN1Z/PgvIB2vT5XhCKaScl7W9KJzaK/hyaMTgya7lYNRAIt6xxBa3CrnXgDvyd0jGC5INHvleRvt/zqIph6MhVJHlUuMWhRZNF3yyssZrmQUtQHl6tacNODk6EeQ6qeEqJptW8IZxUngH6sF5wimq/KyoNwact4idUuUqmmi6Ukh4B8fhhxexxuYhf94V1vv4E8BS+folSOb2jvhW9UTk/arxv1+HKBtohM56HE5e9oL9aswOwZeEvUMIVogUtUJvhQkr+7pqzh0GlhR0i3e1ssLIvoqW9SDe6FHSZawHH4E9U46kUo09Hd3DwKRgIAOhovsa+YpIgeFfIlpCoW35Yo2F69AYcpvqHf0K6Dg8P87dUIKXDNnYeqFYmJlUzzAO5TQwNYoEIbdIHqdCiXR+iyJ5e5cGFS33HqUgkbEF5KeqsKuAxXJFmPq6ykoJ2MXWsT6L3AteUVpRr86lKd17zY0DI8fnupAdC5VrhWuAPc+4sqwZz2xW4VZQo/5YipANwgasBfq8LhqjEDxXx6RFAyna0389gMDZDeqk2HAwPjGIxccTql82T2Hfob83bT8AHHzq7dfMXbKwXO9G8b+kXh7VfM9+aswpgyOt4McK6wZPSGqheWQHKuOtfpXiUW9N0huXU8CmxP92Rzfd3VPO9apnJkWJzYpw4kFFrwdz1Zo9Zg56JYqNqb8etDhw/QUvTZoZmE0CSkiEOcvhqIdZMCRwOZiIrS62unbWhOwPGIg90sBTkMRIMtVcepkxIkI+KLbnYHaxmeX6oymVoCc2k/64PBifbT7vIqzwn1r++Ep/YV8+v12Rjbb7xEDME426g2ObwvOhq8G9qUjgxhHKoTi950ob4i+nuwwBhcfJ20KckDe6akrV5m/DOY+QbdMRFrXZohJTppkweDD9Ojjl4nxmngG9smbJeLgh4XMEWWNFgrMWHiWdxQpzruBtYy2KiCrvBU2j59vVSfuaztPvxNDSrTn36Mape07an2sqtd5UvLzvrVMhfwIdOkEqRy3Aw2qXmJ/gissBu+C0ynKTwJo+TK8FfZsMpdfRz9GOlMvrtIHNDKkOo3pLr+0SZwHyiU42EHqW8nt3D0W67FH4k7ahA9uvoGGzC2P1nu0895mHkgp9Wgq2E6G/TEAe9RbjwvbAChd/nAf4CA2i+y7D8qpk92Wcl3BR6i9IQal9EqmQ96VpTWbOboydaQNfMb9JfcNC+s665C7Aly3mcwsPhxtFSi2Ros0hoaDPmGN/Oi9KOVpkF+vCLiS5GwMelC6cYNtUxpKZ5Q4I/39/UTtpYs2+mJZpH6iRaR9h7PO2FgsvNO1IBo7Uz/PQ6/qfpGOdRDRt3vYtTSNqbDcsG0TYtQP3f5qEKbvjJdFfWSlqVWI+SeUoZBNVhVLPu5deA94QCJIrCSrdb0+4mFYeFxb9NLDRGJUCoqWCThV3C8JmKvyED09PYNqXVWVLTxbcSEUCxmOWjzH6id1bjPRFyGAyrlMvyLVSUSUnDxJdKXg96MTg/wU6sirRrRds+6LT3poAfjbjXyUh2/zCDGnyxl6zPj0voEREp1wMB5ogJoMOg82O8T3XmEXsGvQcUSvk0/OmgaLyK0Td3d1DwAaEjul7xulJvGe3FNBbrI6XEjgt7DaB0EuBjj7wShlg94FVrNLZrawox889JIq8goNhgPKrwutXJ6Jqz8vsD0OGBvdQC9jA3ebRwePEeveZdCSaElZ4XDasDLcKla7hJ+PxBZy8CXkCheEaCJ+JjP8Z7fa2oxaTIz0rkB7SnFpg1fmab4w/oCwGQYTDUoQhEuRwatL8tI8ZAxULLB3wAHF3MLQxFXkSVEG7FxSpwOO9tjNasy7/EgwsMPiW7rFWBCw75GbeYMO23oZmjANKRo73KgffcGr64ALPa4uCMF6ps9qkz8JnfGBo8yUC1+/K7vpbB1CXa+gF9jMLYbwJa9lMsqa7AGr0r3AJVnv8IXS0z4945P9pDNHF4irLuHFJtRgJCyPS0bUuPJndaxCuHYoUeFCqnAVnCSxgYvB1I9Ch+VuyKl8qWsR4HDP7IxeUUS/jSEwxeQbvcE5srLgxJGrU0/dBOx7eX7yl90OiyIbvvGK/7haW+Dbw6t1LkSf5CsaaZod7AZxPe6EewOeKBzsaKXxyB5HEmqxjK9OrR1uiatlViY1E5jC6EmXUh6zPHO8vDRWohYB9/5jid7ci4iBuIP35UuqkS2jt9qu06g/J6yDILQdBCJ99PhaOzUdRyVNMDvKt6ufcJHRCtzFzk5jTf8yVSye7yzlA8Cut3nPYQWg/tC3fxqEfLmA53VzdqcrTV/c2Rn7EKIgr0UrnZGJ2MCqV5osOd7MFYCWuPDU1tGeiZ2sT8CHHTOMmOeJ2Y+wH9UHmT/nqkfBlkyXg3jemYIht6LkEHeAggfMypAXv2oGxowbjVTHPywqO7hVgZnEeIIPs5aYWtfDD+inKiw0Zjvu2oYvarTgeleazURERjbeIVXrVd8ZidNhHzXjXDEO+o+Aro8T7mfdItV1wY8gLsg0HiyBwsH+wIVTP/8vTPADXatua+tF+TvpR1FpXbL3T3RySKdm/yNsggq3ZC3sNLwWRAihInB5fVNE/f8eOA5bcidtKQpd8ZPHh1iPLy6inpgarVIIpMyofDQjioMV+UoN26WZWy/Q6PpSoYnN08x8cvzviC9FZ66TLnCa96D1QkJni4dUmk1I97TR5s7/5+McegJKlDk445eaXz5DxqK0Y51RWuUJfSZqeFgsr7XHdTAwXDjvvCOurVnnkPIi46m5dgnHHqlePvWtIUONvw6rPLrbjcHUV45w+IuYu0GbMVbW79+a+tCMdrBs/YAZJWDh49sgC4f+2WGg//G8I76KH/PDGt+BJS/82PL2vC3oc/j+M6THyf8QcXNqOQP3kWKZ1i4DcL+tiLFQcAPUyCJNyFoCPPvWEiPwRRXBxX/DvF/Dz7SVG66uYYb1/rk19dipFi7VeYnDfXR1i6b1PIJQBE5R8n8E2EwXJ0lDcsr8pke4k4PDZUFDJRnRx63ZPfxQIygaVT6FJ055u3n1XjFbeNb/QzV7C8cYktTZ3Ye3Y6YfD/z78NZEIVt2jtj4AMPSGPfMzNGBS54brlIoC8jxBWZe5mCAiBkQP/zZIsmLIZpt2oqAO6Mik6azzpDw1FDycWeWt/xK9yi4aFVFNUqDmU8gpp9T2rrk65D8rpm3FTdVuOFxppuRAr27c63W5RU28u/yBoq1nr9MLGA+mSB2HCueXcfI+kCzfJJn1Rt+QRWrb8gITKrkLybf17viWZSp00675Xz27GWS9jCqXU/1+GR8aH703OasmPc7VsP9X4Y5FxDxMV5+j1V71BaiQT+qepEeZ3he9Lt3R5+92sR8/ZWe/ls9wgRrCeHIsJ3VGOp4il+N3w7PrSsV7UPFkwkx8n5AqKr1nfCD2vwk8+zWbdI0kHs0omwd3uf6YL/jNYweP7sys3dcDie1IfZv7a79MTb3aW6oyBm7AQjjunikwLz09df6oFG0YZakQn/gMYmmgKRHJ/u0gpA9/VIEpF5z4h4iRVO93umrb6+HvVmt0/KMjwYyoF6v6IbPHFaPwb/O/4oDZVqpYnhK8BB065viTYUmeO1zxUcDD0p8vEHB4eJt+KHyj9HB/8eOJOvhxbl5UI9geYRrrIaUIDPKnwcLRGd4OWTTGMakOpjeNUY/m41oibouO5u7YbjS1Z1I5CA0RPttJXXyEdIJks/IWKP4zOaCLSZvL0W1Kf1zvL3Qrmyti2TAqfhHd8FMVAKYiq51LxDE4EaojGPNa6jMxE/unIJyp99+idUUqL1Xm2EuZHPoDUYzltEnU+d1wpHs+AfJ/3WZzzaGYgUVZgum5Z8WwcRpJHhfbtggYaX3TqksovmYe2tIPfwlL4INZFqbWQYvg/MCJmWPk1h/jfhqbB3DKw3IbdEJEKUxUzKVkNjLmT+aWICjE58PNURph8b6jlJrIQH8diAXhFxscNYT/925FMi9lgiBXaq+f76VLdnYKH/OOi1K2lvtbB1vagjMAyiRaIPXTsevM7u6IXOXMPT4jIwucvYZbpScQevn0Nn6I6BuWHBO5oOlOHK17tRR/CXEZPXH51H/TNFPCArfcETjIAwM7E6AJvpd/zsyp3MEmn4cd09o/lcRkfRXi8/0CSzzUrwlbIAkaRqs+Spq6C5cet9vz8r7WR2z9NQQC0n3v9plKE249L1P15+0rnS0WiMZbsXvvn1SC5RSbdMDQmwfzatmyWSmIT8waF7acxWyu1T56AK/JcGE/X1f9nmy4xFJVNAdyXfDGrsvw8Z7I+3xTBNfdhWc73SdPlcyO4+KkjxmNTwcdyR0bpZXXpMzI0rUkUJs4ztq6adt05e4OMAW2GOUHnqmePYdpOfeMmmW/3IEWWdxXb1qbpRmOQC//PZ1FLL5BBFuO6pslAc6vTht2z7ZmE4+u/9WWv67nsbqCac8ofCgSGQY5HP/mrI2yCLwcnCIAJX+ymlL8f+af8o75kTP0AnT/wV+t0b5ffYMhsl9p+e+wma8MzoSUv6P33849ewyqI5oDmg/0dA53zD1auwxkgOxtKojK/lDTMpD5nrIrExxBDVxMXu5uRZZYXv/HgrsKhSaNPaDUNSu02+yGuBfdSukXKmhVyh9bxqnFQgOQTnUnPMOzp0cG4WhfLJ7hpB3fBwJRdfONBAMPxYPzKpeNZrVnr6JYtenkTgbCIZjjoq7Tp7pG8H2N/A2ElbkgOBdIGDgoi0Ypm2+f5ArSm9v/aPu78jaMi44NROq82uw8Vhu2CZAZ7ujNserKRQhA9ooI4NloC4ahdkBDiGK9L/UGe3lwVwuH6+fpwDl5u2h3qGp1ZjcSM4q5hqezJFwtAMomHXeq9XmprCwBxowlQA+/TZFJxVhzWDJXJhAaKm7jmfRVE2q3PLFbIdQDcbMICDcHf8g9IIiki8q8UD6DAQ+8hhrHBfPywiPIVWjuoWaRXefvNl8FVATn3CKLmIZQpWa1iBG3yXSoEcke5oBYu/Dgj9h7H8uYh6DZa7zoN4kTrCl647qgFYYSxox4sGB3d5IICMSMaiRomVDDumP3rTdHdxJNhToZD7dVfF9tea+CbTaronIQtWEVCTN/IcbIbCB80DaBG7RazlAC8HQBEfk/v6BGKJlEHQelWU/RqYQRZP9ZEfB2YUmvn0YcMuD/cKV02X3LOMcAWb91xC8Io6PTq0qHdFnS5SoKEOVGc0QVrRTiuYl1xFxLqIvAxIIaKnQsMyDcMqzNFj6c8BaDygXSJDX99vQLGGG+p6eUD7tYDNAlIwZVvBZdupxz0ccbsR0BoMxCrwtIPB0SrAFv3LN/gCGWtlDC9NQH/Py9Wti5BGji0M/SK7OmCncNNzItiwSv0WUf7d2IUFf4owoMxlamaKqxTYp4iIGsiuDCzyCMEiOqSDHgABcdYVoMvfSMcp9xYWqkwQpfkWHNNneiyVu0uBwGCcndyYxWtSEp6Nu2+zb5b/2CybNS7g6E++9r4U+ZwmxRLMcyXgirZc/itUcufj3jmgOaD/rEAQEYqa5OW1WhC+2JEm6qzLHbTtWKStO9Nanj35L+Qr0m5IOzXv6LlmXJ8w5llLYpM7yabBmNB3o5pKOmzBzxO5zfaHB6hE4+1RSmJQ8Zamwg5b0Ii8zmL56emSrDUQ2Wz938BrG6+Eq0dtA6PaWp6ZX5f2dLUm2rmSKzD/NLIvMsx4ewzk1P5lwO73ne3dqKy/zOMzf/Hh7bjZ4/u8+i8uX18xe0j/2Dg7Qtu75kT+R0We6w5Xi5FCsnEQSU3JH/hJopeGTfaNjSsSZq15XO6KH1iAndLFMMImpnJGyXJkfOv4rW1ivCbprnvFMVVwNBB2U5T+aQ1vP4aiTKE+KqEm55vTn+16PrmFCldzBZNyL0wwqpaBysp5vLq4G1EoZuDCbOMVnAXXHLcTjb2yBsYvUcWSIka3/8y+cPJbyA815vrBEtrnREksdYxdoXkfdQijbyfEufhoAsPm/xYZZlLI2cDuYJEUGkmIsl4W6VwajWYw6ccCqXHKR+cVXj6DgalxdutVkcnA+gDMZYCgKb+zb6A23Ov6p5/MpiklEvjwRNgKv+IW0qZUx33IpMVkx21pc0HSapoGOARn4UJVfgl00Zuu+KRl7I6X3eRhzADc27UMVQspP84eSFifLBquZrjzQmoRgFTK4BEo7drQZJFl1WYpMb5Onh978y8j0JWxlrbLd36TzJSFmug4BD+Cg53EkzxYYGBG6H7IUXhAy4JjeIwRmg6Ox/fVwpcB+YYH8CNJNFqdQa06DUfz2FJIEKDzwmv3wirBosvBoxtmEVjtXYhJNcHdNEvGylWZ0Aw/+x5EFTC1dNFdvps1GgRDKaJ8Q/oZhjJn4Kr+ggSOBXhfOBClXKp/RqGHyyg7MDcDM7Hh21mYp739vHa4+iitj0TbiSbUeMeFAOwXmb50V0afR8cFftHlZLJiwnpUUiW6Oaw7I23+EbVJ5LNRA2o0+Pa+6eUTDucPKOL+kmFBmyXwRfhz7hA1QnNEXYFhxdcgAuEnCAutZVJFqR4BIjHpd/XECfqulmnUFlEDMR7c9Q3KF2KigMiAP9Qn4PBHZOWu8qCMNv60PpdTLCH1G3jNkLtYWyH6MwEYu0ZLFdHPZfVnMJJC5LM8BivPLKyEL9WgkJt7TNb88VJUVrWXfCkbMBn0BtZa8MQJQw5gMLBWgiZTpiLio80KHQJrzxRwho2inDKQx/iNhtfw8MZgwrZZhbfTlIJtov4f7wxaj3D1THXipsdiTmnCHMXBC47kcWdvQ2CVM79y9IqhttxYV5FQoH1ocJR6mwFWmVc3a+U9KLj5JjzBpA9YeBLfSfMqfKzXnfXrLq3gQfuA5eFp/qLI/tq/7kmmf3O2d7ah0DtL9ZmwbwiWezxc0dANpYBiGqzAUXrLXZFC4yqq+eFvrlJ3P0LMLKPppjtjcLSmAihvLMKcKZFM7TkTibX9UKLpEIOh/fRZYsJuekNKRBwU9a72OrGvsyV+ll8LboerybUZuNnAnmhQE093KG0dYxIHoCLsncodIz63yhWtNHFwBVPrVPoxaAnSfIzgyuhVucxz/LrLJN4LRB5XUkaWnOHV/dWZTcK5GfP/l0gHsWkShhkkfmJGc8GfLTZjGGJHkf9lf92Zg5+Dn4Ofg5+Dn4Ofg5+Dn4Ofg5+Dn4Ofg5+Dn4Ofg5+Dn4Ofg5+Dn4Ofg//PCB9NVn098wBGa4FRFoNYO6/Ez/EchuOxjorP/tce8LiPEhjNedxa8gQ2vlV3g4trHWbhmgvEWDOVUEQMASdEw3SFM3TdRalNT22cnnx//I7ztGVQuPGyEKAYkFxlCcLaL2yCMFr0D1qrXOyiQpU2BkHZHs3d1iiyoAe4bKv7fYdKKa1jTLuuxl4anEFt8YQ02IMS1E/XnO0tHKlTUp4kYOJg34l+Fy8fVeJLUh36nnrDHnXV3J4rP86DjHjTx+tYo3nyq+4oWOqeUdvjNWLdrfzSSQPKYcand4pMTA5++gvIzwWGdHHF6Br7Q+OC0eG2i5zwCi3cYfS6A8YbjzmQE8ofKm4icRMKcYz8rDgbNiPqijk5N2beULWlotjT8lpr3yJI3jQl3tZfZxhcUsnj/fEk80XZqkvNbh+Ct4T+azmWctyjwVzIjGKJOK2zpdWzbcbKekxlv+ywG0MFIY39gSQuzzfB/gpyf6XjEewYoXVkMq51SrXNeee90aLRQrtxMFWKsXA5XI0L5aEL1yJJw1geeHQPOx7TnhLQ2QZAVYqz2koQR5ypv7MCBtJyPfMe5Rysn45rT8GablCtT8xqrAvxYFxqtQtBflMAqnLah2mKoncqyOMPVycAmIwFTuUpnS3kYolC8dR1Q9/cix/uS1pcYFHaF8RgjVHUUdGSfWvmS/mSaNjHqFQRsJqjK6FMRXwEri4pZcS0cEGbx+gk3PQPGAXEu3Z0NrpN/qFG/7hmha+7HMVB0o/Jl6hygU5XNqBYys1LkROJ8UQbsZUo+eHiCKNiL1OW4tuDqRPHrXB6kP1vHNi9bvPZn3U9h2L1nbxwr/TKxp2LXBCX4COpBFMIddIsaLDdlYBJMAr+kSKnj2PIbdRK34/L9boMng7ckEHoG9nTEg9Kk2Hf6TVpSqLen36M11WeL5i4Eac+SQhf4LQz7d+44CM0C4R3TRyL6Oqat1zT4PZYBBCMRFqEqHhqN+2FbDmxuVsxeB7rohB38/xqu9W8daJu+DuTngEXd4awZTaiohBruSnLwtkmjC6/APQ8y0XfrGMTQeNo9vTaHZCZGg+05rpvLc6zFxWu1sebpbefSX8n3bNgIKjppIx05XXG1+5KUcu20KEMy4WN3fj1d7vaHkyAfDfvPIeTJbm2xsDcTo9FYRk594PqRxismTqc7l9DCA0cszgqeR2jXw759rHuvOIXnXki6Hc0IHBWOx3urTnQSXZUZxwok/ES7CMyBcZ8ZZBYh5kE7IMF546rsBRQ9+VeAX3qzH6PpWV4FXazBlQNmvi7WuiBGS0t5soBnPlmAFdaaj88UJv3AbHGtU4X+IPJ1lykEFnW013ZwwUIkSW9paWVQ8qvdqFyRIaA9biJ8yr8cmpt8VTW1eCRu/RER6v6JZop2blP95uhu+eHi6K6b02xBYTXGecUiyKrpft/riq5Pgzod8Eqm6fj+ia9/QS/FQ5i7fIFEfHxWATucjriGBxX3pFPNHNwJy9Jh9AB6wUvt2ozA2q8hrM6U1Sv3Zr6NT/n8dkXnNghQLkrlS39JfzB1JnkNYIEOM69Y7jlRuivHfxGdPEl/ZV7E7oGuKQ4Hx4WEdBaFLAnHnini4sdmDa16Cmeo8y9Sst7A8rEwniwyF0zaiYtNKTkvUGtTWVTFgblPesdH8SW1ObRfVPWJ6SX4f52aVsoGkl5W4VCrFq09MjDiR5OiZUmuccBF7XSE5XMUjx1s/rQI+In4Wrr+3jyRn7w28cjvCSqHqc65G8T97yoUfqvBq1YhSEfHNRnyzDNvksJivfs4O+nHTHEd1YLLW8JOHs8L9Xp10eRaxazZKHnOvYRJaG0Mryau0Y0FejrznvH188NF1u2JCNudHVx1+KKqkhshEH+ZcluyMB0nN2aoyUJ6SfQ9ycx1fZLlDg5f3u1lyYCzDSwcjQ6d+5ouZpbITWhgosdQ0T8aRE65If6cGlIREVmZ3nQ/AtVtCV+nDR/593VkbBCyDdHBkjtSdXLWSo+k6ac8Ew6RGPsuusozegJW+NRg+ZhjtX1FaIZvgOc6MKm+WUcqF6e6xnwMawSLH34s+0f+YodaiQ6zzNAAmQoUgr7rJDZAfGpoWOJFGW7y/cAvdLpmvaXI7euoj77Cm//JhOWbpBj8Oc85sX2dSd6LF0IDsN5aV5qtcgHCV7tZjPOHrRs6cq67Pn6pCOgZXJsLcdLGywUTrQ6s/Srb/A5JoUwhiFq1eIr3skYJXkmWnLGGp41oJpbd85qaljbjnnvVz6CH7kDPxWdtF1x9cADFUlPPEpEDgD6bAGufQu/wA5oDT7uhGDfx8GEA1BoF/v8zhegzhfz+4k2sMUk/awlVCSOBxYSWw05TMXQdKAA7mVf0xr89n1K3Xby58txp+sFP+xjDuuzmmmGmMiY4UtNkgnES3qsWX91M0ApXOx0qCmqWJL/3atAghx+NzpcTfpSsx9WFanArPATzC/VRBjSS+1bFuKzS7myYnzx3aIy3uiHjqrUm8GeCwYeFcgHi/hu6DzIcpOu/z1MtCIa0Yw/w111kCBFPW+yz3cijgWcWqE/ryYce7VZ8Ekq1Kk3P1PtJ/h7DE+UD9TN2LSN+MWwgLLdJf7FV+HtKlP+lLvdtcmzIdWQJ6QtyVizEwHQCDleOHaZfTdmMP2uzDrhkZTjyfZPoLY4q+2bGPq8Fhx4mmj1Hm1bLaBX9Y/n9FsbYmuY+2jshx7KJMrz1XXYrXmEoUBOXS1DrtYg4THA+1CH9bufUi0saNoPqbko3bjldtXfnHbm3SzPv0l4lxm7sIhYZKC+rPRPzqB+KZ068+5mDl+yV5CuJx996J/gZW8gHyOsYWT0lgcJPVgPSEJOsSQeUgaDuVQ1PY/aQv852P6byggwSx96CK9bn7GIk1cXhY16vLA+tx8xGbYiy5/qzQ/G3k/LqezxBa2y3k8cnX+LnnFUxjujHBdaoNRNSv7UFla4V0P6sg9+R3Xgc9SZdGFHYUhxWcM6Qe5phidb2tb3k37vLf4Aih6vUtxk6Sc89884yw5HayI+okfs/UM5U7BIn2jMUUzg8w6C+OXdxkf3ntGKqPvB4y1ZJ40uVL1LTCTG9LusBDN+NuANdkf+tcToSUD/EjjFnC4qQ0JDZN5nM5E9yKhichyqF3XhHnTjU0PLKnhABKSxavSBTHmpZDmohP+tDS5Gp5dc/aQOdZBsO+n58Hu9eAGQcxBxL79bpMi7IMupvjVkC5leWmQlix9bDrUoRd8Fzh+WyX/RwNFA+qsKvfnkv3T9s0nnaNfH5iGmrskQth5EPMSCSglDlWm1jeZvcaZvdXjYmZ+VjnoJXNQsWM1QMz+5rItNntgTnyqzfvXZaak7ksGug07V5erJPeTP3ZAMKryeDo32vKFy1y6c+EsZayz3itv9q/Win/WI2kTywiu24LS79EzUl12q9NNSbBo4HHJ7KHjnPuN0/6LfDJY0peVQNdb5uMGYjqWzF1XqibU1BnzO81m4SH//ADeecRIVPfI6ULbRr3ZBxtUm7GaQym+beK1pF9l7g+BRlRAed8Uxlt7AfUiXNwfbz/eyiqIrgi7nS6rr6S9BOtK9/dywaeh2SMeiHZfS119Ob94Hc8ey/QScY8yzfMKXVe6MFTRxhjTkTzW15ydHrTly6/Q9I6aaujMljpJTBOJRO7EpnTRsBNjDfNjHqA57vluXTE0BWIqtHiwx1yvN9XWMosf4GK5wuikbWQiWCW2/PtpdZ8H7Yz94s90lUf/Vw73TlR8lKu2+o1Ctc1SvtclcjD0cnQLKj+11yNoYwDFR5eWuuBiJ/VjhI+krox8ay/Mrqqh0stV0E/Z7yWw6rVglSA/1Sqw0juQJLUOR9vHICp/ybESwDIrqcXtZrd0lf6WoO3x6SQPkqhlKuCg9ZHpRHf6FGaZyu8sVTSD88UqfPXWRqXlXilQnTuv9UDwve4ndIrOP3wE4pRre9BNn+5Ohpcyp9kynr0fC2Z/2IzQqKh1U1Koj3vmSFDRdkT99pyre0b1WOhI9vGlfO6wOhIS4opFMb8NE7mydNY6XO8nquBR7WieMOTWu4U5b7A+p5Cji/bW+BnpeCz7Iaevk2aj6/wiLnci36gFE6CTvqo96r05DndZUzJvxQCM1WvoTydPC93T6+ylvw9i/WAqrvNUUlU7FgyubtLx86X9vF4GpI6xjMI81eqJ42FW9vFM6Qd5P26zzOxr5I8NSeRwxxOnw2nD1oF/ywMCzAhzZbyFbQQRu+hem3eRi55X4pIYK3xA+1uARlrszPtQsFlZaX7cvPqrrm4yVpjn2DMRjQq5R/S/ycaabMRzMk8+dQ0naQ8RK/lrHO5zgT/1Ku11ugoplXclrW4+rsjbdWSm06XctJwDeSSfJ6so0r5bLOI9CyRS0T+6jMFRpsXlIiw9xYKKHu44boVk3IAW2LKxUmrrzToFfvfW+PmiFTmDtKHqEFBxl5rli1xhew039eiTqTtIyOj4aGwPtvPkIwfi3BF970VlDtmR3ahzF39Mi9okKT52CMrDQOEygFgYlbRnaQ955VLoQ4I8jfyAtS6Hq34d9ozegWS44sv76j9QD5NcKqgntLzodtgw3KK3iQaFfdoG0yKhwHhCXNDvbN7cOp9gXhm1zrnTS5P6I+0C/OnjQBdeOnDb9VoLJNk6BDOGPgenGbZ873sCgieVS5SwnaVzo64bTS7L4YsflNWOER5/NPKrmlBE2s713OqSbuRXgdDhW+j/5rrN/AzEyNCR84exm9A/2B0C746ut7+/cxPnHZ1/8N1BLAwQUAAIACADlgzJRXcuG0VAAAABsAAAAGwAAAHVuaXZlcnNhbC91bml2ZXJzYWwucG5nLnhtbLOxr8jNUShLLSrOzM+zVTLUM1Cyt+PlsikoSi3LTC1XqLBVMrKw1DOAACWFSlslEyMEtzwzpSQDqM3AyAIhmJGamZ5RYqtkbm4IF9QHGgoAUEsBAgAAFAACAAgA/XT/ULx9NfdKAAAASQAAABcAAAAAAAAAAQAAAAAAAAAAAG5vbmUvbG9jYWxfc2V0dGluZ3MueG1sUEsBAgAAFAACAAgAHE2zUDZhWAJHAwAA4QkAABQAAAAAAAAAAQAAAAAAfwAAAHVuaXZlcnNhbC9wbGF5ZXIueG1sUEsBAgAAFAACAAgA5YMyUZxeMggUBgAANxcAAB0AAAAAAAAAAQAAAAAA+AMAAHVuaXZlcnNhbC9jb21tb25fbWVzc2FnZXMubG5nUEsBAgAAFAACAAgA5YMyUXNqcualAAAAggEAAC4AAAAAAAAAAQAAAAAARwoAAHVuaXZlcnNhbC9wbGF5YmFja19hbmRfbmF2aWdhdGlvbl9zZXR0aW5ncy54bWxQSwECAAAUAAIACADlgzJRq8xjzpQEAAArGAAAJwAAAAAAAAABAAAAAAA4CwAAdW5pdmVyc2FsL2ZsYXNoX3B1Ymxpc2hpbmdfc2V0dGluZ3MueG1sUEsBAgAAFAACAAgA5YMyUcypfVtxAwAAngwAACEAAAAAAAAAAQAAAAAAERAAAHVuaXZlcnNhbC9mbGFzaF9za2luX3NldHRpbmdzLnhtbFBLAQIAABQAAgAIAOWDMlFNLsopjwQAALUXAAAmAAAAAAAAAAEAAAAAAMETAAB1bml2ZXJzYWwvaHRtbF9wdWJsaXNoaW5nX3NldHRpbmdzLnhtbFBLAQIAABQAAgAIAOWDMlExYnFprwEAAGIGAAAfAAAAAAAAAAEAAAAAAJQYAAB1bml2ZXJzYWwvaHRtbF9za2luX3NldHRpbmdzLmpzUEsBAgAAFAACAAgA5YMyUZQTsyJpAAAAbgAAABwAAAAAAAAAAQAAAAAAgBoAAHVuaXZlcnNhbC9sb2NhbF9zZXR0aW5ncy54bWxQSwECAAAUAAIACADlgzJRuKvN3tYmAAAjTgAAFwAAAAAAAAAAAAAAAAAjGwAAdW5pdmVyc2FsL3VuaXZlcnNhbC5wbmdQSwECAAAUAAIACADlgzJRXcuG0VAAAABsAAAAGwAAAAAAAAABAAAAAAAuQgAAdW5pdmVyc2FsL3VuaXZlcnNhbC5wbmcueG1sUEsFBgAAAAALAAsASwMAALdCAAAAAA=="/>
  <p:tag name="ISPRING_PRESENTER_PHOTO_0" val="png|iVBORw0KGgoAAAANSUhEUgAAA+gAAADuCAYAAACqEi1kAAAAAXNSR0IArs4c6QAAAARnQU1BAACx&#10;jwv8YQUAAAAJcEhZcwAALiMAAC4jAXilP3YAAFInSURBVHhe7Z0HmERNVaZ/17jmtGbEnBUj5oQY&#10;MGBcc8aECVSMCCiKoKJiDqAsKgYMmDBnMC4YwKwohjW75tVVN5x3es7Pof66sW/3dM+87/N8z/TM&#10;3O6+oW7dOqFO3S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N5env/wpIiIyxHOE7hl6/dAvh/4jJCIiIiIiIiJH&#10;5q4hjHJ0Z/4gIiIiItvzny5/ioiIDPHMITKu0IvxBxERERHZHg10ERERERERkRNAA11ERERERETk&#10;BNBAFxERERERETkBNNBFRERERERETgANdBEREREREZETQANdRERERERE5ATQQBcRERERERE5ATTQ&#10;RURERERERE4ADXQRERERERGRE0ADXUREREREROQE0EAXEREREREROQE00EVEREREREROAA10ERER&#10;ERERkRPg6S5/ytXxJqFXCL1A6GVC/xL6rdAfhh4X+uuQiMhV8l9Dj9q9vOV3Q+8S+rWL30RERERk&#10;MzTQj8szhF4l9Mahtw+9aeiZQ2M8MfSToUeHfiX0d6GbxjuFXn33cjVfHvqr3ctRXjmEMbIPc79r&#10;K2hXLxR6sdDzXeqlQiI9/nvoMbuXs3md0A+Hnvvit1tu+Z+hzwg98vL1Vrx16Dl3Ly/4m9BPh/7j&#10;4rfb8l9C9KdPf/HbLbf879CPhf754rc+zxF6m93LW3lKiPPSsm9fQD+Ao5X78/X5wyX/EKJfZ397&#10;cE+/UujVQhzf84SSvw39XIjnAU6SoXMD7f7/SegXQv/34rfbQh+yZD/h9qE77l7eCs+t3969HKS9&#10;1k8O/dLu5WrovzlvSZ7/PEftd7b/b1nSvl40hLOdc8E+1Gf7b4QeH/rl0J+G/l8owTH/GruXq+G6&#10;0iaGjv/lQ/Xva+D++LPQW4SejT9cwt+5f3pwDtrt8zq312INPxSije5zn47tf4/nDTGOe4MQ57t3&#10;nfnMvwzV61xp77MlbHGfiIjIJXToPxJiwMngiI57iRgQ0DG/X+imTU34b6HeOVkiHqRz4EHfe/8S&#10;7TsQmstLhj4zxED9j0N/H/q3UG+flErhQFoKBiMD6v8Rys/5PyGMAgyMrfj1UN1X+kv6ziHeLETf&#10;mNszKH6J0BgfFarfgX4iVI2IpN1uqfJz236F48T468H2Xx8ie4pzXN+X4u+cm28LYTAM0b6P7IcX&#10;Dg2xZD+TXv/8TaGp51R7rde0yxacRvUz2+vafifnmH50iLnt691CnNv/FaqfX/Wvod8PvVeo0muP&#10;S5XZLUPH3/59jT4wRFv4g/K3/PsQve3zOrfXYo3yud7731yN7X8LfSD7/U+h3mchrvPvhT4kNMQ+&#10;44wt7hMROXGcg354XjB0nxBe1TuHGEytyVx41hBR0YeHiH69dii9+nJaHDIzhTbwwSEMIwaE9w3d&#10;IYRHnmjEM4ZEtoYII9Gq1w1hDGCI8Px4vdCTQhgAzx/aGvrLB4emMo3m8p9DODlbGOiPGa7H4o1C&#10;GADsI5kwQ89o/s65wTD8xRDXZU6/gzPlE3YvNwEDjEywFjKeDtEetoZz/KWhte2L99H2cZRwbmlf&#10;Q7AtzgCcF58esq8+H3By3D/03SEc8NXp08J1funQQ0NfExpzoImIdNFAPyw8jH8wxAN8qwEmRjnp&#10;md8fwlCT0wMv99bwkP/C0GNDPPgxjHTQyLEhlfb9QxiGmdr+LCEMDlKhqamxNUStPnz3cm9IQX7Z&#10;3cunAUPz7XYvrwyeF98aImW8hdokZMoQnWvBGPiWEGnMc7hHiHO6BRjipO+3vFzoFXcvT567hGjT&#10;a3jD0CfuXj4Neb1Qb3rAJ4WYNiLnwSeHPjXUG8eRVUF2Yw/GaARVREQWoYF+OBi4/Pjlz0OcZwaU&#10;eGc/OkT6qZwOW0bQiYqTgveroY8LvUjI+1auEgyOHwgxP/obL3/HWUQU+ntDnxLaOhp9t9AWEdnX&#10;DOU8eiBVPCElte1L331AOCoqZLT0tmMKytj87YRj+/YQ93flp0LvGGIOOvOU2Xfm9DJdqs6bJu36&#10;q0Nz5vRyjBgczMXfl7cM4aBJ8nzSHsZSfE8J+lOeo2va13uHyG5LcFp9ZAinBdcLce0w4qkdkHDu&#10;yQwBMlN6bQe1fFGotx1/H4MIf+99bftkPjfnorctDrgt+fhQ73to8y297RBTu3oMnaeepo4LZxYO&#10;ldo3cJ2/IISzjyxJsifIxiA7hWlACffBXUNc/7HnNv3Jh4Z6+9fqa0MiIrICIiHtvKtDiXnHDJKu&#10;Mzd1DjqV/SmQ9e+h3vcotUZbzmEkokRGTzs3nWJYawpfDc1L5TM/K9SydA46joX6ue3vfN4c2v3M&#10;OcBDTM3t/qAQBnfd5mGhIYP72UPfGarbI4yeSvv/FH0K+9SydA46q43ktsyvxpGYvxPtp3DaEO05&#10;vIo56CnaF06Llqn2VY8XcQy9zCb+RpZJ3ZbvHDs/ULdHvWtWmTr+lqX3D21hqznoQ/Se91O020+d&#10;p7mQudZrM+8R6l1njHAyR2p/iFiZB0M+WXqficgNw0jc9tAJU9l47CG3JQzgvidEpfPeA0OOzxYR&#10;dAZOVIKlgrAZEnKqEH1jGk87N53MoZ8NbTU3nc+8V2iftGCiXG++e3kBUW/6TgbICQW8ruK5+GGh&#10;2n9TAf3eISKaPShS9T6hNrX2XUNzIuP0KQ8J7ZPpQGTxxXcvLyB7okYjcd5gyJwDXHPa6lxHbtL2&#10;zaS29yrkY4wTcaXKdwqjrZ4/OT3ob2oRQa7t/UJMReGatvD/3wxx7+IES5h+Qg0iEZFZaKBvD8V9&#10;GKweE1IM8Uoz70+unjrgXwMprN8RcvAm58LU3PS1hZLqnGs+j6KIY4W4xiDlus4hxZFKBPQfL37b&#10;QQr8nDTxLcEAaB0PFKMimjkGxiBGdgUDk8ybIer5JJ2eAqZrxwGk/VY4n6Qn19T7O4W2qr9yCNr2&#10;9Tmhte0LcEi81u7lbeB64Xitcrms04bsxNoeWGbuEbuXo1AjiOX0Kucy5UNETgAN9G0hXW2fAc8+&#10;MNj60dDcar5yOPY5/0SliERa+VXOjZybTuEsUp+BqDBGY7u01FyYa13XWWfAjNG3FIxunAcJkWnm&#10;/v5OiOXKEqanUHTtmLxtqM1+Iho9x9H3hFCNsj9XaCwKTOQPQzHhnJDtsBSyEWoROCL5zAcmeliv&#10;F6uN9IrInQpt+yLKSfudS2tgs5oGmU9MP6CwIUUTaU/ppGBd8qo59QlkOdwDrTOkp7H0f6D9Vugv&#10;uG5T4Fzj3qzM+T4RkQs00LeFKtvHjr5UMNIp2tQWGpLjsjaCTiTt60Ia53KuYLixhnftg0h7xxhe&#10;wxNDFNtMMHS+KrT0HqF6e021J72YNbAxzmtaNgW/jr06Rm+u/i9c/pyCzIU2DX6skj4RbuoDJMx7&#10;/ZLdy0UMnU+WfqyFu4jmkxF0qrTti+tPEa65UXSq51eHR/LOIdopkVRW3vj5EOODsTX9ZTsoVMly&#10;tFOaylJrnVesb05/NofHXf6sDH0fThzaCXPRx0T/KiI3AA307aCa5yGWGFoKHfijL3/K1bAmgs5g&#10;9xtCOlfkHMExefcQ885J12aNZ1KdMVBIG2dguwY+g0hkrZpOlJLU+SW1Gd4qRHQ5wUj9uxDONIpS&#10;VYj2HzPS1R4HKfd1/uoYpGjXlHIYMy6Zu875rEY9EWOu3ZJ+i/nvdR1vDH/2mX2hH0v4zF51/FOB&#10;/b1nqLYvjCimUszZZxxPnx0aqhVAO2KeP4Yeq3A8PoRhyFjBmjGHA0cezpYpTY2Ba58Bbdr6GBTH&#10;a6krSFTYX+apk8EzplOeLiIiG6KBvh0MSsfm/h0T9oVB0hbFmWQ5ayLozN9lbXORc4PMj+8LEYnN&#10;SsQsKUWbZk4uBc/2gRRkImLVEOWzb7d7OYs2xZ453glOhTrwZlksiq1dFazMcUh+LfT5u5e38jGh&#10;uc8vjE6WfquQOp988+XPhGlXQ/OyTwEqbrPcWG1fVCafqrAOvOdBIVLjf5g/TICBxZQGihOy/JZc&#10;X+pyawlLsYmITKKBvh13CZ3S+cTY+9KQS3ccn6URdAaCGCBGVOScoFo40dhfCeVqA8ypJWqOwYKh&#10;RsR2C5iTjSGdMNClf5sT5SSFnOhTQoS6pjVjZFUDEzCerirqS4bA3O9+plDbb/RSrlvIGiAdPWE+&#10;Oetfz4HoeY3SUw3/j3YvL2D+bTVWeS6+S2if2hyHhjnjRLcT5s0TGZ9zHajczbxz6oeQ+k9fjgHO&#10;/HSmUPQctkRmvylkptth+PYQTpcpTRVibNPZl0xhvOPlz0ovqg70mzgya5X/nqxZIHJD0EDfjmNX&#10;bp/De4aY0zxn2R3ZjqURdOYm6kiRcwLD4sdCGMk5aGUwSySWNX63rk5NCjFRzVp1G6coReOm+LTL&#10;n8nPhF4tRKZRioF6XR7rDqFjZSAR0W6pSzuNgaOCVN0K88GnIKW7XTP9E0JTBiMGK0vCVXJaQ1U7&#10;pQEHzik/h8jS+IhQbV/vHZrTvioYWZ8bIgMDJxXn4h1COITa5deoGo+DS7aHQqssmzelqYJv1fEE&#10;TGWc6zzr1RvoRdXhKSHqFrRF7FqxnYjcADTQt4GBBx33KcIg9lNDVg89HksiRadSu0BkDlNzzR8a&#10;mltEaSlEnzB+cv1hnl/vu3s5CNkprfP0bUK/2OiBofo8xEBuKzgfCr6/BaNuDlSrrvNamQfeK07V&#10;g2kJRHHToUhU/INCNdW7BaOjdR5g2Lfn8yNDFRweL7F7ebKw5B6p/7V9fWiozrWv0LY4/6mXCiWc&#10;Q6Z50GaZc050nWkZ7Vx1MjuGPl+uHpx5Fa4xU2CmYLzVFkfEEUfdix60OYos1gr/PY3dmyJyjdBA&#10;34ZTXn+c9MdPDn1ByAIjx2FJBJ3I0qnULhAZ49BzzedAZewahaIAVxtBrmA4rbm/6DfbSPGhaOfA&#10;A3O850ScifLWFHfS1uuycVPg8KjbE0EfixDitJhjoLRwjdp566cIDibWuk441iEDmlT2nygiTX4I&#10;DCvWia8rBgDnhWkK58xYtgfnrh1nTqWVnxIsXVszHyjkRiR7CooCtssLcv1FRGahgb4Np34e2T/S&#10;Q+8WmpueJetZEkF/+5D3oZw6GG5Ekw4913yKPw8Rsc25mFP3GvtXHZNE93uRKYSzoUIUm/nghwbj&#10;7StD1RCgsvoHhIb6awwfMhnoPyqPDS0x0FlmDOdtMnU+ScOt2xAR7p1L1LYJUshP3UnMEnFUW88o&#10;+hhMJcBRlSJLgKySMdqq4Jy/c5pXzP3T1jggS28oQ4/6D21htN6UjlMF51lNc8cZ9pAQjr8hcKxR&#10;v6A62LgfWJJPRGQWSwwJGYaHci9NcSnMU/vpEGlv784fNoaBwP1DVJ1t58OdMhQ0YrC6D6Rmso7o&#10;FMyfZf7aPvDwpqDLHBjwzF1zdy6kVRJp/JHQv/EH2QQqf7Ne7T6cwjrIzLetUcI5YJhReAlnEm2W&#10;pamICG2dzs49Wgu6UciJuaIV9oH2TfpxCwNhijPlXE2idbW+w/1CrNPeg8/l+5kbnLA9fWZLu5/f&#10;Fhrrs9t+hf6BSBz7C7kOMhkBCf31F4X4/tYouneIufU1e4BrQTZXzTBos3nYR/a1gtFMUbfeVJu6&#10;n2QiMHe9RpSJ4FMkrgf70q5/z3mgHUF7Dr8i9FG7l6uhrXDNEiLWODH++eK3+e2LVVA4tpbavoiQ&#10;tvcRy/cxhaKNEuNooT4DKfQ142GofSVzrl9l6vhbuLak4Gc7au+fHg8L4eyvMEWEc1mdDUTWceJR&#10;OC+hQCNZGL9z8Vuf3vN+aqy69DzNhe/lPsPgrrD/tI8nXPz2VG4fwhBvV2R5RIjlBjNFfao/EBGR&#10;DcBA5wGxj3go1YEPgyUMrd62+4gHNRV1zwnOTe9YlmjM413hwdl7/xLN/S7mJfbev1YMzBngOpXh&#10;MDC47533JTpX6n1B5PZQtOe4NZ4S7jHSwuu2CMMo5zqztFr9H/Ozp4qgkaZc34PTtJdC3+7nlFOv&#10;7Vd4f3UcACn19M91O8R9jVHEufjyEMZTuw2GD06UlnY79qPHnUJEc9vt635SzLL+D0fPVF/DtIf6&#10;HpwjaaCuvZ/IBhuCc1S3JfW8Rnfnti+KCDInuG6LavsCirDi7K7bcF7IKknjn2kEODEwztrtpjI0&#10;6vZo6PolU8ffglFY21x7fD24h1gKsH4PelKI9sk+cB/hMGq3wRkwVQ+n97yfot1+icbaU8IqEu11&#10;RqTAPyD0WSGOeei8tPf6nP5ARG4wptaeDkQaGEAmRFPoxGtV2S1gsMkDsF0XWLaDB+4cllYIHgNj&#10;hTmeDJDOKWVSzo85y3gdmt8M0dbHIGJVYSmstrp4SxvxJePhWDUiMMJr+n7yIiEilkRGKb5GlK7l&#10;80IYEWshc6s99grpuqQyV8igmOprvuvyZ8J66M+7e3nSkIb9xbuXo9w31NZeYN46K6jwP67ZJ4WI&#10;qNbIOfcQtRvISDg3uIc+MdRee+4V2ifHjLOozQzDYL9PaCiaf8rglOytTEEhOCLsnx7imNtl2GhH&#10;PJeNjIvIIjTQT4e2OidGHuuyYki3cyP3hcEWgw/mOcr2zJ06QpRmCxjsEX2r6/iKXGeIZhG5+qmL&#10;324LUT7W9q4Q7ZwCI57IZkJUa25F9X3hmDDSSZ0lVXrOPGi2Y0kvInjtM2QJvJclv5588dttwfjC&#10;UZDgTCZKPAUZCNWQo8hWTTE/VbgWnNOfv/htGAxs6hw8OjTH8ORzMXAxZEn/Ple4lzC2aS8c0xi0&#10;LRxAbxraevnFY8F1pv4G46baPwzBmI2IOkb77/MHEZElOAd9G7aYgz40ZwqvO3PI2kjEFpDOxmcz&#10;KD1lenPSlnJqc9CZk0jqW52ftxaq9D84NDVQkv2g/exrXJxrn1vvC5bi4p48BESi6jxsjBjSYoeg&#10;WjL7k8XUKExGNJnPwOBMJzROLOb//sXFb8OQYcT9VNdApzI6haEq7X5ieHzt7mUXlqCr83aZu8xn&#10;DhXXI8pM1BVDri10B5wTjHmWVKMo3FDWTptlwD6OGUmkPNc06tzPVw29TyjbL8tF0edMOY/JPqDo&#10;Wo0sUhuD51l7DufC/PAhw/ntQm+7e3kB14657VmLY2n7Yr40z55sR9m+2kJ8RItJV6fNkRnVOl9p&#10;f5z3h4d+MDS0HnbL0us3dfwtLPNJG8tK8kPHNwTnkjn3RInfKFQLwhE9ZmzB9WKfSf+ew/uF2jnc&#10;U7UJprJpxhhrTy30M7cLcY8QPKH/qVBQjswSxLkfOu9L+wMREVnBFnPQ66Cox8eGenO69hXe/FNe&#10;Jg6u4xx0InNb1BigqnUv5VW2Z+2c2apzpd4Xc+ZsyrZg/NGvMD/YzLfTB4cK2QJcs7nPHjk/mE9P&#10;pg7X+Ln5g4jIFvigPx9YhodiM1tD9eDvCb3oxW+yBcc0xIjUO79N5HpDii0OIgrEmSlz+pDWz9x0&#10;rtmczC05T5jWQD0MrjFZJSIim6CBfj4w54+qsF96+XpL8PQzX+oYa/7eBI6Zxkyq5NZLXYmIiIiI&#10;yBWggX5+MD+SdTa3hjR95mJtvSb3TeSYEfStnTUiIiIiInJFaKCfHxSboRDNd4fmVPmdC1FfCgRR&#10;mfcclsE5ZY4ZQWcuexbIEhERERGRM0YD/TzBSP/g0CGqr1PV/RBz3W8ScyLoLD2zxVxSqsDXitMi&#10;IiIiInKmaKCfL6zF+W4hlnfbMqWaZd0+JPQlIdPd1zEngs7yRFusb896z2RUGEUXERERETlzjpmK&#10;e5055DroU7Dszg+EtlhPu8LcZtaMZU3Uq+Y6roMOXx36sN3LvaBi8P1DDwpZ4flw0H5cB/2w66C3&#10;cN++waUSKiezbjGFLXnd8pKhfbNK/jTUrlXNkkrt9X9yCGfpGBxDdXayz2P9Q+97WFOazCmYc3xk&#10;6PAd9A1r4JlWwZnIkpxjLDnvU5/3HCGW/5wKIsw5/z1YmpL1yl8rVK/NT4dYG53lK/eFNeDbJTCn&#10;9hdHK8+PXJcc/jL0h7uXXa6yvXDuGHvs4yDO+6F3vuYytf/s35uHmMZXV6zhHqcfecLFb33a87fm&#10;/q3XvXec9Xr1wBH/PLuXF8y5H9mPdwmxPj3L/gHniecYffnUWvy9/dw3a3Of6zAG/cW7hl43VO9n&#10;7pvvCv3yxW9PS+++WHN/TrUHEblCjrEO+hh8P51173P3FeuvP2PoKrmO66DDW4d6718jHrxU+H/N&#10;0D6DJRmGgU3v3C/RuXLMddBpvwwsfy5Uz10rBrQsP/myocoW/cVnhFq+MNRuh5Ntyohs2w37PdZH&#10;9J4ndfslx/fYEE7AFw/NdQ69Rqj9nJ8NPWdojKXnnUE506leLdTCAJ6Bb+99rZ4UwkHZ+5wWPpf6&#10;Lb3PqaIWC4P9fXhYqP1cjnfsOlBT5A9C9T0YDBhoQxyivcxd0YXvwYHQ+6y5SqPvo0K9/88R+0Cw&#10;ogUD7ONDU303/3+fEEZtS3v+pozU3vWo47vecd43RPbiEBjUdfuhIAJ9EWMA+iVWd6nvqfrX0GNC&#10;dwoNjRd6+7kW2vUnhKbGqVyHjwjNrYP06qGvDf19qPd5qV8KYcDX68t0Ts5D3Y7zNjbeZcz2T6Hc&#10;nnHX+4dE5ES5agMdXjv0F6HeZ+8jOnk6tqtkiwH3XKN5CwN9bpSVByODr95nrNXfhH4qxCALD7Fs&#10;hwb6Toc00Lknvjw0NrisImOEaDd9cLJFf9Ea6ERoWO+43Y7IzPOFxui1G4zEoSlEWxpciGKi7Pub&#10;hubQ+3yuBxHtMdacd67fX4XeK1RZYqCj/Jx7hIYcJvxvaiBfRV/a7tdciD7+fqj9TDLtnjs0RM9A&#10;R48MDRlSh2gvRATnZOWdsoHO8+9xIYyo3ntakTVIFJd7vdKev0MY6H8UGnOKzDXQMRa5D+q2Y/qH&#10;0FCW5FYGOtcBA3nudaD9/URoKuuDqZhLjhVjnPsory/9BCsX1W0Yj71UaIjWuUfEv2Y2iGzGlOdf&#10;zofHh+4ZosPaEgaR3xh6p9CYh1eeytxIFQ8sIjVbguf5TUJ4gnsDxHPXH4eI8nxxiGkhpA8PDVzl&#10;/GAge7dQa7z+SQij4bdDDCoT7rUXDhGtnBrQ7QNR5dvtXj4Nrxha4wi7c+gNdy8PDs95jK0fDBE1&#10;morg9gx5rsf77V5uCvvCdXtA6KX5w0rycz4n1Js2RJ/4maE2CwCnNs4LhEFeoS/FeGkzNOZAe3mh&#10;3cunAYOWbIalcN3uuHt5cGgvtGucT5y3uc+zU4Jr9qMh7rF23EJ6OOMkDLYKz5F3Dn325etjQt/y&#10;wNDa7+WaYZx/TajtB8nYof/E8VP7TsBY/cTQg0M1bXsrXj70YyHuh3odcKhhDNOfcw9WOBYcdEw1&#10;GXJa8Jx4SKg9Vox77mOuL5HuCmn+7x3K68s+fEWonhOMbaZ29uBeuOvu5a2QwbVFLSERORCnEEFP&#10;eJDT4fS+Yx/RmTKovArWRGZanWIEHd4iVFOm1HzxMOZBTMYA7f7QDkcj6DsdMoL+k6F6vuh3SD1l&#10;oIbx+IIh0n2p18H1z+14/dEhYM4l+9gKA61+Nrp3qLctqZOV3ntTRPzHGGo3zI/sRdHXRETZh6of&#10;ChERbLdjkF7nfrYwL5sBffs+9Gehoag/9PaL/a56vdC9Qm2qK4PlOjBuI+hE8Il21WOkDfQykDC8&#10;cChXGIjXbfi8Twoxx5ZoN8LRgqHSnrevCy2Fz6mfUXWf0BBDEXT0q6Et2gsGUT2PiLn3vfaC4wIH&#10;2BBkA7xnqL1/PibURjcx1NrtEH039CK2ve17Yh+ePZR8R4g2VT+L4ybqSv9BtB3j8bNCbbYOfcld&#10;QskxIuiI72VqT49Hheq2/F7BedO7F5h/fYcQ/eeLhHDU4cRq73F+f5tQZYsIOvWR2utA4OAdQtxv&#10;9Ofcg+8Rwvlet0PfGsr58wn3KkZ4uy3ti/EUn8v15TrTDtvxVT3PGOr0I/X/3Adcwwr3HUGwuh11&#10;UNp9E5ET45QMdPiU0JL0wLliziDz8o7tUT83A33udwERnazEr9aLbAQGAxgYh4p+aKDvxID4EBDN&#10;qecKEd3pwX2DY6Zu2ysEVJkyZMbAOMr3MBCuBia/j82ZHGs3RI7bCN9Sgwv1YIDKPdGmlmKQDUHE&#10;uG5Lamr9fciAgLn7Bexbm+FTi161BvrQHGMMWuagtsfI4Pm5QslTQvX/ZBj1+gn+9vWhui3GS29u&#10;8hB8Rm0fOGJwbuTvPEeHPm/MQEfcD60jcml7GTIw+Ryyk6rjC2HELqV3HGPtDrZKqWZaQvs5OP6G&#10;HFNs3059wLDNiPKxDHQ0NAViykBv/49Ryrz2IXBgtYEc2mzNMNn3evSuA1kNQ30l1+cXQtWg57rU&#10;AqEYxI8J1c9EtK2he4rr0Rr/ZBOlcU1f1E7TILOxzkVv557zet8aFSKjHDriJFcDgywKcqyt4DsE&#10;HthvCeF5lmHowOfCQ5Jl0mQ/MHKIADw6RLrzWKRPTpPeHOeh6rjcN1+we3krc4qErYGoL1MpEgbv&#10;DPgT0iLbiO1cSBsfi1DuAwNuVr/4rYvfngop4AxKexDJSogsUhiPAXPC0p5bjBvYN9JxK2tS3InS&#10;fmSIVNMK1dlrFkQ7PYHvx6hv4W9E1ivPElqSlk6V6nosbXvhOfq2u5eLIUuE9x8CDE9SgEmHrjCW&#10;GMu6OCXo9z959/JWaMekfw9VLccY+7Ldy1uhLxqrFXAoKPBGxtAS6Jtax9mPhChIOMT3hsjyqNBm&#10;l373EDhbP3X38la4Djh3cWj24PrcPVSnmuAwqPcjUy/ojyscC9vg0OtBu8YRWvsxMgkyPZ6+4It2&#10;L28Fg7z2GfQx1QHAHPkn7l6KHAYN9OsJHdHDQ6Tm4Q3fEqIYpAQNDfBkeYYBkT+Mja2v1U2EhyhG&#10;yc+E2jRlOW2IlrSQutrOM0wYhDI4TR3CQOcZSRXofFbSt35TiO+u9ysG19zMjTpncd+5p1MQGSKj&#10;qsJ39TK2GJRWQ5T0UgahdX+5p4aux1JaA/kfL38uBUc0Kewca8Ix1qU5iXhV3i7Ui8gDS6zVdoWI&#10;9s+B760GIm2E6CYGejUQSPGdW9OFCH7C9WkNny0h0sh0jgpG71UXip0LmQOtM4WUboqwjUFKPMEH&#10;xjaIVQuWONr3gXaffQltAsN5yfiKSHfbljjmsQAN3/f5odYZQ7vcYi4690y7RBvtqv2+FjJ2mG5R&#10;ecdQzkVnHniNwGOUMzVmyDhPvi/EduwDIoOm3lffHqr7Vueit3PP6bdwftT3i2yOBvr1hc7540JE&#10;0+vAYAvofHmYMRdIbsuaBzse3CEPvyyHojTMw8XokPOASAYV2SukSZL2yRKCzC2vMEAifbxqa4hW&#10;1ogNqcoUNiIq/Xf84RIitsynnAP3ei1QRdSyLT60JRRbYp3lCnNWW6dAGzmm4jHXpEa0iCwSxdoX&#10;vhsjuYJTbS2/E2K+dAXnTkLqbOWNQ1T4pgAq6fRtxk3bruZmo+FwqecHw5BUb6o912JUpMeSBj4H&#10;nA8VMiAO2a+R4t/eh+eSzotxXiPfGL8Y31NgGNLXUHgUZYXwY4BjEodfQsYGRmR7f/ag3WJAVrjX&#10;56wnTv9JdkcFQ7gtpLgGovG1Gj7Xof2uIejrW7JwZdsOuTennC+A8Y0jlNU5EK9rJJ9+7qt2L2+F&#10;7CbS61uHFcEvHDgiB0UD/XrDoOJBoe+5+G1bGJDyIJ87yLhJrJmjj3FO+uixBgU3ARxIPExf/+I3&#10;OQeY71kj00SGKPpDai/zYxnM/nCI6Ab1BjCKD1kTg4hcjRhjmP91iAFddagRjaVPnAOGPRGcdOTx&#10;HCbKfaiUWhy0rYHKeXvW3csLiNi1hiWOCNJSWVoo4XpgvMyF89cKhwcZQ7WKPRFunlVroc0wv7WC&#10;8ZKRN7IeKP6UcM5J2yall3RVrikOAgbuFC3jeq4ZH+EYrM/EXwnRpxOBrxF+DJi5U8UwuHI5KMgo&#10;fTWAtoQIYdtecFQtmYe/FRzzlOrcdrJoan/AOe9l5uwDS9r29iOFQ3EJtNEvCXGvJXOr9hNNbtsB&#10;jum5QZn2OrPyQC22txbadr0OGMjVoTkG2Sb1GQDZN7VZcWS7tNkxa+C6MZ2nTqniPiPLgHs6wUFL&#10;Ffitg14it0ED/fqD1575V0S8twYvPmn0hxoonCt09mtgrtQHh9amesptYX4vnnuyPuT0IVo4VuyN&#10;6A6GOYWrMBwxqj4t1EZAt4Lvqp9N+iWRJ1IqW8fnXMOVKDT9Zo1Mr5l7uoQ2tZQCarUCcZ2TCemI&#10;AGo6VEiPnzsnGeO3FQbEx4ZqESYyvfaJoEMvapiF4oiiUlxqCJwVRMtwlJDuyr6wlONY8b8eZELU&#10;4yJKj2OAaB0F+xIcHb3l4IbAgKtTDcgAaKtub0mbjcB5ONQ9tiXtmtQ4R6rhe6pQgbymdtPPUVdh&#10;6py39zG0NSfG4B6v2SGM5baoTN6uJc73LLkO7ZSSXMqy7XfITunVkqAwHKn/Y2rX+adfv3+ofh7O&#10;/VpsEkefmY5yFDTQbwYYfFR/bb2lW4Cnl0H1VXjXT5V9InrMlaJonJH07SCSThutD1o5TRj8kLJJ&#10;GvjvhtpISoXBK5FIIhoYfUNzitfC5+PcrNQ0zUeE6v4xf3NOVJTnLnO7a5G7nHt6VQU4yd6phiVR&#10;rEzDJ328Ok0YwNdicmMQTW5VU2hxHPAMweHSG2gvIR0KPXgGssY1afxTKescHxHjzNogYjoHjBu+&#10;I+F4qhOnrbxNYa+M8E/BEk+0t4ToHlkYc9+/lJptAHzfITNVtqKddvdvobE+5FRgP1kSjAhtQjYA&#10;bXBsnM41aa/LkvuIe7yeH9Lr56TWT1H7EuA7lgQu2vaXn9c+w4ei8kyfofDfmNpic/DjoSftXl5Q&#10;zy0OMtZeP4f2JNcADfSbAwMhvPtTS4SsgTmUDDa38LxeB9ZG0BOqymIYbJ2ad5MhOkY1Yjl9iGRg&#10;SGGos67tQ0PtnNgW5qdXA2YLWAsZgzIh1bjO5SbNvY3aMo91LjghcCwkDI6ZH9kObg8NzlXm3Vba&#10;+aLt73cKbdHfE5nFCNkiOjunBgDPKaqs015IX31yaIxXClE0bE4knT67Oh941tJGEpZ+q+2H672k&#10;+j9r9tfnN9HiY7UXDKarSOvFsTqlGnluI6+cI87zlpA239uPFBkYa6CttOnTU1X7e9dlSbCkPT8Y&#10;ofS/+1KzPYD7YknxufZ+y89r79e6WsIWEBgZKsLI39tMJJGDoYF+s+DBQmXbqUHJUmhHpHcygNjC&#10;+3rubBFpYJ1O0mspRqLHdn+IUJJFQiqxnD5EgZhfyFrnpAJTEZjU8A8NMV2H+dF1YMo9h0G/VfEs&#10;+jGW1qlgCDAXss6nJrJZoZjR3AEyUVxSu+uUFqrBH6L4ZnU0AM6/jCKTWl8NZOaf06fX4ySyR5Qv&#10;YV7mnP3MqskpnChEsBNSy0nVJp13X0OzN42lre5Mm2EQznXDCcTc+5cN4WRm2TcyG9r+lsyMqbX/&#10;cVa87+7lrdBe6jmk7TAnvUL2wFxHB4bT/UI1VRin+yFWVMExUSFFfwvDbSm91ORWrDaQtFkURFy3&#10;NtC5P3r7keKeXgvOoF/dvbyAondjy7ByvG0b70WGh2AKWLUDuMZt9HoN1TEFS64Dxjlz4StPufzZ&#10;LtH2fKGe4c9Yl/nkVXPnwOM0pc5Jhfd/5+6lyHHQQL95MD+JQcFURGopGEB4GBn03PR2tW8EPSFa&#10;QoSlV9VUlsMAgfapE+n8wGAn5Z350BiUGMLt3Ghg7uEWMOcRo6pCVd92PnVrlFHEqB1cjoERVwd+&#10;RJoOsaQVEe9KFlfiXmjnQhOJbo+TZYWqAc3AHgfiFER4q6ixQQS7rYlCJfV9HROtc4ZB+pwKzxgT&#10;ZC1hCJGxcY9Qy1S7wvhu1/H/iFB7HmsKPODoWLIOPnOV61x2HC84HremLazJeOEqDPSlMHe+Tl9g&#10;zvLWUdZDgvPobruXt0Lm15ATBqOzNVppY3MzUob6hX3BgVpT7XFyza1b0avFQZV9aB1cONd62S04&#10;AulTqmq20hQ/d/kzoS85h1oGco3QQL95YDxipJOKWYsUbQGDPaLoDMJuMltE0BMe2CyXh1OlV91U&#10;lsGAhIe6nB7M181lrdADQj2Igv5F6J6htlbDVs4X5h23UWfmGPO3qprSDFRiJwo+FwaxrLNes5pa&#10;o39fMFzbgkgMQDmPRJ2zAFNCRLc9TlJha7/G6yXV3JOMYFMxuUa09q0eTWbMq+5e3gpFBPk+2lFt&#10;V2OrmhCRpCo46egVHNBjUMG/rcJP1LA9j212BU6JWs1+CrIYcCDUVNutC2DiiGrntvPs2crxfEi4&#10;j2p6dWZOTWUpMJ0FBwTHiDBU23W8jwX1Hpj+QtsFjO1aSbzCNiwVWKGNzXHycXyMKyp89xZT63rX&#10;gYykqf6ZfW/7PzKM0mBmObo6BqLvap0MQFYB/UyKrAALxcpZoYF+c6FKLevE1vV4t4CURSrOLpmL&#10;ed04xECGCsSkM3JenQe1HgbJFMSS0wMDmNTa1JSjjwH1FtGeHkShpoyyISj2tAQiYFSiHytcthYG&#10;pczhrxAJYjk7wBHRVr6eC2sSr81YYK5wHcBjQI3NtZ2CZfdqJI22Qdo8EPmv7QpjbCqaN1Zwrgd9&#10;ytrxVC9iPwaFFJkusKQY2FxoLyw1V6G9kGFwDtCuHrt7eStc77E0ceD61RRsjLo2dfyYMIaqBePG&#10;IJOonfNN1L2uytBCX8tKEq3jgtUO0jGwD0TQ25UAcPxMFZd8x1C7lBrrk7MaEeSyhQl9NPP+p6Z5&#10;cH11zMtZoYF+c8ELybqxFLbZOnUHjy9L1BxyGZhTZssIegVPMnPUbhfiYUfKFpHEc4hsnBJkJCwp&#10;pCPHoS2uRFSVZW96kVWuHwWU2ugvc4j3BUOvTZcmCkshtZ4wrisMBJfOhafmxD7LjNW5zgjjmQg3&#10;6dD0FwmDb1LNc5CLI6L2V98f6h1jqqbTMn5g4LumvyN7q02ZHotYEnnjvNZjxLlAtI1Be3scpJNT&#10;fR4ocFejbnwWa673DBgMlrcKten7Y+0KY5+0/cp9Qr3zh1oDGCfHUkcH0yLa+gdzwRCt5xFRNI+1&#10;1Wkv1XlB5JH2fVXGapuBMCSuJcYa15n9rcYt7RQHDqnjbcYL9zorCLTOQIo/zp2zfAiYc03fNydj&#10;jmvDChB1W4xcDHcqwbfjfK4vDh6W6qsw77pOn+jRO/etcPjhPLpXKA1r4L4jM4BlGtvnL79zD1Ml&#10;vc4pJxiBsyJhmlPrLCJTheXP6PPaCD3Xl36Qqu1LitSJyDWBh2umRq0VndZVQHTh7qHePu0rHnBr&#10;IywVoj29z18iBiFz4Dr03r9ERGmOAY4QBrUMLliejWyI3v6o2+rOoaWQHtv7rCU6V+p9MVUway20&#10;Z+YD1/NFVJlBGQZyFmFicMmSkfyvbouzamzuZa+f7vULrIVdt2EAPPa5DAqJatb3ZPQW2nZDCnUP&#10;7uWaZltV97PXHzJHsoq+F2O83Y7zlpFm0qtJma7/Z+mvMYi61e0pYplGT2+/xmjPS21XzBnlvOf/&#10;MD4w6usx4izAEKifgXgfc8ITDBQMj7oN7yPaynXKdkV9CpZZwhFat0Xtus4VjP26Le1wrOAdTgD2&#10;vb4HAwswcFjbuf5v6H67Q2hNe8HorucRccy99kJK8ZqpB73jGGr3Cdegbo/4jDnCoK5p+R8Uap+H&#10;/M4SWixPx3dx7UnF5nzU7VCNtrbnb2olnF4/U8d3vePsQbvFEdNui9ol+6hjQMS63Y5MELLvMJb5&#10;XtLhMf65n+p2/K2NQq+9HkwtSehL2+8iIMT1oh/nO2j7FMZr+3PENKbWwUBfTPHQdlv6B6Zi4IDP&#10;z+X69j4XjT3HcGLWbXH46dSXo3KoSN9Ngw75F3cvV4NnnejoVcE8LQbB+1bSbaGDJJV+rbcfeEBS&#10;fX4fSN1jQDgFD9L24beUud+1NTy48JzjNV9SeOiUYfDPYJs5ngz6tgJPPnN/l8A13df5cq59br0v&#10;GPxyTx4CvofPZqrMEjB46GcwKIbo9dPtvco9xPxj7qGEgmZTU3bIGPrY3csLiOriBGLQ2LYbUjIZ&#10;QPag0CYRvTa9vu7nmv4Q44tBMJk3+TnMA2cwm2CkYeTUqFcLc1s5HxmpYlvmULN8WG+/xtp7uz1L&#10;oGFIAAY6hsXSdoCBQEX2dg45+/jo0NI+BGMfI4MIXA/6JwpY1UJkTCloC++1EAWkvSY4Osg4I7pN&#10;G61r+o/dbxTvI535EO2Fc8j72orcc+A8t8cx1u6B/w2d5ynICLljKKt9Y0zRnmjvS9oQ/QhzpWtl&#10;+Pb8MZYZCzz0+pk6vusd59B9QpYIke12GgqfxWdWMLBp4zhnljxnKACIk78torb2etTzk9eBKPaS&#10;KUPcd1TDJ4ugB8dKP8S4YA60Z7KD6pz7sfsKA50VExIMf97LfonIGUFnVL1ta1Q9rFcBA1M8yr19&#10;21dEFOZW8OxBJ9r73CW6jhH0mwIRJwpAUfG6d77XiIhaO/9uCga8vc9aonOl3heHiqADDkLSw9sI&#10;45gYNFGfYWoA2Oun236BYkwY1XUbKntPQeS5RuJ4nYPHtt2MRRJJ1SWyW7dHUxH0KZFWXVO6mYPa&#10;RtyGBqsVnGU5rSZFOjf09msMBuB1WwbQSRtBnxLn+5EhBu4944S2gdOlzdCYEtMo2rTZCkYh2Qq5&#10;PfuBUTUFToQaWeRYidouiaAD0xf+OFS3R/u2l/uG2qJ3S9gqgj5XZAFUZwDQv2PE1uszJq4Bc6Tb&#10;fqQ9f8eKoAP7ghOm3X4oiEB7IJuu3X5IFIVriysma69He364DkTCiZz3tm/FdWA6wth9B2QA4aho&#10;I/Q94TBhDFrvfyPoctIs8WjJMNz4rM+7D3Q0rLV4VZDyR8SCeZ8MUtu0on2gY2OOG3Pe18zrYqmx&#10;tnDIUvDe1+IiQzCw2ddZgqNjznfJPHgAMwDDY077JLVz3/ZJUR0+b0mRRAYs+0bxSes7R+p9QQpj&#10;u9zNVhDpIOuGVGquO79jcDFIYqDHa9J6ub/oL4kYZYYO24xBtJPIIlG2FP1u7ZOodo7+MMT/GcA+&#10;PMSgcQzSKEmDpvoz72N5L9LeiVozYOc78juJlrYR3oRBLMdPwbTcHtX9ZP8YvNb/t8I4Yt8psMRy&#10;X6TK1lojpNNjSDJXN99DSijG3hhE2WkLOFDyfVwXPr+3Xyx3NATXlnWec1uuN44zri/GIQYrc1Dr&#10;57VibjhtgMg7BiDOlR60DRwLGFuk/bKf/I32lO2KZyDbMIgnaknU9HtD7OcQ9EVc99wfDAGi41N1&#10;XZhaQP0Eope8j7bCuWc6B8869jE/k8jmUBSbDAbeh7GS26Ol7YU2R3sh/Zvj5jrsU0CW+b7tcYy1&#10;e2AcRf9e92uuOD/UGqhFI2lPOMe+IcT9yz5xnXl28Jq2THup/QjVwtt+pD1/pMljBA/R62dwPvET&#10;esc5dJ+wL9SmwLlU71X6O6K6LbQH5mNTf4FjpO2y7zlFh3ZJe6GdMt+bbIGhJXfXXo/2/HAduO48&#10;N3iN3YHYJ64F9x39Zl4HItssJzh23wHXlO3pAzhGPpuf3M+cN57xnAeuP89uvoPVHrIvHruvcPbQ&#10;B+Ux0Y+TncW+ihwFOivZHwZgbUrTUq46xT2hU6JY05yo0RLoMKnsSQfZFgeagkHV0hS9ljaVdQiM&#10;kCHv9FwYwF6ls+U6Q0EYCmq93sVv68GAwWk0NDjpQfsxxf2wKe4tzH+lT2LQlYYUUUr6EAajOXd2&#10;DgwGc6Ca8Dn1/UTwazEh/pdzWcdgv0hPro4j9hNDLAeiSf59iKn95DwwEB2D/eU9Q/vNADnPZ9Ke&#10;iyHa4wEGy739GnNsjB1nb/964BhZM2jme2lX/OS68T0M8DFgMPJoW3M+d2174djzexPaBWrb0dQx&#10;btFe5u73XMbuhyHSuFrDVHtnf8gawXhmv/geziua6kfa80c7GXNe9K5HvYa945xyALb7wGfxmWPw&#10;Hp6X9KG5P5x/2jdGKudrjLXXY+z8cG64BuwXUw/4ne05/qX9eYV95X7mGnN9gX3gMzMbCzgP2SbH&#10;7qv2vp665iJyolyHFPcKnRgedDrK3r7uI7zcdTmcOaxJ0WtVU/7G4Dr03r9Ec79L1kEaK2u19s79&#10;XPVSIqcwxX2nQ6a4i4iIiNxoqndTJMGzyrqhRLy3hkIb+0aoT51zNsTOAdLSSOPbBzzta6IDIiIi&#10;IiIHQwNdhmAOJVWImZe2JaQukj7P2pZtGth1YSotU/aHDA/SztZCGlxNGRQRERERuXI00GUMCtew&#10;/AbpwFtD4SKW+bmOGEE/PMwrmyrENIXXSUREREROCg10mYJqzaSlU013SyjCgZHO+uu8vk4YQT8O&#10;+5xnou8a6CIiIiJyUmigyxxY1/LDQlTY3BqWnfqQ3ctrg4bf4WG5M6rAroUqtlZlFREREZGTQgNd&#10;5sKcXwrHkVq8JcxDZ43y9wgxP/06wDIicljeJbRP/8XyKmuWcxERERERORga6LKEbw59cmhq/c01&#10;fGXozXcvr5S/DU2tDzrFW1/+lMPAGuj7LkvIdTaCLiIiIiInhQa6LIU1ye8f2tpIf57Q94beJHSV&#10;c7j/OrSvgX6P0IvtXsrGvHjo60P7LpHGdI1DOJpERERERFajgS5LITX4QaEHh7ZOEWbpq0eEXv7i&#10;tx0shfVqu5dH4c9D/7R7uRqcDd8Qet6L32Qrni3EGvovc/HbfmxxneV8uX2I2hcfdan3C71ASESe&#10;Ctlg3B845u8Xeq/Q84dOgVcJ4Qz/6hArwnxg6EVDS+G58k6hTwpxnPcKcZzXdRnYU4RrSZ0jMik/&#10;L8TqQVs850XkhvM6IQqD7aN9U3aPDQ+1rwphsPeOZx+xvNt7h141dLfQ34d62y3RK4fmgEPgl0K9&#10;z1gqjuMzQqwn/4qhFwpR3Ewt00uHaAecz955XiPW4V/Kr4d6n7VE5wr9Ux4DA+FDkd8xpz9kMM22&#10;FLGcy9uFfjyU39Pqu0NvHFoL7fUPQr3PTtGOvzPEMQ458eZ8Tk8J/R3LY/a2qXpsiIEx3zfGl4fy&#10;PR/DHybAkVa/Z0i/GmLaVJtxtPZeo7+F9vxhcM2BzJyfC+X7OI7Km4X+OZT/n6N6v9T7CIN3Co6H&#10;bX8ixDMXst0v1dz7BMPogSGyyXqfgzgv3Cc8L3ssPU+01ZcITUF9F84n7SZX4qhi2tJjQmTijdW0&#10;ITj1miGMe5brbD8HkUmHo53x3RD1elKfZ65THoP0r0L53ra/q/cP995cODd1TNaSf5+r2u6gt00r&#10;zhvXgNV/htoHPEeI/X1SqPc56IdCdwr1PgfHUe89Y5rzXBGRa8RNNNCBwcwjQ73j2Vf/HuIBxgO3&#10;9/+lmmugAw/t3mesFQOAvwj9YYhBo1qmPw1t7QiiyNxSNNB3OlcDnYg5Uxt4zz+EeP/dQwz0vi2U&#10;fQ0V/omorWGJYU0fh4Hci9wfy0BHGDpML2LAPEQ11nAwTDHXQE/9fKieh60N9O8JzZkW8+qhvwnl&#10;+w5poNPepuqVHNtAf4vQU0L5Hp5djwthJHKPVCcp98mnhXqZmIcw0Dn+7wpx3+T7OKavCWFI1/ZO&#10;e33H0BBchz8L5fb0BxTC5Ti/P4Sxnf+jPRCp7x1nvZ6IyO8c6IvIQMz3tf1dvX+4BnMNf44h34da&#10;6v/maI2BnmK/PyvUO2/0Nd8X+rcQ23JNcbpw/mnfvxfKz+HasBxviwa6iExyUw10YCDE4K53TKek&#10;JZXV8fz2PkNdDzFwoN0uRQN9p3M00F8wlIbHj4V6NSKIav1CiIHzL4eeL7SUahi2kS9SZjGcWbGC&#10;AXg6BH4x9MKhSv2ce4d43xwlvE6DpXe9OP63DBHJz0EyzooeRNj5P07GNF7JRBgjDYx2gJ/w/W8U&#10;4hrm939xKCGK2x4byoE757b3/7yv6/lDTGmZkzL7saEameU4Kml4YsBx/nr70Oq5Q0m9j9DjQ0yJ&#10;GqJnoJPG3fuePDdEJHv/f6nQGK8RyjaDU/RTQ+1zEycH154sM84T56K3TGo10O8a6u1PFdPanjE0&#10;xLOHvinE52HMUbC2dz25t34txHZEcomStxBdz3vv90O07/Y4OdfvH/qNEP0BWXyMC1ra6/nDIabq&#10;TcE9X9/X9nd5/6R6BmrLK4Tqe1BL/n3o/mmF06Qa2Pn+Xv9M/8Z0RJwU9J953mhXFaLhBEFoP9z7&#10;OM/4rgrb3CWUn0N7xHlWqQZ6u99DcoUdkRvGTTbQAW9o+8A5JfEQXgKDkOpBV9dLGCVr0EDf6RwN&#10;dNJxiZ5jZL4cfxjgjiGMUDI2pozQHmMGeoU+5iNDebwsNVkHwvVz1pxvBqNjBnpC3/2zIbYjotjC&#10;QBkjkv9/TujrLl9jLPUiY0kaGEMGesKgniwCtsVomooU5j2YkfIhWgOdQT5R0CnadNshA31OxLdH&#10;3kcYmRgotDOKrg7RM9CHyHMzN6OkwnnPqV0c3+uHxq4vToL8PhyebRp4NdBfiT/syfuEKOrJ5xGV&#10;HZofToFZHBH5/P6WUE2PZr9/O8T/6AuYPjVWlBYnwB+F2J6MgXaOe+0XEd875QghSyGdG/m+tr9r&#10;DXTukbEMFyDDgW3r57bk36funyHy/VP9c/ajbMuc8grXMjPi6MOfNTQEUwMxztm2fW5XA13k2jHW&#10;AYvMhYEvc8afcPHb6UGEfwkMBPDqyvWDgdGY4STXE+aj8rwjokPK5BCkWeLQY/u35Q8Hgj4Go5z0&#10;XCBa1EbRjwF9N9OUgBoZbVSSrIKXDBGN/NYQ8/e5h147tEVRPT6Xef+A0+IQ5wAjDSOMufNjae4Y&#10;Thwv54RI6CH5nRBRYNrZfUIYtFcJ348hzbX9+BDz8HFqDEGqOynkGKQYy/cM9eYJwxarslDA7ZlC&#10;ZLhQEI520wNjjfv3cy9fE3WtmTBEwWnjGLE4rp4cGjPwyEp43xD363OFqJfQGzf/SQiDn2yIsekx&#10;nKMPD/EZed+NwefSX3FtWMFkCDJSWH4Ux8+j+cMV81shljKFO1z+BLJJyMyg3ZPpQMYKDp4hfjP0&#10;8N3LW945ZARcbgwa6LIVPMgY0OLtPCV4kOOlXQqD0aFBgJwvDIyJksnNgogNxgfG5lgROAbi1CfA&#10;UGO1ikOD8YixwOD7ZfnDFUBkMGkNWM4VRgcD7j8OYSBRG4QoYV1tYx8O3c+SOk90nmjpO/CHAT7l&#10;8ifzmXHkHBrmb2OkAFH0mgp/bDC2ufZExb+DP8yAZ34aT0RMh6q77xvhxPDkfoRvDKXhNwbbfUCI&#10;SDH3V0IggXEvWSE/zR9mwHbMlwYyC3pGIkZ0Gtykow9F+LP/oc1TsXyKdBiS4cBKE0NwjpjGQ0o+&#10;z7irBqMbZwHkT+A6pqOBazPmLE2+NPRBl9JmkRuDjV22hLQ/BrfM9TwVmMO0NMUdfiaUgye5Pjwm&#10;RAEhuVmQ1opBQQSL9NGHhJgDTcS2fQ5iiGKo8PPQ/G4Ig4N9IIJ7bPhejA7AidEeMwYNEVAKhWHI&#10;kzbOuSQChoG5L1yPN929vIhcH+Kc87kUFwOOpzfXmVRa5s9izDE/9hhgpBGt5jvfIHTIqSNTUCkb&#10;nhgiKj4X6jkwjxjDM+f/t+wbQcepkvdoXscpiPDjaMEBlstpYjS/7u7lRYZANdynwEAno4Do+1Bt&#10;CrJhMDjJRBmKovP9nCfGFtxLU2DoPmz38mKu/NAUkHcP0a5xJiy5focCZ1jWVqhTLnDqkapPtgFO&#10;kjlQP4IgC6rORJFrjQa6bA1z0ZmfRMTiFGDO5JpoCA9aUtFO5ThkfxjsHGL9fjl9iPq+ZygzfEit&#10;xFlD9fBMm6V41LFh8IkBCa91+bMFw535lmNau24zhhkpvPCToRrRIiqXc4u/PcR9gxH/UP4Q8N6M&#10;bK4Fh+7b7F7e8gWhORG1pRDBZc482REUDeul5uOkIAJMxHKO4cS5JqLZuxZVU1XamVvOucXhwRz/&#10;q2iDzG3PoolZFG0umYLN/g+1hQeE0sDqCUfZGFlkjAAA37cWiqhlhgiOiCUwD52xAGnuQ9MkMIwz&#10;vZz7sbcdf+dcUSl+7riEMQxOPAze3nKBtGcK8QFOgjkZC9zXvfZa9W6hNdCeqBOAI4JrxlSO5HaX&#10;PzHQlzhIpujtfyuuv4jcMG56kbgeeJB5YPWO9Vii+NHQw3QunxBiYNf7fHU+YnCVhshasijSPjpX&#10;ajGkcywSl2CIfH6IglgMkPP7UkRwmSNJCveayF8tTja31kGvuFdb5GxKfEaNYNYicUQdSSetYgBN&#10;0SXuC7Yh4lirLeO8f0SI/5F5UME4zQJQ9w31zlMWueIYMNDa76dwVBaHw3HGtZwzvzTPFZ8xRj1/&#10;nAvSfzkOfu+1X5wT/O/TL3576v7zs1KLn81R+/68j+r14nziGODv7Ec9Dxwnfz9kkbg6flk6Dhkq&#10;RrjkPE31J2uPq6UeZ2aNzKUeZxrD0F5PKvuTGcH9lMZoklXWSfnOWg+5P+15b9sf9wu/96rEkwLO&#10;/1gzHDBG83Nb8u9z1Dvf+T/2q97PKe5jlpNlOhHZQVT4r4HAPK457XmKepxzdJUZKiJyRWig3xa8&#10;xMxr6x3rMYSHlofqvvAwZK5Y7zvU+Yho6Vi12DnkQHEfnSs5EEXnbKAnpIoySGZZJlJI6/rOiDnX&#10;ayIu1TDcykAnjZjPGhOGJUtRJdWgmBI1GUixrgNpHBlZvbq3tnNWcyf1vWdYPypUv2NIGCus3TxV&#10;vT3Jc4UxMEY9fxTYwonAXHR+59pWyBTIqtJpNOf+87OShidOBVKoe9ei6m6hSmvQJWQRkIrNflCI&#10;LOE42f6cDXSmQvC/IbWFCVvWHldLPc6pqH0Lhc6YGsV7a/HI9noS5abwHFkIFCWsZH9V0/Rzf9rz&#10;/qgQf+cnsL9kKhD0qFXiiZ4zhY9tc4rMHAOdc9lrr1UU5mvJ908JBx4R+DZL91Eh/r+1gd7b/1bc&#10;5yJyw9BAHyardPaO+VBi0Mfcvi2ncHxJKNfrVeclaiJs4azJgeI+OldyIIoYVB+K/I45/eE+BnoL&#10;mTakbNd1wX8qNFSZeohqGDIonILvxWBk+zpwr5+z5nxXw6kXQUf0zQz8e3OyiRISXcdgJELXvpfK&#10;63w2WQi91OZHhfg/x9CLoD8w9IOhNOLYfs6APe9BPmOMev7y3meJrMwYyNTzmimAwZ3k/vOzkoYn&#10;53afZdbSoEtoB8yX5n9EYJkPDxwnfzukgQ68D2UGwVyokp7ZFO/KHy6pBvq+fS8rqvA5GKdL78cK&#10;7TSPc2k21Z1DjGOIDNdl43rXk/bO38jYyAw+HF5k59D+avQ+96ft79r2hxMslwC8N3+4hKUg2a/6&#10;/XMM9Kn7Z4h8P0u68RmtqN+QlfERS6rVDBu24e8cy1BRwbmMHaeIyAUa6MMw+Lt7qHfMhxDGOR13&#10;b9C5D6QhGkk/P7Wpu/uQA+B9dK7kQBSdo4FOH42mIrXc518fyv3IolJzqYbhHAOdYkq5zu/9+MMl&#10;9XP2NdDXvD/P7RyxTFhLGhhjhiXnmugqRg9Gxtj69Enegwz0x6jnrxpUzPfmb1T5xjjHyKaP4Ptr&#10;P9EaSMmhDHSginum4ZNVwHlLg+bQBnp+L6uXLHFss2wZz1zOX804qQZ6Pf9r4L7gc1A6LqYgKs8U&#10;Cs4J9xhg3OP84HOoObGEDw0RFadmxO35wyW960kRtPyenMfNecLxR9HaWmQuj6vt73rtj1UG+Nuf&#10;hbh3IMckZAHldTuGgT7UP7MPFN5MZ0KbYYNjhL+TjUBhwblwflHN5tFAl2vNko5YZA08vHmIUImV&#10;OUmHhGgP3msKpfC9W8IDF0fDvUKHKGQk24PhwwOdQZGcF1Npr/Ailz/nwNxeClgSNR6D+5w56MnY&#10;2sNbgFGDYYaR+qP84QTAwGDNYaDo1WcOiAJ78HGhOdHvFs41n89gHYPjUFXsawSPYnE8G3JZKpw2&#10;GFZzq2ofEipU83zB2GUuc41IHxqi1EAqd+s4GIMpIhi+ZCkNVQ9fU8uhwrJv3B+AYThn3Eq1cK4t&#10;xnlG3Rkf5NJqFOPLKuNzwNDmOEgnn1rmra4awH3E979/iKAB9zgZB2tgXMM5zirxOBtZlQCIXJ9C&#10;8VP2AQfCV4QwnMlaoT9JGAOSdYOTIotDTsG1wsmDmLoociPQQJdjwRxgltPJasBbw0ORdTIx0Lc2&#10;zivMY7xLiDQuOV24PswVzMI5ch5klXUiZWPPJwZ9GYGZM2j7lcufGGYZfRrikP1Hyz1C7A9rFx/a&#10;gTkXHJEZ9bpniGhbT6SpA4bOWmOSa5fLYB2qynKNsFGxnyhorkedhtOSqtqHhP0gek4Nly8LZfT3&#10;0NBP4jBhLf65GRfcSxlJZdmyoeUr941w4jz5kd3LC4MUx8oUtEfSy8kMqI4DaidgqOOIIG19DlRO&#10;T+cRUzty1YUxctUAaju8aigLy81Z+3wIjoNpEMA+Mced+/THQ08InRL0Z6Tzt1XvqyPsc0MY8GPg&#10;3GC6YkI7E7kRaKDLseAhjWeVFKePCBHVTK/4PvAQJJWNOYWkLR56cM3DnerwzCMjhTULKclpwGCf&#10;wREpllRGlvPiZy5/Mjd6zGAjZZTBHc6+XNpojEeG6G+4b8eWvuKZWAt7seb3IcDI+KIQkVIglfUU&#10;1ucnEp7zczFG6N+GIOqay14R0VszrQijg4E8zC0Ut5QawSWdnUrYXGdS8zn/9Ok8O06hHycNmvWu&#10;MXBwQg2lEm8Nqcjce5yXB4VoA2PX87VDLJ+F8UW6P86aIcf7vhF0oAYMmQUUSCM9PZeFa2GfcTBk&#10;ZJnjqhFvjFnSrzH8mMrCMn8ZYe/BHG8cJThMcPpmSvkUZOtwbzANgu/hPNHuiMDvA3O/OQ9vGKKY&#10;IH3aV4VOIXpeYRzGPuG8qw5Rpj2Qqs8x0L5JzR8z0slASOcIyzAOZWmIiHRxDvpyGIxxzDn3bY14&#10;0PIArdWLjwmDGR7ARMHaKtDq+KLa9R1DzxQ6BDnHcx+dK9yreQyHnIP+ViGcLHwPxiGGXx1AM6ij&#10;unAWpiLqXAd4de4p701IC2WNZ97DFBWKYfUi6Rjn/J/tMECrExuDlc9lnu4Qde4zg+mc+55isMmc&#10;WlKCGVzn97T7Uj+HdPL2c4aURu7aOejcP6Ra8745Kee5/BPHU69DzqFdMnc6U+bHyG2J4I9Rz187&#10;B5r95O+pWpwv6c0BhpxbjaHAKiW9a9Cqfn/eRxzHWCo5bRcjJvfx0HPQgaJd+TzmGGm/bQHAvP/I&#10;fGA77pVeqvKWc9CBPj3TphH3crtON+fnwaH8XvaR+dAt1DrI5zXRcAzw1kikOvpDQhj3bMf2RN1b&#10;hq4nTolcNQBhsL55qCX/347/htof02FqETYcOfRtlTlz0B8a6rXVVtRlqBHwfH+7vy1kDfxViG17&#10;x80yj/R/OMdYlo2paLWfpx/DEZPnn3bZLltXj7O37z3NmTolItcIbvzsKNZqqsO7rtD586DFy/z4&#10;EOmHdNrt+SHKwoOJwTfedCJhY57vY8PggKgeHnYMRR6cDOLa41DbicEhThoi5kRFD90ecgC8j86V&#10;HIiiQxroXEMKh9U1yrmPOPcoq3AjjMI2Gj5mmNJPs/55GsZ8Lqm9DIKp3s5AMT8bY7EtYjTHAKqG&#10;4ZT4fiJIvWXKlnxOVT5H1hronxjiPQyIe8ZNC5Xv0yCqae5pYMwxLHF4sC0p1tUY6JHXYImB3qsi&#10;zpQr/tdW1U6GDKRqeM5VbS95H3EcYwY65yEL2qFjGOjA1BLqNeQzmJ88y/hsVO8/2ghtqzqxknqe&#10;eud/LRjgGNW5D/QT7BeZLnWVFfZ5bFktij/SF+T27XHm3+krcAYMZd2MXU+M/jxfQ1XL83va8d9Q&#10;+wOci/k+ijm2z705BvpctcUQ8+/t/rZQA4CxHNvWFPWEtoxjZE4/Tzvrnf96nHPVO58iJ8kWqUey&#10;8xCzVMs+UJjoVIoEXQWkkDFQRaxXTRERvJ0M2liGiA4bg4yHcz74TxHuKdZOZ+4Vx0GKF6m6eITx&#10;3Odght/15i6DiAhGFIMGpkgwcCLax4P9GCl+GBJ1Ddo1YCSeIwzIcnBDrQcGhoeCe+S1QvSJWays&#10;QmQRRxgDPIz0CsYAxgyD5d5+ct+R/spn94rMEbH57BAOwzblnIEjfT2OxKHryPeS3jpU4RtDgHaL&#10;Q4D2hBHJNJ2Wqc8Z4t1DRD6nzsMQeYzMdSXNGQNljLqfGIZE4IG2QpvB2MNxSZ89BFOecm4u78Ew&#10;HSL3j6yCMSO97hfngnNe4Xtw7DEnlrnIbeGu3H/OJec0wfDEuKdvn0ttL3kfsT98FlHGIWirGHa0&#10;0znncU77nANRWlL/iXJiaLXk/UeEmKXDetTz1Dv/ayGSzjFyj1ILpnUOMD4g5ZvoN1PqhsYJPKcZ&#10;Y3A97htqo9DAcwaHAMvvYWz2mLqetGUcV/RVFKhs9yd/z/s2GWp/QBYD+8Y4g+g0baOC4cr3QTvG&#10;Xzpu4ni4p7OfHdrfFsZxOECooUCqfxv9BhwLROin+vmhdlaPcy698ylykmigi4jIFDkQhUMb6BUG&#10;eji2Mpr9xBDzOPetNUGEEuOtLttEhg5GTs9gFrmJYFxjpONABww2CnWdwj1ChJoU/MxAocAkDg0c&#10;+UvBocHyaTkmxiClsOQxC0beZHCokcmSGTSn1M5EREREThIMdKIn6JAp7iIiIiI3mt7cIRERERER&#10;ERE5MhroIiIiIiIiIieABrqIiIiIiIjICaCBLiIiIiIiInICaKCLiIiIiIiInAAa6CIiIiIiIiIn&#10;gAa6iIiIiIiIyAmggS4iIlP8behfQv8R+j3+ICIiIiLb83SXP0VERIZ4htAb7V7e8rgQhrq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IiIiIiIiIiIiIiIiIiIiIiIiIiIiIiIiIiIiIiIiIiIiIiI&#10;iIiIiIiIiIiIiIiIiIiIiIiIiIiIiByGW275/1o/Xe9FBOPtAAAAAElFTkSuQmCC"/>
  <p:tag name="ISPRING_COMPANY_WEBSITE" val="https://nist.gov/rmf"/>
  <p:tag name="ISPRING_UUID" val="{E1DD7318-C2D0-4DE4-AA95-4BE5A4F6ECA1}"/>
  <p:tag name="ISPRING-SUITE_ISPRING_CURRENT_PLAYER_ID" val="universal"/>
  <p:tag name="ISPRING_SCREEN_RECS_UPDATED" val="C:\Users\jpl4\OneDrive - NIST\Documents\Introductory Online Courses\RMF\NIST RMF v2.0 Baseline Presentation Content v52"/>
  <p:tag name="ISPRING_RESOURCE_FOLDER" val="C:\Users\jpl4\OneDrive - NIST\Documents\Introductory Online Courses\RMF\NIST RMF v2.0 Baseline Presentation Content v52"/>
  <p:tag name="ISPRING_PRESENTATION_PATH" val="C:\Users\jpl4\OneDrive - NIST\Documents\Introductory Online Courses\RMF\NIST RMF v2.0 Baseline Presentation Content v52.pptx"/>
  <p:tag name="FLASHSPRING_ZOOM_TAG" val="50"/>
  <p:tag name="ISPRING_PRESENTATION_INFO_2" val="&lt;?xml version=&quot;1.0&quot; encoding=&quot;UTF-8&quot; standalone=&quot;no&quot; ?&gt;&#10;&lt;presentation2&gt;&#10;&#10;  &lt;slides&gt;&#10;    &lt;slide id=&quot;{950ADBA4-FB22-450C-B033-AD0EC9BDF3BA}&quot; pptId=&quot;258&quot;/&gt;&#10;    &lt;slide id=&quot;{1AD1442E-133C-4998-9F66-DF4F3DC6B3AE}&quot; pptId=&quot;642&quot;/&gt;&#10;    &lt;slide id=&quot;{7E45EACE-3711-4E83-9543-2FFFDFA69513}&quot; pptId=&quot;640&quot;/&gt;&#10;    &lt;slide id=&quot;{8E4439AB-289D-4634-A719-4CDAB58ABD0C}&quot; pptId=&quot;629&quot;/&gt;&#10;    &lt;slide id=&quot;{C4B6D562-0AC1-4B62-B1EA-A075DBEE8621}&quot; pptId=&quot;260&quot;/&gt;&#10;    &lt;slide id=&quot;{B2EA88FB-617C-482C-9B75-985E6FCE70E6}&quot; pptId=&quot;630&quot;/&gt;&#10;    &lt;slide id=&quot;{7D1050EE-803E-489D-8517-F601412314EF}&quot; pptId=&quot;631&quot;/&gt;&#10;    &lt;slide id=&quot;{95DBF0D7-E512-4BDD-B6F8-D0972ABEC07D}&quot; pptId=&quot;632&quot;/&gt;&#10;    &lt;slide id=&quot;{08D7F1DB-D0C2-4C8F-85C6-A4BC9860912D}&quot; pptId=&quot;263&quot;/&gt;&#10;    &lt;slide id=&quot;{BD91D9BB-B775-4982-AF82-1AA4AF6325AD}&quot; pptId=&quot;264&quot;/&gt;&#10;    &lt;slide id=&quot;{7621D93E-3A19-4471-864A-76181F674129}&quot; pptId=&quot;265&quot;/&gt;&#10;    &lt;slide id=&quot;{AAB91F62-ECCE-4836-8D06-FE8F40733088}&quot; pptId=&quot;266&quot;/&gt;&#10;    &lt;slide id=&quot;{00D5CF9B-240B-4179-BC26-A046355835E0}&quot; pptId=&quot;635&quot;/&gt;&#10;    &lt;slide id=&quot;{D64C811A-A5FC-46F5-9D32-EC82346F4652}&quot; pptId=&quot;267&quot;/&gt;&#10;    &lt;slide id=&quot;{C8407330-210D-4707-8D5A-5D94C2DCF8D9}&quot; pptId=&quot;268&quot;/&gt;&#10;    &lt;slide id=&quot;{133F6C9F-C815-42DE-AABB-D912F7E1379E}&quot; pptId=&quot;269&quot;/&gt;&#10;    &lt;slide id=&quot;{C511FB3F-B4FD-4AC0-9ADB-8C0D03A119C7}&quot; pptId=&quot;415&quot;/&gt;&#10;    &lt;slide id=&quot;{DFAA616C-3CF1-4CEF-81BC-FD25A40EED97}&quot; pptId=&quot;271&quot;/&gt;&#10;    &lt;slide id=&quot;{674CF1B4-252E-4138-97C7-04870901147E}&quot; pptId=&quot;272&quot;/&gt;&#10;    &lt;slide id=&quot;{90F499E7-B00D-4039-869E-7B11EF6D1C24}&quot; pptId=&quot;273&quot;/&gt;&#10;    &lt;slide id=&quot;{94BB2DCF-4B02-49B2-8A87-C483C8C14873}&quot; pptId=&quot;274&quot;/&gt;&#10;    &lt;slide id=&quot;{BA0B19A7-4C54-4741-819B-9D511F2B3731}&quot; pptId=&quot;275&quot;/&gt;&#10;    &lt;slide id=&quot;{F7760BBD-DB64-441E-AFD0-376AFA9FA63D}&quot; pptId=&quot;276&quot;/&gt;&#10;    &lt;slide id=&quot;{10D25673-0187-4AF4-B0A3-54F16845F3B7}&quot; pptId=&quot;277&quot;/&gt;&#10;    &lt;slide id=&quot;{2A8BD2CB-8DC6-4A03-948A-3D3E073B3D49}&quot; pptId=&quot;278&quot;/&gt;&#10;    &lt;slide id=&quot;{5257F589-AEBE-42C7-89BD-7F93AED1E1EA}&quot; pptId=&quot;279&quot;/&gt;&#10;    &lt;slide id=&quot;{1E54AA24-ED4B-4CAF-A24F-7C9B17E53A02}&quot; pptId=&quot;280&quot;/&gt;&#10;    &lt;slide id=&quot;{A03AFFAF-10E7-4145-9F74-8577E4EDA16A}&quot; pptId=&quot;281&quot;/&gt;&#10;    &lt;slide id=&quot;{A5A81397-3FDA-483C-9BB4-9487F8068F7A}&quot; pptId=&quot;641&quot;/&gt;&#10;    &lt;slide id=&quot;{F2496F56-B8EF-4B44-BC76-178C20687560}&quot; pptId=&quot;283&quot;/&gt;&#10;    &lt;slide id=&quot;{C00E1D62-4A93-4605-8CC9-B831F4F75ADE}&quot; pptId=&quot;284&quot;/&gt;&#10;    &lt;slide id=&quot;{90005E43-75D3-4B05-84F9-52CBDB0ABB1D}&quot; pptId=&quot;285&quot;/&gt;&#10;    &lt;slide id=&quot;{647A9475-2233-40AC-85BA-C054D262FC24}&quot; pptId=&quot;286&quot;/&gt;&#10;    &lt;slide id=&quot;{C624994A-73E0-4208-AF07-9EB241B8286B}&quot; pptId=&quot;287&quot;/&gt;&#10;    &lt;slide id=&quot;{292A81B5-8C95-4275-901A-82B28D1312E0}&quot; pptId=&quot;288&quot;/&gt;&#10;    &lt;slide id=&quot;{061B3334-B8D0-4FAF-AA1C-BFF6C52A92E4}&quot; pptId=&quot;289&quot;/&gt;&#10;    &lt;slide id=&quot;{D113829B-055D-4648-989A-7DE85CA00EEF}&quot; pptId=&quot;290&quot;/&gt;&#10;    &lt;slide id=&quot;{4A7D0277-C94D-4981-ADDC-A08AEBE74C7D}&quot; pptId=&quot;291&quot;/&gt;&#10;    &lt;slide id=&quot;{D6FAA214-BEBC-42AC-B80E-C0ABD04F494B}&quot; pptId=&quot;292&quot;/&gt;&#10;    &lt;slide id=&quot;{6D13FBBB-0B31-467F-AE2E-481A0385BE5B}&quot; pptId=&quot;293&quot;/&gt;&#10;    &lt;slide id=&quot;{607627F5-0571-407C-8FB2-0FC8D5E532C3}&quot; pptId=&quot;294&quot;/&gt;&#10;    &lt;slide id=&quot;{A74DEFE9-27B1-4B98-8FB1-92FA643E9C12}&quot; pptId=&quot;295&quot;/&gt;&#10;    &lt;slide id=&quot;{6E05181A-943B-4930-A20A-51A46548D263}&quot; pptId=&quot;296&quot;/&gt;&#10;    &lt;slide id=&quot;{6EF74F1C-57B1-463A-B5D4-556D6CA32256}&quot; pptId=&quot;297&quot;/&gt;&#10;    &lt;slide id=&quot;{A17F6CE8-AAC3-4722-9FCD-1C602F92CE7D}&quot; pptId=&quot;298&quot;/&gt;&#10;    &lt;slide id=&quot;{A9E39999-3238-4686-9181-402109D1A94D}&quot; pptId=&quot;299&quot;/&gt;&#10;    &lt;slide id=&quot;{48AC6481-2746-4AD1-AAAD-A05123B839A6}&quot; pptId=&quot;300&quot;/&gt;&#10;    &lt;slide id=&quot;{E408B4F6-37EB-4C85-A0E9-5F64DA8537E3}&quot; pptId=&quot;301&quot;/&gt;&#10;    &lt;slide id=&quot;{4ADF99DF-3F66-44AC-B9CD-1898AF310A8A}&quot; pptId=&quot;302&quot;/&gt;&#10;    &lt;slide id=&quot;{0D3131CC-7FBD-4C5C-8D19-9C68BDF42D19}&quot; pptId=&quot;303&quot;/&gt;&#10;    &lt;slide id=&quot;{CE61A474-F904-458F-8955-CEAC1FCBE99E}&quot; pptId=&quot;304&quot;/&gt;&#10;    &lt;slide id=&quot;{05F98AB8-A3F9-408C-886B-2471F89598E6}&quot; pptId=&quot;305&quot;/&gt;&#10;    &lt;slide id=&quot;{FC1F3F18-5C6A-408F-804A-17CC30E16F40}&quot; pptId=&quot;306&quot;/&gt;&#10;    &lt;slide id=&quot;{1DEF0CE8-D531-48D3-BE77-E694E702F046}&quot; pptId=&quot;307&quot;/&gt;&#10;    &lt;slide id=&quot;{D5485920-B799-460E-8EF5-EA8AEBAA48F8}&quot; pptId=&quot;308&quot;/&gt;&#10;    &lt;slide id=&quot;{36B009E0-37E5-4B04-944A-DFD8704011C8}&quot; pptId=&quot;309&quot;/&gt;&#10;    &lt;slide id=&quot;{CC0D861F-C16E-41BD-BF67-5DE354EDE46E}&quot; pptId=&quot;310&quot;/&gt;&#10;    &lt;slide id=&quot;{5E095D53-93C1-4562-91F3-4CC39F8FD307}&quot; pptId=&quot;311&quot;/&gt;&#10;    &lt;slide id=&quot;{5402757C-B7A9-4C76-B744-CE4E3F728B99}&quot; pptId=&quot;312&quot;/&gt;&#10;    &lt;slide id=&quot;{44A8E227-F4CC-4438-8342-6066D5911FD4}&quot; pptId=&quot;313&quot;/&gt;&#10;    &lt;slide id=&quot;{2CD2C62F-AAC3-41AF-AA87-5FF3B65522B2}&quot; pptId=&quot;314&quot;/&gt;&#10;    &lt;slide id=&quot;{8C969564-93DF-4590-A4C8-DE52E7B82F06}&quot; pptId=&quot;315&quot;/&gt;&#10;    &lt;slide id=&quot;{A907B08B-9B8C-43AD-A6BF-25FCEB328806}&quot; pptId=&quot;316&quot;/&gt;&#10;    &lt;slide id=&quot;{0C894C87-B1CC-4E55-896A-E956F68BB91B}&quot; pptId=&quot;636&quot;/&gt;&#10;    &lt;slide id=&quot;{62B8C485-B3A2-43AE-B162-8602E981E96A}&quot; pptId=&quot;317&quot;/&gt;&#10;    &lt;slide id=&quot;{98BD5F18-DE6D-4FDA-82C9-42D60C0B11C8}&quot; pptId=&quot;318&quot;/&gt;&#10;    &lt;slide id=&quot;{B35DDA31-FEF2-4FFB-9E17-C23D8C8AE7B9}&quot; pptId=&quot;319&quot;/&gt;&#10;    &lt;slide id=&quot;{27F7DDB2-0CED-431E-BDFA-C3C6E1B1EDAA}&quot; pptId=&quot;320&quot;/&gt;&#10;    &lt;slide id=&quot;{187FF5C1-E3F9-46C9-8FE2-7450A33EF1D3}&quot; pptId=&quot;321&quot;/&gt;&#10;    &lt;slide id=&quot;{36B27996-F085-463C-B55E-D50637B3D40B}&quot; pptId=&quot;322&quot;/&gt;&#10;    &lt;slide id=&quot;{68BB4376-0105-4195-BD02-138F3AB581EE}&quot; pptId=&quot;323&quot;/&gt;&#10;    &lt;slide id=&quot;{5290FBA7-234A-4BB5-A367-C6878A986772}&quot; pptId=&quot;324&quot;/&gt;&#10;    &lt;slide id=&quot;{B14FF48D-1E9B-4A82-A260-63A1F8FFCB37}&quot; pptId=&quot;639&quot;/&gt;&#10;    &lt;slide id=&quot;{F3657B4D-D960-4DF6-A305-D17A7E186381}&quot; pptId=&quot;637&quot;/&gt;&#10;    &lt;slide id=&quot;{A8DB61F5-F1FD-4E23-BBAB-2DAFF9AF188E}&quot; pptId=&quot;326&quot;/&gt;&#10;    &lt;slide id=&quot;{FC43B71E-A31B-4055-A316-7AA7AE7A7ECF}&quot; pptId=&quot;327&quot;/&gt;&#10;    &lt;slide id=&quot;{172A963D-1994-4615-9026-00F6D3FFDB38}&quot; pptId=&quot;328&quot;/&gt;&#10;    &lt;slide id=&quot;{CFB02806-A092-450E-AA6A-7C939C84EAB1}&quot; pptId=&quot;329&quot;/&gt;&#10;    &lt;slide id=&quot;{42FB184E-B230-4279-9557-49F4F3F78323}&quot; pptId=&quot;331&quot;/&gt;&#10;    &lt;slide id=&quot;{49596061-599A-4CD7-BA5D-CDEDCBA70DCE}&quot; pptId=&quot;330&quot;/&gt;&#10;    &lt;slide id=&quot;{12BF98E1-315F-4601-A57F-C775294AF779}&quot; pptId=&quot;332&quot;/&gt;&#10;    &lt;slide id=&quot;{06F9AFD5-637F-40FC-9BE5-4681DE480CDF}&quot; pptId=&quot;333&quot;/&gt;&#10;    &lt;slide id=&quot;{2036C19D-4D7E-48C5-9B56-60B4288F11C9}&quot; pptId=&quot;334&quot;/&gt;&#10;    &lt;slide id=&quot;{3989AADC-2EA7-41B1-809D-802625504F62}&quot; pptId=&quot;335&quot;/&gt;&#10;    &lt;slide id=&quot;{C192A013-5992-4875-91C3-EF5AE2C0BC00}&quot; pptId=&quot;336&quot;/&gt;&#10;    &lt;slide id=&quot;{BBB2589C-8E80-4992-9422-BEC4F0A987A7}&quot; pptId=&quot;337&quot;/&gt;&#10;    &lt;slide id=&quot;{7D011091-EDE0-4F0B-8495-E0B32E6483F6}&quot; pptId=&quot;338&quot;/&gt;&#10;    &lt;slide id=&quot;{01E26A85-5AF9-4E9F-BE2D-BC0535904E04}&quot; pptId=&quot;339&quot;/&gt;&#10;    &lt;slide id=&quot;{90827763-3299-4D0C-ADC7-BF6F6005B783}&quot; pptId=&quot;340&quot;/&gt;&#10;    &lt;slide id=&quot;{67C017AF-3B8B-4FEA-A6E4-2487882108DF}&quot; pptId=&quot;341&quot;/&gt;&#10;    &lt;slide id=&quot;{860716FD-F6B2-4869-9A9C-DFA5EC12BDE8}&quot; pptId=&quot;342&quot;/&gt;&#10;    &lt;slide id=&quot;{D341C7CF-89B6-423B-B55C-7FB114581FB0}&quot; pptId=&quot;343&quot;/&gt;&#10;    &lt;slide id=&quot;{5006783C-34FD-4313-9310-30DDECB6D872}&quot; pptId=&quot;344&quot;/&gt;&#10;    &lt;slide id=&quot;{EBC5AD22-5044-4F06-838D-A1AC6E351DD8}&quot; pptId=&quot;345&quot;/&gt;&#10;    &lt;slide id=&quot;{D88DD647-3310-4677-8595-E2BB5D4CE236}&quot; pptId=&quot;638&quot;/&gt;&#10;    &lt;slide id=&quot;{CC72FBA3-0D06-413E-A2AC-A9B5F373901C}&quot; pptId=&quot;346&quot;/&gt;&#10;    &lt;slide id=&quot;{2D12D95A-FF2E-47E9-97B0-36FED0126522}&quot; pptId=&quot;347&quot;/&gt;&#10;    &lt;slide id=&quot;{0525C0D2-2A1C-462C-9921-DBF036AF8F59}&quot; pptId=&quot;348&quot;/&gt;&#10;    &lt;slide id=&quot;{A36B2317-0EDB-4764-B7F7-F8A13F784166}&quot; pptId=&quot;349&quot;/&gt;&#10;    &lt;slide id=&quot;{C79EC438-958B-4899-B16D-4C4508B5C2A5}&quot; pptId=&quot;350&quot;/&gt;&#10;    &lt;slide id=&quot;{7D4C76F3-E09B-4460-A2D2-106282913EDC}&quot; pptId=&quot;634&quot;/&gt;&#10;  &lt;/slides&gt;&#10;&#10;  &lt;narration&gt;&#10;    &lt;audioTracks&gt;&#10;      &lt;audioTrack muted=&quot;false&quot; name=&quot;RMF_Audio_Slide_2&quot; resource=&quot;1b2fb3a2&quot; slideId=&quot;{1AD1442E-133C-4998-9F66-DF4F3DC6B3AE}&quot; startTime=&quot;0&quot; stepIndex=&quot;0&quot; volume=&quot;1&quot;&gt;&#10;        &lt;audio channels=&quot;1&quot; format=&quot;fltp&quot; sampleRate=&quot;48000&quot;/&gt;&#10;      &lt;/audioTrack&gt;&#10;      &lt;audioTrack muted=&quot;false&quot; name=&quot;RMF_Audio_Slide_3&quot; resource=&quot;ab7f8efb&quot; slideId=&quot;{7E45EACE-3711-4E83-9543-2FFFDFA69513}&quot; startTime=&quot;0&quot; stepIndex=&quot;0&quot; volume=&quot;1&quot;&gt;&#10;        &lt;audio channels=&quot;1&quot; format=&quot;fltp&quot; sampleRate=&quot;48000&quot;/&gt;&#10;      &lt;/audioTrack&gt;&#10;      &lt;audioTrack muted=&quot;false&quot; name=&quot;RMF_Audio_Slide_4&quot; resource=&quot;f14ed12b&quot; slideId=&quot;{8E4439AB-289D-4634-A719-4CDAB58ABD0C}&quot; startTime=&quot;0&quot; stepIndex=&quot;0&quot; volume=&quot;1&quot;&gt;&#10;        &lt;audio channels=&quot;1&quot; format=&quot;fltp&quot; sampleRate=&quot;48000&quot;/&gt;&#10;      &lt;/audioTrack&gt;&#10;      &lt;audioTrack muted=&quot;false&quot; name=&quot;RMF_Audio_Slide_5&quot; resource=&quot;e02bb406&quot; slideId=&quot;{C4B6D562-0AC1-4B62-B1EA-A075DBEE8621}&quot; startTime=&quot;0&quot; stepIndex=&quot;0&quot; volume=&quot;1&quot;&gt;&#10;        &lt;audio channels=&quot;1&quot; format=&quot;fltp&quot; sampleRate=&quot;48000&quot;/&gt;&#10;      &lt;/audioTrack&gt;&#10;      &lt;audioTrack muted=&quot;false&quot; name=&quot;RMF_Audio_Slide_6&quot; resource=&quot;55d2eaae&quot; slideId=&quot;{B2EA88FB-617C-482C-9B75-985E6FCE70E6}&quot; startTime=&quot;0&quot; stepIndex=&quot;0&quot; volume=&quot;1&quot;&gt;&#10;        &lt;audio channels=&quot;1&quot; format=&quot;fltp&quot; sampleRate=&quot;48000&quot;/&gt;&#10;      &lt;/audioTrack&gt;&#10;      &lt;audioTrack muted=&quot;false&quot; name=&quot;RMF_Audio_Slide_7&quot; resource=&quot;70be9e6b&quot; slideId=&quot;{7D1050EE-803E-489D-8517-F601412314EF}&quot; startTime=&quot;0&quot; stepIndex=&quot;0&quot; volume=&quot;1&quot;&gt;&#10;        &lt;audio channels=&quot;1&quot; format=&quot;fltp&quot; sampleRate=&quot;48000&quot;/&gt;&#10;      &lt;/audioTrack&gt;&#10;      &lt;audioTrack muted=&quot;false&quot; name=&quot;RMF_Audio_Slide_8&quot; resource=&quot;a0b5537d&quot; slideId=&quot;{95DBF0D7-E512-4BDD-B6F8-D0972ABEC07D}&quot; startTime=&quot;0&quot; stepIndex=&quot;0&quot; volume=&quot;1&quot;&gt;&#10;        &lt;audio channels=&quot;1&quot; format=&quot;fltp&quot; sampleRate=&quot;48000&quot;/&gt;&#10;      &lt;/audioTrack&gt;&#10;      &lt;audioTrack muted=&quot;false&quot; name=&quot;RMF_Audio_Slide_9&quot; resource=&quot;82a9e9e7&quot; slideId=&quot;{08D7F1DB-D0C2-4C8F-85C6-A4BC9860912D}&quot; startTime=&quot;0&quot; stepIndex=&quot;0&quot; volume=&quot;1&quot;&gt;&#10;        &lt;audio channels=&quot;1&quot; format=&quot;fltp&quot; sampleRate=&quot;48000&quot;/&gt;&#10;      &lt;/audioTrack&gt;&#10;      &lt;audioTrack muted=&quot;false&quot; name=&quot;RMF_Audio_Slide_10&quot; resource=&quot;f7e5cf8e&quot; slideId=&quot;{BD91D9BB-B775-4982-AF82-1AA4AF6325AD}&quot; startTime=&quot;0&quot; stepIndex=&quot;0&quot; volume=&quot;1&quot;&gt;&#10;        &lt;audio channels=&quot;1&quot; format=&quot;fltp&quot; sampleRate=&quot;48000&quot;/&gt;&#10;      &lt;/audioTrack&gt;&#10;      &lt;audioTrack muted=&quot;false&quot; name=&quot;RMF_Audio_Slide_11&quot; resource=&quot;2e6f1cc3&quot; slideId=&quot;{7621D93E-3A19-4471-864A-76181F674129}&quot; startTime=&quot;0&quot; stepIndex=&quot;0&quot; volume=&quot;1&quot;&gt;&#10;        &lt;audio channels=&quot;1&quot; format=&quot;fltp&quot; sampleRate=&quot;48000&quot;/&gt;&#10;      &lt;/audioTrack&gt;&#10;      &lt;audioTrack muted=&quot;false&quot; name=&quot;RMF_Audio_Slide_12&quot; resource=&quot;d22164c3&quot; slideId=&quot;{AAB91F62-ECCE-4836-8D06-FE8F40733088}&quot; startTime=&quot;0&quot; stepIndex=&quot;0&quot; volume=&quot;1&quot;&gt;&#10;        &lt;audio channels=&quot;1&quot; format=&quot;fltp&quot; sampleRate=&quot;48000&quot;/&gt;&#10;      &lt;/audioTrack&gt;&#10;      &lt;audioTrack muted=&quot;false&quot; name=&quot;RMF_Audio_Slide_13&quot; resource=&quot;287346c7&quot; slideId=&quot;{00D5CF9B-240B-4179-BC26-A046355835E0}&quot; startTime=&quot;0&quot; stepIndex=&quot;0&quot; volume=&quot;1&quot;&gt;&#10;        &lt;audio channels=&quot;1&quot; format=&quot;fltp&quot; sampleRate=&quot;48000&quot;/&gt;&#10;      &lt;/audioTrack&gt;&#10;      &lt;audioTrack muted=&quot;false&quot; name=&quot;RMF_Audio_Slide_14&quot; resource=&quot;293c6797&quot; slideId=&quot;{D64C811A-A5FC-46F5-9D32-EC82346F4652}&quot; startTime=&quot;0&quot; stepIndex=&quot;0&quot; volume=&quot;1&quot;&gt;&#10;        &lt;audio channels=&quot;1&quot; format=&quot;fltp&quot; sampleRate=&quot;48000&quot;/&gt;&#10;      &lt;/audioTrack&gt;&#10;      &lt;audioTrack muted=&quot;false&quot; name=&quot;RMF_Audio_Slide_15&quot; resource=&quot;7559a9aa&quot; slideId=&quot;{C8407330-210D-4707-8D5A-5D94C2DCF8D9}&quot; startTime=&quot;0&quot; stepIndex=&quot;0&quot; volume=&quot;1&quot;&gt;&#10;        &lt;audio channels=&quot;1&quot; format=&quot;fltp&quot; sampleRate=&quot;48000&quot;/&gt;&#10;      &lt;/audioTrack&gt;&#10;      &lt;audioTrack muted=&quot;false&quot; name=&quot;RMF_Audio_Slide_16&quot; resource=&quot;a46b807b&quot; slideId=&quot;{133F6C9F-C815-42DE-AABB-D912F7E1379E}&quot; startTime=&quot;0&quot; stepIndex=&quot;0&quot; volume=&quot;1&quot;&gt;&#10;        &lt;audio channels=&quot;1&quot; format=&quot;fltp&quot; sampleRate=&quot;48000&quot;/&gt;&#10;      &lt;/audioTrack&gt;&#10;      &lt;audioTrack muted=&quot;false&quot; name=&quot;RMF_Audio_Slide_17&quot; resource=&quot;a132d824&quot; slideId=&quot;{C511FB3F-B4FD-4AC0-9ADB-8C0D03A119C7}&quot; startTime=&quot;0&quot; stepIndex=&quot;0&quot; volume=&quot;1&quot;&gt;&#10;        &lt;audio channels=&quot;1&quot; format=&quot;fltp&quot; sampleRate=&quot;48000&quot;/&gt;&#10;      &lt;/audioTrack&gt;&#10;      &lt;audioTrack muted=&quot;false&quot; name=&quot;RMF_Audio_Slide_18&quot; resource=&quot;3644a7f9&quot; slideId=&quot;{DFAA616C-3CF1-4CEF-81BC-FD25A40EED97}&quot; startTime=&quot;0&quot; stepIndex=&quot;0&quot; volume=&quot;1&quot;&gt;&#10;        &lt;audio channels=&quot;1&quot; format=&quot;fltp&quot; sampleRate=&quot;48000&quot;/&gt;&#10;      &lt;/audioTrack&gt;&#10;      &lt;audioTrack muted=&quot;false&quot; name=&quot;RMF_Audio_Slide_19&quot; resource=&quot;28e4e582&quot; slideId=&quot;{674CF1B4-252E-4138-97C7-04870901147E}&quot; startTime=&quot;0&quot; stepIndex=&quot;0&quot; volume=&quot;1&quot;&gt;&#10;        &lt;audio channels=&quot;1&quot; format=&quot;fltp&quot; sampleRate=&quot;48000&quot;/&gt;&#10;      &lt;/audioTrack&gt;&#10;      &lt;audioTrack muted=&quot;false&quot; name=&quot;RMF_Audio_Slide_20&quot; resource=&quot;bcfae038&quot; slideId=&quot;{90F499E7-B00D-4039-869E-7B11EF6D1C24}&quot; startTime=&quot;0&quot; stepIndex=&quot;0&quot; volume=&quot;1&quot;&gt;&#10;        &lt;audio channels=&quot;1&quot; format=&quot;fltp&quot; sampleRate=&quot;48000&quot;/&gt;&#10;      &lt;/audioTrack&gt;&#10;      &lt;audioTrack muted=&quot;false&quot; name=&quot;RMF_Audio_Slide_21&quot; resource=&quot;e0aa716d&quot; slideId=&quot;{94BB2DCF-4B02-49B2-8A87-C483C8C14873}&quot; startTime=&quot;0&quot; stepIndex=&quot;0&quot; volume=&quot;1&quot;&gt;&#10;        &lt;audio channels=&quot;1&quot; format=&quot;fltp&quot; sampleRate=&quot;48000&quot;/&gt;&#10;      &lt;/audioTrack&gt;&#10;      &lt;audioTrack muted=&quot;false&quot; name=&quot;RMF_Audio_Slide_22&quot; resource=&quot;4c8ed6b8&quot; slideId=&quot;{BA0B19A7-4C54-4741-819B-9D511F2B3731}&quot; startTime=&quot;0&quot; stepIndex=&quot;0&quot; volume=&quot;1&quot;&gt;&#10;        &lt;audio channels=&quot;1&quot; format=&quot;fltp&quot; sampleRate=&quot;48000&quot;/&gt;&#10;      &lt;/audioTrack&gt;&#10;      &lt;audioTrack muted=&quot;false&quot; name=&quot;RMF_Audio_Slide_23&quot; resource=&quot;a8f2270a&quot; slideId=&quot;{F7760BBD-DB64-441E-AFD0-376AFA9FA63D}&quot; startTime=&quot;0&quot; stepIndex=&quot;0&quot; volume=&quot;1&quot;&gt;&#10;        &lt;audio channels=&quot;1&quot; format=&quot;fltp&quot; sampleRate=&quot;48000&quot;/&gt;&#10;      &lt;/audioTrack&gt;&#10;      &lt;audioTrack muted=&quot;false&quot; name=&quot;RMF_Audio_Slide_24&quot; resource=&quot;faa52122&quot; slideId=&quot;{10D25673-0187-4AF4-B0A3-54F16845F3B7}&quot; startTime=&quot;0&quot; stepIndex=&quot;0&quot; volume=&quot;1&quot;&gt;&#10;        &lt;audio channels=&quot;1&quot; format=&quot;fltp&quot; sampleRate=&quot;48000&quot;/&gt;&#10;      &lt;/audioTrack&gt;&#10;      &lt;audioTrack muted=&quot;false&quot; name=&quot;RMF_Audio_Slide_25&quot; resource=&quot;355c01c4&quot; slideId=&quot;{2A8BD2CB-8DC6-4A03-948A-3D3E073B3D49}&quot; startTime=&quot;0&quot; stepIndex=&quot;0&quot; volume=&quot;1&quot;&gt;&#10;        &lt;audio channels=&quot;1&quot; format=&quot;fltp&quot; sampleRate=&quot;48000&quot;/&gt;&#10;      &lt;/audioTrack&gt;&#10;      &lt;audioTrack muted=&quot;false&quot; name=&quot;RMF_Audio_Slide_26&quot; resource=&quot;2f337e6b&quot; slideId=&quot;{5257F589-AEBE-42C7-89BD-7F93AED1E1EA}&quot; startTime=&quot;0&quot; stepIndex=&quot;0&quot; volume=&quot;1&quot;&gt;&#10;        &lt;audio channels=&quot;1&quot; format=&quot;fltp&quot; sampleRate=&quot;48000&quot;/&gt;&#10;      &lt;/audioTrack&gt;&#10;      &lt;audioTrack muted=&quot;false&quot; name=&quot;RMF_Audio_Slide_27&quot; resource=&quot;0af07dea&quot; slideId=&quot;{1E54AA24-ED4B-4CAF-A24F-7C9B17E53A02}&quot; startTime=&quot;0&quot; stepIndex=&quot;0&quot; volume=&quot;1&quot;&gt;&#10;        &lt;audio channels=&quot;1&quot; format=&quot;fltp&quot; sampleRate=&quot;48000&quot;/&gt;&#10;      &lt;/audioTrack&gt;&#10;      &lt;audioTrack muted=&quot;false&quot; name=&quot;RMF_Audio_Slide_28&quot; resource=&quot;4a2a45f6&quot; slideId=&quot;{A03AFFAF-10E7-4145-9F74-8577E4EDA16A}&quot; startTime=&quot;0&quot; stepIndex=&quot;0&quot; volume=&quot;1&quot;&gt;&#10;        &lt;audio channels=&quot;1&quot; format=&quot;fltp&quot; sampleRate=&quot;48000&quot;/&gt;&#10;      &lt;/audioTrack&gt;&#10;      &lt;audioTrack muted=&quot;false&quot; name=&quot;RMF_Audio_Slide_29&quot; resource=&quot;7ef03169&quot; slideId=&quot;{A5A81397-3FDA-483C-9BB4-9487F8068F7A}&quot; startTime=&quot;0&quot; stepIndex=&quot;0&quot; volume=&quot;1&quot;&gt;&#10;        &lt;audio channels=&quot;1&quot; format=&quot;fltp&quot; sampleRate=&quot;48000&quot;/&gt;&#10;      &lt;/audioTrack&gt;&#10;      &lt;audioTrack muted=&quot;false&quot; name=&quot;RMF_Audio_Slide_30&quot; resource=&quot;5705d0e2&quot; slideId=&quot;{F2496F56-B8EF-4B44-BC76-178C20687560}&quot; startTime=&quot;0&quot; stepIndex=&quot;0&quot; volume=&quot;1&quot;&gt;&#10;        &lt;audio channels=&quot;1&quot; format=&quot;fltp&quot; sampleRate=&quot;48000&quot;/&gt;&#10;      &lt;/audioTrack&gt;&#10;      &lt;audioTrack muted=&quot;false&quot; name=&quot;RMF_Audio_Slide_31&quot; resource=&quot;0c677380&quot; slideId=&quot;{C00E1D62-4A93-4605-8CC9-B831F4F75ADE}&quot; startTime=&quot;0&quot; stepIndex=&quot;0&quot; volume=&quot;1&quot;&gt;&#10;        &lt;audio channels=&quot;1&quot; format=&quot;fltp&quot; sampleRate=&quot;48000&quot;/&gt;&#10;      &lt;/audioTrack&gt;&#10;      &lt;audioTrack muted=&quot;false&quot; name=&quot;RMF_Audio_Slide_32&quot; resource=&quot;51b34c02&quot; slideId=&quot;{90005E43-75D3-4B05-84F9-52CBDB0ABB1D}&quot; startTime=&quot;0&quot; stepIndex=&quot;0&quot; volume=&quot;1&quot;&gt;&#10;        &lt;audio channels=&quot;1&quot; format=&quot;fltp&quot; sampleRate=&quot;48000&quot;/&gt;&#10;      &lt;/audioTrack&gt;&#10;      &lt;audioTrack muted=&quot;false&quot; name=&quot;RMF_Audio_Slide_33&quot; resource=&quot;43211b2e&quot; slideId=&quot;{647A9475-2233-40AC-85BA-C054D262FC24}&quot; startTime=&quot;0&quot; stepIndex=&quot;0&quot; volume=&quot;1&quot;&gt;&#10;        &lt;audio channels=&quot;1&quot; format=&quot;fltp&quot; sampleRate=&quot;48000&quot;/&gt;&#10;      &lt;/audioTrack&gt;&#10;      &lt;audioTrack muted=&quot;false&quot; name=&quot;RMF_Audio_Slide_34&quot; resource=&quot;d592eb8d&quot; slideId=&quot;{C624994A-73E0-4208-AF07-9EB241B8286B}&quot; startTime=&quot;0&quot; stepIndex=&quot;0&quot; volume=&quot;1&quot;&gt;&#10;        &lt;audio channels=&quot;1&quot; format=&quot;fltp&quot; sampleRate=&quot;48000&quot;/&gt;&#10;      &lt;/audioTrack&gt;&#10;      &lt;audioTrack muted=&quot;false&quot; name=&quot;RMF_Audio_Slide_35&quot; resource=&quot;1a6121d2&quot; slideId=&quot;{292A81B5-8C95-4275-901A-82B28D1312E0}&quot; startTime=&quot;0&quot; stepIndex=&quot;0&quot; volume=&quot;1&quot;&gt;&#10;        &lt;audio channels=&quot;1&quot; format=&quot;fltp&quot; sampleRate=&quot;48000&quot;/&gt;&#10;      &lt;/audioTrack&gt;&#10;      &lt;audioTrack muted=&quot;false&quot; name=&quot;RMF_Audio_Slide_36&quot; resource=&quot;c7e021ed&quot; slideId=&quot;{061B3334-B8D0-4FAF-AA1C-BFF6C52A92E4}&quot; startTime=&quot;0&quot; stepIndex=&quot;0&quot; volume=&quot;1&quot;&gt;&#10;        &lt;audio channels=&quot;1&quot; format=&quot;fltp&quot; sampleRate=&quot;48000&quot;/&gt;&#10;      &lt;/audioTrack&gt;&#10;      &lt;audioTrack muted=&quot;false&quot; name=&quot;RMF_Audio_Slide_37&quot; resource=&quot;52f085ae&quot; slideId=&quot;{D113829B-055D-4648-989A-7DE85CA00EEF}&quot; startTime=&quot;0&quot; stepIndex=&quot;0&quot; volume=&quot;1&quot;&gt;&#10;        &lt;audio channels=&quot;1&quot; format=&quot;fltp&quot; sampleRate=&quot;48000&quot;/&gt;&#10;      &lt;/audioTrack&gt;&#10;      &lt;audioTrack muted=&quot;false&quot; name=&quot;RMF_Audio_Slide_38&quot; resource=&quot;c493baa1&quot; slideId=&quot;{4A7D0277-C94D-4981-ADDC-A08AEBE74C7D}&quot; startTime=&quot;0&quot; stepIndex=&quot;0&quot; volume=&quot;1&quot;&gt;&#10;        &lt;audio channels=&quot;1&quot; format=&quot;fltp&quot; sampleRate=&quot;48000&quot;/&gt;&#10;      &lt;/audioTrack&gt;&#10;      &lt;audioTrack muted=&quot;false&quot; name=&quot;RMF_Audio_Slide_39&quot; resource=&quot;563726e3&quot; slideId=&quot;{D6FAA214-BEBC-42AC-B80E-C0ABD04F494B}&quot; startTime=&quot;0&quot; stepIndex=&quot;0&quot; volume=&quot;1&quot;&gt;&#10;        &lt;audio channels=&quot;1&quot; format=&quot;fltp&quot; sampleRate=&quot;48000&quot;/&gt;&#10;      &lt;/audioTrack&gt;&#10;      &lt;audioTrack muted=&quot;false&quot; name=&quot;RMF_Audio_Slide_40&quot; resource=&quot;0e485c8c&quot; slideId=&quot;{6D13FBBB-0B31-467F-AE2E-481A0385BE5B}&quot; startTime=&quot;0&quot; stepIndex=&quot;0&quot; volume=&quot;1&quot;&gt;&#10;        &lt;audio channels=&quot;1&quot; format=&quot;fltp&quot; sampleRate=&quot;48000&quot;/&gt;&#10;      &lt;/audioTrack&gt;&#10;      &lt;audioTrack muted=&quot;false&quot; name=&quot;RMF_Audio_Slide_41&quot; resource=&quot;07d8a82d&quot; slideId=&quot;{607627F5-0571-407C-8FB2-0FC8D5E532C3}&quot; startTime=&quot;0&quot; stepIndex=&quot;0&quot; volume=&quot;1&quot;&gt;&#10;        &lt;audio channels=&quot;1&quot; format=&quot;fltp&quot; sampleRate=&quot;48000&quot;/&gt;&#10;      &lt;/audioTrack&gt;&#10;      &lt;audioTrack muted=&quot;false&quot; name=&quot;RMF_Audio_Slide_42&quot; resource=&quot;dcc231f3&quot; slideId=&quot;{A74DEFE9-27B1-4B98-8FB1-92FA643E9C12}&quot; startTime=&quot;0&quot; stepIndex=&quot;0&quot; volume=&quot;1&quot;&gt;&#10;        &lt;audio channels=&quot;1&quot; format=&quot;fltp&quot; sampleRate=&quot;48000&quot;/&gt;&#10;      &lt;/audioTrack&gt;&#10;      &lt;audioTrack muted=&quot;false&quot; name=&quot;RMF_Audio_Slide_43&quot; resource=&quot;5e68c30b&quot; slideId=&quot;{6E05181A-943B-4930-A20A-51A46548D263}&quot; startTime=&quot;0&quot; stepIndex=&quot;0&quot; volume=&quot;1&quot;&gt;&#10;        &lt;audio channels=&quot;1&quot; format=&quot;fltp&quot; sampleRate=&quot;48000&quot;/&gt;&#10;      &lt;/audioTrack&gt;&#10;      &lt;audioTrack muted=&quot;false&quot; name=&quot;RMF_Audio_Slide_44&quot; resource=&quot;637cdb50&quot; slideId=&quot;{6EF74F1C-57B1-463A-B5D4-556D6CA32256}&quot; startTime=&quot;0&quot; stepIndex=&quot;0&quot; volume=&quot;1&quot;&gt;&#10;        &lt;audio channels=&quot;1&quot; format=&quot;fltp&quot; sampleRate=&quot;48000&quot;/&gt;&#10;      &lt;/audioTrack&gt;&#10;      &lt;audioTrack muted=&quot;false&quot; name=&quot;RMF_Audio_Slide_45&quot; resource=&quot;6e3e220f&quot; slideId=&quot;{A17F6CE8-AAC3-4722-9FCD-1C602F92CE7D}&quot; startTime=&quot;0&quot; stepIndex=&quot;0&quot; volume=&quot;1&quot;&gt;&#10;        &lt;audio channels=&quot;1&quot; format=&quot;fltp&quot; sampleRate=&quot;48000&quot;/&gt;&#10;      &lt;/audioTrack&gt;&#10;      &lt;audioTrack muted=&quot;false&quot; name=&quot;RMF_Audio_Slide_46&quot; resource=&quot;6c8a61a6&quot; slideId=&quot;{A9E39999-3238-4686-9181-402109D1A94D}&quot; startTime=&quot;0&quot; stepIndex=&quot;0&quot; volume=&quot;1&quot;&gt;&#10;        &lt;audio channels=&quot;1&quot; format=&quot;fltp&quot; sampleRate=&quot;48000&quot;/&gt;&#10;      &lt;/audioTrack&gt;&#10;      &lt;audioTrack muted=&quot;false&quot; name=&quot;RMF_Audio_Slide_47&quot; resource=&quot;eff19532&quot; slideId=&quot;{48AC6481-2746-4AD1-AAAD-A05123B839A6}&quot; startTime=&quot;0&quot; stepIndex=&quot;0&quot; volume=&quot;1&quot;&gt;&#10;        &lt;audio channels=&quot;1&quot; format=&quot;fltp&quot; sampleRate=&quot;48000&quot;/&gt;&#10;      &lt;/audioTrack&gt;&#10;      &lt;audioTrack muted=&quot;false&quot; name=&quot;RMF_Audio_Slide_48&quot; resource=&quot;19093605&quot; slideId=&quot;{E408B4F6-37EB-4C85-A0E9-5F64DA8537E3}&quot; startTime=&quot;0&quot; stepIndex=&quot;0&quot; volume=&quot;1&quot;&gt;&#10;        &lt;audio channels=&quot;1&quot; format=&quot;fltp&quot; sampleRate=&quot;48000&quot;/&gt;&#10;      &lt;/audioTrack&gt;&#10;      &lt;audioTrack muted=&quot;false&quot; name=&quot;RMF_Audio_Slide_49&quot; resource=&quot;257b4b83&quot; slideId=&quot;{4ADF99DF-3F66-44AC-B9CD-1898AF310A8A}&quot; startTime=&quot;0&quot; stepIndex=&quot;0&quot; volume=&quot;1&quot;&gt;&#10;        &lt;audio channels=&quot;1&quot; format=&quot;fltp&quot; sampleRate=&quot;48000&quot;/&gt;&#10;      &lt;/audioTrack&gt;&#10;      &lt;audioTrack muted=&quot;false&quot; name=&quot;RMF_Audio_Slide_50&quot; resource=&quot;e5019c2d&quot; slideId=&quot;{0D3131CC-7FBD-4C5C-8D19-9C68BDF42D19}&quot; startTime=&quot;0&quot; stepIndex=&quot;0&quot; volume=&quot;1&quot;&gt;&#10;        &lt;audio channels=&quot;1&quot; format=&quot;fltp&quot; sampleRate=&quot;48000&quot;/&gt;&#10;      &lt;/audioTrack&gt;&#10;      &lt;audioTrack muted=&quot;false&quot; name=&quot;RMF_Audio_Slide_51&quot; resource=&quot;0380ba80&quot; slideId=&quot;{CE61A474-F904-458F-8955-CEAC1FCBE99E}&quot; startTime=&quot;0&quot; stepIndex=&quot;0&quot; volume=&quot;1&quot;&gt;&#10;        &lt;audio channels=&quot;1&quot; format=&quot;fltp&quot; sampleRate=&quot;48000&quot;/&gt;&#10;      &lt;/audioTrack&gt;&#10;      &lt;audioTrack muted=&quot;false&quot; name=&quot;RMF_Audio_Slide_52&quot; resource=&quot;d30bbf71&quot; slideId=&quot;{05F98AB8-A3F9-408C-886B-2471F89598E6}&quot; startTime=&quot;0&quot; stepIndex=&quot;0&quot; volume=&quot;1&quot;&gt;&#10;        &lt;audio channels=&quot;1&quot; format=&quot;fltp&quot; sampleRate=&quot;48000&quot;/&gt;&#10;      &lt;/audioTrack&gt;&#10;      &lt;audioTrack muted=&quot;false&quot; name=&quot;RMF_Audio_Slide_53&quot; resource=&quot;6bbefd91&quot; slideId=&quot;{FC1F3F18-5C6A-408F-804A-17CC30E16F40}&quot; startTime=&quot;0&quot; stepIndex=&quot;0&quot; volume=&quot;1&quot;&gt;&#10;        &lt;audio channels=&quot;1&quot; format=&quot;fltp&quot; sampleRate=&quot;48000&quot;/&gt;&#10;      &lt;/audioTrack&gt;&#10;      &lt;audioTrack muted=&quot;false&quot; name=&quot;RMF_Audio_Slide_54&quot; resource=&quot;48dccc97&quot; slideId=&quot;{1DEF0CE8-D531-48D3-BE77-E694E702F046}&quot; startTime=&quot;0&quot; stepIndex=&quot;0&quot; volume=&quot;1&quot;&gt;&#10;        &lt;audio channels=&quot;1&quot; format=&quot;fltp&quot; sampleRate=&quot;48000&quot;/&gt;&#10;      &lt;/audioTrack&gt;&#10;      &lt;audioTrack muted=&quot;false&quot; name=&quot;RMF_Audio_Slide_55&quot; resource=&quot;3ef088c4&quot; slideId=&quot;{D5485920-B799-460E-8EF5-EA8AEBAA48F8}&quot; startTime=&quot;0&quot; stepIndex=&quot;0&quot; volume=&quot;1&quot;&gt;&#10;        &lt;audio channels=&quot;1&quot; format=&quot;fltp&quot; sampleRate=&quot;48000&quot;/&gt;&#10;      &lt;/audioTrack&gt;&#10;      &lt;audioTrack muted=&quot;false&quot; name=&quot;RMF_Audio_Slide_56&quot; resource=&quot;75f53b2e&quot; slideId=&quot;{36B009E0-37E5-4B04-944A-DFD8704011C8}&quot; startTime=&quot;0&quot; stepIndex=&quot;0&quot; volume=&quot;1&quot;&gt;&#10;        &lt;audio channels=&quot;1&quot; format=&quot;fltp&quot; sampleRate=&quot;48000&quot;/&gt;&#10;      &lt;/audioTrack&gt;&#10;      &lt;audioTrack muted=&quot;false&quot; name=&quot;RMF_Audio_Slide_57&quot; resource=&quot;147b8e87&quot; slideId=&quot;{CC0D861F-C16E-41BD-BF67-5DE354EDE46E}&quot; startTime=&quot;0&quot; stepIndex=&quot;0&quot; volume=&quot;1&quot;&gt;&#10;        &lt;audio channels=&quot;1&quot; format=&quot;fltp&quot; sampleRate=&quot;48000&quot;/&gt;&#10;      &lt;/audioTrack&gt;&#10;      &lt;audioTrack muted=&quot;false&quot; name=&quot;RMF_Audio_Slide_58&quot; resource=&quot;205f18ec&quot; slideId=&quot;{5E095D53-93C1-4562-91F3-4CC39F8FD307}&quot; startTime=&quot;0&quot; stepIndex=&quot;0&quot; volume=&quot;1&quot;&gt;&#10;        &lt;audio channels=&quot;1&quot; format=&quot;fltp&quot; sampleRate=&quot;48000&quot;/&gt;&#10;      &lt;/audioTrack&gt;&#10;      &lt;audioTrack muted=&quot;false&quot; name=&quot;RMF_Audio_Slide_59&quot; resource=&quot;8a2c4407&quot; slideId=&quot;{5402757C-B7A9-4C76-B744-CE4E3F728B99}&quot; startTime=&quot;0&quot; stepIndex=&quot;0&quot; volume=&quot;1&quot;&gt;&#10;        &lt;audio channels=&quot;1&quot; format=&quot;fltp&quot; sampleRate=&quot;48000&quot;/&gt;&#10;      &lt;/audioTrack&gt;&#10;      &lt;audioTrack muted=&quot;false&quot; name=&quot;RMF_Audio_Slide_60&quot; resource=&quot;d6dc4641&quot; slideId=&quot;{44A8E227-F4CC-4438-8342-6066D5911FD4}&quot; startTime=&quot;0&quot; stepIndex=&quot;0&quot; volume=&quot;1&quot;&gt;&#10;        &lt;audio channels=&quot;1&quot; format=&quot;fltp&quot; sampleRate=&quot;48000&quot;/&gt;&#10;      &lt;/audioTrack&gt;&#10;      &lt;audioTrack muted=&quot;false&quot; name=&quot;RMF_Audio_Slide_61&quot; resource=&quot;62dbcf85&quot; slideId=&quot;{2CD2C62F-AAC3-41AF-AA87-5FF3B65522B2}&quot; startTime=&quot;0&quot; stepIndex=&quot;0&quot; volume=&quot;1&quot;&gt;&#10;        &lt;audio channels=&quot;1&quot; format=&quot;fltp&quot; sampleRate=&quot;48000&quot;/&gt;&#10;      &lt;/audioTrack&gt;&#10;      &lt;audioTrack muted=&quot;false&quot; name=&quot;RMF_Audio_Slide_62&quot; resource=&quot;6589d93c&quot; slideId=&quot;{8C969564-93DF-4590-A4C8-DE52E7B82F06}&quot; startTime=&quot;0&quot; stepIndex=&quot;0&quot; volume=&quot;1&quot;&gt;&#10;        &lt;audio channels=&quot;1&quot; format=&quot;fltp&quot; sampleRate=&quot;48000&quot;/&gt;&#10;      &lt;/audioTrack&gt;&#10;      &lt;audioTrack muted=&quot;false&quot; name=&quot;RMF_Audio_Slide_63&quot; resource=&quot;01739d38&quot; slideId=&quot;{A907B08B-9B8C-43AD-A6BF-25FCEB328806}&quot; startTime=&quot;0&quot; stepIndex=&quot;0&quot; volume=&quot;1&quot;&gt;&#10;        &lt;audio channels=&quot;1&quot; format=&quot;fltp&quot; sampleRate=&quot;48000&quot;/&gt;&#10;      &lt;/audioTrack&gt;&#10;      &lt;audioTrack muted=&quot;false&quot; name=&quot;RMF_Audio_Slide_64&quot; resource=&quot;d34944f8&quot; slideId=&quot;{0C894C87-B1CC-4E55-896A-E956F68BB91B}&quot; startTime=&quot;0&quot; stepIndex=&quot;0&quot; volume=&quot;1&quot;&gt;&#10;        &lt;audio channels=&quot;1&quot; format=&quot;fltp&quot; sampleRate=&quot;48000&quot;/&gt;&#10;      &lt;/audioTrack&gt;&#10;      &lt;audioTrack muted=&quot;false&quot; name=&quot;RMF_Audio_Slide_65&quot; resource=&quot;2551809c&quot; slideId=&quot;{62B8C485-B3A2-43AE-B162-8602E981E96A}&quot; startTime=&quot;0&quot; stepIndex=&quot;0&quot; volume=&quot;1&quot;&gt;&#10;        &lt;audio channels=&quot;1&quot; format=&quot;fltp&quot; sampleRate=&quot;48000&quot;/&gt;&#10;      &lt;/audioTrack&gt;&#10;      &lt;audioTrack muted=&quot;false&quot; name=&quot;RMF_Audio_Slide_66&quot; resource=&quot;e25bc30e&quot; slideId=&quot;{98BD5F18-DE6D-4FDA-82C9-42D60C0B11C8}&quot; startTime=&quot;0&quot; stepIndex=&quot;0&quot; volume=&quot;1&quot;&gt;&#10;        &lt;audio channels=&quot;1&quot; format=&quot;fltp&quot; sampleRate=&quot;48000&quot;/&gt;&#10;      &lt;/audioTrack&gt;&#10;      &lt;audioTrack muted=&quot;false&quot; name=&quot;RMF_Audio_Slide_67&quot; resource=&quot;19d89297&quot; slideId=&quot;{B35DDA31-FEF2-4FFB-9E17-C23D8C8AE7B9}&quot; startTime=&quot;0&quot; stepIndex=&quot;0&quot; volume=&quot;1&quot;&gt;&#10;        &lt;audio channels=&quot;1&quot; format=&quot;fltp&quot; sampleRate=&quot;48000&quot;/&gt;&#10;      &lt;/audioTrack&gt;&#10;      &lt;audioTrack muted=&quot;false&quot; name=&quot;RMF_Audio_Slide_68&quot; resource=&quot;e57b8816&quot; slideId=&quot;{27F7DDB2-0CED-431E-BDFA-C3C6E1B1EDAA}&quot; startTime=&quot;0&quot; stepIndex=&quot;0&quot; volume=&quot;1&quot;&gt;&#10;        &lt;audio channels=&quot;1&quot; format=&quot;fltp&quot; sampleRate=&quot;48000&quot;/&gt;&#10;      &lt;/audioTrack&gt;&#10;      &lt;audioTrack muted=&quot;false&quot; name=&quot;RMF_Audio_Slide_69&quot; resource=&quot;f93411dc&quot; slideId=&quot;{187FF5C1-E3F9-46C9-8FE2-7450A33EF1D3}&quot; startTime=&quot;0&quot; stepIndex=&quot;0&quot; volume=&quot;1&quot;&gt;&#10;        &lt;audio channels=&quot;1&quot; format=&quot;fltp&quot; sampleRate=&quot;48000&quot;/&gt;&#10;      &lt;/audioTrack&gt;&#10;      &lt;audioTrack muted=&quot;false&quot; name=&quot;RMF_Audio_Slide_70&quot; resource=&quot;fbef7eb1&quot; slideId=&quot;{36B27996-F085-463C-B55E-D50637B3D40B}&quot; startTime=&quot;0&quot; stepIndex=&quot;0&quot; volume=&quot;1&quot;&gt;&#10;        &lt;audio channels=&quot;1&quot; format=&quot;fltp&quot; sampleRate=&quot;48000&quot;/&gt;&#10;      &lt;/audioTrack&gt;&#10;      &lt;audioTrack muted=&quot;false&quot; name=&quot;RMF_Audio_Slide_71&quot; resource=&quot;9d1df260&quot; slideId=&quot;{68BB4376-0105-4195-BD02-138F3AB581EE}&quot; startTime=&quot;0&quot; stepIndex=&quot;0&quot; volume=&quot;1&quot;&gt;&#10;        &lt;audio channels=&quot;1&quot; format=&quot;fltp&quot; sampleRate=&quot;48000&quot;/&gt;&#10;      &lt;/audioTrack&gt;&#10;      &lt;audioTrack muted=&quot;false&quot; name=&quot;RMF_Audio_Slide_72&quot; resource=&quot;5999f4be&quot; slideId=&quot;{5290FBA7-234A-4BB5-A367-C6878A986772}&quot; startTime=&quot;0&quot; stepIndex=&quot;0&quot; volume=&quot;1&quot;&gt;&#10;        &lt;audio channels=&quot;1&quot; format=&quot;fltp&quot; sampleRate=&quot;48000&quot;/&gt;&#10;      &lt;/audioTrack&gt;&#10;      &lt;audioTrack muted=&quot;false&quot; name=&quot;RMF_Audio_Slide_73&quot; resource=&quot;5717132c&quot; slideId=&quot;{B14FF48D-1E9B-4A82-A260-63A1F8FFCB37}&quot; startTime=&quot;0&quot; stepIndex=&quot;0&quot; volume=&quot;1&quot;&gt;&#10;        &lt;audio channels=&quot;1&quot; format=&quot;fltp&quot; sampleRate=&quot;48000&quot;/&gt;&#10;      &lt;/audioTrack&gt;&#10;      &lt;audioTrack muted=&quot;false&quot; name=&quot;RMF_Audio_Slide_74&quot; resource=&quot;ce786519&quot; slideId=&quot;{F3657B4D-D960-4DF6-A305-D17A7E186381}&quot; startTime=&quot;0&quot; stepIndex=&quot;0&quot; volume=&quot;1&quot;&gt;&#10;        &lt;audio channels=&quot;1&quot; format=&quot;fltp&quot; sampleRate=&quot;48000&quot;/&gt;&#10;      &lt;/audioTrack&gt;&#10;      &lt;audioTrack muted=&quot;false&quot; name=&quot;RMF_Audio_Slide_75&quot; resource=&quot;7564643a&quot; slideId=&quot;{A8DB61F5-F1FD-4E23-BBAB-2DAFF9AF188E}&quot; startTime=&quot;0&quot; stepIndex=&quot;0&quot; volume=&quot;1&quot;&gt;&#10;        &lt;audio channels=&quot;1&quot; format=&quot;fltp&quot; sampleRate=&quot;48000&quot;/&gt;&#10;      &lt;/audioTrack&gt;&#10;      &lt;audioTrack muted=&quot;false&quot; name=&quot;RMF_Audio_Slide_76&quot; resource=&quot;25f5c50b&quot; slideId=&quot;{FC43B71E-A31B-4055-A316-7AA7AE7A7ECF}&quot; startTime=&quot;0&quot; stepIndex=&quot;0&quot; volume=&quot;1&quot;&gt;&#10;        &lt;audio channels=&quot;1&quot; format=&quot;fltp&quot; sampleRate=&quot;48000&quot;/&gt;&#10;      &lt;/audioTrack&gt;&#10;      &lt;audioTrack muted=&quot;false&quot; name=&quot;RMF_Audio_Slide_77&quot; resource=&quot;65446e34&quot; slideId=&quot;{172A963D-1994-4615-9026-00F6D3FFDB38}&quot; startTime=&quot;0&quot; stepIndex=&quot;0&quot; volume=&quot;1&quot;&gt;&#10;        &lt;audio channels=&quot;1&quot; format=&quot;fltp&quot; sampleRate=&quot;48000&quot;/&gt;&#10;      &lt;/audioTrack&gt;&#10;      &lt;audioTrack muted=&quot;false&quot; name=&quot;RMF_Audio_Slide_78&quot; resource=&quot;93d21abc&quot; slideId=&quot;{CFB02806-A092-450E-AA6A-7C939C84EAB1}&quot; startTime=&quot;0&quot; stepIndex=&quot;0&quot; volume=&quot;1&quot;&gt;&#10;        &lt;audio channels=&quot;1&quot; format=&quot;fltp&quot; sampleRate=&quot;48000&quot;/&gt;&#10;      &lt;/audioTrack&gt;&#10;      &lt;audioTrack muted=&quot;false&quot; name=&quot;RMF_Audio_Slide_79&quot; resource=&quot;6b4b5fde&quot; slideId=&quot;{42FB184E-B230-4279-9557-49F4F3F78323}&quot; startTime=&quot;0&quot; stepIndex=&quot;0&quot; volume=&quot;1&quot;&gt;&#10;        &lt;audio channels=&quot;1&quot; format=&quot;fltp&quot; sampleRate=&quot;48000&quot;/&gt;&#10;      &lt;/audioTrack&gt;&#10;      &lt;audioTrack muted=&quot;false&quot; name=&quot;RMF_Audio_Slide_80&quot; resource=&quot;b62b77cf&quot; slideId=&quot;{49596061-599A-4CD7-BA5D-CDEDCBA70DCE}&quot; startTime=&quot;0&quot; stepIndex=&quot;0&quot; volume=&quot;1&quot;&gt;&#10;        &lt;audio channels=&quot;1&quot; format=&quot;fltp&quot; sampleRate=&quot;48000&quot;/&gt;&#10;      &lt;/audioTrack&gt;&#10;      &lt;audioTrack muted=&quot;false&quot; name=&quot;RMF_Audio_Slide_81&quot; resource=&quot;abb9cdef&quot; slideId=&quot;{12BF98E1-315F-4601-A57F-C775294AF779}&quot; startTime=&quot;0&quot; stepIndex=&quot;0&quot; volume=&quot;1&quot;&gt;&#10;        &lt;audio channels=&quot;1&quot; format=&quot;fltp&quot; sampleRate=&quot;48000&quot;/&gt;&#10;      &lt;/audioTrack&gt;&#10;      &lt;audioTrack muted=&quot;false&quot; name=&quot;RMF_Audio_Slide_82&quot; resource=&quot;beebe5cc&quot; slideId=&quot;{06F9AFD5-637F-40FC-9BE5-4681DE480CDF}&quot; startTime=&quot;0&quot; stepIndex=&quot;0&quot; volume=&quot;1&quot;&gt;&#10;        &lt;audio channels=&quot;1&quot; format=&quot;fltp&quot; sampleRate=&quot;48000&quot;/&gt;&#10;      &lt;/audioTrack&gt;&#10;      &lt;audioTrack muted=&quot;false&quot; name=&quot;RMF_Audio_Slide_83&quot; resource=&quot;9e40c167&quot; slideId=&quot;{2036C19D-4D7E-48C5-9B56-60B4288F11C9}&quot; startTime=&quot;0&quot; stepIndex=&quot;0&quot; volume=&quot;1&quot;&gt;&#10;        &lt;audio channels=&quot;1&quot; format=&quot;fltp&quot; sampleRate=&quot;48000&quot;/&gt;&#10;      &lt;/audioTrack&gt;&#10;      &lt;audioTrack muted=&quot;false&quot; name=&quot;RMF_Audio_Slide_84&quot; resource=&quot;b3b2b377&quot; slideId=&quot;{3989AADC-2EA7-41B1-809D-802625504F62}&quot; startTime=&quot;0&quot; stepIndex=&quot;0&quot; volume=&quot;1&quot;&gt;&#10;        &lt;audio channels=&quot;1&quot; format=&quot;fltp&quot; sampleRate=&quot;48000&quot;/&gt;&#10;      &lt;/audioTrack&gt;&#10;      &lt;audioTrack muted=&quot;false&quot; name=&quot;RMF_Audio_Slide_85&quot; resource=&quot;456ad3cf&quot; slideId=&quot;{C192A013-5992-4875-91C3-EF5AE2C0BC00}&quot; startTime=&quot;0&quot; stepIndex=&quot;0&quot; volume=&quot;1&quot;&gt;&#10;        &lt;audio channels=&quot;1&quot; format=&quot;fltp&quot; sampleRate=&quot;48000&quot;/&gt;&#10;      &lt;/audioTrack&gt;&#10;      &lt;audioTrack muted=&quot;false&quot; name=&quot;RMF_Audio_Slide_86&quot; resource=&quot;2093a78a&quot; slideId=&quot;{BBB2589C-8E80-4992-9422-BEC4F0A987A7}&quot; startTime=&quot;0&quot; stepIndex=&quot;0&quot; volume=&quot;1&quot;&gt;&#10;        &lt;audio channels=&quot;1&quot; format=&quot;fltp&quot; sampleRate=&quot;48000&quot;/&gt;&#10;      &lt;/audioTrack&gt;&#10;      &lt;audioTrack muted=&quot;false&quot; name=&quot;RMF_Audio_Slide_87&quot; resource=&quot;c06d124f&quot; slideId=&quot;{7D011091-EDE0-4F0B-8495-E0B32E6483F6}&quot; startTime=&quot;0&quot; stepIndex=&quot;0&quot; volume=&quot;1&quot;&gt;&#10;        &lt;audio channels=&quot;1&quot; format=&quot;fltp&quot; sampleRate=&quot;48000&quot;/&gt;&#10;      &lt;/audioTrack&gt;&#10;      &lt;audioTrack muted=&quot;false&quot; name=&quot;RMF_Audio_Slide_88&quot; resource=&quot;36adc84e&quot; slideId=&quot;{01E26A85-5AF9-4E9F-BE2D-BC0535904E04}&quot; startTime=&quot;0&quot; stepIndex=&quot;0&quot; volume=&quot;1&quot;&gt;&#10;        &lt;audio channels=&quot;1&quot; format=&quot;fltp&quot; sampleRate=&quot;48000&quot;/&gt;&#10;      &lt;/audioTrack&gt;&#10;      &lt;audioTrack muted=&quot;false&quot; name=&quot;RMF_Audio_Slide_89&quot; resource=&quot;54304a4d&quot; slideId=&quot;{90827763-3299-4D0C-ADC7-BF6F6005B783}&quot; startTime=&quot;0&quot; stepIndex=&quot;0&quot; volume=&quot;1&quot;&gt;&#10;        &lt;audio channels=&quot;1&quot; format=&quot;fltp&quot; sampleRate=&quot;48000&quot;/&gt;&#10;      &lt;/audioTrack&gt;&#10;      &lt;audioTrack muted=&quot;false&quot; name=&quot;RMF_Audio_Slide_90&quot; resource=&quot;13a010ae&quot; slideId=&quot;{67C017AF-3B8B-4FEA-A6E4-2487882108DF}&quot; startTime=&quot;0&quot; stepIndex=&quot;0&quot; volume=&quot;1&quot;&gt;&#10;        &lt;audio channels=&quot;1&quot; format=&quot;fltp&quot; sampleRate=&quot;48000&quot;/&gt;&#10;      &lt;/audioTrack&gt;&#10;      &lt;audioTrack muted=&quot;false&quot; name=&quot;RMF_Audio_Slide_91&quot; resource=&quot;3fd863da&quot; slideId=&quot;{860716FD-F6B2-4869-9A9C-DFA5EC12BDE8}&quot; startTime=&quot;0&quot; stepIndex=&quot;0&quot; volume=&quot;1&quot;&gt;&#10;        &lt;audio channels=&quot;1&quot; format=&quot;fltp&quot; sampleRate=&quot;48000&quot;/&gt;&#10;      &lt;/audioTrack&gt;&#10;      &lt;audioTrack muted=&quot;false&quot; name=&quot;RMF_Audio_Slide_92&quot; resource=&quot;5f6f625c&quot; slideId=&quot;{D341C7CF-89B6-423B-B55C-7FB114581FB0}&quot; startTime=&quot;0&quot; stepIndex=&quot;0&quot; volume=&quot;1&quot;&gt;&#10;        &lt;audio channels=&quot;1&quot; format=&quot;fltp&quot; sampleRate=&quot;48000&quot;/&gt;&#10;      &lt;/audioTrack&gt;&#10;      &lt;audioTrack muted=&quot;false&quot; name=&quot;RMF_Audio_Slide_93&quot; resource=&quot;b2ccf6d0&quot; slideId=&quot;{5006783C-34FD-4313-9310-30DDECB6D872}&quot; startTime=&quot;0&quot; stepIndex=&quot;0&quot; volume=&quot;1&quot;&gt;&#10;        &lt;audio channels=&quot;1&quot; format=&quot;fltp&quot; sampleRate=&quot;48000&quot;/&gt;&#10;      &lt;/audioTrack&gt;&#10;      &lt;audioTrack muted=&quot;false&quot; name=&quot;RMF_Audio_Slide_94&quot; resource=&quot;abd4bb81&quot; slideId=&quot;{EBC5AD22-5044-4F06-838D-A1AC6E351DD8}&quot; startTime=&quot;0&quot; stepIndex=&quot;0&quot; volume=&quot;1&quot;&gt;&#10;        &lt;audio channels=&quot;1&quot; format=&quot;fltp&quot; sampleRate=&quot;48000&quot;/&gt;&#10;      &lt;/audioTrack&gt;&#10;      &lt;audioTrack muted=&quot;false&quot; name=&quot;RMF_Audio_Slide_95&quot; resource=&quot;26bd1441&quot; slideId=&quot;{D88DD647-3310-4677-8595-E2BB5D4CE236}&quot; startTime=&quot;0&quot; stepIndex=&quot;0&quot; volume=&quot;1&quot;&gt;&#10;        &lt;audio channels=&quot;1&quot; format=&quot;fltp&quot; sampleRate=&quot;48000&quot;/&gt;&#10;      &lt;/audioTrack&gt;&#10;      &lt;audioTrack muted=&quot;false&quot; name=&quot;RMF_Audio_Slide_96&quot; resource=&quot;f3c089ed&quot; slideId=&quot;{CC72FBA3-0D06-413E-A2AC-A9B5F373901C}&quot; startTime=&quot;0&quot; stepIndex=&quot;0&quot; volume=&quot;1&quot;&gt;&#10;        &lt;audio channels=&quot;1&quot; format=&quot;fltp&quot; sampleRate=&quot;48000&quot;/&gt;&#10;      &lt;/audioTrack&gt;&#10;      &lt;audioTrack muted=&quot;false&quot; name=&quot;RMF_Audio_Slide_97&quot; resource=&quot;8e4902b6&quot; slideId=&quot;{2D12D95A-FF2E-47E9-97B0-36FED0126522}&quot; startTime=&quot;0&quot; stepIndex=&quot;0&quot; volume=&quot;1&quot;&gt;&#10;        &lt;audio channels=&quot;1&quot; format=&quot;fltp&quot; sampleRate=&quot;48000&quot;/&gt;&#10;      &lt;/audioTrack&gt;&#10;      &lt;audioTrack muted=&quot;false&quot; name=&quot;RMF_Audio_Slide_98&quot; resource=&quot;067604b0&quot; slideId=&quot;{0525C0D2-2A1C-462C-9921-DBF036AF8F59}&quot; startTime=&quot;0&quot; stepIndex=&quot;0&quot; volume=&quot;1&quot;&gt;&#10;        &lt;audio channels=&quot;1&quot; format=&quot;fltp&quot; sampleRate=&quot;48000&quot;/&gt;&#10;      &lt;/audioTrack&gt;&#10;      &lt;audioTrack muted=&quot;false&quot; name=&quot;RMF_Audio_Slide_99&quot; resource=&quot;e615047c&quot; slideId=&quot;{A36B2317-0EDB-4764-B7F7-F8A13F784166}&quot; startTime=&quot;0&quot; stepIndex=&quot;0&quot; volume=&quot;1&quot;&gt;&#10;        &lt;audio channels=&quot;1&quot; format=&quot;fltp&quot; sampleRate=&quot;48000&quot;/&gt;&#10;      &lt;/audioTrack&gt;&#10;      &lt;audioTrack muted=&quot;false&quot; name=&quot;RMF_Audio_Slide_100&quot; resource=&quot;20f02455&quot; slideId=&quot;{C79EC438-958B-4899-B16D-4C4508B5C2A5}&quot; startTime=&quot;0&quot; stepIndex=&quot;0&quot; volume=&quot;1&quot;&gt;&#10;        &lt;audio channels=&quot;1&quot; format=&quot;fltp&quot; sampleRate=&quot;48000&quot;/&gt;&#10;      &lt;/audioTrack&gt;&#10;      &lt;audioTrack muted=&quot;false&quot; name=&quot;RMF_Audio_Slide_101&quot; resource=&quot;ed5e00bf&quot; slideId=&quot;{7D4C76F3-E09B-4460-A2D2-106282913EDC}&quot; startTime=&quot;0&quot; stepIndex=&quot;0&quot; volume=&quot;1&quot;&gt;&#10;        &lt;audio channels=&quot;1&quot; format=&quot;fltp&quot; sampleRate=&quot;48000&quot;/&gt;&#10;      &lt;/audioTrack&gt;&#10;    &lt;/audioTracks&gt;&#10;    &lt;videoTracks/&gt;&#10;  &lt;/narration&gt;&#10;&#10;&lt;/presentation2&gt;&#10;"/>
  <p:tag name="ISPRING-SUITE_ISPRING_PLAYERS_CUSTOMIZATION_2" val="{&quot;universal&quot;:{&quot;skinSettings&quot;:{&quot;borderRadius&quot;:10,&quot;colors&quot;:{&quot;asideBackground&quot;:{&quot;color&quot;:&quot;#F3F3F3&quot;,&quot;opacity&quot;:1,&quot;type&quot;:&quot;SOLID&quot;},&quot;asideElementBackgroundActive&quot;:{&quot;color&quot;:&quot;#9DA2A6&quot;,&quot;opacity&quot;:1,&quot;type&quot;:&quot;SOLID&quot;},&quot;asideElementBackgroundHover&quot;:{&quot;color&quot;:&quot;#E1E2E2&quot;,&quot;opacity&quot;:1,&quot;type&quot;:&quot;SOLID&quot;},&quot;asideElementText&quot;:{&quot;color&quot;:&quot;#47484A&quot;,&quot;opacity&quot;:1,&quot;type&quot;:&quot;SOLID&quot;},&quot;asideElementTextActive&quot;:{&quot;color&quot;:&quot;#FFFFFF&quot;,&quot;opacity&quot;:1,&quot;type&quot;:&quot;SOLID&quot;},&quot;asideElementTextHover&quot;:{&quot;color&quot;:&quot;#47484A&quot;,&quot;opacity&quot;:1,&quot;type&quot;:&quot;SOLID&quot;},&quot;asideLogoBackground&quot;:{&quot;color&quot;:&quot;#F3F3F3&quot;,&quot;opacity&quot;:1,&quot;type&quot;:&quot;SOLID&quot;},&quot;pageBackground&quot;:{&quot;color&quot;:&quot;#CED1D3&quot;,&quot;opacity&quot;:1,&quot;type&quot;:&quot;SOLID&quot;},&quot;playerBackground&quot;:{&quot;color&quot;:&quot;#FFFFFF&quot;,&quot;opacity&quot;:1,&quot;type&quot;:&quot;SOLID&quot;},&quot;playerText&quot;:{&quot;color&quot;:&quot;#47484A&quot;,&quot;opacity&quot;:1,&quot;type&quot;:&quot;SOLID&quot;},&quot;primaryButtonBackground&quot;:{&quot;color&quot;:&quot;#528BDF&quot;,&quot;opacity&quot;:1,&quot;type&quot;:&quot;SOLID&quot;},&quot;primaryButtonBackgroundHover&quot;:{&quot;color&quot;:&quot;#4B7DC9&quot;,&quot;opacity&quot;:1,&quot;type&quot;:&quot;SOLID&quot;},&quot;primaryButtonBorder&quot;:{&quot;color&quot;:&quot;#528BDF&quot;,&quot;opacity&quot;:1,&quot;type&quot;:&quot;SOLID&quot;},&quot;primaryButtonBorderHover&quot;:{&quot;color&quot;:&quot;#4B7DC9&quot;,&quot;opacity&quot;:1,&quot;type&quot;:&quot;SOLID&quot;},&quot;primaryButtonText&quot;:{&quot;color&quot;:&quot;#FFFFFF&quot;,&quot;opacity&quot;:1,&quot;type&quot;:&quot;SOLID&quot;},&quot;primaryButtonTextHover&quot;:{&quot;color&quot;:&quot;#FFFFFF&quot;,&quot;opacity&quot;:1,&quot;type&quot;:&quot;SOLID&quot;},&quot;secondaryButtonBackground&quot;:{&quot;color&quot;:&quot;#FFFFFF&quot;,&quot;opacity&quot;:1,&quot;type&quot;:&quot;SOLID&quot;},&quot;secondaryButtonBackgroundHover&quot;:{&quot;color&quot;:&quot;#47484A&quot;,&quot;opacity&quot;:0.10000000000000001,&quot;type&quot;:&quot;SOLID&quot;},&quot;secondaryButtonBorder&quot;:{&quot;color&quot;:&quot;#FFFFFF&quot;,&quot;opacity&quot;:1,&quot;type&quot;:&quot;SOLID&quot;},&quot;secondaryButtonBorderHover&quot;:{&quot;color&quot;:&quot;#47484A&quot;,&quot;opacity&quot;:0.10000000000000001,&quot;type&quot;:&quot;SOLID&quot;},&quot;secondaryButtonText&quot;:{&quot;color&quot;:&quot;#47484A&quot;,&quot;opacity&quot;:1,&quot;type&quot;:&quot;SOLID&quot;},&quot;secondaryButtonTextHover&quot;:{&quot;color&quot;:&quot;#47484A&quot;,&quot;opacity&quot;:1,&quot;type&quot;:&quot;SOLID&quot;}},&quot;controlPanel&quot;:{&quot;navigationMode&quot;:&quot;bySlides&quot;,&quot;progressBar&quot;:{&quot;enabled&quot;:true,&quot;mode&quot;:&quot;slideTimeline&quot;,&quot;showLabels&quot;:true,&quot;visible&quot;:true},&quot;showCCButton&quot;:false,&quot;showNextButton&quot;:true,&quot;showOutline&quot;:false,&quot;showPlayPause&quot;:true,&quot;showPlaybackRateButton&quot;:false,&quot;showPrevButton&quot;:true,&quot;showRewind&quot;:true,&quot;showSlideNumbers&quot;:true,&quot;showSlideOnlyButton&quot;:true,&quot;showVolumeControl&quot;:true,&quot;visible&quot;:true},&quot;fontFamily&quot;:&quot;Calibri&quot;,&quot;miniskinCustomizationEnabled&quot;:true,&quot;outlinePanel&quot;:{&quot;highlightViewedEntries&quot;:false,&quot;multilevel&quot;:true,&quot;numberEntries&quot;:true,&quot;search&quot;:true,&quot;thumbnails&quot;:true},&quot;sidePanel&quot;:{&quot;showAtLeft&quot;:true,&quot;showLogo&quot;:false,&quot;showNotes&quot;:false,&quot;showOutline&quot;:true,&quot;showPresenterInfo&quot;:false,&quot;showPresenterVideo&quot;:false,&quot;visible&quot;:true},&quot;titlePanel&quot;:{&quot;buttons&quot;:[&quot;markerTools&quot;,&quot;notes&quot;],&quot;buttonsAtLeft&quot;:false,&quot;courseTitleVisible&quot;:true,&quot;showLogo&quot;:false,&quot;visible&quot;:true},&quot;version&quot;:&quot;1.0&quot;},&quot;skinMessages&quot;:{&quot;PB_ACCESSIBLE_ARIA_LABEL_BACK_TO_BEGIN&quot;:&quot;Go to the beginning of the slide&quot;,&quot;PB_ACCESSIBLE_ARIA_LABEL_BOTTOM_PANEL&quot;:&quot;Bottom Bar&quot;,&quot;PB_ACCESSIBLE_ARIA_LABEL_NAVIGATION_BUTTONS&quot;:&quot;Navigation buttons&quot;,&quot;PB_ACCESSIBLE_ARIA_LABEL_SETTINGS&quot;:&quot;Accessibility Settings&quot;,&quot;PB_ACCESSIBLE_ARIA_LABEL_SLIDE&quot;:&quot;Slide&quot;,&quot;PB_ACCESSIBLE_ARIA_LABEL_TOP_PANEL&quot;:&quot;Top Bar&quot;,&quot;PB_ACCESSIBLE_AUDIO_NARRATION_LABEL&quot;:&quot;Audio narration&quot;,&quot;PB_ACCESSIBLE_NAVIGATION_NEXT_BUTTON&quot;:&quot;Next&quot;,&quot;PB_ACCESSIBLE_NAVIGATION_PREV_BUTTON&quot;:&quot;Previous&quot;,&quot;PB_ACCESSIBLE_SKIN_ENABLE_ACCESSIBILITY_MODE&quot;:&quot;Enable screen reader mode&quot;,&quot;PB_ACCESSIBLE_SKIN_ENABLE_NORMAL_MODE&quot;:&quot;Disable screen reader mode&quot;,&quot;PB_ACCESSIBLE_SKIN_PRESENTER_PHOTO&quot;:&quot;Presenter photo&quot;,&quot;PB_ACCESSIBLE_SLIDE_N_OF_COUNT&quot;:&quot;Slide %QUESTION_NUMBER% of %TOTAL_QUESTIONS%&quot;,&quot;PB_ACCESSIBLE_VIDEO_NARRATION_LABEL&quot;:&quot;Video narration&quot;,&quot;PB_ACCESSIBLE_WATERMARK_SKIN_CREATED_WITH&quot;:&quot;Created with iSpring evaluation version&quot;,&quot;PB_ATTACHMENT_DOCUMENT_SUBTITLE&quot;:&quot;Document&quot;,&quot;PB_ATTACHMENT_FILE_SUBTITLE&quot;:&quot;File&quot;,&quot;PB_ATTACHMENT_IMAGE_SUBTITLE&quot;:&quot;Picture&quot;,&quot;PB_ATTACHMENT_LINK_SUBTITLE&quot;:&quot;Link&quot;,&quot;PB_ATTACHMENT_VIDEO_SUBTITLE&quot;:&quot;Video&quot;,&quot;PB_BACK_TO_APP_BUTTON_LABEL&quot;:&quot;Back&quot;,&quot;PB_CC_MENU_OFF&quot;:&quot;Off&quot;,&quot;PB_CC_MENU_ON&quot;:&quot;On&quot;,&quot;PB_CC_MENU_TITLE&quot;:&quot;Notes&quot;,&quot;PB_CONTROL_PANEL_EXIT_FULL_SCREEN&quot;:&quot;Exit full screen&quot;,&quot;PB_CONTROL_PANEL_FULL_SCREEN&quot;:&quot;Full screen&quot;,&quot;PB_CONTROL_PANEL_NEXT&quot;:&quot;NEXT&quot;,&quot;PB_CONTROL_PANEL_OUTLINE&quot;:&quot;OUTLINE&quot;,&quot;PB_CONTROL_PANEL_PREV&quot;:&quot;PREV&quot;,&quot;PB_CONTROL_PANEL_REPLAY&quot;:&quot;Replay&quot;,&quot;PB_CONTROL_PANEL_SLIDE_COUNTER&quot;:&quot;%SLIDE_NUMBER% of %TOTAL_SLIDES%&quot;,&quot;PB_CONTROL_PANEL_VOLUME_CONTROL&quot;:&quot;Volume&quot;,&quot;PB_CURRENT_SLIDE_IS_NOT_COMPLETED&quot;:&quot;You have to view the entire slide to continue&quot;,&quot;PB_DOMAIN_RESTRICTION&quot;:&quot;Sorry, the author has disabled viewing the presentation on this domain.&quot;,&quot;PB_DRAWING_TOOLS_END_DRAWING&quot;:&quot;End Drawing&quot;,&quot;PB_DRAWING_TOOLS_ERASER&quot;:&quot;Eraser&quot;,&quot;PB_DRAWING_TOOLS_ERASE_ALL&quot;:&quot;Erase All&quot;,&quot;PB_DRAWING_TOOLS_HIGHLIGHTER&quot;:&quot;Highlighter&quot;,&quot;PB_DRAWING_TOOLS_PEN&quot;:&quot;Pen&quot;,&quot;PB_ENTER_PASSWORD&quot;:&quot;Enter a password to view the presentation&quot;,&quot;PB_INCORRECT_PASSWORD&quot;:&quot;The password is incorrect&quot;,&quot;PB_INTERACTION_SLIDE_WINDOW_TEXT&quot;:&quot;You must complete the interaction before leaving this slide.&quot;,&quot;PB_MESSAGE_BOX_NO&quot;:&quot;NO&quot;,&quot;PB_MESSAGE_BOX_OK&quot;:&quot;OK&quot;,&quot;PB_MESSAGE_BOX_YES&quot;:&quot;YES&quot;,&quot;PB_NAVIGATION_IS_RESTRICTED&quot;:&quot;You can only access previously viewed slides.&quot;,&quot;PB_NAVIGATION_IS_SEQUENTIAL&quot;:&quot;You have to view the slides in the given order.&quot;,&quot;PB_PLAYBACK_RATE_MENU_CAPTION&quot;:&quot;Speed&quot;,&quot;PB_PRECEDING_QUIZ_FAILED_WINDOW_TEXT&quot;:&quot;You may not advance because you did not pass the quiz at slide %SLIDE_INDEX%.&quot;,&quot;PB_PRECEDING_QUIZ_NOT_COMPLETED_WINDOW_TEXT&quot;:&quot;You must attempt the quiz at slide %SLIDE_INDEX% to advance.&quot;,&quot;PB_PRECEDING_QUIZ_NOT_PASSED_WINDOW_TEXT&quot;:&quot;You must pass the quiz at slide %SLIDE_INDEX% to advance.&quot;,&quot;PB_PRECEDING_SCENARIO_FAILED_WINDOW_TEXT&quot;:&quot;You may not advance because you did not pass the simulation at slide %SLIDE_INDEX%.&quot;,&quot;PB_PRECEDING_SCENARIO_NOT_COMPLETED_WINDOW_TEXT&quot;:&quot;You must attempt the simulation at slide %SLIDE_INDEX% to advance.&quot;,&quot;PB_PRECEDING_SCENARIO_NOT_PASSED_WINDOW_TEXT&quot;:&quot;You must pass the simulation at slide %SLIDE_INDEX% to advance.&quot;,&quot;PB_PRESENTER_COLLAPSE_BIO&quot;:&quot;Show less&quot;,&quot;PB_PRESENTER_EMAIL&quot;:&quot;Email&quot;,&quot;PB_PRESENTER_EXPAND_BIO&quot;:&quot;Show more&quot;,&quot;PB_PRESENTER_NO_INFO&quot;:&quot;No Presenter Info&quot;,&quot;PB_PRESENTER_WEBSITE&quot;:&quot;Website&quot;,&quot;PB_QUIZ_SLIDE_WINDOW_TEXT&quot;:&quot;You must complete the quiz before leaving this slide.&quot;,&quot;PB_RATE_MENU_CAPTION&quot;:&quot;Speed&quot;,&quot;PB_RATE_MENU_DEFAULT_RATE&quot;:&quot;Normal&quot;,&quot;PB_RESUME_PRESENTATION_WINDOW_TEXT&quot;:&quot;Would you like to resume the presentation from the last slide viewed?&quot;,&quot;PB_SCENARIO_SLIDE_WINDOW_TEXT&quot;:&quot;You must complete the simulation before leaving this slide.&quot;,&quot;PB_SEARCH_CANCEL&quot;:&quot;Cancel&quot;,&quot;PB_SEARCH_NO_RESULTS_LABEL&quot;:&quot;No matches found&quot;,&quot;PB_SEARCH_PANEL_DEFAULT_TEXT&quot;:&quot;Search&quot;,&quot;PB_SEARCH_RESULTS_LABEL&quot;:&quot;SEARCH RESULTS:&quot;,&quot;PB_SEARCH_RESULT_IN_NOTES&quot;:&quot;in notes&quot;,&quot;PB_SEARCH_RESULT_IN_TEXT_LABEL&quot;:&quot;[Slide text]&quot;,&quot;PB_SUBTITLES_MENU_CAPTION&quot;:&quot;Subtitles&quot;,&quot;PB_SUBTITLES_OFF&quot;:&quot;Off&quot;,&quot;PB_TAB_NOTES_LABEL&quot;:&quot;NOTES&quot;,&quot;PB_TAB_OUTLINE_LABEL&quot;:&quot;OUTLINE&quot;,&quot;PB_TIME_RESTRICTION&quot;:&quot;Sorry, the author has disabled viewing the presentation at the moment.&quot;,&quot;PB_TITLE_PANEL_ATTACHMENTS&quot;:&quot;Resources&quot;,&quot;PB_TITLE_PANEL_MARKER_TOOLS&quot;:&quot;Marker Tools&quot;,&quot;PB_TITLE_PANEL_NOTES&quot;:&quot;Notes&quot;,&quot;PB_TITLE_PANEL_OUTLINE&quot;:&quot;Outline&quot;,&quot;PB_TITLE_PANEL_PRESENTER_INFO&quot;:&quot;Presenter Info&quot;,&quot;PB_TREE_CONTROL_LOADING&quot;:&quot;Loading…&quot;,&quot;PB_VIDEO_WINDOW_NO_VIDEO_LABEL&quot;:&quot;No video&quot;},&quot;playbackAndNavigationSettings&quot;:{&quot;autoStart&quot;:true,&quot;saveAnimationStates&quot;:true,&quot;loopPresentation&quot;:false,&quot;autoPlayAnimations&quot;:false,&quot;autoPlayAnimationsTime&quot;:1,&quot;navigationType&quot;:&quot;LIMITED&quot;,&quot;resumeMode&quot;:&quot;PROMPT&quot;,&quot;enableKeyboardNavigation&quot;:true},&quot;keyboardSettings&quot;:&quot;&quot;,&quot;skinVersion&quot;:2,&quot;skinCompatibleVersion&quot;:0,&quot;publishSettings&quot;:{&quot;backgroundColor&quot;:&quot;#CED1D3&quot;,&quot;playerDimensions&quot;:{&quot;height&quot;:144,&quot;width&quot;:296},&quot;playerModule&quot;:&quot;UniversalHtml&quot;,&quot;presentationContent&quot;:{&quot;metadata&quot;:{&quot;references&quot;:false,&quot;texts&quot;:[&quot;DT_COURSE_TITLE&quot;,&quot;DT_SLIDE_NOTES_HTML&quot;,&quot;DT_SLIDE_NOTES_TEXT&quot;,&quot;DT_SLIDE_TITLE&quot;,&quot;DT_SLIDE_NOTES_TEXT&quot;,&quot;DT_SLIDE_TEXT&quot;,&quot;DT_HYPERLINK_TOOLTIP&quot;]},&quot;resources&quot;:{&quot;attachments&quot;:false,&quot;fonts&quot;:[{&quot;charsets&quot;:{&quot;dynamicFormatted&quot;:[&quot;DCT_SLIDE_NOTES_TEXT&quot;,&quot;DCT_INTERACTIVITY_TEXT&quot;,&quot;DCT_INTERACTIVITY_SEMIBOLD_TEXT&quot;],&quot;dynamicPlain&quot;:[&quot;DCT_COURSE_TITLE&quot;,&quot;DCT_SLIDE_TITLE&quot;,&quot;DCT_SLIDE_NOTES_TEXT&quot;,&quot;DCT_SLIDE_TEXT&quot;,&quot;DCT_HYPERLINK_TOOLTIP&quot;],&quot;static&quot;:[&quot;Marker Tools&quot;,&quot;Pen&quot;,&quot;Highlighter&quot;,&quot;Eraser&quot;,&quot;Erase All&quot;,&quot;End Drawing&quot;,&quot;Notes&quot;,&quot;OUTLINE&quot;,&quot;Search&quot;,&quot;[Slide text]&quot;,&quot;SEARCH RESULTS:&quot;,&quot;No matches found&quot;,&quot;in notes&quot;,&quot;Cancel&quot;,&quot;PREV&quot;,&quot;NEXT&quot;,&quot;Full screen&quot;,&quot;Exit full screen&quot;,&quot;Volume&quot;,&quot;Replay&quot;,&quot;%SLIDE_NUMBER% of %TOTAL_SLIDES%&quot;,&quot;YES&quot;,&quot;NO&quot;,&quot;OK&quot;,&quot;Would you like to resume the presentation from the last slide viewed?&quot;,&quot;You have to view the entire slide to continue&quot;,&quot;You can only access previously viewed slides.&quot;,&quot;You have to view the slides in the given order.&quot;,&quot;You must complete the quiz before leaving this slide.&quot;,&quot;You must pass the quiz at slide %SLIDE_INDEX% to advance.&quot;,&quot;You must attempt the quiz at slide %SLIDE_INDEX% to advance.&quot;,&quot;You may not advance because you did not pass the quiz at slide %SLIDE_INDEX%.&quot;,&quot;You must complete the interaction before leaving this slide.&quot;,&quot;You must complete the simulation before leaving this slide.&quot;,&quot;You must pass the simulation at slide %SLIDE_INDEX% to advance.&quot;,&quot;You must attempt the simulation at slide %SLIDE_INDEX% to advance.&quot;,&quot;You may not advance because you did not pass the simulation at slide %SLIDE_INDEX%.&quot;,&quot;Enter a password to view the presentation&quot;,&quot;The password is incorrect&quot;,&quot;Sorry, the author has disabled viewing the presentation on this domain.&quot;,&quot;Sorry, the author has disabled viewing the presentation at the moment.&quot;,&quot;Back&quot;]},&quot;embedName&quot;:&quot;PFn&quot;,&quot;fontFamily&quot;:&quot;Calibri&quot;,&quot;isBold&quot;:false,&quot;isItalic&quot;:false,&quot;isSemibold&quot;:false,&quot;substituteFontFamily&quot;:&quot;Arial&quot;},{&quot;charsets&quot;:{&quot;dynamicFormatted&quot;:[&quot;DCT_SLIDE_NOTES_TEXT&quot;,&quot;DCT_INTERACTIVITY_TEXT&quot;,&quot;DCT_INTERACTIVITY_SEMIBOLD_TEXT&quot;],&quot;dynamicPlain&quot;:[&quot;DCT_COURSE_TITLE&quot;,&quot;DCT_SLIDE_TITLE&quot;,&quot;DCT_SLIDE_NOTES_TEXT&quot;,&quot;DCT_SLIDE_TEXT&quot;,&quot;DCT_HYPERLINK_TOOLTIP&quot;],&quot;static&quot;:[&quot;Marker Tools&quot;,&quot;Pen&quot;,&quot;Highlighter&quot;,&quot;Eraser&quot;,&quot;Erase All&quot;,&quot;End Drawing&quot;,&quot;Notes&quot;,&quot;OUTLINE&quot;,&quot;Search&quot;,&quot;[Slide text]&quot;,&quot;SEARCH RESULTS:&quot;,&quot;No matches found&quot;,&quot;in notes&quot;,&quot;Cancel&quot;,&quot;PREV&quot;,&quot;NEXT&quot;,&quot;Full screen&quot;,&quot;Exit full screen&quot;,&quot;Volume&quot;,&quot;Replay&quot;,&quot;%SLIDE_NUMBER% of %TOTAL_SLIDES%&quot;,&quot;YES&quot;,&quot;NO&quot;,&quot;OK&quot;,&quot;Would you like to resume the presentation from the last slide viewed?&quot;,&quot;You have to view the entire slide to continue&quot;,&quot;You can only access previously viewed slides.&quot;,&quot;You have to view the slides in the given order.&quot;,&quot;You must complete the quiz before leaving this slide.&quot;,&quot;You must pass the quiz at slide %SLIDE_INDEX% to advance.&quot;,&quot;You must attempt the quiz at slide %SLIDE_INDEX% to advance.&quot;,&quot;You may not advance because you did not pass the quiz at slide %SLIDE_INDEX%.&quot;,&quot;You must complete the interaction before leaving this slide.&quot;,&quot;You must complete the simulation before leaving this slide.&quot;,&quot;You must pass the simulation at slide %SLIDE_INDEX% to advance.&quot;,&quot;You must attempt the simulation at slide %SLIDE_INDEX% to advance.&quot;,&quot;You may not advance because you did not pass the simulation at slide %SLIDE_INDEX%.&quot;,&quot;Enter a password to view the presentation&quot;,&quot;The password is incorrect&quot;,&quot;Sorry, the author has disabled viewing the presentation on this domain.&quot;,&quot;Sorry, the author has disabled viewing the presentation at the moment.&quot;,&quot;Back&quot;]},&quot;embedName&quot;:&quot;PFnb&quot;,&quot;fontFamily&quot;:&quot;Calibri&quot;,&quot;isBold&quot;:true,&quot;isItalic&quot;:false,&quot;isSemibold&quot;:false,&quot;substituteFontFamily&quot;:&quot;Arial&quot;},{&quot;charsets&quot;:{&quot;dynamicFormatted&quot;:[&quot;DCT_SLIDE_NOTES_TEXT&quot;,&quot;DCT_INTERACTIVITY_TEXT&quot;,&quot;DCT_INTERACTIVITY_SEMIBOLD_TEXT&quot;],&quot;dynamicPlain&quot;:[&quot;DCT_COURSE_TITLE&quot;,&quot;DCT_SLIDE_TITLE&quot;,&quot;DCT_SLIDE_NOTES_TEXT&quot;,&quot;DCT_SLIDE_TEXT&quot;,&quot;DCT_HYPERLINK_TOOLTIP&quot;],&quot;static&quot;:[&quot;Marker Tools&quot;,&quot;Pen&quot;,&quot;Highlighter&quot;,&quot;Eraser&quot;,&quot;Erase All&quot;,&quot;End Drawing&quot;,&quot;Notes&quot;,&quot;OUTLINE&quot;,&quot;Search&quot;,&quot;[Slide text]&quot;,&quot;SEARCH RESULTS:&quot;,&quot;No matches found&quot;,&quot;in notes&quot;,&quot;Cancel&quot;,&quot;PREV&quot;,&quot;NEXT&quot;,&quot;Full screen&quot;,&quot;Exit full screen&quot;,&quot;Volume&quot;,&quot;Replay&quot;,&quot;%SLIDE_NUMBER% of %TOTAL_SLIDES%&quot;,&quot;YES&quot;,&quot;NO&quot;,&quot;OK&quot;,&quot;Would you like to resume the presentation from the last slide viewed?&quot;,&quot;You have to view the entire slide to continue&quot;,&quot;You can only access previously viewed slides.&quot;,&quot;You have to view the slides in the given order.&quot;,&quot;You must complete the quiz before leaving this slide.&quot;,&quot;You must pass the quiz at slide %SLIDE_INDEX% to advance.&quot;,&quot;You must attempt the quiz at slide %SLIDE_INDEX% to advance.&quot;,&quot;You may not advance because you did not pass the quiz at slide %SLIDE_INDEX%.&quot;,&quot;You must complete the interaction before leaving this slide.&quot;,&quot;You must complete the simulation before leaving this slide.&quot;,&quot;You must pass the simulation at slide %SLIDE_INDEX% to advance.&quot;,&quot;You must attempt the simulation at slide %SLIDE_INDEX% to advance.&quot;,&quot;You may not advance because you did not pass the simulation at slide %SLIDE_INDEX%.&quot;,&quot;Enter a password to view the presentation&quot;,&quot;The password is incorrect&quot;,&quot;Sorry, the author has disabled viewing the presentation on this domain.&quot;,&quot;Sorry, the author has disabled viewing the presentation at the moment.&quot;,&quot;Back&quot;]},&quot;embedName&quot;:&quot;PFni&quot;,&quot;fontFamily&quot;:&quot;Calibri&quot;,&quot;isBold&quot;:false,&quot;isItalic&quot;:true,&quot;isSemibold&quot;:false,&quot;substituteFontFamily&quot;:&quot;Arial&quot;},{&quot;charsets&quot;:{&quot;dynamicFormatted&quot;:[&quot;DCT_SLIDE_NOTES_TEXT&quot;,&quot;DCT_INTERACTIVITY_TEXT&quot;,&quot;DCT_INTERACTIVITY_SEMIBOLD_TEXT&quot;],&quot;dynamicPlain&quot;:[&quot;DCT_COURSE_TITLE&quot;,&quot;DCT_SLIDE_TITLE&quot;,&quot;DCT_SLIDE_NOTES_TEXT&quot;,&quot;DCT_SLIDE_TEXT&quot;,&quot;DCT_HYPERLINK_TOOLTIP&quot;],&quot;static&quot;:[&quot;Marker Tools&quot;,&quot;Pen&quot;,&quot;Highlighter&quot;,&quot;Eraser&quot;,&quot;Erase All&quot;,&quot;End Drawing&quot;,&quot;Notes&quot;,&quot;OUTLINE&quot;,&quot;Search&quot;,&quot;[Slide text]&quot;,&quot;SEARCH RESULTS:&quot;,&quot;No matches found&quot;,&quot;in notes&quot;,&quot;Cancel&quot;,&quot;PREV&quot;,&quot;NEXT&quot;,&quot;Full screen&quot;,&quot;Exit full screen&quot;,&quot;Volume&quot;,&quot;Replay&quot;,&quot;%SLIDE_NUMBER% of %TOTAL_SLIDES%&quot;,&quot;YES&quot;,&quot;NO&quot;,&quot;OK&quot;,&quot;Would you like to resume the presentation from the last slide viewed?&quot;,&quot;You have to view the entire slide to continue&quot;,&quot;You can only access previously viewed slides.&quot;,&quot;You have to view the slides in the given order.&quot;,&quot;You must complete the quiz before leaving this slide.&quot;,&quot;You must pass the quiz at slide %SLIDE_INDEX% to advance.&quot;,&quot;You must attempt the quiz at slide %SLIDE_INDEX% to advance.&quot;,&quot;You may not advance because you did not pass the quiz at slide %SLIDE_INDEX%.&quot;,&quot;You must complete the interaction before leaving this slide.&quot;,&quot;You must complete the simulation before leaving this slide.&quot;,&quot;You must pass the simulation at slide %SLIDE_INDEX% to advance.&quot;,&quot;You must attempt the simulation at slide %SLIDE_INDEX% to advance.&quot;,&quot;You may not advance because you did not pass the simulation at slide %SLIDE_INDEX%.&quot;,&quot;Enter a password to view the presentation&quot;,&quot;The password is incorrect&quot;,&quot;Sorry, the author has disabled viewing the presentation on this domain.&quot;,&quot;Sorry, the author has disabled viewing the presentation at the moment.&quot;,&quot;Back&quot;]},&quot;embedName&quot;:&quot;PFnbi&quot;,&quot;fontFamily&quot;:&quot;Calibri&quot;,&quot;isBold&quot;:true,&quot;isItalic&quot;:true,&quot;isSemibold&quot;:false,&quot;substituteFontFamily&quot;:&quot;Arial&quot;},{&quot;charsets&quot;:{&quot;dynamicFormatted&quot;:[&quot;DCT_SLIDE_NOTES_TEXT&quot;,&quot;DCT_INTERACTIVITY_TEXT&quot;,&quot;DCT_INTERACTIVITY_SEMIBOLD_TEXT&quot;],&quot;dynamicPlain&quot;:[&quot;DCT_COURSE_TITLE&quot;,&quot;DCT_SLIDE_TITLE&quot;,&quot;DCT_SLIDE_NOTES_TEXT&quot;,&quot;DCT_SLIDE_TEXT&quot;,&quot;DCT_HYPERLINK_TOOLTIP&quot;],&quot;static&quot;:[&quot;Marker Tools&quot;,&quot;Pen&quot;,&quot;Highlighter&quot;,&quot;Eraser&quot;,&quot;Erase All&quot;,&quot;End Drawing&quot;,&quot;Notes&quot;,&quot;OUTLINE&quot;,&quot;Search&quot;,&quot;[Slide text]&quot;,&quot;SEARCH RESULTS:&quot;,&quot;No matches found&quot;,&quot;in notes&quot;,&quot;Cancel&quot;,&quot;PREV&quot;,&quot;NEXT&quot;,&quot;Full screen&quot;,&quot;Exit full screen&quot;,&quot;Volume&quot;,&quot;Replay&quot;,&quot;%SLIDE_NUMBER% of %TOTAL_SLIDES%&quot;,&quot;YES&quot;,&quot;NO&quot;,&quot;OK&quot;,&quot;Would you like to resume the presentation from the last slide viewed?&quot;,&quot;You have to view the entire slide to continue&quot;,&quot;You can only access previously viewed slides.&quot;,&quot;You have to view the slides in the given order.&quot;,&quot;You must complete the quiz before leaving this slide.&quot;,&quot;You must pass the quiz at slide %SLIDE_INDEX% to advance.&quot;,&quot;You must attempt the quiz at slide %SLIDE_INDEX% to advance.&quot;,&quot;You may not advance because you did not pass the quiz at slide %SLIDE_INDEX%.&quot;,&quot;You must complete the interaction before leaving this slide.&quot;,&quot;You must complete the simulation before leaving this slide.&quot;,&quot;You must pass the simulation at slide %SLIDE_INDEX% to advance.&quot;,&quot;You must attempt the simulation at slide %SLIDE_INDEX% to advance.&quot;,&quot;You may not advance because you did not pass the simulation at slide %SLIDE_INDEX%.&quot;,&quot;Enter a password to view the presentation&quot;,&quot;The password is incorrect&quot;,&quot;Sorry, the author has disabled viewing the presentation on this domain.&quot;,&quot;Sorry, the author has disabled viewing the presentation at the moment.&quot;,&quot;Back&quot;]},&quot;embedName&quot;:&quot;PFnsb&quot;,&quot;fontFamily&quot;:&quot;Calibri&quot;,&quot;isBold&quot;:false,&quot;isItalic&quot;:false,&quot;isSemibold&quot;:true,&quot;substituteFontFamily&quot;:&quot;Arial&quot;},{&quot;charsets&quot;:{&quot;dynamicFormatted&quot;:[&quot;DCT_SLIDE_NOTES_TEXT&quot;,&quot;DCT_INTERACTIVITY_TEXT&quot;,&quot;DCT_INTERACTIVITY_SEMIBOLD_TEXT&quot;],&quot;dynamicPlain&quot;:[&quot;DCT_COURSE_TITLE&quot;,&quot;DCT_SLIDE_TITLE&quot;,&quot;DCT_SLIDE_NOTES_TEXT&quot;,&quot;DCT_SLIDE_TEXT&quot;,&quot;DCT_HYPERLINK_TOOLTIP&quot;],&quot;static&quot;:[&quot;Marker Tools&quot;,&quot;Pen&quot;,&quot;Highlighter&quot;,&quot;Eraser&quot;,&quot;Erase All&quot;,&quot;End Drawing&quot;,&quot;Notes&quot;,&quot;OUTLINE&quot;,&quot;Search&quot;,&quot;[Slide text]&quot;,&quot;SEARCH RESULTS:&quot;,&quot;No matches found&quot;,&quot;in notes&quot;,&quot;Cancel&quot;,&quot;PREV&quot;,&quot;NEXT&quot;,&quot;Full screen&quot;,&quot;Exit full screen&quot;,&quot;Volume&quot;,&quot;Replay&quot;,&quot;%SLIDE_NUMBER% of %TOTAL_SLIDES%&quot;,&quot;YES&quot;,&quot;NO&quot;,&quot;OK&quot;,&quot;Would you like to resume the presentation from the last slide viewed?&quot;,&quot;You have to view the entire slide to continue&quot;,&quot;You can only access previously viewed slides.&quot;,&quot;You have to view the slides in the given order.&quot;,&quot;You must complete the quiz before leaving this slide.&quot;,&quot;You must pass the quiz at slide %SLIDE_INDEX% to advance.&quot;,&quot;You must attempt the quiz at slide %SLIDE_INDEX% to advance.&quot;,&quot;You may not advance because you did not pass the quiz at slide %SLIDE_INDEX%.&quot;,&quot;You must complete the interaction before leaving this slide.&quot;,&quot;You must complete the simulation before leaving this slide.&quot;,&quot;You must pass the simulation at slide %SLIDE_INDEX% to advance.&quot;,&quot;You must attempt the simulation at slide %SLIDE_INDEX% to advance.&quot;,&quot;You may not advance because you did not pass the simulation at slide %SLIDE_INDEX%.&quot;,&quot;Enter a password to view the presentation&quot;,&quot;The password is incorrect&quot;,&quot;Sorry, the author has disabled viewing the presentation on this domain.&quot;,&quot;Sorry, the author has disabled viewing the presentation at the moment.&quot;,&quot;Back&quot;]},&quot;embedName&quot;:&quot;PFnsbi&quot;,&quot;fontFamily&quot;:&quot;Calibri&quot;,&quot;isBold&quot;:false,&quot;isItalic&quot;:true,&quot;isSemibold&quot;:true,&quot;substituteFontFamily&quot;:&quot;Arial&quot;}],&quot;interactivity&quot;:{&quot;fullSupport&quot;:true},&quot;slideThumbnails&quot;:{&quot;enlargeToFit&quot;:false,&quot;height&quot;:59,&quot;jpegQuality&quot;:100,&quot;keepAspectRatio&quot;:true,&quot;width&quot;:78}}}},&quot;ceipData&quot;:{&quot;enableMiniSkinCustomization&quot;:true,&quot;playerLayout&quot;:&quot;custom&quot;,&quot;playerLayoutFooter&quot;:&quot;playAndPause,replay,fullscreen,volumeControl,slideNumber,goToPrev,goToNext&quot;,&quot;playerLayoutHeader&quot;:&quot;markerTools,notes,title&quot;,&quot;playerLayoutHeaderButtonsPosition&quot;:&quot;right&quot;,&quot;playerLayoutOutline&quot;:&quot;enableSearch,showThumbnails,showSlideNumber,enableMultilevel&quot;,&quot;playerLayoutProgress&quot;:&quot;enabledNavigation,showLabels&quot;,&quot;playerLayoutProgressMode&quot;:&quot;slideTimeline&quot;,&quot;playerLayoutSidebar&quot;:&quot;outline&quot;,&quot;playerLayoutSidebarPosition&quot;:&quot;left&quot;,&quot;playerMessages&quot;:&quot;custom&quot;,&quot;playerNavigationAutoStart&quot;:true,&quot;playerNavigationEnableKeyboardNavigation&quot;:true,&quot;playerNavigationMode&quot;:&quot;bySlides&quot;,&quot;playerNavigationOnRestart&quot;:&quot;prompt&quot;,&quot;playerNavigationSaveAnimationStates&quot;:true,&quot;playerNavigationType&quot;:&quot;restricted&quot;,&quot;playerTheme&quot;:&quot;custom&quot;,&quot;playerThemeBorderRadius&quot;:10,&quot;playerThemeColorScheme&quot;:&quot;custom&quot;,&quot;playerThemeFont&quot;:&quot;Calibri&quot;}}}"/>
  <p:tag name="ISPRING_OUTPUT_FOLDER" val="[[&quot;\uFFFD}\uFFFD\uFFFD{8CA89397-C5CE-4EBC-8664-3558799EE114}&quot;,&quot;C:\\Users\\jpl4\\OneDrive - NIST\\Documents\\Introductory Online Courses\\RMF\\DISTRIBUTABLE&quot;],[&quot;F\uFFFDp@{7A727AC2-8699-4A79-8B0D-65D284962CEE}&quot;,&quot;C:\\Users\\jta1\\Desktop\\copypaste\\RMF20workdir\\publish\\FINAL&quot;]]"/>
  <p:tag name="ISPRING_ULTRA_SCORM_COURCE_TITLE" val="NIST RMF for Systems and Organizations Introductory Course 2_0_2023"/>
  <p:tag name="ISPRING_PRESENTATION_TITLE" val="NIST RMF for Systems and Organizations Introductory Course 2_0_2023"/>
  <p:tag name="ISPRING_SCORM_ENDPOINT" val="&lt;endpoint&gt;&lt;enable&gt;0&lt;/enable&gt;&lt;lrs&gt;http://&lt;/lrs&gt;&lt;auth&gt;0&lt;/auth&gt;&lt;login&gt;&lt;/login&gt;&lt;password&gt;&lt;/password&gt;&lt;key&gt;&lt;/key&gt;&lt;name&gt;&lt;/name&gt;&lt;email&gt;&lt;/email&gt;&lt;/endpoint&gt;&#10;"/>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TRUE&quot;,&quot;language&quot;:&quot;EN&quot;},&quot;compressionSettings&quot;:{&quot;imageSettings&quot;:{&quot;jpegQuality&quot;:90,&quot;optimizeImageForResolution&quot;:&quot;T_FALSE&quot;},&quot;audioQuality&quot;:90,&quot;videoQuality&quot;:80},&quot;protectionSettings&quot;:{&quot;watermarkEnabled&quot;:&quot;T_FALSE&quot;,&quot;watermarkPosition&quot;:&quot;MIDDLE_CENTER&quot;,&quot;openWatermarkUrl&quot;:&quot;T_FALSE&quot;,&quot;watermarkUrl&quot;:&quot;http://&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publishDestination&quot;:&quot;LMS&quot;,&quot;wordSettings&quot;:{&quot;printCopies&quot;:1},&quot;studioSettings&quot;:{&quot;onlineDestinationPath&quot;:&quot;Learning Content/RMF&quot;,&quot;onlineDestinationFolderId&quot;:&quot;a5fc532f-00b5-11ee-b317-025eb19d3d66&quot;,&quot;onlineDestinationUrl&quot;:&quot;jeremy-28.ispring.com&quot;,&quot;uploadSources&quot;:true}}"/>
  <p:tag name="ISPRING_LMS_API_VERSION" val="cmi5"/>
</p:tagLst>
</file>

<file path=ppt/tags/tag1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0.568"/>
  <p:tag name="GENSWF_SLIDE_UID" val="{BA065137-AF20-4819-83BE-1751260A97D6}:263"/>
  <p:tag name="ISPRING_SLIDE_ID_2" val="{08D7F1DB-D0C2-4C8F-85C6-A4BC9860912D}"/>
</p:tagLst>
</file>

<file path=ppt/tags/tag10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9.656"/>
  <p:tag name="GENSWF_SLIDE_UID" val="{00DF38AC-1C42-46A2-8DB6-8D04B0AC8E32}:349"/>
  <p:tag name="ISPRING_SLIDE_ID_2" val="{A36B2317-0EDB-4764-B7F7-F8A13F784166}"/>
</p:tagLst>
</file>

<file path=ppt/tags/tag10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1.648"/>
  <p:tag name="GENSWF_SLIDE_UID" val="{EC8199D0-88A2-47BB-97BA-1739D28CD39D}:350"/>
  <p:tag name="GENSWF_SLIDE_TITLE" val="Course Completion"/>
  <p:tag name="ISPRING_SLIDE_INDENT_LEVEL" val="0"/>
  <p:tag name="ISPRING_SLIDE_HAS_WEB_OBJECT" val="1"/>
  <p:tag name="ISPRING_SLIDE_ID_2" val="{C79EC438-958B-4899-B16D-4C4508B5C2A5}"/>
</p:tagLst>
</file>

<file path=ppt/tags/tag11.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36DB58EB-29D9-4569-83FF-37694E9E26C8}:264"/>
  <p:tag name="GENSWF_ADVANCE_TIME" val="24.000"/>
  <p:tag name="ISPRING_SLIDE_ID_2" val="{BD91D9BB-B775-4982-AF82-1AA4AF6325AD}"/>
</p:tagLst>
</file>

<file path=ppt/tags/tag1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5.568"/>
  <p:tag name="GENSWF_SLIDE_UID" val="{147C3235-2753-4A7B-AB3A-E4A9AD6CB6BB}:265"/>
  <p:tag name="ISPRING_SLIDE_ID_2" val="{7621D93E-3A19-4471-864A-76181F674129}"/>
</p:tagLst>
</file>

<file path=ppt/tags/tag1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5.592"/>
  <p:tag name="GENSWF_SLIDE_UID" val="{6ED5A9D3-F5D6-41D9-99CB-2FC47E691D1E}:266"/>
  <p:tag name="ISPRING_SLIDE_ID_2" val="{AAB91F62-ECCE-4836-8D06-FE8F40733088}"/>
</p:tagLst>
</file>

<file path=ppt/tags/tag1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31.072"/>
  <p:tag name="GENSWF_SLIDE_UID" val="{66DE0D4D-FAB1-4DC8-B7EF-693B5F52D60D}:635"/>
  <p:tag name="ISPRING_SLIDE_ID_2" val="{00D5CF9B-240B-4179-BC26-A046355835E0}"/>
</p:tagLst>
</file>

<file path=ppt/tags/tag1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4.248"/>
  <p:tag name="GENSWF_SLIDE_UID" val="{A709E661-67A9-4925-95E5-FFF01BDAEAB8}:267"/>
  <p:tag name="ISPRING_SLIDE_ID_2" val="{D64C811A-A5FC-46F5-9D32-EC82346F4652}"/>
</p:tagLst>
</file>

<file path=ppt/tags/tag1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1.256"/>
  <p:tag name="GENSWF_SLIDE_UID" val="{915BBE1E-1760-415E-8828-44847CECE5DC}:268"/>
  <p:tag name="ISPRING_SLIDE_ID_2" val="{C8407330-210D-4707-8D5A-5D94C2DCF8D9}"/>
</p:tagLst>
</file>

<file path=ppt/tags/tag1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4.120"/>
  <p:tag name="GENSWF_SLIDE_UID" val="{E59C7251-F89B-4A9C-93F2-DCB9EEA8F327}:269"/>
  <p:tag name="ISPRING_SLIDE_ID_2" val="{133F6C9F-C815-42DE-AABB-D912F7E1379E}"/>
</p:tagLst>
</file>

<file path=ppt/tags/tag18.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1BD38B50-8479-49E9-AFDD-EEA23A97AAA6}:415"/>
  <p:tag name="GENSWF_ADVANCE_TIME" val="78.648"/>
  <p:tag name="ISPRING_SLIDE_ID_2" val="{C511FB3F-B4FD-4AC0-9ADB-8C0D03A119C7}"/>
</p:tagLst>
</file>

<file path=ppt/tags/tag1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2.048"/>
  <p:tag name="GENSWF_SLIDE_UID" val="{98DB44CB-59D9-4AEB-9AE8-68B2AF12A224}:271"/>
  <p:tag name="ISPRING_SLIDE_ID_2" val="{DFAA616C-3CF1-4CEF-81BC-FD25A40EED97}"/>
</p:tagLst>
</file>

<file path=ppt/tags/tag2.xml><?xml version="1.0" encoding="utf-8"?>
<p:tagLst xmlns:a="http://schemas.openxmlformats.org/drawingml/2006/main" xmlns:r="http://schemas.openxmlformats.org/officeDocument/2006/relationships" xmlns:p="http://schemas.openxmlformats.org/presentationml/2006/main">
  <p:tag name="GENSWF_ADVANCE_TIME" val="5.000"/>
  <p:tag name="ISPRING_CUSTOM_TIMING_USED" val="1"/>
  <p:tag name="GENSWF_SLIDE_UID" val="{C1BF4922-47DE-4B43-9D5B-9EC5C13AD98C}:258"/>
  <p:tag name="ISPRING_SLIDE_ID_2" val="{950ADBA4-FB22-450C-B033-AD0EC9BDF3BA}"/>
</p:tagLst>
</file>

<file path=ppt/tags/tag2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0.272"/>
  <p:tag name="GENSWF_SLIDE_UID" val="{335EBFDC-87DA-45A5-94F2-F5E9B108E497}:272"/>
  <p:tag name="ISPRING_SLIDE_ID_2" val="{674CF1B4-252E-4138-97C7-04870901147E}"/>
</p:tagLst>
</file>

<file path=ppt/tags/tag2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1.744"/>
  <p:tag name="GENSWF_SLIDE_UID" val="{D5943991-3E4C-414A-9611-A6EB03995208}:273"/>
  <p:tag name="ISPRING_SLIDE_ID_2" val="{90F499E7-B00D-4039-869E-7B11EF6D1C24}"/>
</p:tagLst>
</file>

<file path=ppt/tags/tag2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6.952"/>
  <p:tag name="GENSWF_SLIDE_UID" val="{4A20B60C-4950-4CF7-91AE-7A2ED2C13E80}:274"/>
  <p:tag name="ISPRING_SLIDE_ID_2" val="{94BB2DCF-4B02-49B2-8A87-C483C8C14873}"/>
</p:tagLst>
</file>

<file path=ppt/tags/tag2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5.352"/>
  <p:tag name="GENSWF_SLIDE_UID" val="{97FC2430-1B7A-4241-BA22-19CCA2CA47C5}:275"/>
  <p:tag name="ISPRING_SLIDE_ID_2" val="{BA0B19A7-4C54-4741-819B-9D511F2B3731}"/>
</p:tagLst>
</file>

<file path=ppt/tags/tag2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18.080"/>
  <p:tag name="GENSWF_SLIDE_UID" val="{A771EB44-7B4A-4A5F-BA04-F059414B9821}:276"/>
  <p:tag name="ISPRING_SLIDE_ID_2" val="{F7760BBD-DB64-441E-AFD0-376AFA9FA63D}"/>
</p:tagLst>
</file>

<file path=ppt/tags/tag2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2.848"/>
  <p:tag name="GENSWF_SLIDE_UID" val="{14273F70-411A-4C4F-B872-76F0CAAD1AC6}:277"/>
  <p:tag name="ISPRING_SLIDE_ID_2" val="{10D25673-0187-4AF4-B0A3-54F16845F3B7}"/>
</p:tagLst>
</file>

<file path=ppt/tags/tag2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52.384"/>
  <p:tag name="GENSWF_SLIDE_UID" val="{B08D80ED-B29D-4113-B3CA-AE06450D7B16}:278"/>
  <p:tag name="ISPRING_SLIDE_ID_2" val="{2A8BD2CB-8DC6-4A03-948A-3D3E073B3D49}"/>
</p:tagLst>
</file>

<file path=ppt/tags/tag2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37.672"/>
  <p:tag name="GENSWF_SLIDE_UID" val="{CD09CFAD-3472-46F8-A574-B24EDF65B76F}:279"/>
  <p:tag name="ISPRING_SLIDE_ID_2" val="{5257F589-AEBE-42C7-89BD-7F93AED1E1EA}"/>
</p:tagLst>
</file>

<file path=ppt/tags/tag2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1.656"/>
  <p:tag name="GENSWF_SLIDE_UID" val="{7BA4C9CA-2EFD-4709-8F71-579A7F05DD0A}:280"/>
  <p:tag name="ISPRING_SLIDE_ID_2" val="{1E54AA24-ED4B-4CAF-A24F-7C9B17E53A02}"/>
</p:tagLst>
</file>

<file path=ppt/tags/tag2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2.256"/>
  <p:tag name="GENSWF_SLIDE_UID" val="{F4114844-1D62-4189-B3FB-FC3FAC217B32}:281"/>
  <p:tag name="ISPRING_SLIDE_ID_2" val="{A03AFFAF-10E7-4145-9F74-8577E4EDA16A}"/>
</p:tagLst>
</file>

<file path=ppt/tags/tag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6.960"/>
  <p:tag name="GENSWF_SLIDE_UID" val="{59CF318C-8D75-437C-A223-D513D22F0D70}:642"/>
  <p:tag name="ISPRING_SLIDE_ID_2" val="{1AD1442E-133C-4998-9F66-DF4F3DC6B3AE}"/>
</p:tagLst>
</file>

<file path=ppt/tags/tag3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9.056"/>
  <p:tag name="GENSWF_SLIDE_UID" val="{9BD1ABFA-6AD9-4913-AEAA-D91703627315}:641"/>
  <p:tag name="ISPRING_SLIDE_ID_2" val="{A5A81397-3FDA-483C-9BB4-9487F8068F7A}"/>
</p:tagLst>
</file>

<file path=ppt/tags/tag3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1.696"/>
  <p:tag name="GENSWF_SLIDE_UID" val="{EC8D2D8B-F8F8-447C-9C09-7F1BA2CEAAB6}:283"/>
  <p:tag name="ISPRING_SLIDE_ID_2" val="{F2496F56-B8EF-4B44-BC76-178C20687560}"/>
</p:tagLst>
</file>

<file path=ppt/tags/tag3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81.752"/>
  <p:tag name="GENSWF_SLIDE_UID" val="{2C2C5A7C-5434-490C-B8C3-33E69A65037F}:284"/>
  <p:tag name="ISPRING_SLIDE_ID_2" val="{C00E1D62-4A93-4605-8CC9-B831F4F75ADE}"/>
</p:tagLst>
</file>

<file path=ppt/tags/tag3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21.056"/>
  <p:tag name="GENSWF_SLIDE_UID" val="{5CD4FF2C-6490-4BF4-91F7-AABC5BD16E4D}:285"/>
  <p:tag name="ISPRING_SLIDE_ID_2" val="{90005E43-75D3-4B05-84F9-52CBDB0ABB1D}"/>
</p:tagLst>
</file>

<file path=ppt/tags/tag3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57.880"/>
  <p:tag name="GENSWF_SLIDE_UID" val="{649265FC-E87B-4DB0-921A-6599999064B3}:286"/>
  <p:tag name="ISPRING_SLIDE_ID_2" val="{647A9475-2233-40AC-85BA-C054D262FC24}"/>
</p:tagLst>
</file>

<file path=ppt/tags/tag3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2.400"/>
  <p:tag name="GENSWF_SLIDE_UID" val="{E50F0753-8C9F-46C3-9FCF-9BF561BCD298}:287"/>
  <p:tag name="ISPRING_SLIDE_ID_2" val="{C624994A-73E0-4208-AF07-9EB241B8286B}"/>
</p:tagLst>
</file>

<file path=ppt/tags/tag3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47.048"/>
  <p:tag name="GENSWF_SLIDE_UID" val="{22E337F0-005F-417E-B7B6-2BD2CD3FB422}:288"/>
  <p:tag name="ISPRING_SLIDE_ID_2" val="{292A81B5-8C95-4275-901A-82B28D1312E0}"/>
</p:tagLst>
</file>

<file path=ppt/tags/tag3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7.664"/>
  <p:tag name="GENSWF_SLIDE_UID" val="{C8C65A65-E79A-439A-AF66-6D0B7F3BDDED}:289"/>
  <p:tag name="ISPRING_SLIDE_ID_2" val="{061B3334-B8D0-4FAF-AA1C-BFF6C52A92E4}"/>
</p:tagLst>
</file>

<file path=ppt/tags/tag3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91.856"/>
  <p:tag name="GENSWF_SLIDE_UID" val="{BCD976A1-FD28-4303-91B5-10A2B931E42C}:290"/>
  <p:tag name="ISPRING_SLIDE_ID_2" val="{D113829B-055D-4648-989A-7DE85CA00EEF}"/>
</p:tagLst>
</file>

<file path=ppt/tags/tag3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11.312"/>
  <p:tag name="GENSWF_SLIDE_UID" val="{D2A44BD5-96B7-4113-A4B7-607707092361}:291"/>
  <p:tag name="ISPRING_SLIDE_ID_2" val="{4A7D0277-C94D-4981-ADDC-A08AEBE74C7D}"/>
</p:tagLst>
</file>

<file path=ppt/tags/tag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15.872"/>
  <p:tag name="GENSWF_SLIDE_UID" val="{7098EC31-BE67-4466-86FE-7889F4F49EAF}:640"/>
  <p:tag name="ISPRING_SLIDE_ID_2" val="{7E45EACE-3711-4E83-9543-2FFFDFA69513}"/>
</p:tagLst>
</file>

<file path=ppt/tags/tag4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656"/>
  <p:tag name="GENSWF_SLIDE_UID" val="{E423B6B4-EA70-4279-BB61-0334A621DAC0}:292"/>
  <p:tag name="ISPRING_SLIDE_ID_2" val="{D6FAA214-BEBC-42AC-B80E-C0ABD04F494B}"/>
</p:tagLst>
</file>

<file path=ppt/tags/tag4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1.744"/>
  <p:tag name="GENSWF_SLIDE_UID" val="{926A6148-27AA-4F56-9B80-00EAA19C24B3}:293"/>
  <p:tag name="ISPRING_SLIDE_ID_2" val="{6D13FBBB-0B31-467F-AE2E-481A0385BE5B}"/>
</p:tagLst>
</file>

<file path=ppt/tags/tag4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9.864"/>
  <p:tag name="GENSWF_SLIDE_UID" val="{5C0EE09E-603F-49A3-8322-FE0E6E6C2A04}:294"/>
  <p:tag name="ISPRING_SLIDE_ID_2" val="{607627F5-0571-407C-8FB2-0FC8D5E532C3}"/>
</p:tagLst>
</file>

<file path=ppt/tags/tag4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6.000"/>
  <p:tag name="GENSWF_SLIDE_UID" val="{975F6981-3053-49BE-BEF5-1E07A42BC0E8}:295"/>
  <p:tag name="ISPRING_SLIDE_ID_2" val="{A74DEFE9-27B1-4B98-8FB1-92FA643E9C12}"/>
</p:tagLst>
</file>

<file path=ppt/tags/tag4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0.952"/>
  <p:tag name="GENSWF_SLIDE_UID" val="{140B93E8-A51F-47E9-BB19-D978D000D5C5}:296"/>
  <p:tag name="ISPRING_SLIDE_ID_2" val="{6E05181A-943B-4930-A20A-51A46548D263}"/>
</p:tagLst>
</file>

<file path=ppt/tags/tag4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2.168"/>
  <p:tag name="GENSWF_SLIDE_UID" val="{635F899C-B024-4287-9E83-8B5578B05911}:297"/>
  <p:tag name="ISPRING_SLIDE_ID_2" val="{6EF74F1C-57B1-463A-B5D4-556D6CA32256}"/>
</p:tagLst>
</file>

<file path=ppt/tags/tag4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9.856"/>
  <p:tag name="GENSWF_SLIDE_UID" val="{F2500856-07AD-4D4D-9299-AD0CBB491FD3}:298"/>
  <p:tag name="ISPRING_SLIDE_ID_2" val="{A17F6CE8-AAC3-4722-9FCD-1C602F92CE7D}"/>
</p:tagLst>
</file>

<file path=ppt/tags/tag4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9.952"/>
  <p:tag name="GENSWF_SLIDE_UID" val="{D518F91B-666C-4A09-BCD3-19BB4A12C070}:299"/>
  <p:tag name="ISPRING_SLIDE_ID_2" val="{A9E39999-3238-4686-9181-402109D1A94D}"/>
</p:tagLst>
</file>

<file path=ppt/tags/tag4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3.848"/>
  <p:tag name="GENSWF_SLIDE_UID" val="{364F6633-4649-4D45-9F36-ECDA7F7F9D7D}:300"/>
  <p:tag name="ISPRING_SLIDE_ID_2" val="{48AC6481-2746-4AD1-AAAD-A05123B839A6}"/>
</p:tagLst>
</file>

<file path=ppt/tags/tag4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00.280"/>
  <p:tag name="GENSWF_SLIDE_UID" val="{B1A9731B-DE34-478F-80AB-1F31E9A5D01B}:301"/>
  <p:tag name="ISPRING_SLIDE_ID_2" val="{E408B4F6-37EB-4C85-A0E9-5F64DA8537E3}"/>
</p:tagLst>
</file>

<file path=ppt/tags/tag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2.960"/>
  <p:tag name="GENSWF_SLIDE_UID" val="{8E0167F5-497E-4A3A-9449-A9F1BFDD9BCE}:629"/>
  <p:tag name="ISPRING_SLIDE_ID_2" val="{8E4439AB-289D-4634-A719-4CDAB58ABD0C}"/>
</p:tagLst>
</file>

<file path=ppt/tags/tag5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5.056"/>
  <p:tag name="GENSWF_SLIDE_UID" val="{4D2796B7-8201-43C7-BACD-A8909E0A3025}:302"/>
  <p:tag name="ISPRING_SLIDE_ID_2" val="{4ADF99DF-3F66-44AC-B9CD-1898AF310A8A}"/>
</p:tagLst>
</file>

<file path=ppt/tags/tag5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3.280"/>
  <p:tag name="GENSWF_SLIDE_UID" val="{D1293087-A5EE-4401-A027-FFFA2A479BA9}:303"/>
  <p:tag name="ISPRING_SLIDE_ID_2" val="{0D3131CC-7FBD-4C5C-8D19-9C68BDF42D19}"/>
</p:tagLst>
</file>

<file path=ppt/tags/tag5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10.168"/>
  <p:tag name="GENSWF_SLIDE_UID" val="{B75D06F4-BDBA-4A7D-B20A-FE6BD6583A70}:304"/>
  <p:tag name="ISPRING_SLIDE_ID_2" val="{CE61A474-F904-458F-8955-CEAC1FCBE99E}"/>
</p:tagLst>
</file>

<file path=ppt/tags/tag5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5.776"/>
  <p:tag name="GENSWF_SLIDE_UID" val="{FC712C1E-DB0E-4439-8F37-A033270B7ED7}:305"/>
  <p:tag name="ISPRING_SLIDE_ID_2" val="{05F98AB8-A3F9-408C-886B-2471F89598E6}"/>
</p:tagLst>
</file>

<file path=ppt/tags/tag5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7.776"/>
  <p:tag name="GENSWF_SLIDE_UID" val="{9716143F-E05B-4394-84A9-84F073FB195F}:306"/>
  <p:tag name="ISPRING_SLIDE_ID_2" val="{FC1F3F18-5C6A-408F-804A-17CC30E16F40}"/>
</p:tagLst>
</file>

<file path=ppt/tags/tag5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4.328"/>
  <p:tag name="GENSWF_SLIDE_UID" val="{3D6A97C8-A23D-4862-87A7-3B4C44169EE4}:307"/>
  <p:tag name="ISPRING_SLIDE_ID_2" val="{1DEF0CE8-D531-48D3-BE77-E694E702F046}"/>
</p:tagLst>
</file>

<file path=ppt/tags/tag5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8.352"/>
  <p:tag name="GENSWF_SLIDE_UID" val="{D4BC068F-38D8-4740-984D-D32D5E0C3393}:308"/>
  <p:tag name="ISPRING_SLIDE_ID_2" val="{D5485920-B799-460E-8EF5-EA8AEBAA48F8}"/>
</p:tagLst>
</file>

<file path=ppt/tags/tag5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1.160"/>
  <p:tag name="GENSWF_SLIDE_UID" val="{3162258D-700F-46BB-89C1-6E4821C9647E}:309"/>
  <p:tag name="ISPRING_SLIDE_ID_2" val="{36B009E0-37E5-4B04-944A-DFD8704011C8}"/>
</p:tagLst>
</file>

<file path=ppt/tags/tag5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2.448"/>
  <p:tag name="GENSWF_SLIDE_UID" val="{23B7B258-C65C-48EF-87A1-8CD9DE2F4A99}:310"/>
  <p:tag name="ISPRING_SLIDE_ID_2" val="{CC0D861F-C16E-41BD-BF67-5DE354EDE46E}"/>
</p:tagLst>
</file>

<file path=ppt/tags/tag5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6.664"/>
  <p:tag name="GENSWF_SLIDE_UID" val="{5E4B864B-211B-453F-AA40-E2AB27D63E58}:311"/>
  <p:tag name="ISPRING_SLIDE_ID_2" val="{5E095D53-93C1-4562-91F3-4CC39F8FD307}"/>
</p:tagLst>
</file>

<file path=ppt/tags/tag6.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1C7FDDF5-3F50-43EC-A333-88A90FF49DEA}:260"/>
  <p:tag name="GENSWF_ADVANCE_TIME" val="58.248"/>
  <p:tag name="ISPRING_SLIDE_ID_2" val="{C4B6D562-0AC1-4B62-B1EA-A075DBEE8621}"/>
</p:tagLst>
</file>

<file path=ppt/tags/tag6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5.464"/>
  <p:tag name="GENSWF_SLIDE_UID" val="{4A557B88-5EA6-4E2A-B3A2-29AC6034C0A9}:312"/>
  <p:tag name="ISPRING_SLIDE_ID_2" val="{5402757C-B7A9-4C76-B744-CE4E3F728B99}"/>
</p:tagLst>
</file>

<file path=ppt/tags/tag6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5.168"/>
  <p:tag name="GENSWF_SLIDE_UID" val="{77540F99-82F4-4EF0-BDB8-2BDCED807D14}:313"/>
  <p:tag name="ISPRING_SLIDE_ID_2" val="{44A8E227-F4CC-4438-8342-6066D5911FD4}"/>
</p:tagLst>
</file>

<file path=ppt/tags/tag6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0.264"/>
  <p:tag name="GENSWF_SLIDE_UID" val="{1E805620-DCB4-4C43-AE9C-96E8C242B562}:314"/>
  <p:tag name="ISPRING_SLIDE_ID_2" val="{2CD2C62F-AAC3-41AF-AA87-5FF3B65522B2}"/>
</p:tagLst>
</file>

<file path=ppt/tags/tag6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2.568"/>
  <p:tag name="GENSWF_SLIDE_UID" val="{4D0C83BF-6F38-41CF-B65C-73D79AE10BF5}:315"/>
  <p:tag name="ISPRING_SLIDE_ID_2" val="{8C969564-93DF-4590-A4C8-DE52E7B82F06}"/>
</p:tagLst>
</file>

<file path=ppt/tags/tag6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8.064"/>
  <p:tag name="GENSWF_SLIDE_UID" val="{E5FE7573-54A1-43B5-835A-6C5DF4721887}:316"/>
  <p:tag name="ISPRING_SLIDE_ID_2" val="{A907B08B-9B8C-43AD-A6BF-25FCEB328806}"/>
</p:tagLst>
</file>

<file path=ppt/tags/tag65.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25464BFA-1B0B-49F2-8C8A-6AE27ADD8FDC}:636"/>
  <p:tag name="ISPRING_SLIDE_ID_2" val="{0C894C87-B1CC-4E55-896A-E956F68BB91B}"/>
  <p:tag name="GENSWF_ADVANCE_TIME" val="38.112"/>
</p:tagLst>
</file>

<file path=ppt/tags/tag6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8.256"/>
  <p:tag name="GENSWF_SLIDE_UID" val="{B067FA20-E94F-4652-9C76-AEF64653605D}:317"/>
  <p:tag name="ISPRING_SLIDE_ID_2" val="{62B8C485-B3A2-43AE-B162-8602E981E96A}"/>
</p:tagLst>
</file>

<file path=ppt/tags/tag6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2.152"/>
  <p:tag name="GENSWF_SLIDE_UID" val="{4F87961E-F617-4197-9B7A-BA504649586A}:318"/>
  <p:tag name="ISPRING_SLIDE_ID_2" val="{98BD5F18-DE6D-4FDA-82C9-42D60C0B11C8}"/>
</p:tagLst>
</file>

<file path=ppt/tags/tag6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0.872"/>
  <p:tag name="GENSWF_SLIDE_UID" val="{D4F0E912-6C89-4D0F-A5CB-572646AE28E1}:319"/>
  <p:tag name="ISPRING_SLIDE_ID_2" val="{B35DDA31-FEF2-4FFB-9E17-C23D8C8AE7B9}"/>
</p:tagLst>
</file>

<file path=ppt/tags/tag6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0.656"/>
  <p:tag name="GENSWF_SLIDE_UID" val="{4E39D1BC-4C6D-42B5-AE6E-E6A50BCAA7D0}:320"/>
  <p:tag name="ISPRING_SLIDE_ID_2" val="{27F7DDB2-0CED-431E-BDFA-C3C6E1B1EDAA}"/>
</p:tagLst>
</file>

<file path=ppt/tags/tag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9.688"/>
  <p:tag name="GENSWF_SLIDE_UID" val="{E7CC0A02-5E35-4ABD-B68D-B07177DCB386}:630"/>
  <p:tag name="ISPRING_SLIDE_ID_2" val="{B2EA88FB-617C-482C-9B75-985E6FCE70E6}"/>
</p:tagLst>
</file>

<file path=ppt/tags/tag7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6.048"/>
  <p:tag name="GENSWF_SLIDE_UID" val="{C209E18D-FC93-4C3C-8915-26CF2A153497}:321"/>
  <p:tag name="ISPRING_SLIDE_ID_2" val="{187FF5C1-E3F9-46C9-8FE2-7450A33EF1D3}"/>
</p:tagLst>
</file>

<file path=ppt/tags/tag7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04.760"/>
  <p:tag name="GENSWF_SLIDE_UID" val="{E329F013-6DD9-49A1-8944-ABB8E53F0518}:322"/>
  <p:tag name="ISPRING_SLIDE_ID_2" val="{36B27996-F085-463C-B55E-D50637B3D40B}"/>
</p:tagLst>
</file>

<file path=ppt/tags/tag7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0.720"/>
  <p:tag name="GENSWF_SLIDE_UID" val="{E949D587-DA36-4FF3-95BA-4F644C45BBF4}:323"/>
  <p:tag name="ISPRING_SLIDE_ID_2" val="{68BB4376-0105-4195-BD02-138F3AB581EE}"/>
</p:tagLst>
</file>

<file path=ppt/tags/tag7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34.616"/>
  <p:tag name="GENSWF_SLIDE_UID" val="{544C9212-AF75-453D-9F17-C59A48DA57EA}:324"/>
  <p:tag name="ISPRING_SLIDE_ID_2" val="{5290FBA7-234A-4BB5-A367-C6878A986772}"/>
</p:tagLst>
</file>

<file path=ppt/tags/tag7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90.936"/>
  <p:tag name="GENSWF_SLIDE_UID" val="{FE94BD5D-65BF-4449-A542-89D31AAB7FD4}:639"/>
  <p:tag name="ISPRING_SLIDE_ID_2" val="{B14FF48D-1E9B-4A82-A260-63A1F8FFCB37}"/>
</p:tagLst>
</file>

<file path=ppt/tags/tag7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71.552"/>
  <p:tag name="GENSWF_SLIDE_UID" val="{0AB6F7E7-C8B2-4590-B205-304E77DAC359}:637"/>
  <p:tag name="ISPRING_SLIDE_ID_2" val="{F3657B4D-D960-4DF6-A305-D17A7E186381}"/>
</p:tagLst>
</file>

<file path=ppt/tags/tag7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10.992"/>
  <p:tag name="GENSWF_SLIDE_UID" val="{1215D6F4-221F-4DEC-94F9-A011F6CC4ADD}:326"/>
  <p:tag name="ISPRING_SLIDE_ID_2" val="{A8DB61F5-F1FD-4E23-BBAB-2DAFF9AF188E}"/>
</p:tagLst>
</file>

<file path=ppt/tags/tag7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06.704"/>
  <p:tag name="GENSWF_SLIDE_UID" val="{5D87FD64-57E9-472B-A502-92B8242643E4}:327"/>
  <p:tag name="ISPRING_SLIDE_ID_2" val="{FC43B71E-A31B-4055-A316-7AA7AE7A7ECF}"/>
</p:tagLst>
</file>

<file path=ppt/tags/tag7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88.232"/>
  <p:tag name="GENSWF_SLIDE_UID" val="{FC78BD24-69C2-4CFA-ABDA-72D211316576}:328"/>
  <p:tag name="ISPRING_SLIDE_ID_2" val="{172A963D-1994-4615-9026-00F6D3FFDB38}"/>
</p:tagLst>
</file>

<file path=ppt/tags/tag7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2.440"/>
  <p:tag name="GENSWF_SLIDE_UID" val="{B7942FD0-9961-44B8-BEE8-2E15B511B8DC}:329"/>
  <p:tag name="ISPRING_SLIDE_ID_2" val="{CFB02806-A092-450E-AA6A-7C939C84EAB1}"/>
</p:tagLst>
</file>

<file path=ppt/tags/tag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5.056"/>
  <p:tag name="GENSWF_SLIDE_UID" val="{3493A87B-F84D-429D-94A6-3387EF3B6C4F}:631"/>
  <p:tag name="ISPRING_SLIDE_ID_2" val="{7D1050EE-803E-489D-8517-F601412314EF}"/>
</p:tagLst>
</file>

<file path=ppt/tags/tag80.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97.184"/>
  <p:tag name="GENSWF_SLIDE_UID" val="{62222AF8-F459-4A0E-970C-FB99F9C2DEF8}:331"/>
  <p:tag name="ISPRING_SLIDE_ID_2" val="{42FB184E-B230-4279-9557-49F4F3F78323}"/>
</p:tagLst>
</file>

<file path=ppt/tags/tag8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0.568"/>
  <p:tag name="GENSWF_SLIDE_UID" val="{5D9079AA-E96F-40EE-9F59-6DA78C8E1419}:330"/>
  <p:tag name="ISPRING_SLIDE_ID_2" val="{49596061-599A-4CD7-BA5D-CDEDCBA70DCE}"/>
</p:tagLst>
</file>

<file path=ppt/tags/tag8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38.736"/>
  <p:tag name="GENSWF_SLIDE_UID" val="{9B3A357C-8410-4F31-B5BE-0DBC7343E05A}:332"/>
  <p:tag name="ISPRING_SLIDE_ID_2" val="{12BF98E1-315F-4601-A57F-C775294AF779}"/>
</p:tagLst>
</file>

<file path=ppt/tags/tag83.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73.888"/>
  <p:tag name="GENSWF_SLIDE_UID" val="{70E04122-C39F-4BC5-9E98-60472E0A3A16}:333"/>
  <p:tag name="ISPRING_SLIDE_ID_2" val="{06F9AFD5-637F-40FC-9BE5-4681DE480CDF}"/>
</p:tagLst>
</file>

<file path=ppt/tags/tag8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6.752"/>
  <p:tag name="GENSWF_SLIDE_UID" val="{DAC61CA8-279E-419E-A9C0-1AE0A81C5995}:334"/>
  <p:tag name="ISPRING_SLIDE_ID_2" val="{2036C19D-4D7E-48C5-9B56-60B4288F11C9}"/>
</p:tagLst>
</file>

<file path=ppt/tags/tag8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2.368"/>
  <p:tag name="GENSWF_SLIDE_UID" val="{AEF261C3-D97F-4C12-BDB2-4F2A2D9CA924}:335"/>
  <p:tag name="ISPRING_SLIDE_ID_2" val="{3989AADC-2EA7-41B1-809D-802625504F62}"/>
</p:tagLst>
</file>

<file path=ppt/tags/tag8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47.832"/>
  <p:tag name="GENSWF_SLIDE_UID" val="{F4DF86E1-A5BD-41F7-930F-540E26006121}:336"/>
  <p:tag name="ISPRING_SLIDE_ID_2" val="{C192A013-5992-4875-91C3-EF5AE2C0BC00}"/>
</p:tagLst>
</file>

<file path=ppt/tags/tag8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5.920"/>
  <p:tag name="GENSWF_SLIDE_UID" val="{B5095115-83C4-4AED-B07F-75E82B23FC2B}:337"/>
  <p:tag name="ISPRING_SLIDE_ID_2" val="{BBB2589C-8E80-4992-9422-BEC4F0A987A7}"/>
</p:tagLst>
</file>

<file path=ppt/tags/tag8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5.536"/>
  <p:tag name="GENSWF_SLIDE_UID" val="{F2577D3C-349D-46EF-A2B2-985A7B4D4D29}:338"/>
  <p:tag name="ISPRING_SLIDE_ID_2" val="{7D011091-EDE0-4F0B-8495-E0B32E6483F6}"/>
</p:tagLst>
</file>

<file path=ppt/tags/tag8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05.920"/>
  <p:tag name="GENSWF_SLIDE_UID" val="{411B3292-00DF-4CF5-9166-64EC002FCC12}:339"/>
  <p:tag name="ISPRING_SLIDE_ID_2" val="{01E26A85-5AF9-4E9F-BE2D-BC0535904E04}"/>
</p:tagLst>
</file>

<file path=ppt/tags/tag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3.896"/>
  <p:tag name="GENSWF_SLIDE_UID" val="{CCA0B3B4-00D7-44BB-8456-CE2844F6ED08}:632"/>
  <p:tag name="ISPRING_SLIDE_ID_2" val="{95DBF0D7-E512-4BDD-B6F8-D0972ABEC07D}"/>
</p:tagLst>
</file>

<file path=ppt/tags/tag90.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0253AC3C-D14B-4778-A0B2-C470891B3D51}:340"/>
  <p:tag name="GENSWF_ADVANCE_TIME" val="41.424"/>
  <p:tag name="ISPRING_SLIDE_ID_2" val="{90827763-3299-4D0C-ADC7-BF6F6005B783}"/>
</p:tagLst>
</file>

<file path=ppt/tags/tag91.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86.352"/>
  <p:tag name="GENSWF_SLIDE_UID" val="{9D576E63-E3BA-4A8C-A36C-9591BB7217FC}:341"/>
  <p:tag name="ISPRING_SLIDE_ID_2" val="{67C017AF-3B8B-4FEA-A6E4-2487882108DF}"/>
</p:tagLst>
</file>

<file path=ppt/tags/tag92.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251.376"/>
  <p:tag name="GENSWF_SLIDE_UID" val="{8B4228C2-F140-414F-8FD4-9A727B79319C}:342"/>
  <p:tag name="ISPRING_SLIDE_ID_2" val="{860716FD-F6B2-4869-9A9C-DFA5EC12BDE8}"/>
</p:tagLst>
</file>

<file path=ppt/tags/tag93.xml><?xml version="1.0" encoding="utf-8"?>
<p:tagLst xmlns:a="http://schemas.openxmlformats.org/drawingml/2006/main" xmlns:r="http://schemas.openxmlformats.org/officeDocument/2006/relationships" xmlns:p="http://schemas.openxmlformats.org/presentationml/2006/main">
  <p:tag name="ISPRING_CUSTOM_TIMING_USED" val="1"/>
  <p:tag name="GENSWF_SLIDE_UID" val="{F4127A3B-4B3E-4471-A670-25486D652BF1}:343"/>
  <p:tag name="GENSWF_ADVANCE_TIME" val="3.864"/>
  <p:tag name="ISPRING_SLIDE_ID_2" val="{D341C7CF-89B6-423B-B55C-7FB114581FB0}"/>
</p:tagLst>
</file>

<file path=ppt/tags/tag94.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2.848"/>
  <p:tag name="GENSWF_SLIDE_UID" val="{8119C545-C9EE-47E6-906E-BD5A286CA938}:344"/>
  <p:tag name="ISPRING_SLIDE_ID_2" val="{5006783C-34FD-4313-9310-30DDECB6D872}"/>
</p:tagLst>
</file>

<file path=ppt/tags/tag95.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51.248"/>
  <p:tag name="GENSWF_SLIDE_UID" val="{C27175B9-8E6D-4FFB-8A55-68C859854DB2}:345"/>
  <p:tag name="ISPRING_SLIDE_ID_2" val="{EBC5AD22-5044-4F06-838D-A1AC6E351DD8}"/>
</p:tagLst>
</file>

<file path=ppt/tags/tag96.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174.384"/>
  <p:tag name="GENSWF_SLIDE_UID" val="{AE76AC65-AA38-4ADB-8CF8-5EB016130CF0}:638"/>
  <p:tag name="ISPRING_SLIDE_ID_2" val="{D88DD647-3310-4677-8595-E2BB5D4CE236}"/>
</p:tagLst>
</file>

<file path=ppt/tags/tag97.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77.256"/>
  <p:tag name="GENSWF_SLIDE_UID" val="{2DA97F3C-92A3-40EC-8348-6BC3752066C9}:346"/>
  <p:tag name="ISPRING_SLIDE_ID_2" val="{CC72FBA3-0D06-413E-A2AC-A9B5F373901C}"/>
</p:tagLst>
</file>

<file path=ppt/tags/tag98.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65.400"/>
  <p:tag name="GENSWF_SLIDE_UID" val="{3E39FE49-F333-4E69-B1F7-D068DF1D33A9}:347"/>
  <p:tag name="ISPRING_SLIDE_ID_2" val="{2D12D95A-FF2E-47E9-97B0-36FED0126522}"/>
</p:tagLst>
</file>

<file path=ppt/tags/tag99.xml><?xml version="1.0" encoding="utf-8"?>
<p:tagLst xmlns:a="http://schemas.openxmlformats.org/drawingml/2006/main" xmlns:r="http://schemas.openxmlformats.org/officeDocument/2006/relationships" xmlns:p="http://schemas.openxmlformats.org/presentationml/2006/main">
  <p:tag name="ISPRING_CUSTOM_TIMING_USED" val="1"/>
  <p:tag name="GENSWF_ADVANCE_TIME" val="55.752"/>
  <p:tag name="GENSWF_SLIDE_UID" val="{31B2DE15-C74B-4B85-BEFA-56AE313A5CA7}:348"/>
  <p:tag name="ISPRING_SLIDE_ID_2" val="{0525C0D2-2A1C-462C-9921-DBF036AF8F5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ist-overview-2019_march_508_0.potx" id="{46AC5CCA-4330-43C2-B7CE-0B52726CDD0A}" vid="{B377DBAA-235C-47B8-B789-2537B00E438C}"/>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5aca952-4f04-480b-b454-8d24f6c7bcb8" xsi:nil="true"/>
    <lcf76f155ced4ddcb4097134ff3c332f xmlns="e40dcee9-e4d5-49a3-8c80-2e94e886c64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4CF95A702BAC64990F6FBA2C2B5301E" ma:contentTypeVersion="10" ma:contentTypeDescription="Create a new document." ma:contentTypeScope="" ma:versionID="b8dde7968ce4a488dfe6bf3346dac752">
  <xsd:schema xmlns:xsd="http://www.w3.org/2001/XMLSchema" xmlns:xs="http://www.w3.org/2001/XMLSchema" xmlns:p="http://schemas.microsoft.com/office/2006/metadata/properties" xmlns:ns2="e40dcee9-e4d5-49a3-8c80-2e94e886c646" xmlns:ns3="b5aca952-4f04-480b-b454-8d24f6c7bcb8" targetNamespace="http://schemas.microsoft.com/office/2006/metadata/properties" ma:root="true" ma:fieldsID="c380a71a09b960cd76eb9987fac22522" ns2:_="" ns3:_="">
    <xsd:import namespace="e40dcee9-e4d5-49a3-8c80-2e94e886c646"/>
    <xsd:import namespace="b5aca952-4f04-480b-b454-8d24f6c7bcb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0dcee9-e4d5-49a3-8c80-2e94e886c6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ab2f9309-a8ab-47c5-ad99-817f00b9d518"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aca952-4f04-480b-b454-8d24f6c7bcb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25d6faf-52c7-4444-bc77-fbea44396a23}" ma:internalName="TaxCatchAll" ma:showField="CatchAllData" ma:web="b5aca952-4f04-480b-b454-8d24f6c7bc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F4A7EDE-2846-4720-9905-EF57A5C0C3A6}">
  <ds:schemaRefs>
    <ds:schemaRef ds:uri="http://schemas.microsoft.com/sharepoint/v3/contenttype/forms"/>
  </ds:schemaRefs>
</ds:datastoreItem>
</file>

<file path=customXml/itemProps2.xml><?xml version="1.0" encoding="utf-8"?>
<ds:datastoreItem xmlns:ds="http://schemas.openxmlformats.org/officeDocument/2006/customXml" ds:itemID="{A300138A-D0B6-4BD3-A39F-6BE448948C56}">
  <ds:schemaRef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01fcfbda-9643-476e-88fb-ce7a1280f67e"/>
    <ds:schemaRef ds:uri="http://www.w3.org/XML/1998/namespace"/>
  </ds:schemaRefs>
</ds:datastoreItem>
</file>

<file path=customXml/itemProps3.xml><?xml version="1.0" encoding="utf-8"?>
<ds:datastoreItem xmlns:ds="http://schemas.openxmlformats.org/officeDocument/2006/customXml" ds:itemID="{42F71EB1-299B-4FFE-B0E0-67F1F295E2D8}"/>
</file>

<file path=docProps/app.xml><?xml version="1.0" encoding="utf-8"?>
<Properties xmlns="http://schemas.openxmlformats.org/officeDocument/2006/extended-properties" xmlns:vt="http://schemas.openxmlformats.org/officeDocument/2006/docPropsVTypes">
  <TotalTime>13031</TotalTime>
  <Words>35652</Words>
  <Application>Microsoft Macintosh PowerPoint</Application>
  <PresentationFormat>Widescreen</PresentationFormat>
  <Paragraphs>2175</Paragraphs>
  <Slides>101</Slides>
  <Notes>100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101</vt:i4>
      </vt:variant>
    </vt:vector>
  </HeadingPairs>
  <TitlesOfParts>
    <vt:vector size="109" baseType="lpstr">
      <vt:lpstr>Arial</vt:lpstr>
      <vt:lpstr>Calibri</vt:lpstr>
      <vt:lpstr>Calibri Light</vt:lpstr>
      <vt:lpstr>Symbol</vt:lpstr>
      <vt:lpstr>Times New Roman</vt:lpstr>
      <vt:lpstr>Office Theme</vt:lpstr>
      <vt:lpstr>2_Office Theme</vt:lpstr>
      <vt:lpstr>Custom Design</vt:lpstr>
      <vt:lpstr>Risk Management Framework for Systems and Organizations Introductory Course Version 2.0   Based on NIST Special Publication (SP) 800-37, Revision 2  Risk Management Framework for Information Systems and Organizations: A System Life Cycle Approach for Security and Privacy</vt:lpstr>
      <vt:lpstr>Terms of Use and Software Disclaimer</vt:lpstr>
      <vt:lpstr>Course Navigation Instructions</vt:lpstr>
      <vt:lpstr>Welcome and Overview</vt:lpstr>
      <vt:lpstr>Introduction</vt:lpstr>
      <vt:lpstr>Course Purpose</vt:lpstr>
      <vt:lpstr>Course Target Audience</vt:lpstr>
      <vt:lpstr>Course Goal and Authority</vt:lpstr>
      <vt:lpstr>Learning Objectives</vt:lpstr>
      <vt:lpstr>Course Structure</vt:lpstr>
      <vt:lpstr>Module 1: Federal Legislation and Policy Objectives</vt:lpstr>
      <vt:lpstr>Information Technology Security Legislation and Policy</vt:lpstr>
      <vt:lpstr>Background: Relevant Legislation and Policy</vt:lpstr>
      <vt:lpstr>Background: Relevant Legislation and Policy</vt:lpstr>
      <vt:lpstr>FISMA and Your Federal Organization</vt:lpstr>
      <vt:lpstr>Module 2: NIST SP 800-37 Background Objectives</vt:lpstr>
      <vt:lpstr>NIST SP 800-37 Purpose</vt:lpstr>
      <vt:lpstr>Publication Evolution</vt:lpstr>
      <vt:lpstr>Differences Between NIST SP 800-37 Rev. 1 &amp; Rev. 2</vt:lpstr>
      <vt:lpstr>Privacy Integration into the RMF</vt:lpstr>
      <vt:lpstr>RMF and Cybersecurity Framework Alignment</vt:lpstr>
      <vt:lpstr>Systems Security Engineering and RMF Alignment</vt:lpstr>
      <vt:lpstr>Supply Chain and RMF Alignment</vt:lpstr>
      <vt:lpstr>Incorporating RMF into the SDLC</vt:lpstr>
      <vt:lpstr>Module 3: The RMF Fundamentals</vt:lpstr>
      <vt:lpstr>Lesson 1: Organization-Wide Risk Management</vt:lpstr>
      <vt:lpstr>Organization-Wide Risk Management</vt:lpstr>
      <vt:lpstr>Organization-Wide Risk Management Conclusion</vt:lpstr>
      <vt:lpstr>Lesson 2: Risk Management Framework Steps and Structure</vt:lpstr>
      <vt:lpstr>Risk Management Framework Steps and Structure</vt:lpstr>
      <vt:lpstr>Risk Management Framework Task Structure</vt:lpstr>
      <vt:lpstr>Lesson 3: Security and Privacy in the RMF</vt:lpstr>
      <vt:lpstr>NIST Privacy Risk Assessment Methodology (PRAM)</vt:lpstr>
      <vt:lpstr>Lesson 4: System and System Elements</vt:lpstr>
      <vt:lpstr>System and Relational View of the System</vt:lpstr>
      <vt:lpstr>Lesson 5: Authorization Boundaries</vt:lpstr>
      <vt:lpstr>Determination of Authorization Boundary Considerations</vt:lpstr>
      <vt:lpstr>Boundaries for Complex Systems and External Providers</vt:lpstr>
      <vt:lpstr>Lesson 6: Authorization Types and Decisions</vt:lpstr>
      <vt:lpstr>Authorization Types </vt:lpstr>
      <vt:lpstr>Authorization Types: Initial Authorization</vt:lpstr>
      <vt:lpstr>Authorization Types: Ongoing Authorization</vt:lpstr>
      <vt:lpstr>Authorization Types: Reauthorization</vt:lpstr>
      <vt:lpstr>Authorization Decisions</vt:lpstr>
      <vt:lpstr>Authorization Decisions: Authorization to Operate</vt:lpstr>
      <vt:lpstr>Authorization Decisions: Common Control Authorization</vt:lpstr>
      <vt:lpstr>Authorization Decisions: Authorization to Use</vt:lpstr>
      <vt:lpstr>Authorization Decisions: Denial of Authorization</vt:lpstr>
      <vt:lpstr>Authorization Decisions: Type, Facility, Traditional, Joint Authorization</vt:lpstr>
      <vt:lpstr>Lesson 7: Requirements and Controls</vt:lpstr>
      <vt:lpstr>Lesson 8: Security and Privacy Posture</vt:lpstr>
      <vt:lpstr>Lesson 9: Supply Chain Risk Management</vt:lpstr>
      <vt:lpstr>Lesson 10: Risk Management Roles and Responsibilities</vt:lpstr>
      <vt:lpstr>Risk Management Roles and Responsibilities</vt:lpstr>
      <vt:lpstr>Risk Management Roles and Responsibilities: Authorizing Official</vt:lpstr>
      <vt:lpstr>Risk Management Roles and Responsibilities: Authorizing Official Designated Representative</vt:lpstr>
      <vt:lpstr>Risk Management Roles and Responsibilities: C-Suite Officials</vt:lpstr>
      <vt:lpstr>Risk Management Roles and Responsibilities: Common Control Provider</vt:lpstr>
      <vt:lpstr>Risk Management Roles and Responsibilities: Control Assessor</vt:lpstr>
      <vt:lpstr>Risk Management Roles and Responsibilities: Enterprise Architect</vt:lpstr>
      <vt:lpstr>Risk Management Roles and Responsibilities: Information Owner or Steward</vt:lpstr>
      <vt:lpstr>Risk Management Roles and Responsibilities: Risk Executive (Function)</vt:lpstr>
      <vt:lpstr>Risk Management Roles and Responsibilities: Security or Privacy Architect</vt:lpstr>
      <vt:lpstr>Risk Management Roles and Responsibilities: Senior Accountable Official for Risk Management (SAORM)</vt:lpstr>
      <vt:lpstr>Risk Management Roles and Responsibilities: Senior Agency Information Security Officer (SAISO)</vt:lpstr>
      <vt:lpstr>Risk Management Roles and Responsibilities: Senior Agency Official for Privacy (SAOP)</vt:lpstr>
      <vt:lpstr>Risk Management Roles and Responsibilities: System Owner </vt:lpstr>
      <vt:lpstr>Risk Management Roles and Responsibilities: System Security or Privacy Officer </vt:lpstr>
      <vt:lpstr>Risk Management Roles and Responsibilities: System Security or Privacy Engineer </vt:lpstr>
      <vt:lpstr>Module 3 Summary</vt:lpstr>
      <vt:lpstr>Module 4: The Risk Management Framework</vt:lpstr>
      <vt:lpstr>Lesson 1: Overview of the Risk Management Framework </vt:lpstr>
      <vt:lpstr>What is the Risk Management Framework?  </vt:lpstr>
      <vt:lpstr>Lesson 2: Risk Management Framework Steps </vt:lpstr>
      <vt:lpstr>RMF Step: Prepare Purpose</vt:lpstr>
      <vt:lpstr>RMF Step: Prepare Organization and Mission/Business Process Level Tasks (NEW)</vt:lpstr>
      <vt:lpstr>RMF Step: Prepare System Level Tasks (NEW)</vt:lpstr>
      <vt:lpstr>RMF Step: Prepare Supporting Publications</vt:lpstr>
      <vt:lpstr>RMF Step: Categorize Purpose</vt:lpstr>
      <vt:lpstr>RMF Step: Categorize Tasks</vt:lpstr>
      <vt:lpstr>RMF Step: Categorize Supporting Publications</vt:lpstr>
      <vt:lpstr>RMF Step: Select Purpose</vt:lpstr>
      <vt:lpstr>RMF Step: Select Tasks</vt:lpstr>
      <vt:lpstr>RMF Step: Select Supporting Publications</vt:lpstr>
      <vt:lpstr>RMF Step: Implement Purpose</vt:lpstr>
      <vt:lpstr>RMF Step: Implement Tasks</vt:lpstr>
      <vt:lpstr>RMF Step: Implement Supporting Publications</vt:lpstr>
      <vt:lpstr>RMF Step: Assess Purpose</vt:lpstr>
      <vt:lpstr>RMF Step: Assess Tasks</vt:lpstr>
      <vt:lpstr>RMF Step: Assess Supporting Publications</vt:lpstr>
      <vt:lpstr>RMF Step: Authorize Purpose</vt:lpstr>
      <vt:lpstr>RMF Step: Authorize Tasks</vt:lpstr>
      <vt:lpstr>RMF Step: Authorize Supporting Publications</vt:lpstr>
      <vt:lpstr>RMF Step: Monitor Purpose</vt:lpstr>
      <vt:lpstr>RMF Step: Monitor Tasks</vt:lpstr>
      <vt:lpstr>RMF Step: Monitor Tasks</vt:lpstr>
      <vt:lpstr>RMF Task: Monitor Supporting Publications</vt:lpstr>
      <vt:lpstr>Module 4 Summary</vt:lpstr>
      <vt:lpstr>Conclusion</vt:lpstr>
      <vt:lpstr>Additional Resources and Contact Information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RMF for Systems and Organizations Introductory Course 2_0_2023</dc:title>
  <dc:subject/>
  <dc:creator>NIST</dc:creator>
  <cp:keywords/>
  <dc:description/>
  <cp:lastModifiedBy>Pillitteri, Victoria Yan (Fed)</cp:lastModifiedBy>
  <cp:revision>503</cp:revision>
  <cp:lastPrinted>2023-06-20T20:52:31Z</cp:lastPrinted>
  <dcterms:created xsi:type="dcterms:W3CDTF">2020-06-13T19:36:34Z</dcterms:created>
  <dcterms:modified xsi:type="dcterms:W3CDTF">2024-05-07T01:22:35Z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0x010100B4CF95A702BAC64990F6FBA2C2B5301E</vt:lpwstr>
  </property>
</Properties>
</file>