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linuxnix.com/wp-content/uploads/2017/08/DevOps-5.png" TargetMode="Externa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在这次演讲中，我将会跟大家分享，一家互联网公司（甚至传统IT公司），该如何实践DevOps文化，如何做到文化驱动和实际落地。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首先，我将为大家讲述什么是DevOps，DevOps运动的发起背景，现代互联网分布式应用环境下的复杂情况，列出当前需要的技术栈以及基础设施，并引导出核心问题（What DevOps &amp; Why）。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那么，为什么需要DevOps（Why DevOps）。DevOps的本质是打破Dev和Ops两者之间的“墙”，倡导的是运维和研发人员改变协同工作的方式，运维人员的角色从以前的救火、siteops角色，转变为基础设施的服务方，面向研发和产品服务，一言以蔽之，不改变，根本无法支撑现代互联网架构下的运维。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那么，怎么落地？（How DevOps）三部曲，IaaS, PaaS, SaaS，讲解运维需要建设的基础设施，比如服务树\CMDB，比如软件标准化，比如IaaS层资源交付，比如故障响应和回顾总结机制，比如CICD，比如更上层的服务可用性等等。进一步地，讲解在现有条件下，怎么抓住最痛的痛点来进行更迭改进，怎么协调人力来做一些有助于标准化建设的事情。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最后，畅想未来的运维人员的工作（SaaS）！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DevOps早在08年Agile Toronto会议上，由Andrew Shafer和Patrick Debois在他们的“Agile Infrastructure”提出，在09年的时候，DevOpsDays活动上DevOps这一术语被正式提出。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引出维基百科上DevOps的定义，DevOps是一种文化运动，它旨在打破Dev和Ops之间的那堵墙，将两者的分工做了重新划分，研发不再只关注代码，而会更多考虑软件架构的可持续性、可用性，运维也不再只关注机器和机房网络等IaaS层面的基础设施，而更多关注整个软件生命周期闭环里的“安全”、“效率”、“可用性”、“体验”、“成本”这五个大的方面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莫比乌斯环意味着dev + ops的融合，软件生命周期的全覆盖，即是devops！</a:t>
            </a:r>
          </a:p>
          <a:p>
            <a:pPr>
              <a:defRPr sz="1400"/>
            </a:pPr>
            <a:r>
              <a:rPr u="sng">
                <a:hlinkClick r:id="rId3" invalidUrl="" action="" tgtFrame="" tooltip="" history="1" highlightClick="0" endSnd="0"/>
              </a:rPr>
              <a:t>https://www.linuxnix.com/wp-content/uploads/2017/08/DevOps-5.png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/>
            <a:r>
              <a:t>个人认为，最终运维会走向基础设施的运营人员，他会面向产品和研发、测试人员服务，专注于体验、可用性、效率、成本、安全这五个大方面的改进。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-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-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-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-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-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-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-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-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-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inuxnix.com/wp-content/uploads/2017/08/DevOps-5.png" TargetMode="External"/><Relationship Id="rId4" Type="http://schemas.openxmlformats.org/officeDocument/2006/relationships/image" Target="../media/image4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hyperlink" Target="http://devopstarter.info/saltstack-ha-arch/" TargetMode="External"/><Relationship Id="rId5" Type="http://schemas.openxmlformats.org/officeDocument/2006/relationships/hyperlink" Target="http://dockone.io/article/2023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8245"/>
            <a:lumOff val="-1137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浅谈DevOps在企业的落地"/>
          <p:cNvSpPr txBox="1"/>
          <p:nvPr>
            <p:ph type="ctrTitle"/>
          </p:nvPr>
        </p:nvSpPr>
        <p:spPr>
          <a:xfrm>
            <a:off x="1174935" y="1927390"/>
            <a:ext cx="10464801" cy="1640087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浅谈DevOps在企业的落地</a:t>
            </a:r>
          </a:p>
        </p:txBody>
      </p:sp>
      <p:sp>
        <p:nvSpPr>
          <p:cNvPr id="120" name="演讲人：吴佳兴"/>
          <p:cNvSpPr txBox="1"/>
          <p:nvPr/>
        </p:nvSpPr>
        <p:spPr>
          <a:xfrm>
            <a:off x="8572611" y="7050096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i="1"/>
            </a:lvl1pPr>
          </a:lstStyle>
          <a:p>
            <a:pPr/>
            <a:r>
              <a:t>演讲人：吴佳兴</a:t>
            </a:r>
          </a:p>
        </p:txBody>
      </p:sp>
      <p:sp>
        <p:nvSpPr>
          <p:cNvPr id="121" name="2018.08"/>
          <p:cNvSpPr txBox="1"/>
          <p:nvPr/>
        </p:nvSpPr>
        <p:spPr>
          <a:xfrm>
            <a:off x="9582972" y="7663072"/>
            <a:ext cx="121584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i="1"/>
            </a:lvl1pPr>
          </a:lstStyle>
          <a:p>
            <a:pPr/>
            <a:r>
              <a:t>2018.08</a:t>
            </a:r>
          </a:p>
        </p:txBody>
      </p:sp>
      <p:sp>
        <p:nvSpPr>
          <p:cNvPr id="122" name="—— 从运维到运营"/>
          <p:cNvSpPr txBox="1"/>
          <p:nvPr/>
        </p:nvSpPr>
        <p:spPr>
          <a:xfrm>
            <a:off x="3906698" y="3011123"/>
            <a:ext cx="10464801" cy="16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200"/>
            </a:lvl1pPr>
          </a:lstStyle>
          <a:p>
            <a:pPr/>
            <a:r>
              <a:t>—— 从运维到运营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8245"/>
            <a:lumOff val="-1137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reak down the “wall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Break down the “wall”</a:t>
            </a:r>
          </a:p>
        </p:txBody>
      </p:sp>
      <p:pic>
        <p:nvPicPr>
          <p:cNvPr id="156" name="图像" descr="图像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51200" y="3590912"/>
            <a:ext cx="6502400" cy="368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8245"/>
            <a:lumOff val="-1137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准化是前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标准化是前提</a:t>
            </a:r>
          </a:p>
        </p:txBody>
      </p:sp>
      <p:sp>
        <p:nvSpPr>
          <p:cNvPr id="161" name="应用目录化 =&gt; 服务树、CMDB…"/>
          <p:cNvSpPr txBox="1"/>
          <p:nvPr/>
        </p:nvSpPr>
        <p:spPr>
          <a:xfrm>
            <a:off x="1066622" y="3122472"/>
            <a:ext cx="10871556" cy="5235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buSzPct val="50000"/>
              <a:buBlip>
                <a:blip r:embed="rId2"/>
              </a:buBlip>
              <a:defRPr b="0" sz="3200"/>
            </a:pPr>
            <a:r>
              <a:t> 应用目录化 =&gt; 服务树、CMDB</a:t>
            </a:r>
          </a:p>
          <a:p>
            <a:pPr marL="333375" indent="-333375" algn="l">
              <a:buSzPct val="50000"/>
              <a:buBlip>
                <a:blip r:embed="rId2"/>
              </a:buBlip>
              <a:defRPr b="0" sz="3200"/>
            </a:pPr>
            <a:r>
              <a:t> 服务器交付的标准化 =&gt; 上线标准化</a:t>
            </a:r>
          </a:p>
          <a:p>
            <a:pPr marL="333375" indent="-333375" algn="l">
              <a:buSzPct val="50000"/>
              <a:buBlip>
                <a:blip r:embed="rId2"/>
              </a:buBlip>
              <a:defRPr b="0" sz="3200"/>
            </a:pPr>
            <a:r>
              <a:t> 应用软件和运行时环境\配置的标准化  =&gt; 配置管理</a:t>
            </a:r>
          </a:p>
          <a:p>
            <a:pPr marL="333375" indent="-333375" algn="l">
              <a:buSzPct val="50000"/>
              <a:buBlip>
                <a:blip r:embed="rId2"/>
              </a:buBlip>
              <a:defRPr b="0" sz="3200"/>
            </a:pPr>
            <a:r>
              <a:t> 代码和配置打包\发布的标准化 =&gt; CICD、配置中心</a:t>
            </a:r>
          </a:p>
          <a:p>
            <a:pPr marL="333375" indent="-333375" algn="l">
              <a:buSzPct val="50000"/>
              <a:buBlip>
                <a:blip r:embed="rId2"/>
              </a:buBlip>
              <a:defRPr b="0" sz="3200"/>
            </a:pPr>
            <a:r>
              <a:t> 域名、服务发现规范 =&gt; SLB、内部DNS</a:t>
            </a:r>
          </a:p>
          <a:p>
            <a:pPr marL="333375" indent="-333375" algn="l">
              <a:buSzPct val="50000"/>
              <a:buBlip>
                <a:blip r:embed="rId2"/>
              </a:buBlip>
              <a:defRPr b="0" sz="3200"/>
            </a:pPr>
            <a:r>
              <a:t> 日志规范 =&gt; 日志中心化 </a:t>
            </a:r>
          </a:p>
          <a:p>
            <a:pPr marL="333375" indent="-333375" algn="l">
              <a:buSzPct val="50000"/>
              <a:buBlip>
                <a:blip r:embed="rId2"/>
              </a:buBlip>
              <a:defRPr b="0" sz="3200"/>
            </a:pPr>
            <a:r>
              <a:t> 缓存\数据库使用规范 =&gt; SQL自助审计、DB\Cache平台</a:t>
            </a:r>
          </a:p>
          <a:p>
            <a:pPr marL="333375" indent="-333375" algn="l">
              <a:buSzPct val="50000"/>
              <a:buBlip>
                <a:blip r:embed="rId2"/>
              </a:buBlip>
              <a:defRPr b="0" sz="3200"/>
            </a:pPr>
            <a:r>
              <a:t> 网络规范 =&gt; 网络ACL隔离、网络运维自动化</a:t>
            </a:r>
          </a:p>
          <a:p>
            <a:pPr marL="333375" indent="-333375" algn="l">
              <a:buSzPct val="50000"/>
              <a:buBlip>
                <a:blip r:embed="rId2"/>
              </a:buBlip>
              <a:defRPr b="0" sz="3200"/>
            </a:pPr>
            <a:r>
              <a:t> 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0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000"/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8245"/>
            <a:lumOff val="-1137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自动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自动化</a:t>
            </a:r>
          </a:p>
        </p:txBody>
      </p:sp>
      <p:sp>
        <p:nvSpPr>
          <p:cNvPr id="164" name="第一阶段（脚本化）：上线脚本、服务启动脚本、fabric发布…"/>
          <p:cNvSpPr txBox="1"/>
          <p:nvPr/>
        </p:nvSpPr>
        <p:spPr>
          <a:xfrm>
            <a:off x="528373" y="2690012"/>
            <a:ext cx="11948054" cy="610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buSzPct val="50000"/>
              <a:buBlip>
                <a:blip r:embed="rId2"/>
              </a:buBlip>
              <a:defRPr b="0" sz="3200"/>
            </a:pPr>
            <a:r>
              <a:t>第一阶段（脚本化）：上线脚本、服务启动脚本、fabric发布</a:t>
            </a:r>
          </a:p>
          <a:p>
            <a:pPr algn="l">
              <a:defRPr b="0" sz="3200"/>
            </a:pPr>
          </a:p>
          <a:p>
            <a:pPr marL="333375" indent="-333375" algn="l">
              <a:buSzPct val="50000"/>
              <a:buBlip>
                <a:blip r:embed="rId2"/>
              </a:buBlip>
              <a:defRPr b="0" sz="3200"/>
            </a:pPr>
            <a:r>
              <a:t>第二阶段（工具化）：CMDB、发布系统、作业平台、监控平台、SLB管理平台、DNS管理平台、DB\Cache管理平台…</a:t>
            </a:r>
          </a:p>
          <a:p>
            <a:pPr algn="l">
              <a:defRPr b="0" sz="3200"/>
            </a:pPr>
          </a:p>
          <a:p>
            <a:pPr marL="333375" indent="-333375" algn="l">
              <a:buSzPct val="50000"/>
              <a:buBlip>
                <a:blip r:embed="rId2"/>
              </a:buBlip>
              <a:defRPr b="0" sz="3200"/>
            </a:pPr>
            <a:r>
              <a:t>第三阶段（平台化）：IaaS（上下线自动化、监控可视化、网络运维自动化、Infrastructure as Code）、PaaS（CICD、服务托管、日志集中化、监控集成、基于名字的服务发现、DB\Cache中间件）、SaaS（Serverless）</a:t>
            </a:r>
          </a:p>
          <a:p>
            <a:pPr algn="l">
              <a:defRPr b="0" sz="3200"/>
            </a:pPr>
          </a:p>
          <a:p>
            <a:pPr marL="333375" indent="-333375" algn="l">
              <a:buSzPct val="50000"/>
              <a:buBlip>
                <a:blip r:embed="rId2"/>
              </a:buBlip>
              <a:defRPr b="0" sz="3200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8245"/>
            <a:lumOff val="-1137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流程驱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流程驱动</a:t>
            </a:r>
          </a:p>
        </p:txBody>
      </p:sp>
      <p:sp>
        <p:nvSpPr>
          <p:cNvPr id="167" name="架构评审和准入机制，必要时成立技术评审委员会…"/>
          <p:cNvSpPr txBox="1"/>
          <p:nvPr/>
        </p:nvSpPr>
        <p:spPr>
          <a:xfrm>
            <a:off x="962445" y="3070904"/>
            <a:ext cx="11948054" cy="461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buSzPct val="50000"/>
              <a:buBlip>
                <a:blip r:embed="rId2"/>
              </a:buBlip>
              <a:defRPr b="0" sz="3200"/>
            </a:pPr>
            <a:r>
              <a:t>架构评审和准入机制，必要时成立技术评审委员会</a:t>
            </a:r>
          </a:p>
          <a:p>
            <a:pPr marL="333375" indent="-333375" algn="l">
              <a:buSzPct val="50000"/>
              <a:buBlip>
                <a:blip r:embed="rId2"/>
              </a:buBlip>
              <a:defRPr b="0" sz="3200"/>
            </a:pPr>
            <a:r>
              <a:t>工作流工单驱动（上下线、监控配置、发布、自助资源申请）</a:t>
            </a:r>
          </a:p>
          <a:p>
            <a:pPr marL="333375" indent="-333375" algn="l">
              <a:buSzPct val="50000"/>
              <a:buBlip>
                <a:blip r:embed="rId2"/>
              </a:buBlip>
              <a:defRPr b="0" sz="3200"/>
            </a:pPr>
            <a:r>
              <a:t>OKR 考评机制（50%运维，50%研发）</a:t>
            </a:r>
          </a:p>
          <a:p>
            <a:pPr marL="333375" indent="-333375" algn="l">
              <a:buSzPct val="50000"/>
              <a:buBlip>
                <a:blip r:embed="rId2"/>
              </a:buBlip>
              <a:defRPr b="0" sz="3200"/>
            </a:pPr>
            <a:r>
              <a:t>故障分级和事后追溯、SLA/SLI/SLO、NOC应急响应</a:t>
            </a:r>
          </a:p>
          <a:p>
            <a:pPr marL="333375" indent="-333375" algn="l">
              <a:buSzPct val="50000"/>
              <a:buBlip>
                <a:blip r:embed="rId2"/>
              </a:buBlip>
              <a:defRPr b="0" sz="3200"/>
            </a:pPr>
            <a:r>
              <a:t>任务分工和会议（重要紧急\不重要紧急\不紧急重要\不紧急不重要）</a:t>
            </a:r>
          </a:p>
          <a:p>
            <a:pPr marL="333375" indent="-333375" algn="l">
              <a:buSzPct val="50000"/>
              <a:buBlip>
                <a:blip r:embed="rId2"/>
              </a:buBlip>
              <a:defRPr b="0" sz="3200"/>
            </a:pPr>
            <a:r>
              <a:t>新人引导和培训、建设Wiki文档、技术分享</a:t>
            </a:r>
          </a:p>
          <a:p>
            <a:pPr marL="333375" indent="-333375" algn="l">
              <a:buSzPct val="50000"/>
              <a:buBlip>
                <a:blip r:embed="rId2"/>
              </a:buBlip>
              <a:defRPr b="0" sz="3200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8245"/>
            <a:lumOff val="-1137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从运维到运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从运维到运营</a:t>
            </a:r>
          </a:p>
        </p:txBody>
      </p:sp>
      <p:pic>
        <p:nvPicPr>
          <p:cNvPr id="170" name="software-stack.jpg" descr="software-stack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8171" y="2835521"/>
            <a:ext cx="10328458" cy="5809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8245"/>
            <a:lumOff val="-1137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谢谢！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谢谢！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8245"/>
            <a:lumOff val="-1137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bout Me"/>
          <p:cNvSpPr txBox="1"/>
          <p:nvPr>
            <p:ph type="ctrTitle"/>
          </p:nvPr>
        </p:nvSpPr>
        <p:spPr>
          <a:xfrm>
            <a:off x="1270000" y="81996"/>
            <a:ext cx="10464800" cy="1640087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About Me</a:t>
            </a:r>
          </a:p>
        </p:txBody>
      </p:sp>
      <p:pic>
        <p:nvPicPr>
          <p:cNvPr id="12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735" y="3254518"/>
            <a:ext cx="5732903" cy="548632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线条"/>
          <p:cNvSpPr/>
          <p:nvPr/>
        </p:nvSpPr>
        <p:spPr>
          <a:xfrm>
            <a:off x="694518" y="2488300"/>
            <a:ext cx="1112600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吴佳兴（Colstuwjx）…"/>
          <p:cNvSpPr txBox="1"/>
          <p:nvPr>
            <p:ph type="subTitle" sz="quarter" idx="1"/>
          </p:nvPr>
        </p:nvSpPr>
        <p:spPr>
          <a:xfrm>
            <a:off x="7026805" y="3254518"/>
            <a:ext cx="4826001" cy="4774008"/>
          </a:xfrm>
          <a:prstGeom prst="rect">
            <a:avLst/>
          </a:prstGeom>
        </p:spPr>
        <p:txBody>
          <a:bodyPr anchor="ctr"/>
          <a:lstStyle/>
          <a:p>
            <a:pPr marL="402336" indent="-402336" algn="l" defTabSz="514095">
              <a:spcBef>
                <a:spcPts val="2600"/>
              </a:spcBef>
              <a:buSzPct val="65000"/>
              <a:buBlip>
                <a:blip r:embed="rId3"/>
              </a:buBlip>
              <a:defRPr sz="2288">
                <a:solidFill>
                  <a:srgbClr val="EEEEE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吴佳兴（Colstuwjx）</a:t>
            </a:r>
          </a:p>
          <a:p>
            <a:pPr marL="402336" indent="-402336" algn="l" defTabSz="514095">
              <a:spcBef>
                <a:spcPts val="2600"/>
              </a:spcBef>
              <a:buSzPct val="65000"/>
              <a:buBlip>
                <a:blip r:embed="rId3"/>
              </a:buBlip>
              <a:defRPr sz="2288">
                <a:solidFill>
                  <a:srgbClr val="EEEEE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http://devopstarter.info</a:t>
            </a:r>
          </a:p>
          <a:p>
            <a:pPr marL="402336" indent="-402336" algn="l" defTabSz="514095">
              <a:spcBef>
                <a:spcPts val="2600"/>
              </a:spcBef>
              <a:buSzPct val="65000"/>
              <a:buBlip>
                <a:blip r:embed="rId3"/>
              </a:buBlip>
              <a:defRPr sz="2288">
                <a:solidFill>
                  <a:srgbClr val="EEEEE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dockone.io 社区翻译</a:t>
            </a:r>
          </a:p>
          <a:p>
            <a:pPr marL="402336" indent="-402336" algn="l" defTabSz="514095">
              <a:spcBef>
                <a:spcPts val="2600"/>
              </a:spcBef>
              <a:buSzPct val="65000"/>
              <a:buBlip>
                <a:blip r:embed="rId3"/>
              </a:buBlip>
              <a:defRPr sz="2288">
                <a:solidFill>
                  <a:srgbClr val="EEEEE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玩过Salt，搞过基础运维，也写点代码，目前专注于IaaS和PaaS层面的基础设施建设</a:t>
            </a:r>
          </a:p>
          <a:p>
            <a:pPr marL="402336" indent="-402336" algn="l" defTabSz="514095">
              <a:spcBef>
                <a:spcPts val="2600"/>
              </a:spcBef>
              <a:buSzPct val="65000"/>
              <a:buBlip>
                <a:blip r:embed="rId3"/>
              </a:buBlip>
              <a:defRPr sz="2288">
                <a:solidFill>
                  <a:srgbClr val="EEEEE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代表作：</a:t>
            </a:r>
            <a:r>
              <a:rPr u="sng">
                <a:hlinkClick r:id="rId4" invalidUrl="" action="" tgtFrame="" tooltip="" history="1" highlightClick="0" endSnd="0"/>
              </a:rPr>
              <a:t>Saltstack高可用架构漫谈</a:t>
            </a:r>
            <a:r>
              <a:t>、</a:t>
            </a:r>
            <a:r>
              <a:rPr u="sng">
                <a:hlinkClick r:id="rId5" invalidUrl="" action="" tgtFrame="" tooltip="" history="1" highlightClick="0" endSnd="0"/>
              </a:rPr>
              <a:t>Docker在Bilibili的实战</a:t>
            </a:r>
            <a:r>
              <a:t>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8245"/>
            <a:lumOff val="-1137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at is DevOp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What is DevOps?</a:t>
            </a:r>
          </a:p>
        </p:txBody>
      </p:sp>
      <p:sp>
        <p:nvSpPr>
          <p:cNvPr id="132" name="DevOps (a clipped compound of &quot;development&quot; and &quot;operations&quot;) is a software engineering culture and practice that aims at unifying software development (Dev) and software operation (Ops).…"/>
          <p:cNvSpPr txBox="1"/>
          <p:nvPr/>
        </p:nvSpPr>
        <p:spPr>
          <a:xfrm>
            <a:off x="842332" y="2387573"/>
            <a:ext cx="11320136" cy="670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4200"/>
              </a:spcBef>
              <a:defRPr b="0" i="1"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DevOps (a clipped compound of "development" and "operations") is a </a:t>
            </a:r>
            <a:r>
              <a:rPr>
                <a:solidFill>
                  <a:schemeClr val="accent5"/>
                </a:solidFill>
              </a:rPr>
              <a:t>software engineering culture and practice</a:t>
            </a:r>
            <a:r>
              <a:t> that aims at unifying software development (Dev) and software operation (Ops). </a:t>
            </a:r>
          </a:p>
          <a:p>
            <a:pPr algn="l">
              <a:spcBef>
                <a:spcPts val="4200"/>
              </a:spcBef>
              <a:defRPr b="0" i="1"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 main characteristic of the DevOps movement is to strongly advocate </a:t>
            </a:r>
            <a:r>
              <a:rPr>
                <a:solidFill>
                  <a:schemeClr val="accent5"/>
                </a:solidFill>
              </a:rPr>
              <a:t>automation</a:t>
            </a:r>
            <a:r>
              <a:t> and </a:t>
            </a:r>
            <a:r>
              <a:rPr>
                <a:solidFill>
                  <a:schemeClr val="accent5"/>
                </a:solidFill>
              </a:rPr>
              <a:t>monitoring</a:t>
            </a:r>
            <a:r>
              <a:t> at all steps of software construction, from </a:t>
            </a:r>
            <a:r>
              <a:rPr>
                <a:solidFill>
                  <a:schemeClr val="accent5"/>
                </a:solidFill>
              </a:rPr>
              <a:t>integration</a:t>
            </a:r>
            <a:r>
              <a:t>, </a:t>
            </a:r>
            <a:r>
              <a:rPr>
                <a:solidFill>
                  <a:schemeClr val="accent5"/>
                </a:solidFill>
              </a:rPr>
              <a:t>testing</a:t>
            </a:r>
            <a:r>
              <a:t>, </a:t>
            </a:r>
            <a:r>
              <a:rPr>
                <a:solidFill>
                  <a:schemeClr val="accent5"/>
                </a:solidFill>
              </a:rPr>
              <a:t>releasing</a:t>
            </a:r>
            <a:r>
              <a:t> to </a:t>
            </a:r>
            <a:r>
              <a:rPr>
                <a:solidFill>
                  <a:schemeClr val="accent5"/>
                </a:solidFill>
              </a:rPr>
              <a:t>deployment</a:t>
            </a:r>
            <a:r>
              <a:t> and </a:t>
            </a:r>
            <a:r>
              <a:rPr>
                <a:solidFill>
                  <a:schemeClr val="accent5"/>
                </a:solidFill>
              </a:rPr>
              <a:t>infrastructure management</a:t>
            </a:r>
            <a:r>
              <a:t>. </a:t>
            </a:r>
          </a:p>
          <a:p>
            <a:pPr algn="r">
              <a:defRPr b="0" i="1"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algn="l">
              <a:defRPr b="0" i="1"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                                                                           —— wikipedia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8245"/>
            <a:lumOff val="-1137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hy DevOps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Why DevOps？</a:t>
            </a:r>
          </a:p>
        </p:txBody>
      </p:sp>
      <p:sp>
        <p:nvSpPr>
          <p:cNvPr id="137" name="If we could sum up DevOps culture in one word, it’d be “collaboration” – and if we were allowed two words, they’d be “cross-functional collaboration.”…"/>
          <p:cNvSpPr txBox="1"/>
          <p:nvPr/>
        </p:nvSpPr>
        <p:spPr>
          <a:xfrm>
            <a:off x="2153230" y="3514160"/>
            <a:ext cx="8698340" cy="3905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4200"/>
              </a:spcBef>
              <a:defRPr b="0" i="1"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If we could sum up DevOps culture in one word, it’d be “</a:t>
            </a:r>
            <a:r>
              <a:rPr>
                <a:solidFill>
                  <a:schemeClr val="accent5"/>
                </a:solidFill>
              </a:rPr>
              <a:t>collaboration</a:t>
            </a:r>
            <a:r>
              <a:t>” – and if we were allowed two words, they’d be “cross-functional collaboration.”</a:t>
            </a:r>
          </a:p>
          <a:p>
            <a:pPr algn="l">
              <a:spcBef>
                <a:spcPts val="4200"/>
              </a:spcBef>
              <a:defRPr b="0" i="1"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                                                   —— atlassian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8245"/>
            <a:lumOff val="-1137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Why DevOp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Why DevOps?</a:t>
            </a:r>
          </a:p>
        </p:txBody>
      </p:sp>
      <p:pic>
        <p:nvPicPr>
          <p:cNvPr id="14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5065" y="1041700"/>
            <a:ext cx="9144001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7564" y="969558"/>
            <a:ext cx="9419002" cy="70022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2"/>
      <p:bldP build="whole" bldLvl="1" animBg="1" rev="0" advAuto="0" spid="14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8245"/>
            <a:lumOff val="-1137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但是，互联网时代来了…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但是，互联网时代来了…</a:t>
            </a:r>
          </a:p>
        </p:txBody>
      </p:sp>
      <p:pic>
        <p:nvPicPr>
          <p:cNvPr id="144" name="621532157190_.pic_hd.jpg" descr="621532157190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0100" y="876300"/>
            <a:ext cx="8864600" cy="800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2"/>
      <p:bldP build="whole" bldLvl="1" animBg="1" rev="0" advAuto="0" spid="14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8245"/>
            <a:lumOff val="-1137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hallenge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Challenge！</a:t>
            </a:r>
          </a:p>
        </p:txBody>
      </p:sp>
      <p:sp>
        <p:nvSpPr>
          <p:cNvPr id="147" name="研发A：申请一台机器怎么需要1天时间？！能不能快点交付？…"/>
          <p:cNvSpPr txBox="1"/>
          <p:nvPr/>
        </p:nvSpPr>
        <p:spPr>
          <a:xfrm>
            <a:off x="2123191" y="2695379"/>
            <a:ext cx="9489457" cy="6090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4200"/>
              </a:spcBef>
              <a:defRPr b="0" i="1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研发A：申请一台机器怎么需要1天时间？！能不能快点交付？</a:t>
            </a:r>
          </a:p>
          <a:p>
            <a:pPr algn="l">
              <a:spcBef>
                <a:spcPts val="4200"/>
              </a:spcBef>
              <a:defRPr b="0" i="1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研发B：日志量太大了，登机器看根本看不过来！</a:t>
            </a:r>
          </a:p>
          <a:p>
            <a:pPr algn="l">
              <a:spcBef>
                <a:spcPts val="4200"/>
              </a:spcBef>
              <a:defRPr b="0" i="1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研发C：每次都需要靠运维来发布到生产，能不能“想发就发”？</a:t>
            </a:r>
          </a:p>
          <a:p>
            <a:pPr algn="l">
              <a:spcBef>
                <a:spcPts val="4200"/>
              </a:spcBef>
              <a:defRPr b="0" i="1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老板：网站一周挂了几次了！每次为啥都要半小时以上恢复？！</a:t>
            </a:r>
          </a:p>
          <a:p>
            <a:pPr algn="l">
              <a:spcBef>
                <a:spcPts val="4200"/>
              </a:spcBef>
              <a:defRPr b="0" i="1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运维自己：每次都要登机器排障，我也很心累啊…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8245"/>
            <a:lumOff val="-1137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7877" y="3377585"/>
            <a:ext cx="8309046" cy="472563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How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How?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hueOff val="118245"/>
            <a:lumOff val="-1137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063" y="3564457"/>
            <a:ext cx="12180674" cy="4351886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Break down the “wall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Break down the “wall”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