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7"/>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custDataLst>
    <p:tags r:id="rId2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Colton Thompson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By continuously monitoring everything that interacts with Green Pace’s systems and network we can identify the potential threats and make more informed actions to keep Green Pace and its data safe from prying eyes.</a:t>
            </a:r>
          </a:p>
          <a:p>
            <a:pPr marL="228600" lvl="0" indent="-228600" algn="l" rtl="0">
              <a:lnSpc>
                <a:spcPct val="90000"/>
              </a:lnSpc>
              <a:spcBef>
                <a:spcPts val="0"/>
              </a:spcBef>
              <a:spcAft>
                <a:spcPts val="0"/>
              </a:spcAft>
              <a:buClr>
                <a:schemeClr val="lt1"/>
              </a:buClr>
              <a:buSzPts val="2000"/>
              <a:buChar char="•"/>
            </a:pPr>
            <a:r>
              <a:rPr lang="en-US" sz="2000" dirty="0"/>
              <a:t>Acting too quickly without the proper information can result in a false positive style reaction which could result in further damage.</a:t>
            </a:r>
          </a:p>
          <a:p>
            <a:pPr marL="228600" lvl="0" indent="-228600" algn="l" rtl="0">
              <a:lnSpc>
                <a:spcPct val="90000"/>
              </a:lnSpc>
              <a:spcBef>
                <a:spcPts val="0"/>
              </a:spcBef>
              <a:spcAft>
                <a:spcPts val="0"/>
              </a:spcAft>
              <a:buClr>
                <a:schemeClr val="lt1"/>
              </a:buClr>
              <a:buSzPts val="2000"/>
              <a:buChar char="•"/>
            </a:pPr>
            <a:r>
              <a:rPr lang="en-US" sz="2000" dirty="0"/>
              <a:t>Acting too slowly can result in further damage due to a larger amount of data being breached than otherwise would have.</a:t>
            </a:r>
          </a:p>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There is no such thing as a perfect defense.</a:t>
            </a:r>
          </a:p>
          <a:p>
            <a:pPr marL="1143000" lvl="2" indent="-228600" algn="l" rtl="0">
              <a:lnSpc>
                <a:spcPct val="90000"/>
              </a:lnSpc>
              <a:spcBef>
                <a:spcPts val="0"/>
              </a:spcBef>
              <a:spcAft>
                <a:spcPts val="0"/>
              </a:spcAft>
              <a:buClr>
                <a:schemeClr val="lt1"/>
              </a:buClr>
              <a:buSzPts val="1800"/>
              <a:buChar char="•"/>
            </a:pPr>
            <a:r>
              <a:rPr lang="en-US" sz="1400" dirty="0"/>
              <a:t>Staying vigilant to potential threats whilst not overreacting is the best course of action to take for Green Pace to stay protected.</a:t>
            </a:r>
          </a:p>
          <a:p>
            <a:pPr marL="1143000" lvl="2" indent="-228600" algn="l" rtl="0">
              <a:lnSpc>
                <a:spcPct val="90000"/>
              </a:lnSpc>
              <a:spcBef>
                <a:spcPts val="0"/>
              </a:spcBef>
              <a:spcAft>
                <a:spcPts val="0"/>
              </a:spcAft>
              <a:buClr>
                <a:schemeClr val="lt1"/>
              </a:buClr>
              <a:buSzPts val="1800"/>
              <a:buChar char="•"/>
            </a:pPr>
            <a:r>
              <a:rPr lang="en-US" sz="1400" dirty="0"/>
              <a:t>Continuously monitor and mitigate these potential threats to stay ahead of these potential attackers.</a:t>
            </a:r>
          </a:p>
          <a:p>
            <a:pPr marL="1143000" lvl="2" indent="-228600" algn="l" rtl="0">
              <a:lnSpc>
                <a:spcPct val="90000"/>
              </a:lnSpc>
              <a:spcBef>
                <a:spcPts val="0"/>
              </a:spcBef>
              <a:spcAft>
                <a:spcPts val="0"/>
              </a:spcAft>
              <a:buClr>
                <a:schemeClr val="lt1"/>
              </a:buClr>
              <a:buSzPts val="1800"/>
              <a:buChar char="•"/>
            </a:pPr>
            <a:r>
              <a:rPr lang="en-US" sz="1400" dirty="0"/>
              <a:t>Follow the security policy standards created in this presentation to increase the security of Green Pace and decrease the chance of an attack.</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All standards that were displayed in this security policy presentation would add to the security of Green Pace as a company.</a:t>
            </a:r>
          </a:p>
          <a:p>
            <a:pPr marL="228600" lvl="0" indent="-228600" algn="l" rtl="0">
              <a:lnSpc>
                <a:spcPct val="90000"/>
              </a:lnSpc>
              <a:spcBef>
                <a:spcPts val="0"/>
              </a:spcBef>
              <a:spcAft>
                <a:spcPts val="0"/>
              </a:spcAft>
              <a:buClr>
                <a:schemeClr val="lt1"/>
              </a:buClr>
              <a:buSzPts val="2200"/>
              <a:buChar char="•"/>
            </a:pPr>
            <a:r>
              <a:rPr lang="en-US" sz="1800" dirty="0"/>
              <a:t>In these times attacks can come from anywhere and its important to stay vigilant to protect what is important to Green Pace.</a:t>
            </a:r>
          </a:p>
          <a:p>
            <a:pPr marL="228600" lvl="0" indent="-228600" algn="l" rtl="0">
              <a:lnSpc>
                <a:spcPct val="90000"/>
              </a:lnSpc>
              <a:spcBef>
                <a:spcPts val="0"/>
              </a:spcBef>
              <a:spcAft>
                <a:spcPts val="0"/>
              </a:spcAft>
              <a:buClr>
                <a:schemeClr val="lt1"/>
              </a:buClr>
              <a:buSzPts val="2200"/>
              <a:buChar char="•"/>
            </a:pPr>
            <a:r>
              <a:rPr lang="en-US" sz="1800" dirty="0"/>
              <a:t>Practice Defense-in-Depth and keep up on things such as updates for all software and operating systems as well as practice proper coding standards as displayed in this presentation.</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210406" y="2308024"/>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p:cNvGraphicFramePr/>
          <p:nvPr>
            <p:extLst>
              <p:ext uri="{D42A27DB-BD31-4B8C-83A1-F6EECF244321}">
                <p14:modId xmlns:p14="http://schemas.microsoft.com/office/powerpoint/2010/main" val="565580799"/>
              </p:ext>
            </p:extLst>
          </p:nvPr>
        </p:nvGraphicFramePr>
        <p:xfrm>
          <a:off x="3171900" y="2561050"/>
          <a:ext cx="7835225" cy="353865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Data Breach</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SQL Injection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Buffer Overflow</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Source Code Leak</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all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Lease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SQL Injection [IDS-00-J] – Prevent SQL Injection.</a:t>
            </a:r>
          </a:p>
          <a:p>
            <a:pPr marL="228600" lvl="0" indent="-228600" algn="l" rtl="0">
              <a:lnSpc>
                <a:spcPct val="90000"/>
              </a:lnSpc>
              <a:spcBef>
                <a:spcPts val="0"/>
              </a:spcBef>
              <a:spcAft>
                <a:spcPts val="0"/>
              </a:spcAft>
              <a:buClr>
                <a:schemeClr val="lt1"/>
              </a:buClr>
              <a:buSzPts val="2000"/>
              <a:buChar char="•"/>
            </a:pPr>
            <a:r>
              <a:rPr lang="en-US" dirty="0"/>
              <a:t>Exceptions [ERR-56-CPP] – Guarantee Exception Safety.</a:t>
            </a:r>
          </a:p>
          <a:p>
            <a:pPr marL="228600" lvl="0" indent="-228600" algn="l" rtl="0">
              <a:lnSpc>
                <a:spcPct val="90000"/>
              </a:lnSpc>
              <a:spcBef>
                <a:spcPts val="0"/>
              </a:spcBef>
              <a:spcAft>
                <a:spcPts val="0"/>
              </a:spcAft>
              <a:buClr>
                <a:schemeClr val="lt1"/>
              </a:buClr>
              <a:buSzPts val="2000"/>
              <a:buChar char="•"/>
            </a:pPr>
            <a:r>
              <a:rPr lang="en-US" dirty="0"/>
              <a:t>Data Type [INT-33-C] – Division By Zero Operations.</a:t>
            </a:r>
          </a:p>
          <a:p>
            <a:pPr marL="228600" lvl="0" indent="-228600" algn="l" rtl="0">
              <a:lnSpc>
                <a:spcPct val="90000"/>
              </a:lnSpc>
              <a:spcBef>
                <a:spcPts val="0"/>
              </a:spcBef>
              <a:spcAft>
                <a:spcPts val="0"/>
              </a:spcAft>
              <a:buClr>
                <a:schemeClr val="lt1"/>
              </a:buClr>
              <a:buSzPts val="2000"/>
              <a:buChar char="•"/>
            </a:pPr>
            <a:r>
              <a:rPr lang="en-US" dirty="0"/>
              <a:t>Data Value [INT-32-C] – Overflow.</a:t>
            </a:r>
          </a:p>
          <a:p>
            <a:pPr marL="228600" lvl="0" indent="-228600" algn="l" rtl="0">
              <a:lnSpc>
                <a:spcPct val="90000"/>
              </a:lnSpc>
              <a:spcBef>
                <a:spcPts val="0"/>
              </a:spcBef>
              <a:spcAft>
                <a:spcPts val="0"/>
              </a:spcAft>
              <a:buClr>
                <a:schemeClr val="lt1"/>
              </a:buClr>
              <a:buSzPts val="2000"/>
              <a:buChar char="•"/>
            </a:pPr>
            <a:r>
              <a:rPr lang="en-US" dirty="0"/>
              <a:t>Memory Protection [MEM-30-C] – Accessing Freed Memory.</a:t>
            </a:r>
          </a:p>
          <a:p>
            <a:pPr marL="228600" lvl="0" indent="-228600" algn="l" rtl="0">
              <a:lnSpc>
                <a:spcPct val="90000"/>
              </a:lnSpc>
              <a:spcBef>
                <a:spcPts val="0"/>
              </a:spcBef>
              <a:spcAft>
                <a:spcPts val="0"/>
              </a:spcAft>
              <a:buClr>
                <a:schemeClr val="lt1"/>
              </a:buClr>
              <a:buSzPts val="2000"/>
              <a:buChar char="•"/>
            </a:pPr>
            <a:r>
              <a:rPr lang="en-US" dirty="0"/>
              <a:t>Uninitialized Memory [STD-33-C] – Reading Uninitialized Memory.</a:t>
            </a:r>
          </a:p>
          <a:p>
            <a:pPr marL="228600" lvl="0" indent="-228600" algn="l" rtl="0">
              <a:lnSpc>
                <a:spcPct val="90000"/>
              </a:lnSpc>
              <a:spcBef>
                <a:spcPts val="0"/>
              </a:spcBef>
              <a:spcAft>
                <a:spcPts val="0"/>
              </a:spcAft>
              <a:buClr>
                <a:schemeClr val="lt1"/>
              </a:buClr>
              <a:buSzPts val="2000"/>
              <a:buChar char="•"/>
            </a:pPr>
            <a:r>
              <a:rPr lang="en-US" dirty="0"/>
              <a:t>Dereference Null Pointers [STD-34-C] – Don’t Dereference Null Pointers.</a:t>
            </a:r>
          </a:p>
          <a:p>
            <a:pPr marL="228600" lvl="0" indent="-228600" algn="l" rtl="0">
              <a:lnSpc>
                <a:spcPct val="90000"/>
              </a:lnSpc>
              <a:spcBef>
                <a:spcPts val="0"/>
              </a:spcBef>
              <a:spcAft>
                <a:spcPts val="0"/>
              </a:spcAft>
              <a:buClr>
                <a:schemeClr val="lt1"/>
              </a:buClr>
              <a:buSzPts val="2000"/>
              <a:buChar char="•"/>
            </a:pPr>
            <a:r>
              <a:rPr lang="en-US" dirty="0"/>
              <a:t>Selection Statements [STD-45-C] – Don’t perform assignments in selection statements.</a:t>
            </a:r>
          </a:p>
          <a:p>
            <a:pPr marL="228600" lvl="0" indent="-228600" algn="l" rtl="0">
              <a:lnSpc>
                <a:spcPct val="90000"/>
              </a:lnSpc>
              <a:spcBef>
                <a:spcPts val="0"/>
              </a:spcBef>
              <a:spcAft>
                <a:spcPts val="0"/>
              </a:spcAft>
              <a:buClr>
                <a:schemeClr val="lt1"/>
              </a:buClr>
              <a:buSzPts val="2000"/>
              <a:buChar char="•"/>
            </a:pPr>
            <a:r>
              <a:rPr lang="en-US" dirty="0"/>
              <a:t>String Correctness [STR-30-C] – Don’t attempt to modify string literals.</a:t>
            </a:r>
          </a:p>
          <a:p>
            <a:pPr marL="228600" lvl="0" indent="-228600" algn="l" rtl="0">
              <a:lnSpc>
                <a:spcPct val="90000"/>
              </a:lnSpc>
              <a:spcBef>
                <a:spcPts val="0"/>
              </a:spcBef>
              <a:spcAft>
                <a:spcPts val="0"/>
              </a:spcAft>
              <a:buClr>
                <a:schemeClr val="lt1"/>
              </a:buClr>
              <a:buSzPts val="2000"/>
              <a:buChar char="•"/>
            </a:pPr>
            <a:r>
              <a:rPr lang="en-US" dirty="0"/>
              <a:t>Assertions [ERR-06-C] – Understand the termination behavior of assert and abort.</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a:t>
            </a:r>
          </a:p>
          <a:p>
            <a:pPr marL="685800" lvl="1" indent="-228600">
              <a:spcBef>
                <a:spcPts val="0"/>
              </a:spcBef>
              <a:buSzPts val="2000"/>
            </a:pPr>
            <a:r>
              <a:rPr lang="en-US" sz="1800" dirty="0"/>
              <a:t>All data is encrypted upon being stored.</a:t>
            </a:r>
          </a:p>
          <a:p>
            <a:pPr marL="228600" lvl="0" indent="-228600" algn="l" rtl="0">
              <a:lnSpc>
                <a:spcPct val="90000"/>
              </a:lnSpc>
              <a:spcBef>
                <a:spcPts val="0"/>
              </a:spcBef>
              <a:spcAft>
                <a:spcPts val="0"/>
              </a:spcAft>
              <a:buClr>
                <a:schemeClr val="lt1"/>
              </a:buClr>
              <a:buSzPts val="2000"/>
              <a:buChar char="•"/>
            </a:pPr>
            <a:r>
              <a:rPr lang="en-US" sz="2000" dirty="0"/>
              <a:t>Encryption In Flight</a:t>
            </a:r>
          </a:p>
          <a:p>
            <a:pPr marL="685800" lvl="1" indent="-228600">
              <a:spcBef>
                <a:spcPts val="0"/>
              </a:spcBef>
              <a:buSzPts val="2000"/>
            </a:pPr>
            <a:r>
              <a:rPr lang="en-US" sz="1800" dirty="0"/>
              <a:t>All data is encrypted before it is transmitted to a new location.</a:t>
            </a:r>
          </a:p>
          <a:p>
            <a:pPr marL="228600" lvl="0" indent="-228600" algn="l" rtl="0">
              <a:lnSpc>
                <a:spcPct val="90000"/>
              </a:lnSpc>
              <a:spcBef>
                <a:spcPts val="0"/>
              </a:spcBef>
              <a:spcAft>
                <a:spcPts val="0"/>
              </a:spcAft>
              <a:buClr>
                <a:schemeClr val="lt1"/>
              </a:buClr>
              <a:buSzPts val="2000"/>
              <a:buChar char="•"/>
            </a:pPr>
            <a:r>
              <a:rPr lang="en-US" sz="2000" dirty="0"/>
              <a:t>Encryption In Use</a:t>
            </a:r>
          </a:p>
          <a:p>
            <a:pPr marL="685800" lvl="1" indent="-228600">
              <a:spcBef>
                <a:spcPts val="0"/>
              </a:spcBef>
              <a:buSzPts val="2000"/>
            </a:pPr>
            <a:r>
              <a:rPr lang="en-US" sz="1400" dirty="0"/>
              <a:t>All data is encrypted while it is in active memory.</a:t>
            </a:r>
          </a:p>
          <a:p>
            <a:pPr marL="685800" lvl="1" indent="-228600">
              <a:spcBef>
                <a:spcPts val="0"/>
              </a:spcBef>
              <a:buSzPts val="2000"/>
            </a:pPr>
            <a:endParaRPr lang="en-US" sz="1400" dirty="0"/>
          </a:p>
          <a:p>
            <a:pPr marL="0" marR="0">
              <a:lnSpc>
                <a:spcPct val="107000"/>
              </a:lnSpc>
              <a:spcBef>
                <a:spcPts val="0"/>
              </a:spcBef>
              <a:spcAft>
                <a:spcPts val="800"/>
              </a:spcAft>
            </a:pPr>
            <a:r>
              <a:rPr lang="en-US" sz="1800" dirty="0">
                <a:effectLst/>
                <a:latin typeface="Century Gothic" panose="020B0502020202020204" pitchFamily="34" charset="0"/>
                <a:ea typeface="Calibri" panose="020F0502020204030204" pitchFamily="34" charset="0"/>
              </a:rPr>
              <a:t>The general theme of this policy is to ensure that all data is encrypted when possible, to prevent attackers from accessing the data.</a:t>
            </a:r>
            <a:endParaRPr sz="12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sz="2200" dirty="0"/>
              <a:t>Each user of the system will need to provide proper authentication to be a valid user of the system.</a:t>
            </a:r>
          </a:p>
          <a:p>
            <a:pPr marL="228600" lvl="0" indent="-228600" algn="l" rtl="0">
              <a:lnSpc>
                <a:spcPct val="90000"/>
              </a:lnSpc>
              <a:spcBef>
                <a:spcPts val="0"/>
              </a:spcBef>
              <a:spcAft>
                <a:spcPts val="0"/>
              </a:spcAft>
              <a:buClr>
                <a:schemeClr val="lt1"/>
              </a:buClr>
              <a:buSzPts val="2400"/>
              <a:buChar char="•"/>
            </a:pPr>
            <a:r>
              <a:rPr lang="en-US" sz="2400" dirty="0"/>
              <a:t>Authorization</a:t>
            </a:r>
          </a:p>
          <a:p>
            <a:pPr marL="685800" lvl="1" indent="-228600">
              <a:spcBef>
                <a:spcPts val="0"/>
              </a:spcBef>
              <a:buSzPts val="2400"/>
            </a:pPr>
            <a:r>
              <a:rPr lang="en-US" sz="2200" dirty="0"/>
              <a:t>Each user will need to be authorized for their respective duties on the system before being given access to sensitive data that is relative to their duties.</a:t>
            </a:r>
          </a:p>
          <a:p>
            <a:pPr marL="228600" lvl="0" indent="-228600" algn="l" rtl="0">
              <a:lnSpc>
                <a:spcPct val="90000"/>
              </a:lnSpc>
              <a:spcBef>
                <a:spcPts val="0"/>
              </a:spcBef>
              <a:spcAft>
                <a:spcPts val="0"/>
              </a:spcAft>
              <a:buClr>
                <a:schemeClr val="lt1"/>
              </a:buClr>
              <a:buSzPts val="2400"/>
              <a:buChar char="•"/>
            </a:pPr>
            <a:r>
              <a:rPr lang="en-US" sz="2400" dirty="0"/>
              <a:t>Accounting</a:t>
            </a:r>
          </a:p>
          <a:p>
            <a:pPr marL="685800" lvl="1" indent="-228600">
              <a:spcBef>
                <a:spcPts val="0"/>
              </a:spcBef>
              <a:buSzPts val="2400"/>
            </a:pPr>
            <a:r>
              <a:rPr lang="en-US" sz="2200" dirty="0"/>
              <a:t>All user accounts are logged into the system which will record all actions done by each specific user, at what time they occurred, what changes were made and creation of new users and files as well as what files were accessed.</a:t>
            </a:r>
          </a:p>
          <a:p>
            <a:pPr marL="685800" lvl="1" indent="-228600">
              <a:spcBef>
                <a:spcPts val="0"/>
              </a:spcBef>
              <a:buSzPts val="2400"/>
            </a:pPr>
            <a:endParaRPr lang="en-US" sz="2200" dirty="0"/>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is a pipeline that involves two stages of software development, Pre-production and Production.</a:t>
            </a:r>
          </a:p>
          <a:p>
            <a:pPr marL="685800" lvl="1" indent="-228600" algn="l" rtl="0">
              <a:lnSpc>
                <a:spcPct val="90000"/>
              </a:lnSpc>
              <a:spcBef>
                <a:spcPts val="0"/>
              </a:spcBef>
              <a:spcAft>
                <a:spcPts val="0"/>
              </a:spcAft>
              <a:buClr>
                <a:schemeClr val="lt1"/>
              </a:buClr>
              <a:buSzPts val="2000"/>
              <a:buChar char="•"/>
            </a:pPr>
            <a:r>
              <a:rPr lang="en-US" sz="1600" dirty="0"/>
              <a:t>Each stage is important to build security now rather than later. If security is built too late it can be far less effective than if it were designed into the systems that were written on day one of a project.</a:t>
            </a:r>
          </a:p>
          <a:p>
            <a:pPr marL="685800" lvl="1" indent="-228600" algn="l" rtl="0">
              <a:lnSpc>
                <a:spcPct val="90000"/>
              </a:lnSpc>
              <a:spcBef>
                <a:spcPts val="0"/>
              </a:spcBef>
              <a:spcAft>
                <a:spcPts val="0"/>
              </a:spcAft>
              <a:buClr>
                <a:schemeClr val="lt1"/>
              </a:buClr>
              <a:buSzPts val="2000"/>
              <a:buChar char="•"/>
            </a:pPr>
            <a:r>
              <a:rPr lang="en-US" sz="1600" dirty="0"/>
              <a:t>During Pre-Production, the cycle begins with assessing the situation and planning for threats whilst always looking for new threats. The next step is to begin security driven design utilizing testing and best practices to employ during development. The next step is to build the software in a secure way using trusted repositories and secure open-source storage. Once the build is complete the verification and testing phase begins with vulnerability, functional, compliancy and security testing is done.</a:t>
            </a:r>
          </a:p>
          <a:p>
            <a:pPr marL="685800" lvl="1" indent="-228600" algn="l" rtl="0">
              <a:lnSpc>
                <a:spcPct val="90000"/>
              </a:lnSpc>
              <a:spcBef>
                <a:spcPts val="0"/>
              </a:spcBef>
              <a:spcAft>
                <a:spcPts val="0"/>
              </a:spcAft>
              <a:buClr>
                <a:schemeClr val="lt1"/>
              </a:buClr>
              <a:buSzPts val="2000"/>
              <a:buChar char="•"/>
            </a:pPr>
            <a:r>
              <a:rPr lang="en-US" sz="1600" dirty="0"/>
              <a:t>During Production, the cycle begins with a transition and health check where we configure and deploy the software with security settings and penetration testing (Such as testing those common vulnerabilities). The next step is to monitor and detect any potential threat to the system, this is done through log collection, SIEM analytics, event alerting and intrusion detection. If an attack is detected then a response is formed by blocking attacks, turning off services or rolling back data/systems. The last step of the process is to maintain and stabilize against a security baseline whether we are returning to the base line or returning to a stable state after an attack/compromise.</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166</TotalTime>
  <Words>836</Words>
  <Application>Microsoft Office PowerPoint</Application>
  <PresentationFormat>Widescreen</PresentationFormat>
  <Paragraphs>64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Colton Thompson</cp:lastModifiedBy>
  <cp:revision>21</cp:revision>
  <dcterms:created xsi:type="dcterms:W3CDTF">2020-08-19T17:59:24Z</dcterms:created>
  <dcterms:modified xsi:type="dcterms:W3CDTF">2021-04-11T01:33:27Z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