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16"/>
  </p:notesMasterIdLst>
  <p:sldIdLst>
    <p:sldId id="275" r:id="rId2"/>
    <p:sldId id="276" r:id="rId3"/>
    <p:sldId id="293" r:id="rId4"/>
    <p:sldId id="294" r:id="rId5"/>
    <p:sldId id="302" r:id="rId6"/>
    <p:sldId id="300" r:id="rId7"/>
    <p:sldId id="289" r:id="rId8"/>
    <p:sldId id="299" r:id="rId9"/>
    <p:sldId id="298" r:id="rId10"/>
    <p:sldId id="297" r:id="rId11"/>
    <p:sldId id="295" r:id="rId12"/>
    <p:sldId id="296" r:id="rId13"/>
    <p:sldId id="303" r:id="rId14"/>
    <p:sldId id="30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A85"/>
    <a:srgbClr val="1F5FA0"/>
    <a:srgbClr val="072C62"/>
    <a:srgbClr val="4A66AC"/>
    <a:srgbClr val="5C64B7"/>
    <a:srgbClr val="3477B2"/>
    <a:srgbClr val="AECEEF"/>
    <a:srgbClr val="7EB2E6"/>
    <a:srgbClr val="A1B1D4"/>
    <a:srgbClr val="669B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6799AC-8329-40C6-8DCE-011327AB686F}" type="datetimeFigureOut">
              <a:rPr lang="en-US" smtClean="0"/>
              <a:t>5/10/2018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F6C7A-6C4B-4C37-BCB1-48E5330D43FD}" type="slidenum">
              <a:rPr lang="en-US" smtClean="0"/>
              <a:t>‹#›</a:t>
            </a:fld>
            <a:endParaRPr lang="en-US"/>
          </a:p>
        </p:txBody>
      </p:sp>
    </p:spTree>
    <p:extLst>
      <p:ext uri="{BB962C8B-B14F-4D97-AF65-F5344CB8AC3E}">
        <p14:creationId xmlns:p14="http://schemas.microsoft.com/office/powerpoint/2010/main" val="2216523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82940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39633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88919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16078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55109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76511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559976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31826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75321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55565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4117649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1272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7580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26620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2868111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56413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5/10/2018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6005598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musicbrainz.org/"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ADFFC45-3DC9-4433-926F-043E879D9DF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B5F26A87-0610-435F-AA13-BD658385C9D9}"/>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16" name="Straight Connector 15">
              <a:extLst>
                <a:ext uri="{FF2B5EF4-FFF2-40B4-BE49-F238E27FC236}">
                  <a16:creationId xmlns:a16="http://schemas.microsoft.com/office/drawing/2014/main" id="{E6321436-5AAD-4FB6-BB0D-316D4540E82A}"/>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94B0BD33-3D46-4F43-947A-825DFEF6106A}"/>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92E26C27-E1F5-47DC-9F83-469D196C55D0}"/>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95F944E7-2B4E-4AE2-B4DB-846FF8AE0B7A}"/>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F14952D-390F-46CC-B302-73DDD9C4160F}"/>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7">
              <a:extLst>
                <a:ext uri="{FF2B5EF4-FFF2-40B4-BE49-F238E27FC236}">
                  <a16:creationId xmlns:a16="http://schemas.microsoft.com/office/drawing/2014/main" id="{867CDE55-B22A-40D0-882A-9452919EEC28}"/>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8C409231-C942-4808-B529-DAC32A7DB002}"/>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4" name="Freeform: Shape 23">
            <a:extLst>
              <a:ext uri="{FF2B5EF4-FFF2-40B4-BE49-F238E27FC236}">
                <a16:creationId xmlns:a16="http://schemas.microsoft.com/office/drawing/2014/main" id="{69370F01-B8C9-4CE4-824C-92B2792E6ED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TextBox 24">
            <a:extLst>
              <a:ext uri="{FF2B5EF4-FFF2-40B4-BE49-F238E27FC236}">
                <a16:creationId xmlns:a16="http://schemas.microsoft.com/office/drawing/2014/main" id="{C93414FA-7D3B-47B8-894D-7518F66C7688}"/>
              </a:ext>
            </a:extLst>
          </p:cNvPr>
          <p:cNvSpPr txBox="1"/>
          <p:nvPr/>
        </p:nvSpPr>
        <p:spPr>
          <a:xfrm>
            <a:off x="632235" y="1527837"/>
            <a:ext cx="5563209" cy="4307148"/>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600"/>
              </a:spcAft>
              <a:buClrTx/>
              <a:buSzTx/>
              <a:buFontTx/>
              <a:buNone/>
              <a:tabLst/>
              <a:defRPr/>
            </a:pPr>
            <a:r>
              <a:rPr kumimoji="0" lang="en-US" sz="5400" b="0" i="0" u="none" strike="noStrike" kern="1200" cap="none" spc="0" normalizeH="0" baseline="0" noProof="0" dirty="0">
                <a:ln>
                  <a:noFill/>
                </a:ln>
                <a:solidFill>
                  <a:schemeClr val="accent1">
                    <a:lumMod val="50000"/>
                  </a:schemeClr>
                </a:solidFill>
                <a:effectLst/>
                <a:uLnTx/>
                <a:uFillTx/>
                <a:latin typeface="Trebuchet MS" panose="020B0603020202020204"/>
                <a:ea typeface="+mn-ea"/>
                <a:cs typeface="+mn-cs"/>
              </a:rPr>
              <a:t>Music Recommendation</a:t>
            </a:r>
          </a:p>
          <a:p>
            <a:pPr marL="0" marR="0" lvl="0" indent="0" algn="ctr" defTabSz="457200" rtl="0" eaLnBrk="1" fontAlgn="auto" latinLnBrk="0" hangingPunct="1">
              <a:lnSpc>
                <a:spcPct val="100000"/>
              </a:lnSpc>
              <a:spcBef>
                <a:spcPct val="0"/>
              </a:spcBef>
              <a:spcAft>
                <a:spcPts val="600"/>
              </a:spcAft>
              <a:buClrTx/>
              <a:buSzTx/>
              <a:buFontTx/>
              <a:buNone/>
              <a:tabLst/>
              <a:defRPr/>
            </a:pPr>
            <a:r>
              <a:rPr lang="en-US" sz="5400" dirty="0">
                <a:solidFill>
                  <a:schemeClr val="accent1">
                    <a:lumMod val="50000"/>
                  </a:schemeClr>
                </a:solidFill>
                <a:latin typeface="Trebuchet MS" panose="020B0603020202020204"/>
              </a:rPr>
              <a:t>System</a:t>
            </a:r>
            <a:endParaRPr kumimoji="0" lang="en-US" sz="5400" b="0" i="0" u="none" strike="noStrike" kern="1200" cap="none" spc="0" normalizeH="0" baseline="0" noProof="0" dirty="0">
              <a:ln>
                <a:noFill/>
              </a:ln>
              <a:solidFill>
                <a:schemeClr val="accent1">
                  <a:lumMod val="50000"/>
                </a:schemeClr>
              </a:solidFill>
              <a:effectLst/>
              <a:uLnTx/>
              <a:uFillTx/>
              <a:latin typeface="Trebuchet MS" panose="020B0603020202020204"/>
            </a:endParaRPr>
          </a:p>
        </p:txBody>
      </p:sp>
    </p:spTree>
    <p:extLst>
      <p:ext uri="{BB962C8B-B14F-4D97-AF65-F5344CB8AC3E}">
        <p14:creationId xmlns:p14="http://schemas.microsoft.com/office/powerpoint/2010/main" val="3696451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FFEF9-2CF5-4EBF-B773-80268C287045}"/>
              </a:ext>
            </a:extLst>
          </p:cNvPr>
          <p:cNvSpPr txBox="1">
            <a:spLocks/>
          </p:cNvSpPr>
          <p:nvPr/>
        </p:nvSpPr>
        <p:spPr>
          <a:xfrm>
            <a:off x="616509" y="326397"/>
            <a:ext cx="7958331" cy="1077229"/>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Stability</a:t>
            </a:r>
          </a:p>
          <a:p>
            <a:endParaRPr lang="en-US" dirty="0"/>
          </a:p>
        </p:txBody>
      </p:sp>
      <p:sp>
        <p:nvSpPr>
          <p:cNvPr id="3" name="TextBox 2">
            <a:extLst>
              <a:ext uri="{FF2B5EF4-FFF2-40B4-BE49-F238E27FC236}">
                <a16:creationId xmlns:a16="http://schemas.microsoft.com/office/drawing/2014/main" id="{38D29129-4D0B-49B6-8112-46D3B60B424A}"/>
              </a:ext>
            </a:extLst>
          </p:cNvPr>
          <p:cNvSpPr txBox="1"/>
          <p:nvPr/>
        </p:nvSpPr>
        <p:spPr>
          <a:xfrm>
            <a:off x="407601" y="1403626"/>
            <a:ext cx="9047484" cy="923330"/>
          </a:xfrm>
          <a:prstGeom prst="rect">
            <a:avLst/>
          </a:prstGeom>
          <a:noFill/>
        </p:spPr>
        <p:txBody>
          <a:bodyPr wrap="square" rtlCol="0">
            <a:spAutoFit/>
          </a:bodyPr>
          <a:lstStyle/>
          <a:p>
            <a:r>
              <a:rPr lang="en-US" b="1" dirty="0"/>
              <a:t>Because out dataset has 17000K rows, so we take 100K row of the, and run LDA 3 times, and check the topics of them, we can see that LDA is not stable.</a:t>
            </a:r>
          </a:p>
          <a:p>
            <a:endParaRPr lang="en-US" dirty="0"/>
          </a:p>
        </p:txBody>
      </p:sp>
      <p:pic>
        <p:nvPicPr>
          <p:cNvPr id="5" name="Picture 4" descr="A close up of text on a black background&#10;&#10;Description generated with very high confidence">
            <a:extLst>
              <a:ext uri="{FF2B5EF4-FFF2-40B4-BE49-F238E27FC236}">
                <a16:creationId xmlns:a16="http://schemas.microsoft.com/office/drawing/2014/main" id="{9D8474C2-8082-4D42-942F-959522B990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601" y="2326956"/>
            <a:ext cx="8058564" cy="3866745"/>
          </a:xfrm>
          <a:prstGeom prst="rect">
            <a:avLst/>
          </a:prstGeom>
        </p:spPr>
      </p:pic>
      <p:pic>
        <p:nvPicPr>
          <p:cNvPr id="7" name="Picture 6" descr="A screenshot of text&#10;&#10;Description generated with very high confidence">
            <a:extLst>
              <a:ext uri="{FF2B5EF4-FFF2-40B4-BE49-F238E27FC236}">
                <a16:creationId xmlns:a16="http://schemas.microsoft.com/office/drawing/2014/main" id="{B33F8B39-18D9-4FD4-8743-DCC091C3F3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9695" y="2480855"/>
            <a:ext cx="7334627" cy="3866745"/>
          </a:xfrm>
          <a:prstGeom prst="rect">
            <a:avLst/>
          </a:prstGeom>
        </p:spPr>
      </p:pic>
    </p:spTree>
    <p:extLst>
      <p:ext uri="{BB962C8B-B14F-4D97-AF65-F5344CB8AC3E}">
        <p14:creationId xmlns:p14="http://schemas.microsoft.com/office/powerpoint/2010/main" val="1161369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过程 8">
            <a:extLst>
              <a:ext uri="{FF2B5EF4-FFF2-40B4-BE49-F238E27FC236}">
                <a16:creationId xmlns:a16="http://schemas.microsoft.com/office/drawing/2014/main" id="{57859BE3-073C-4FEA-A851-66227EF61F0D}"/>
              </a:ext>
            </a:extLst>
          </p:cNvPr>
          <p:cNvSpPr/>
          <p:nvPr/>
        </p:nvSpPr>
        <p:spPr>
          <a:xfrm>
            <a:off x="1758461" y="2356339"/>
            <a:ext cx="1072661" cy="668215"/>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User A</a:t>
            </a:r>
            <a:endParaRPr lang="zh-CN" altLang="en-US" dirty="0"/>
          </a:p>
        </p:txBody>
      </p:sp>
      <p:sp>
        <p:nvSpPr>
          <p:cNvPr id="3" name="矩形: 圆角 16">
            <a:extLst>
              <a:ext uri="{FF2B5EF4-FFF2-40B4-BE49-F238E27FC236}">
                <a16:creationId xmlns:a16="http://schemas.microsoft.com/office/drawing/2014/main" id="{6C6503DC-48DC-4883-AE84-3C76C4555DE6}"/>
              </a:ext>
            </a:extLst>
          </p:cNvPr>
          <p:cNvSpPr/>
          <p:nvPr/>
        </p:nvSpPr>
        <p:spPr>
          <a:xfrm>
            <a:off x="6762176" y="1442473"/>
            <a:ext cx="923192" cy="5238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Artist1</a:t>
            </a:r>
            <a:endParaRPr lang="zh-CN" altLang="en-US" dirty="0"/>
          </a:p>
        </p:txBody>
      </p:sp>
      <p:sp>
        <p:nvSpPr>
          <p:cNvPr id="4" name="矩形: 圆角 17">
            <a:extLst>
              <a:ext uri="{FF2B5EF4-FFF2-40B4-BE49-F238E27FC236}">
                <a16:creationId xmlns:a16="http://schemas.microsoft.com/office/drawing/2014/main" id="{EEFA0A1B-BA0B-4DBC-B3A0-54B07C0A4E19}"/>
              </a:ext>
            </a:extLst>
          </p:cNvPr>
          <p:cNvSpPr/>
          <p:nvPr/>
        </p:nvSpPr>
        <p:spPr>
          <a:xfrm>
            <a:off x="6762176" y="2385950"/>
            <a:ext cx="923192" cy="5238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Artist2</a:t>
            </a:r>
            <a:endParaRPr lang="zh-CN" altLang="en-US" dirty="0"/>
          </a:p>
        </p:txBody>
      </p:sp>
      <p:sp>
        <p:nvSpPr>
          <p:cNvPr id="5" name="矩形: 圆角 18">
            <a:extLst>
              <a:ext uri="{FF2B5EF4-FFF2-40B4-BE49-F238E27FC236}">
                <a16:creationId xmlns:a16="http://schemas.microsoft.com/office/drawing/2014/main" id="{74358B4E-7C9B-4DEF-9DBA-9C662A35DDAB}"/>
              </a:ext>
            </a:extLst>
          </p:cNvPr>
          <p:cNvSpPr/>
          <p:nvPr/>
        </p:nvSpPr>
        <p:spPr>
          <a:xfrm>
            <a:off x="6762176" y="3333159"/>
            <a:ext cx="923192" cy="5238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Artist3</a:t>
            </a:r>
            <a:endParaRPr lang="zh-CN" altLang="en-US" dirty="0"/>
          </a:p>
        </p:txBody>
      </p:sp>
      <p:sp>
        <p:nvSpPr>
          <p:cNvPr id="6" name="矩形: 圆角 19">
            <a:extLst>
              <a:ext uri="{FF2B5EF4-FFF2-40B4-BE49-F238E27FC236}">
                <a16:creationId xmlns:a16="http://schemas.microsoft.com/office/drawing/2014/main" id="{34D69F62-C42A-4443-B54E-4703261A3275}"/>
              </a:ext>
            </a:extLst>
          </p:cNvPr>
          <p:cNvSpPr/>
          <p:nvPr/>
        </p:nvSpPr>
        <p:spPr>
          <a:xfrm>
            <a:off x="6762176" y="4284100"/>
            <a:ext cx="923192" cy="5238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Artist4</a:t>
            </a:r>
            <a:endParaRPr lang="zh-CN" altLang="en-US" dirty="0"/>
          </a:p>
        </p:txBody>
      </p:sp>
      <p:sp>
        <p:nvSpPr>
          <p:cNvPr id="7" name="矩形: 圆角 21">
            <a:extLst>
              <a:ext uri="{FF2B5EF4-FFF2-40B4-BE49-F238E27FC236}">
                <a16:creationId xmlns:a16="http://schemas.microsoft.com/office/drawing/2014/main" id="{A15A50AB-EA0A-435D-A33E-8D4B6D8DEFF0}"/>
              </a:ext>
            </a:extLst>
          </p:cNvPr>
          <p:cNvSpPr/>
          <p:nvPr/>
        </p:nvSpPr>
        <p:spPr>
          <a:xfrm>
            <a:off x="6409099" y="1269824"/>
            <a:ext cx="1600200" cy="4466492"/>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24">
            <a:extLst>
              <a:ext uri="{FF2B5EF4-FFF2-40B4-BE49-F238E27FC236}">
                <a16:creationId xmlns:a16="http://schemas.microsoft.com/office/drawing/2014/main" id="{39227AEB-BC78-45A5-8F03-D783CD264DFF}"/>
              </a:ext>
            </a:extLst>
          </p:cNvPr>
          <p:cNvSpPr txBox="1"/>
          <p:nvPr/>
        </p:nvSpPr>
        <p:spPr>
          <a:xfrm>
            <a:off x="2971798" y="2246586"/>
            <a:ext cx="703385" cy="369332"/>
          </a:xfrm>
          <a:prstGeom prst="rect">
            <a:avLst/>
          </a:prstGeom>
          <a:noFill/>
        </p:spPr>
        <p:txBody>
          <a:bodyPr wrap="square" rtlCol="0">
            <a:spAutoFit/>
          </a:bodyPr>
          <a:lstStyle/>
          <a:p>
            <a:r>
              <a:rPr lang="en-US" altLang="zh-CN" dirty="0"/>
              <a:t>like</a:t>
            </a:r>
            <a:endParaRPr lang="zh-CN" altLang="en-US" dirty="0"/>
          </a:p>
        </p:txBody>
      </p:sp>
      <p:sp>
        <p:nvSpPr>
          <p:cNvPr id="10" name="箭头: 下弧形 27">
            <a:extLst>
              <a:ext uri="{FF2B5EF4-FFF2-40B4-BE49-F238E27FC236}">
                <a16:creationId xmlns:a16="http://schemas.microsoft.com/office/drawing/2014/main" id="{AF0662E2-DE3A-452D-AE3A-191AF26E20A4}"/>
              </a:ext>
            </a:extLst>
          </p:cNvPr>
          <p:cNvSpPr/>
          <p:nvPr/>
        </p:nvSpPr>
        <p:spPr>
          <a:xfrm flipH="1">
            <a:off x="2528048" y="5011019"/>
            <a:ext cx="4860640" cy="1370609"/>
          </a:xfrm>
          <a:prstGeom prst="curvedUpArrow">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文本框 28">
            <a:extLst>
              <a:ext uri="{FF2B5EF4-FFF2-40B4-BE49-F238E27FC236}">
                <a16:creationId xmlns:a16="http://schemas.microsoft.com/office/drawing/2014/main" id="{D89A8D41-5F19-4B61-8BE2-D78C05A080E4}"/>
              </a:ext>
            </a:extLst>
          </p:cNvPr>
          <p:cNvSpPr txBox="1"/>
          <p:nvPr/>
        </p:nvSpPr>
        <p:spPr>
          <a:xfrm>
            <a:off x="1491815" y="4338870"/>
            <a:ext cx="2072466" cy="369332"/>
          </a:xfrm>
          <a:prstGeom prst="rect">
            <a:avLst/>
          </a:prstGeom>
          <a:noFill/>
        </p:spPr>
        <p:txBody>
          <a:bodyPr wrap="square" rtlCol="0">
            <a:spAutoFit/>
          </a:bodyPr>
          <a:lstStyle/>
          <a:p>
            <a:r>
              <a:rPr lang="en-US" altLang="zh-CN" dirty="0"/>
              <a:t>Recommend for A</a:t>
            </a:r>
            <a:endParaRPr lang="zh-CN" altLang="en-US" dirty="0"/>
          </a:p>
        </p:txBody>
      </p:sp>
      <p:sp>
        <p:nvSpPr>
          <p:cNvPr id="12" name="文本框 32">
            <a:extLst>
              <a:ext uri="{FF2B5EF4-FFF2-40B4-BE49-F238E27FC236}">
                <a16:creationId xmlns:a16="http://schemas.microsoft.com/office/drawing/2014/main" id="{4C65827A-47C1-4087-8EE9-C39523814603}"/>
              </a:ext>
            </a:extLst>
          </p:cNvPr>
          <p:cNvSpPr txBox="1"/>
          <p:nvPr/>
        </p:nvSpPr>
        <p:spPr>
          <a:xfrm>
            <a:off x="7067509" y="4711570"/>
            <a:ext cx="228600" cy="923330"/>
          </a:xfrm>
          <a:prstGeom prst="rect">
            <a:avLst/>
          </a:prstGeom>
          <a:noFill/>
        </p:spPr>
        <p:txBody>
          <a:bodyPr wrap="square" rtlCol="0">
            <a:spAutoFit/>
          </a:bodyPr>
          <a:lstStyle/>
          <a:p>
            <a:r>
              <a:rPr lang="en-US" altLang="zh-CN" dirty="0"/>
              <a:t>.</a:t>
            </a:r>
          </a:p>
          <a:p>
            <a:r>
              <a:rPr lang="en-US" altLang="zh-CN" dirty="0"/>
              <a:t>.</a:t>
            </a:r>
          </a:p>
          <a:p>
            <a:r>
              <a:rPr lang="en-US" altLang="zh-CN" dirty="0"/>
              <a:t>.</a:t>
            </a:r>
            <a:endParaRPr lang="zh-CN" altLang="en-US" dirty="0"/>
          </a:p>
        </p:txBody>
      </p:sp>
      <p:sp>
        <p:nvSpPr>
          <p:cNvPr id="14" name="箭头: 右 22">
            <a:extLst>
              <a:ext uri="{FF2B5EF4-FFF2-40B4-BE49-F238E27FC236}">
                <a16:creationId xmlns:a16="http://schemas.microsoft.com/office/drawing/2014/main" id="{5F29F280-E59B-4657-BF11-626013154960}"/>
              </a:ext>
            </a:extLst>
          </p:cNvPr>
          <p:cNvSpPr/>
          <p:nvPr/>
        </p:nvSpPr>
        <p:spPr>
          <a:xfrm>
            <a:off x="2892214" y="2549068"/>
            <a:ext cx="768923" cy="282756"/>
          </a:xfrm>
          <a:prstGeom prst="rightArrow">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6">
            <a:extLst>
              <a:ext uri="{FF2B5EF4-FFF2-40B4-BE49-F238E27FC236}">
                <a16:creationId xmlns:a16="http://schemas.microsoft.com/office/drawing/2014/main" id="{8D14F6F5-41E4-4A64-99D2-50C902292400}"/>
              </a:ext>
            </a:extLst>
          </p:cNvPr>
          <p:cNvSpPr/>
          <p:nvPr/>
        </p:nvSpPr>
        <p:spPr>
          <a:xfrm>
            <a:off x="3815859" y="2448518"/>
            <a:ext cx="923192" cy="5238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Artist1</a:t>
            </a:r>
            <a:endParaRPr lang="zh-CN" altLang="en-US" dirty="0"/>
          </a:p>
        </p:txBody>
      </p:sp>
      <p:sp>
        <p:nvSpPr>
          <p:cNvPr id="17" name="箭头: 右 22">
            <a:extLst>
              <a:ext uri="{FF2B5EF4-FFF2-40B4-BE49-F238E27FC236}">
                <a16:creationId xmlns:a16="http://schemas.microsoft.com/office/drawing/2014/main" id="{5FD1B083-D749-4922-91B5-A7CB07117471}"/>
              </a:ext>
            </a:extLst>
          </p:cNvPr>
          <p:cNvSpPr/>
          <p:nvPr/>
        </p:nvSpPr>
        <p:spPr>
          <a:xfrm>
            <a:off x="4893773" y="2549068"/>
            <a:ext cx="1515326" cy="282756"/>
          </a:xfrm>
          <a:prstGeom prst="rightArrow">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Rounded Corners 17">
            <a:extLst>
              <a:ext uri="{FF2B5EF4-FFF2-40B4-BE49-F238E27FC236}">
                <a16:creationId xmlns:a16="http://schemas.microsoft.com/office/drawing/2014/main" id="{C92FF6D8-4EB3-4925-907C-274467F94DF5}"/>
              </a:ext>
            </a:extLst>
          </p:cNvPr>
          <p:cNvSpPr/>
          <p:nvPr/>
        </p:nvSpPr>
        <p:spPr>
          <a:xfrm>
            <a:off x="6589336" y="1269824"/>
            <a:ext cx="1226531" cy="43650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文本框 28">
            <a:extLst>
              <a:ext uri="{FF2B5EF4-FFF2-40B4-BE49-F238E27FC236}">
                <a16:creationId xmlns:a16="http://schemas.microsoft.com/office/drawing/2014/main" id="{A11A48DD-C2DA-414B-AB43-156E3C5E2302}"/>
              </a:ext>
            </a:extLst>
          </p:cNvPr>
          <p:cNvSpPr txBox="1"/>
          <p:nvPr/>
        </p:nvSpPr>
        <p:spPr>
          <a:xfrm>
            <a:off x="8009299" y="4361337"/>
            <a:ext cx="2072466" cy="646331"/>
          </a:xfrm>
          <a:prstGeom prst="rect">
            <a:avLst/>
          </a:prstGeom>
          <a:noFill/>
        </p:spPr>
        <p:txBody>
          <a:bodyPr wrap="square" rtlCol="0">
            <a:spAutoFit/>
          </a:bodyPr>
          <a:lstStyle/>
          <a:p>
            <a:r>
              <a:rPr lang="en-US" altLang="zh-CN" dirty="0"/>
              <a:t>The highest score in this topic</a:t>
            </a:r>
            <a:endParaRPr lang="zh-CN" altLang="en-US" dirty="0"/>
          </a:p>
        </p:txBody>
      </p:sp>
      <p:sp>
        <p:nvSpPr>
          <p:cNvPr id="20" name="文本框 28">
            <a:extLst>
              <a:ext uri="{FF2B5EF4-FFF2-40B4-BE49-F238E27FC236}">
                <a16:creationId xmlns:a16="http://schemas.microsoft.com/office/drawing/2014/main" id="{3F76D53F-6B9C-4015-A51D-B336DF315E72}"/>
              </a:ext>
            </a:extLst>
          </p:cNvPr>
          <p:cNvSpPr txBox="1"/>
          <p:nvPr/>
        </p:nvSpPr>
        <p:spPr>
          <a:xfrm>
            <a:off x="6761939" y="697380"/>
            <a:ext cx="1215327" cy="369332"/>
          </a:xfrm>
          <a:prstGeom prst="rect">
            <a:avLst/>
          </a:prstGeom>
          <a:noFill/>
        </p:spPr>
        <p:txBody>
          <a:bodyPr wrap="square" rtlCol="0">
            <a:spAutoFit/>
          </a:bodyPr>
          <a:lstStyle/>
          <a:p>
            <a:r>
              <a:rPr lang="en-US" altLang="zh-CN" dirty="0"/>
              <a:t>Topic 1</a:t>
            </a:r>
            <a:endParaRPr lang="zh-CN" altLang="en-US" dirty="0"/>
          </a:p>
        </p:txBody>
      </p:sp>
      <p:sp>
        <p:nvSpPr>
          <p:cNvPr id="21" name="Title 1">
            <a:extLst>
              <a:ext uri="{FF2B5EF4-FFF2-40B4-BE49-F238E27FC236}">
                <a16:creationId xmlns:a16="http://schemas.microsoft.com/office/drawing/2014/main" id="{1C6D9D63-A2F1-4A9A-A7BF-0120B63EDCFE}"/>
              </a:ext>
            </a:extLst>
          </p:cNvPr>
          <p:cNvSpPr txBox="1">
            <a:spLocks/>
          </p:cNvSpPr>
          <p:nvPr/>
        </p:nvSpPr>
        <p:spPr>
          <a:xfrm>
            <a:off x="400802" y="332709"/>
            <a:ext cx="4860640" cy="783914"/>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Collaborative Filtering</a:t>
            </a:r>
            <a:br>
              <a:rPr lang="en-US" dirty="0"/>
            </a:br>
            <a:endParaRPr lang="en-US" dirty="0"/>
          </a:p>
        </p:txBody>
      </p:sp>
    </p:spTree>
    <p:extLst>
      <p:ext uri="{BB962C8B-B14F-4D97-AF65-F5344CB8AC3E}">
        <p14:creationId xmlns:p14="http://schemas.microsoft.com/office/powerpoint/2010/main" val="1409144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DC7BE-6E1A-428F-A3C4-BD060257DAF5}"/>
              </a:ext>
            </a:extLst>
          </p:cNvPr>
          <p:cNvSpPr txBox="1">
            <a:spLocks/>
          </p:cNvSpPr>
          <p:nvPr/>
        </p:nvSpPr>
        <p:spPr>
          <a:xfrm>
            <a:off x="959471" y="1096814"/>
            <a:ext cx="7958331" cy="1077229"/>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t>Problem Statement and Usefuleness</a:t>
            </a:r>
            <a:br>
              <a:rPr lang="en-US" b="1"/>
            </a:br>
            <a:endParaRPr lang="en-US" dirty="0"/>
          </a:p>
        </p:txBody>
      </p:sp>
      <p:sp>
        <p:nvSpPr>
          <p:cNvPr id="4" name="Content Placeholder 2">
            <a:extLst>
              <a:ext uri="{FF2B5EF4-FFF2-40B4-BE49-F238E27FC236}">
                <a16:creationId xmlns:a16="http://schemas.microsoft.com/office/drawing/2014/main" id="{5642E8A9-950D-488D-873E-5FA40096E2E1}"/>
              </a:ext>
            </a:extLst>
          </p:cNvPr>
          <p:cNvSpPr txBox="1">
            <a:spLocks/>
          </p:cNvSpPr>
          <p:nvPr/>
        </p:nvSpPr>
        <p:spPr>
          <a:xfrm>
            <a:off x="959471" y="2547329"/>
            <a:ext cx="7796540" cy="399782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dirty="0"/>
              <a:t>Problem: given the artists a user like, how can we recommend him the other artists he would also like. </a:t>
            </a:r>
          </a:p>
          <a:p>
            <a:r>
              <a:rPr lang="en-US" sz="2400" dirty="0"/>
              <a:t>We used LDA to divided artists into 20 classes means 20 styles. </a:t>
            </a:r>
          </a:p>
          <a:p>
            <a:r>
              <a:rPr lang="en-US" sz="2400" dirty="0"/>
              <a:t>We will recommend him the artist(s) who is(are) the most representative in the same style.</a:t>
            </a:r>
          </a:p>
          <a:p>
            <a:endParaRPr lang="en-US" sz="2400" dirty="0"/>
          </a:p>
        </p:txBody>
      </p:sp>
    </p:spTree>
    <p:extLst>
      <p:ext uri="{BB962C8B-B14F-4D97-AF65-F5344CB8AC3E}">
        <p14:creationId xmlns:p14="http://schemas.microsoft.com/office/powerpoint/2010/main" val="4072933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EF659-1897-4B00-A913-1693C0B75B1F}"/>
              </a:ext>
            </a:extLst>
          </p:cNvPr>
          <p:cNvSpPr txBox="1">
            <a:spLocks/>
          </p:cNvSpPr>
          <p:nvPr/>
        </p:nvSpPr>
        <p:spPr>
          <a:xfrm>
            <a:off x="959471" y="1096814"/>
            <a:ext cx="7958331" cy="1077229"/>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Extra interesting ideas</a:t>
            </a:r>
          </a:p>
          <a:p>
            <a:endParaRPr lang="en-US" dirty="0"/>
          </a:p>
        </p:txBody>
      </p:sp>
      <p:sp>
        <p:nvSpPr>
          <p:cNvPr id="3" name="Content Placeholder 2">
            <a:extLst>
              <a:ext uri="{FF2B5EF4-FFF2-40B4-BE49-F238E27FC236}">
                <a16:creationId xmlns:a16="http://schemas.microsoft.com/office/drawing/2014/main" id="{7228DDF6-83F2-4E2B-838E-00513336540B}"/>
              </a:ext>
            </a:extLst>
          </p:cNvPr>
          <p:cNvSpPr txBox="1">
            <a:spLocks/>
          </p:cNvSpPr>
          <p:nvPr/>
        </p:nvSpPr>
        <p:spPr>
          <a:xfrm>
            <a:off x="959471" y="2547329"/>
            <a:ext cx="7796540" cy="399782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b="1" dirty="0"/>
              <a:t>Input user features on artist into a neural network and get a output with n dimensions which is latent features represent the style of the user. Do the same thing to artist and get a output represent the style of artist. The inner product of these latent features is the play times. This is the process similar to LDA, but is non-linear. We hope this kind of non-linear model could explore more deep relationship between users and artists</a:t>
            </a:r>
          </a:p>
          <a:p>
            <a:pPr marL="0" indent="0">
              <a:buNone/>
            </a:pPr>
            <a:endParaRPr lang="en-US" sz="3600" b="1" dirty="0"/>
          </a:p>
          <a:p>
            <a:endParaRPr lang="en-US" sz="4400" dirty="0"/>
          </a:p>
        </p:txBody>
      </p:sp>
    </p:spTree>
    <p:extLst>
      <p:ext uri="{BB962C8B-B14F-4D97-AF65-F5344CB8AC3E}">
        <p14:creationId xmlns:p14="http://schemas.microsoft.com/office/powerpoint/2010/main" val="4187041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generated with high confidence">
            <a:extLst>
              <a:ext uri="{FF2B5EF4-FFF2-40B4-BE49-F238E27FC236}">
                <a16:creationId xmlns:a16="http://schemas.microsoft.com/office/drawing/2014/main" id="{295A1265-E6D5-4A4B-B0A9-F6337FF52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120" y="1187335"/>
            <a:ext cx="8041174" cy="5485090"/>
          </a:xfrm>
          <a:prstGeom prst="rect">
            <a:avLst/>
          </a:prstGeom>
        </p:spPr>
      </p:pic>
    </p:spTree>
    <p:extLst>
      <p:ext uri="{BB962C8B-B14F-4D97-AF65-F5344CB8AC3E}">
        <p14:creationId xmlns:p14="http://schemas.microsoft.com/office/powerpoint/2010/main" val="2680131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8" name="Group 13">
            <a:extLst>
              <a:ext uri="{FF2B5EF4-FFF2-40B4-BE49-F238E27FC236}">
                <a16:creationId xmlns:a16="http://schemas.microsoft.com/office/drawing/2014/main" id="{B4DE830A-B531-4A3B-96F6-0ECE88B08555}"/>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 name="Straight Connector 14">
              <a:extLst>
                <a:ext uri="{FF2B5EF4-FFF2-40B4-BE49-F238E27FC236}">
                  <a16:creationId xmlns:a16="http://schemas.microsoft.com/office/drawing/2014/main" id="{2813DF2C-461A-4A8F-9679-A172790D1F3A}"/>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4CD3A85-C039-4249-86E4-1EB9318B5495}"/>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887EA6D2-2883-42C2-993D-094CA6D65DA3}"/>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3B895046-636F-4D1B-ACA4-29AA0CB3329F}"/>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C6B0CDE3-E054-4EDD-A43B-F96843D8BF5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3B66B1A2-F145-4C9B-85CC-4BF30D58CBC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5D4FC972-94B3-4035-8D31-E668C132B41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9">
              <a:extLst>
                <a:ext uri="{FF2B5EF4-FFF2-40B4-BE49-F238E27FC236}">
                  <a16:creationId xmlns:a16="http://schemas.microsoft.com/office/drawing/2014/main" id="{374B9941-AFBE-4A77-A50E-B6EA04A746A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27A982C5-2C38-4CE9-BC18-94697AD657FB}"/>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0060D8D1-7BB1-498F-AFBB-ADAC130A9E90}"/>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extBox 1">
            <a:extLst>
              <a:ext uri="{FF2B5EF4-FFF2-40B4-BE49-F238E27FC236}">
                <a16:creationId xmlns:a16="http://schemas.microsoft.com/office/drawing/2014/main" id="{E5E04C7A-3B0E-477E-8E1B-8EBA74B09C25}"/>
              </a:ext>
            </a:extLst>
          </p:cNvPr>
          <p:cNvSpPr txBox="1"/>
          <p:nvPr/>
        </p:nvSpPr>
        <p:spPr>
          <a:xfrm>
            <a:off x="1172294" y="946483"/>
            <a:ext cx="2185244" cy="555617"/>
          </a:xfrm>
          <a:prstGeom prst="rect">
            <a:avLst/>
          </a:prstGeom>
        </p:spPr>
        <p:txBody>
          <a:bodyPr vert="horz" lIns="91440" tIns="45720" rIns="91440" bIns="45720" rtlCol="0" anchor="b">
            <a:noAutofit/>
          </a:bodyPr>
          <a:lstStyle/>
          <a:p>
            <a:pPr lvl="0" defTabSz="457200">
              <a:lnSpc>
                <a:spcPct val="90000"/>
              </a:lnSpc>
              <a:spcBef>
                <a:spcPct val="0"/>
              </a:spcBef>
              <a:spcAft>
                <a:spcPts val="600"/>
              </a:spcAft>
              <a:defRPr/>
            </a:pPr>
            <a:r>
              <a:rPr lang="en-US" sz="4000" kern="1200" dirty="0">
                <a:solidFill>
                  <a:schemeClr val="accent1"/>
                </a:solidFill>
                <a:latin typeface="+mj-lt"/>
                <a:ea typeface="+mj-ea"/>
                <a:cs typeface="+mj-cs"/>
              </a:rPr>
              <a:t>Purpose</a:t>
            </a:r>
          </a:p>
        </p:txBody>
      </p:sp>
      <p:pic>
        <p:nvPicPr>
          <p:cNvPr id="29" name="Picture 2" descr="G:\SIFE备赛总决赛\手工艺.png">
            <a:extLst>
              <a:ext uri="{FF2B5EF4-FFF2-40B4-BE49-F238E27FC236}">
                <a16:creationId xmlns:a16="http://schemas.microsoft.com/office/drawing/2014/main" id="{B01AFA4D-2148-47FB-A12C-2DACF5CE0C08}"/>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284376" y="3826299"/>
            <a:ext cx="2052228" cy="1397634"/>
          </a:xfrm>
          <a:prstGeom prst="rect">
            <a:avLst/>
          </a:prstGeom>
          <a:noFill/>
          <a:extLst>
            <a:ext uri="{909E8E84-426E-40DD-AFC4-6F175D3DCCD1}">
              <a14:hiddenFill xmlns:a14="http://schemas.microsoft.com/office/drawing/2010/main">
                <a:solidFill>
                  <a:srgbClr val="FFFFFF"/>
                </a:solidFill>
              </a14:hiddenFill>
            </a:ext>
          </a:extLst>
        </p:spPr>
      </p:pic>
      <p:sp>
        <p:nvSpPr>
          <p:cNvPr id="30" name="内容占位符 2">
            <a:extLst>
              <a:ext uri="{FF2B5EF4-FFF2-40B4-BE49-F238E27FC236}">
                <a16:creationId xmlns:a16="http://schemas.microsoft.com/office/drawing/2014/main" id="{A17BF5D8-FFA8-406A-ACF4-BD4E15B70B0A}"/>
              </a:ext>
            </a:extLst>
          </p:cNvPr>
          <p:cNvSpPr txBox="1">
            <a:spLocks/>
          </p:cNvSpPr>
          <p:nvPr/>
        </p:nvSpPr>
        <p:spPr>
          <a:xfrm>
            <a:off x="1826542" y="2052116"/>
            <a:ext cx="7796540" cy="3997828"/>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3600" dirty="0"/>
              <a:t>Using user-artist matrix to analyze the similarity of each artist and divide them into 20 clusters. Similarity, do this process on users data.</a:t>
            </a:r>
          </a:p>
          <a:p>
            <a:r>
              <a:rPr lang="en-US" altLang="zh-CN" sz="3600" dirty="0"/>
              <a:t>Make the recommendation according to the similarity of style of artists.</a:t>
            </a:r>
          </a:p>
        </p:txBody>
      </p:sp>
    </p:spTree>
    <p:extLst>
      <p:ext uri="{BB962C8B-B14F-4D97-AF65-F5344CB8AC3E}">
        <p14:creationId xmlns:p14="http://schemas.microsoft.com/office/powerpoint/2010/main" val="3038723250"/>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7A80BA-B6D7-4C73-B48B-81E382FC87C8}"/>
              </a:ext>
            </a:extLst>
          </p:cNvPr>
          <p:cNvSpPr txBox="1">
            <a:spLocks/>
          </p:cNvSpPr>
          <p:nvPr/>
        </p:nvSpPr>
        <p:spPr>
          <a:xfrm>
            <a:off x="1520945" y="615551"/>
            <a:ext cx="7958331" cy="1077229"/>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a:t>Dataset</a:t>
            </a:r>
            <a:endParaRPr lang="zh-CN" altLang="en-US" dirty="0"/>
          </a:p>
        </p:txBody>
      </p:sp>
      <p:sp>
        <p:nvSpPr>
          <p:cNvPr id="3" name="内容占位符 2">
            <a:extLst>
              <a:ext uri="{FF2B5EF4-FFF2-40B4-BE49-F238E27FC236}">
                <a16:creationId xmlns:a16="http://schemas.microsoft.com/office/drawing/2014/main" id="{75884F7B-DBE6-427C-A44B-002E37E92035}"/>
              </a:ext>
            </a:extLst>
          </p:cNvPr>
          <p:cNvSpPr txBox="1">
            <a:spLocks/>
          </p:cNvSpPr>
          <p:nvPr/>
        </p:nvSpPr>
        <p:spPr>
          <a:xfrm>
            <a:off x="904991" y="1859611"/>
            <a:ext cx="8574285" cy="3997828"/>
          </a:xfrm>
          <a:prstGeom prst="rect">
            <a:avLst/>
          </a:prstGeom>
        </p:spPr>
        <p:txBody>
          <a:bodyPr>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3600" dirty="0"/>
              <a:t> </a:t>
            </a:r>
            <a:r>
              <a:rPr lang="en-US" altLang="zh-CN" sz="3600" b="1" dirty="0"/>
              <a:t>Last.fm dataset</a:t>
            </a:r>
          </a:p>
          <a:p>
            <a:r>
              <a:rPr lang="en-US" altLang="en-US" sz="2400" dirty="0">
                <a:solidFill>
                  <a:schemeClr val="tx1">
                    <a:lumMod val="85000"/>
                  </a:schemeClr>
                </a:solidFill>
                <a:latin typeface="Arial Unicode MS"/>
              </a:rPr>
              <a:t>Total Lines: 17,559,530 </a:t>
            </a:r>
          </a:p>
          <a:p>
            <a:r>
              <a:rPr lang="en-US" altLang="en-US" sz="2400" dirty="0">
                <a:solidFill>
                  <a:schemeClr val="tx1">
                    <a:lumMod val="85000"/>
                  </a:schemeClr>
                </a:solidFill>
                <a:latin typeface="Arial Unicode MS"/>
              </a:rPr>
              <a:t>Unique Users: 359,347 </a:t>
            </a:r>
          </a:p>
          <a:p>
            <a:r>
              <a:rPr lang="en-US" altLang="en-US" sz="2400" dirty="0">
                <a:solidFill>
                  <a:schemeClr val="tx1">
                    <a:lumMod val="85000"/>
                  </a:schemeClr>
                </a:solidFill>
                <a:latin typeface="Arial Unicode MS"/>
              </a:rPr>
              <a:t>Artists with </a:t>
            </a:r>
            <a:r>
              <a:rPr lang="en-US" altLang="en-US" sz="2400" dirty="0">
                <a:solidFill>
                  <a:schemeClr val="tx1">
                    <a:lumMod val="85000"/>
                  </a:schemeClr>
                </a:solidFill>
                <a:latin typeface="Arial Unicode MS"/>
                <a:hlinkClick r:id="rId2" tooltip="Musicbrainz"/>
              </a:rPr>
              <a:t>MBID</a:t>
            </a:r>
            <a:r>
              <a:rPr lang="en-US" altLang="en-US" sz="2400" dirty="0">
                <a:solidFill>
                  <a:schemeClr val="tx1">
                    <a:lumMod val="85000"/>
                  </a:schemeClr>
                </a:solidFill>
                <a:latin typeface="Arial Unicode MS"/>
              </a:rPr>
              <a:t>: 186,642 </a:t>
            </a:r>
          </a:p>
          <a:p>
            <a:r>
              <a:rPr lang="en-US" altLang="en-US" sz="2400" dirty="0">
                <a:solidFill>
                  <a:schemeClr val="tx1">
                    <a:lumMod val="85000"/>
                  </a:schemeClr>
                </a:solidFill>
                <a:latin typeface="Arial Unicode MS"/>
              </a:rPr>
              <a:t>Artists without </a:t>
            </a:r>
            <a:r>
              <a:rPr lang="en-US" altLang="en-US" sz="2400" dirty="0">
                <a:solidFill>
                  <a:schemeClr val="tx1">
                    <a:lumMod val="85000"/>
                  </a:schemeClr>
                </a:solidFill>
                <a:latin typeface="Arial Unicode MS"/>
                <a:hlinkClick r:id="rId2" tooltip="Musicbrainz"/>
              </a:rPr>
              <a:t>MBID</a:t>
            </a:r>
            <a:r>
              <a:rPr lang="en-US" altLang="en-US" sz="2400" dirty="0">
                <a:solidFill>
                  <a:schemeClr val="tx1">
                    <a:lumMod val="85000"/>
                  </a:schemeClr>
                </a:solidFill>
                <a:latin typeface="Arial Unicode MS"/>
              </a:rPr>
              <a:t>: 107,373</a:t>
            </a:r>
            <a:r>
              <a:rPr lang="en-US" altLang="en-US" sz="2400" dirty="0">
                <a:solidFill>
                  <a:schemeClr val="tx1">
                    <a:lumMod val="85000"/>
                  </a:schemeClr>
                </a:solidFill>
              </a:rPr>
              <a:t> </a:t>
            </a:r>
            <a:endParaRPr lang="en-US" altLang="en-US" sz="6000" dirty="0">
              <a:solidFill>
                <a:schemeClr val="tx1">
                  <a:lumMod val="85000"/>
                </a:schemeClr>
              </a:solidFill>
              <a:latin typeface="Arial" panose="020B0604020202020204" pitchFamily="34" charset="0"/>
            </a:endParaRPr>
          </a:p>
          <a:p>
            <a:pPr marL="0" indent="0">
              <a:buNone/>
            </a:pPr>
            <a:r>
              <a:rPr lang="en-US" altLang="zh-CN" sz="2400" dirty="0"/>
              <a:t> </a:t>
            </a:r>
          </a:p>
          <a:p>
            <a:r>
              <a:rPr lang="en-US" altLang="zh-CN" sz="2400" dirty="0"/>
              <a:t>List of features:</a:t>
            </a:r>
          </a:p>
          <a:p>
            <a:r>
              <a:rPr lang="en-US" altLang="zh-CN" sz="2400" dirty="0"/>
              <a:t>user ID, artist ID, artist Name, play times</a:t>
            </a:r>
          </a:p>
        </p:txBody>
      </p:sp>
    </p:spTree>
    <p:extLst>
      <p:ext uri="{BB962C8B-B14F-4D97-AF65-F5344CB8AC3E}">
        <p14:creationId xmlns:p14="http://schemas.microsoft.com/office/powerpoint/2010/main" val="3638146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C059F-D7BB-4DD6-94E8-71EA99E3A802}"/>
              </a:ext>
            </a:extLst>
          </p:cNvPr>
          <p:cNvSpPr txBox="1">
            <a:spLocks/>
          </p:cNvSpPr>
          <p:nvPr/>
        </p:nvSpPr>
        <p:spPr>
          <a:xfrm>
            <a:off x="446122" y="808056"/>
            <a:ext cx="7958331" cy="1077229"/>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Data Gathering and Preparation</a:t>
            </a:r>
            <a:br>
              <a:rPr lang="en-US" b="1" dirty="0"/>
            </a:br>
            <a:endParaRPr lang="en-US" dirty="0"/>
          </a:p>
        </p:txBody>
      </p:sp>
      <p:sp>
        <p:nvSpPr>
          <p:cNvPr id="3" name="Content Placeholder 2">
            <a:extLst>
              <a:ext uri="{FF2B5EF4-FFF2-40B4-BE49-F238E27FC236}">
                <a16:creationId xmlns:a16="http://schemas.microsoft.com/office/drawing/2014/main" id="{4A4FD62D-B57B-4EE5-98F0-9AAE859F9784}"/>
              </a:ext>
            </a:extLst>
          </p:cNvPr>
          <p:cNvSpPr txBox="1">
            <a:spLocks/>
          </p:cNvSpPr>
          <p:nvPr/>
        </p:nvSpPr>
        <p:spPr>
          <a:xfrm>
            <a:off x="607913" y="2052116"/>
            <a:ext cx="4982182" cy="3997828"/>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dirty="0"/>
              <a:t>Rename the columns</a:t>
            </a:r>
          </a:p>
          <a:p>
            <a:r>
              <a:rPr lang="en-US" sz="2400" dirty="0"/>
              <a:t>Cleaned dataset: remove the missing values</a:t>
            </a:r>
          </a:p>
          <a:p>
            <a:r>
              <a:rPr lang="en-US" sz="2400" dirty="0"/>
              <a:t>Turned the complicated ID format to the simple ones</a:t>
            </a:r>
          </a:p>
          <a:p>
            <a:endParaRPr lang="en-US" sz="2400" dirty="0"/>
          </a:p>
        </p:txBody>
      </p:sp>
      <p:pic>
        <p:nvPicPr>
          <p:cNvPr id="5" name="Picture 4" descr="A screenshot of a cell phone&#10;&#10;Description generated with very high confidence">
            <a:extLst>
              <a:ext uri="{FF2B5EF4-FFF2-40B4-BE49-F238E27FC236}">
                <a16:creationId xmlns:a16="http://schemas.microsoft.com/office/drawing/2014/main" id="{0CCFA615-4268-40EA-8EB4-F30542E89B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026772"/>
            <a:ext cx="3151693" cy="2499954"/>
          </a:xfrm>
          <a:prstGeom prst="rect">
            <a:avLst/>
          </a:prstGeom>
        </p:spPr>
      </p:pic>
    </p:spTree>
    <p:extLst>
      <p:ext uri="{BB962C8B-B14F-4D97-AF65-F5344CB8AC3E}">
        <p14:creationId xmlns:p14="http://schemas.microsoft.com/office/powerpoint/2010/main" val="3370423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1D59B-F6EB-4154-A89C-56A98BB77907}"/>
              </a:ext>
            </a:extLst>
          </p:cNvPr>
          <p:cNvSpPr txBox="1">
            <a:spLocks/>
          </p:cNvSpPr>
          <p:nvPr/>
        </p:nvSpPr>
        <p:spPr>
          <a:xfrm>
            <a:off x="446122" y="808056"/>
            <a:ext cx="7958331" cy="1077229"/>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Using SQL to do the data exploration</a:t>
            </a:r>
            <a:br>
              <a:rPr lang="en-US" b="1" dirty="0"/>
            </a:br>
            <a:endParaRPr lang="en-US" dirty="0"/>
          </a:p>
        </p:txBody>
      </p:sp>
      <p:sp>
        <p:nvSpPr>
          <p:cNvPr id="3" name="Content Placeholder 2">
            <a:extLst>
              <a:ext uri="{FF2B5EF4-FFF2-40B4-BE49-F238E27FC236}">
                <a16:creationId xmlns:a16="http://schemas.microsoft.com/office/drawing/2014/main" id="{1C2ED9F6-217C-43B9-A877-5EA8AC6AEEB1}"/>
              </a:ext>
            </a:extLst>
          </p:cNvPr>
          <p:cNvSpPr txBox="1">
            <a:spLocks/>
          </p:cNvSpPr>
          <p:nvPr/>
        </p:nvSpPr>
        <p:spPr>
          <a:xfrm>
            <a:off x="607913" y="2052116"/>
            <a:ext cx="4982182" cy="3997828"/>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dirty="0"/>
              <a:t>Count the total play times of a user</a:t>
            </a:r>
          </a:p>
          <a:p>
            <a:r>
              <a:rPr lang="en-US" sz="2400" dirty="0"/>
              <a:t>Count the total play times group by artist with a descent order</a:t>
            </a:r>
          </a:p>
        </p:txBody>
      </p:sp>
      <p:pic>
        <p:nvPicPr>
          <p:cNvPr id="5" name="Picture 4">
            <a:extLst>
              <a:ext uri="{FF2B5EF4-FFF2-40B4-BE49-F238E27FC236}">
                <a16:creationId xmlns:a16="http://schemas.microsoft.com/office/drawing/2014/main" id="{80A0DF14-1A62-4BAD-9006-A4D016ADA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0492" y="1311166"/>
            <a:ext cx="1407827" cy="4235668"/>
          </a:xfrm>
          <a:prstGeom prst="rect">
            <a:avLst/>
          </a:prstGeom>
        </p:spPr>
      </p:pic>
      <p:pic>
        <p:nvPicPr>
          <p:cNvPr id="7" name="Picture 6" descr="A screenshot of a cell phone&#10;&#10;Description generated with very high confidence">
            <a:extLst>
              <a:ext uri="{FF2B5EF4-FFF2-40B4-BE49-F238E27FC236}">
                <a16:creationId xmlns:a16="http://schemas.microsoft.com/office/drawing/2014/main" id="{A6536BE3-7D1D-4D0D-99C5-E825C612CB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6918" y="1215911"/>
            <a:ext cx="1809843" cy="4330923"/>
          </a:xfrm>
          <a:prstGeom prst="rect">
            <a:avLst/>
          </a:prstGeom>
        </p:spPr>
      </p:pic>
    </p:spTree>
    <p:extLst>
      <p:ext uri="{BB962C8B-B14F-4D97-AF65-F5344CB8AC3E}">
        <p14:creationId xmlns:p14="http://schemas.microsoft.com/office/powerpoint/2010/main" val="2823809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C23BBCE-FF2F-44D0-BAD3-919F37B7416A}"/>
              </a:ext>
            </a:extLst>
          </p:cNvPr>
          <p:cNvSpPr/>
          <p:nvPr/>
        </p:nvSpPr>
        <p:spPr>
          <a:xfrm>
            <a:off x="4164734" y="3244334"/>
            <a:ext cx="184731" cy="369332"/>
          </a:xfrm>
          <a:prstGeom prst="rect">
            <a:avLst/>
          </a:prstGeom>
        </p:spPr>
        <p:txBody>
          <a:bodyPr wrap="none">
            <a:spAutoFit/>
          </a:bodyPr>
          <a:lstStyle/>
          <a:p>
            <a:endParaRPr lang="en-US" dirty="0"/>
          </a:p>
        </p:txBody>
      </p:sp>
      <p:sp>
        <p:nvSpPr>
          <p:cNvPr id="3" name="Title 1">
            <a:extLst>
              <a:ext uri="{FF2B5EF4-FFF2-40B4-BE49-F238E27FC236}">
                <a16:creationId xmlns:a16="http://schemas.microsoft.com/office/drawing/2014/main" id="{80C5B354-9237-4DEF-908D-5914F74DDBE9}"/>
              </a:ext>
            </a:extLst>
          </p:cNvPr>
          <p:cNvSpPr txBox="1">
            <a:spLocks/>
          </p:cNvSpPr>
          <p:nvPr/>
        </p:nvSpPr>
        <p:spPr>
          <a:xfrm>
            <a:off x="446122" y="808056"/>
            <a:ext cx="7958331" cy="1077229"/>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Feature Engineering</a:t>
            </a:r>
          </a:p>
          <a:p>
            <a:br>
              <a:rPr lang="en-US" b="1" dirty="0"/>
            </a:br>
            <a:endParaRPr lang="en-US" dirty="0"/>
          </a:p>
        </p:txBody>
      </p:sp>
      <p:sp>
        <p:nvSpPr>
          <p:cNvPr id="4" name="Content Placeholder 2">
            <a:extLst>
              <a:ext uri="{FF2B5EF4-FFF2-40B4-BE49-F238E27FC236}">
                <a16:creationId xmlns:a16="http://schemas.microsoft.com/office/drawing/2014/main" id="{08673DFC-718A-48CB-B167-A5F9F7BDC9CB}"/>
              </a:ext>
            </a:extLst>
          </p:cNvPr>
          <p:cNvSpPr txBox="1">
            <a:spLocks/>
          </p:cNvSpPr>
          <p:nvPr/>
        </p:nvSpPr>
        <p:spPr>
          <a:xfrm>
            <a:off x="607913" y="2052116"/>
            <a:ext cx="6160532" cy="1192218"/>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dirty="0"/>
              <a:t>Turned dataset using sparse matrix (358858,160111) </a:t>
            </a:r>
          </a:p>
          <a:p>
            <a:endParaRPr lang="en-US" sz="2400" dirty="0"/>
          </a:p>
        </p:txBody>
      </p:sp>
      <p:graphicFrame>
        <p:nvGraphicFramePr>
          <p:cNvPr id="5" name="Table 4">
            <a:extLst>
              <a:ext uri="{FF2B5EF4-FFF2-40B4-BE49-F238E27FC236}">
                <a16:creationId xmlns:a16="http://schemas.microsoft.com/office/drawing/2014/main" id="{7794276C-8278-4AE4-BB98-D7B6C53C6DAE}"/>
              </a:ext>
            </a:extLst>
          </p:cNvPr>
          <p:cNvGraphicFramePr>
            <a:graphicFrameLocks noGrp="1"/>
          </p:cNvGraphicFramePr>
          <p:nvPr>
            <p:extLst>
              <p:ext uri="{D42A27DB-BD31-4B8C-83A1-F6EECF244321}">
                <p14:modId xmlns:p14="http://schemas.microsoft.com/office/powerpoint/2010/main" val="195810143"/>
              </p:ext>
            </p:extLst>
          </p:nvPr>
        </p:nvGraphicFramePr>
        <p:xfrm>
          <a:off x="607913" y="3244334"/>
          <a:ext cx="8597244" cy="2901946"/>
        </p:xfrm>
        <a:graphic>
          <a:graphicData uri="http://schemas.openxmlformats.org/drawingml/2006/table">
            <a:tbl>
              <a:tblPr>
                <a:tableStyleId>{BC89EF96-8CEA-46FF-86C4-4CE0E7609802}</a:tableStyleId>
              </a:tblPr>
              <a:tblGrid>
                <a:gridCol w="1255538">
                  <a:extLst>
                    <a:ext uri="{9D8B030D-6E8A-4147-A177-3AD203B41FA5}">
                      <a16:colId xmlns:a16="http://schemas.microsoft.com/office/drawing/2014/main" val="2370089371"/>
                    </a:ext>
                  </a:extLst>
                </a:gridCol>
                <a:gridCol w="1212976">
                  <a:extLst>
                    <a:ext uri="{9D8B030D-6E8A-4147-A177-3AD203B41FA5}">
                      <a16:colId xmlns:a16="http://schemas.microsoft.com/office/drawing/2014/main" val="3581963956"/>
                    </a:ext>
                  </a:extLst>
                </a:gridCol>
                <a:gridCol w="1021455">
                  <a:extLst>
                    <a:ext uri="{9D8B030D-6E8A-4147-A177-3AD203B41FA5}">
                      <a16:colId xmlns:a16="http://schemas.microsoft.com/office/drawing/2014/main" val="3044874354"/>
                    </a:ext>
                  </a:extLst>
                </a:gridCol>
                <a:gridCol w="1021455">
                  <a:extLst>
                    <a:ext uri="{9D8B030D-6E8A-4147-A177-3AD203B41FA5}">
                      <a16:colId xmlns:a16="http://schemas.microsoft.com/office/drawing/2014/main" val="3938534024"/>
                    </a:ext>
                  </a:extLst>
                </a:gridCol>
                <a:gridCol w="1021455">
                  <a:extLst>
                    <a:ext uri="{9D8B030D-6E8A-4147-A177-3AD203B41FA5}">
                      <a16:colId xmlns:a16="http://schemas.microsoft.com/office/drawing/2014/main" val="2251636363"/>
                    </a:ext>
                  </a:extLst>
                </a:gridCol>
                <a:gridCol w="1021455">
                  <a:extLst>
                    <a:ext uri="{9D8B030D-6E8A-4147-A177-3AD203B41FA5}">
                      <a16:colId xmlns:a16="http://schemas.microsoft.com/office/drawing/2014/main" val="654582860"/>
                    </a:ext>
                  </a:extLst>
                </a:gridCol>
                <a:gridCol w="1021455">
                  <a:extLst>
                    <a:ext uri="{9D8B030D-6E8A-4147-A177-3AD203B41FA5}">
                      <a16:colId xmlns:a16="http://schemas.microsoft.com/office/drawing/2014/main" val="1766024180"/>
                    </a:ext>
                  </a:extLst>
                </a:gridCol>
                <a:gridCol w="1021455">
                  <a:extLst>
                    <a:ext uri="{9D8B030D-6E8A-4147-A177-3AD203B41FA5}">
                      <a16:colId xmlns:a16="http://schemas.microsoft.com/office/drawing/2014/main" val="4128702128"/>
                    </a:ext>
                  </a:extLst>
                </a:gridCol>
              </a:tblGrid>
              <a:tr h="554420">
                <a:tc>
                  <a:txBody>
                    <a:bodyPr/>
                    <a:lstStyle/>
                    <a:p>
                      <a:pPr algn="ctr" fontAlgn="b"/>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Artist1</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Artist2</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Artist3</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Artist4</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Artist5</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Artist160110</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18350967"/>
                  </a:ext>
                </a:extLst>
              </a:tr>
              <a:tr h="554420">
                <a:tc>
                  <a:txBody>
                    <a:bodyPr/>
                    <a:lstStyle/>
                    <a:p>
                      <a:pPr algn="ctr" fontAlgn="b"/>
                      <a:r>
                        <a:rPr lang="en-US" sz="1400" u="none" strike="noStrike" dirty="0">
                          <a:effectLst/>
                        </a:rPr>
                        <a:t>User1</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play times</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play times</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play times</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play times</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play times</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play times</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69855750"/>
                  </a:ext>
                </a:extLst>
              </a:tr>
              <a:tr h="298851">
                <a:tc>
                  <a:txBody>
                    <a:bodyPr/>
                    <a:lstStyle/>
                    <a:p>
                      <a:pPr algn="ctr" fontAlgn="b"/>
                      <a:r>
                        <a:rPr lang="en-US" sz="1400" u="none" strike="noStrike">
                          <a:effectLst/>
                        </a:rPr>
                        <a:t>User2</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play times</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76063524"/>
                  </a:ext>
                </a:extLst>
              </a:tr>
              <a:tr h="298851">
                <a:tc>
                  <a:txBody>
                    <a:bodyPr/>
                    <a:lstStyle/>
                    <a:p>
                      <a:pPr algn="ctr" fontAlgn="b"/>
                      <a:r>
                        <a:rPr lang="en-US" sz="1400" u="none" strike="noStrike">
                          <a:effectLst/>
                        </a:rPr>
                        <a:t>User3</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play times</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16548001"/>
                  </a:ext>
                </a:extLst>
              </a:tr>
              <a:tr h="298851">
                <a:tc>
                  <a:txBody>
                    <a:bodyPr/>
                    <a:lstStyle/>
                    <a:p>
                      <a:pPr algn="ctr" fontAlgn="b"/>
                      <a:r>
                        <a:rPr lang="en-US" sz="1400" u="none" strike="noStrike">
                          <a:effectLst/>
                        </a:rPr>
                        <a:t>User4</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play times</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46783732"/>
                  </a:ext>
                </a:extLst>
              </a:tr>
              <a:tr h="298851">
                <a:tc>
                  <a:txBody>
                    <a:bodyPr/>
                    <a:lstStyle/>
                    <a:p>
                      <a:pPr algn="ctr" fontAlgn="b"/>
                      <a:r>
                        <a:rPr lang="en-US" sz="1400" u="none" strike="noStrike">
                          <a:effectLst/>
                        </a:rPr>
                        <a:t>User5</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play times</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90770603"/>
                  </a:ext>
                </a:extLst>
              </a:tr>
              <a:tr h="298851">
                <a:tc>
                  <a:txBody>
                    <a:bodyPr/>
                    <a:lstStyle/>
                    <a:p>
                      <a:pPr algn="ctr" fontAlgn="b"/>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1237338"/>
                  </a:ext>
                </a:extLst>
              </a:tr>
              <a:tr h="298851">
                <a:tc>
                  <a:txBody>
                    <a:bodyPr/>
                    <a:lstStyle/>
                    <a:p>
                      <a:pPr algn="ctr" fontAlgn="b"/>
                      <a:r>
                        <a:rPr lang="en-US" sz="1400" u="none" strike="noStrike">
                          <a:effectLst/>
                        </a:rPr>
                        <a:t>User358857</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play times</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76310420"/>
                  </a:ext>
                </a:extLst>
              </a:tr>
            </a:tbl>
          </a:graphicData>
        </a:graphic>
      </p:graphicFrame>
    </p:spTree>
    <p:extLst>
      <p:ext uri="{BB962C8B-B14F-4D97-AF65-F5344CB8AC3E}">
        <p14:creationId xmlns:p14="http://schemas.microsoft.com/office/powerpoint/2010/main" val="3519850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01A9E7-21A1-418F-9157-280E991AE992}"/>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a:extLst>
              <a:ext uri="{FF2B5EF4-FFF2-40B4-BE49-F238E27FC236}">
                <a16:creationId xmlns:a16="http://schemas.microsoft.com/office/drawing/2014/main" id="{B60D60DC-7226-49BC-A880-1273A74C2CF9}"/>
              </a:ext>
            </a:extLst>
          </p:cNvPr>
          <p:cNvSpPr/>
          <p:nvPr/>
        </p:nvSpPr>
        <p:spPr>
          <a:xfrm>
            <a:off x="-1" y="0"/>
            <a:ext cx="1097280"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Triangle 3">
            <a:extLst>
              <a:ext uri="{FF2B5EF4-FFF2-40B4-BE49-F238E27FC236}">
                <a16:creationId xmlns:a16="http://schemas.microsoft.com/office/drawing/2014/main" id="{B6A55CCA-8CD8-49B2-92B8-5C3DF5F6D2D1}"/>
              </a:ext>
            </a:extLst>
          </p:cNvPr>
          <p:cNvSpPr/>
          <p:nvPr/>
        </p:nvSpPr>
        <p:spPr>
          <a:xfrm>
            <a:off x="169680" y="480767"/>
            <a:ext cx="1097280" cy="6377233"/>
          </a:xfrm>
          <a:prstGeom prst="rtTriangle">
            <a:avLst/>
          </a:prstGeom>
          <a:solidFill>
            <a:srgbClr val="5C64B7">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a:extLst>
              <a:ext uri="{FF2B5EF4-FFF2-40B4-BE49-F238E27FC236}">
                <a16:creationId xmlns:a16="http://schemas.microsoft.com/office/drawing/2014/main" id="{EA685AAD-89E9-4F2A-9CF9-C6619445E2E0}"/>
              </a:ext>
            </a:extLst>
          </p:cNvPr>
          <p:cNvSpPr/>
          <p:nvPr/>
        </p:nvSpPr>
        <p:spPr>
          <a:xfrm>
            <a:off x="377069" y="1112362"/>
            <a:ext cx="1097280" cy="5760720"/>
          </a:xfrm>
          <a:prstGeom prst="rtTriangle">
            <a:avLst/>
          </a:prstGeom>
          <a:solidFill>
            <a:srgbClr val="3477B2">
              <a:alpha val="5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iamond 5">
            <a:extLst>
              <a:ext uri="{FF2B5EF4-FFF2-40B4-BE49-F238E27FC236}">
                <a16:creationId xmlns:a16="http://schemas.microsoft.com/office/drawing/2014/main" id="{7194A8E3-CEC1-4294-A45E-0F5E93EA0EBC}"/>
              </a:ext>
            </a:extLst>
          </p:cNvPr>
          <p:cNvSpPr/>
          <p:nvPr/>
        </p:nvSpPr>
        <p:spPr>
          <a:xfrm>
            <a:off x="10935097" y="0"/>
            <a:ext cx="838986" cy="1545996"/>
          </a:xfrm>
          <a:prstGeom prst="diamond">
            <a:avLst/>
          </a:prstGeom>
          <a:solidFill>
            <a:srgbClr val="1F5FA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mond 6">
            <a:extLst>
              <a:ext uri="{FF2B5EF4-FFF2-40B4-BE49-F238E27FC236}">
                <a16:creationId xmlns:a16="http://schemas.microsoft.com/office/drawing/2014/main" id="{2907D871-595F-4BC6-83FD-2389065D5D24}"/>
              </a:ext>
            </a:extLst>
          </p:cNvPr>
          <p:cNvSpPr/>
          <p:nvPr/>
        </p:nvSpPr>
        <p:spPr>
          <a:xfrm>
            <a:off x="11354590" y="754144"/>
            <a:ext cx="838986" cy="1545996"/>
          </a:xfrm>
          <a:prstGeom prst="diamond">
            <a:avLst/>
          </a:prstGeom>
          <a:solidFill>
            <a:srgbClr val="4A66AC">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iamond 7">
            <a:extLst>
              <a:ext uri="{FF2B5EF4-FFF2-40B4-BE49-F238E27FC236}">
                <a16:creationId xmlns:a16="http://schemas.microsoft.com/office/drawing/2014/main" id="{82F2E821-4DA5-4B7E-8DF2-533D0E034626}"/>
              </a:ext>
            </a:extLst>
          </p:cNvPr>
          <p:cNvSpPr/>
          <p:nvPr/>
        </p:nvSpPr>
        <p:spPr>
          <a:xfrm>
            <a:off x="10515605" y="-765457"/>
            <a:ext cx="838986" cy="1545996"/>
          </a:xfrm>
          <a:prstGeom prst="diamond">
            <a:avLst/>
          </a:prstGeom>
          <a:solidFill>
            <a:srgbClr val="2B5A85">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iamond 8">
            <a:extLst>
              <a:ext uri="{FF2B5EF4-FFF2-40B4-BE49-F238E27FC236}">
                <a16:creationId xmlns:a16="http://schemas.microsoft.com/office/drawing/2014/main" id="{1E5CB37E-C57F-496E-8A53-DD9E6D7FCB53}"/>
              </a:ext>
            </a:extLst>
          </p:cNvPr>
          <p:cNvSpPr/>
          <p:nvPr/>
        </p:nvSpPr>
        <p:spPr>
          <a:xfrm>
            <a:off x="10515604" y="765457"/>
            <a:ext cx="838986" cy="1545996"/>
          </a:xfrm>
          <a:prstGeom prst="diamond">
            <a:avLst/>
          </a:prstGeom>
          <a:solidFill>
            <a:srgbClr val="3477B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iamond 9">
            <a:extLst>
              <a:ext uri="{FF2B5EF4-FFF2-40B4-BE49-F238E27FC236}">
                <a16:creationId xmlns:a16="http://schemas.microsoft.com/office/drawing/2014/main" id="{DEBB86C3-10B8-43DA-83C7-04478B1792E4}"/>
              </a:ext>
            </a:extLst>
          </p:cNvPr>
          <p:cNvSpPr/>
          <p:nvPr/>
        </p:nvSpPr>
        <p:spPr>
          <a:xfrm>
            <a:off x="11774083" y="-15082"/>
            <a:ext cx="838986" cy="1545996"/>
          </a:xfrm>
          <a:prstGeom prst="diamond">
            <a:avLst/>
          </a:prstGeom>
          <a:solidFill>
            <a:srgbClr val="5C64B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iamond 10">
            <a:extLst>
              <a:ext uri="{FF2B5EF4-FFF2-40B4-BE49-F238E27FC236}">
                <a16:creationId xmlns:a16="http://schemas.microsoft.com/office/drawing/2014/main" id="{674FD746-DAAD-4008-830E-3147F719DB4D}"/>
              </a:ext>
            </a:extLst>
          </p:cNvPr>
          <p:cNvSpPr/>
          <p:nvPr/>
        </p:nvSpPr>
        <p:spPr>
          <a:xfrm>
            <a:off x="11356161" y="2271389"/>
            <a:ext cx="838986" cy="1545996"/>
          </a:xfrm>
          <a:prstGeom prst="diamond">
            <a:avLst/>
          </a:prstGeom>
          <a:solidFill>
            <a:srgbClr val="072C62">
              <a:alpha val="6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BFACC457-0B24-4BF7-8F97-CB2C05D90248}"/>
              </a:ext>
            </a:extLst>
          </p:cNvPr>
          <p:cNvCxnSpPr>
            <a:cxnSpLocks/>
          </p:cNvCxnSpPr>
          <p:nvPr/>
        </p:nvCxnSpPr>
        <p:spPr>
          <a:xfrm>
            <a:off x="1512066" y="6570486"/>
            <a:ext cx="1067993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051884-21A0-42B5-B14C-2CA4182D8622}"/>
              </a:ext>
            </a:extLst>
          </p:cNvPr>
          <p:cNvCxnSpPr>
            <a:cxnSpLocks/>
          </p:cNvCxnSpPr>
          <p:nvPr/>
        </p:nvCxnSpPr>
        <p:spPr>
          <a:xfrm>
            <a:off x="1626759" y="6666325"/>
            <a:ext cx="1077891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9EDEA8-FFBA-479E-96FD-76B3559F3086}"/>
              </a:ext>
            </a:extLst>
          </p:cNvPr>
          <p:cNvCxnSpPr>
            <a:cxnSpLocks/>
          </p:cNvCxnSpPr>
          <p:nvPr/>
        </p:nvCxnSpPr>
        <p:spPr>
          <a:xfrm>
            <a:off x="1788585" y="6771590"/>
            <a:ext cx="1082448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7" name="Title 1">
            <a:extLst>
              <a:ext uri="{FF2B5EF4-FFF2-40B4-BE49-F238E27FC236}">
                <a16:creationId xmlns:a16="http://schemas.microsoft.com/office/drawing/2014/main" id="{FA6369D7-E159-42D8-9C1D-54252B1545C4}"/>
              </a:ext>
            </a:extLst>
          </p:cNvPr>
          <p:cNvSpPr txBox="1">
            <a:spLocks/>
          </p:cNvSpPr>
          <p:nvPr/>
        </p:nvSpPr>
        <p:spPr>
          <a:xfrm>
            <a:off x="1266959" y="664299"/>
            <a:ext cx="7958331" cy="1077229"/>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Dimension reduction</a:t>
            </a:r>
            <a:br>
              <a:rPr lang="en-US" dirty="0"/>
            </a:br>
            <a:r>
              <a:rPr lang="en-US" dirty="0"/>
              <a:t>LDA</a:t>
            </a:r>
          </a:p>
        </p:txBody>
      </p:sp>
      <p:sp>
        <p:nvSpPr>
          <p:cNvPr id="18" name="Content Placeholder 2">
            <a:extLst>
              <a:ext uri="{FF2B5EF4-FFF2-40B4-BE49-F238E27FC236}">
                <a16:creationId xmlns:a16="http://schemas.microsoft.com/office/drawing/2014/main" id="{1AE98437-0E05-4744-B5DB-5E39FBB592A2}"/>
              </a:ext>
            </a:extLst>
          </p:cNvPr>
          <p:cNvSpPr txBox="1">
            <a:spLocks/>
          </p:cNvSpPr>
          <p:nvPr/>
        </p:nvSpPr>
        <p:spPr>
          <a:xfrm>
            <a:off x="1428750" y="1908359"/>
            <a:ext cx="7796540" cy="399782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3200" dirty="0"/>
              <a:t>This is a unsupervised Problem. We used Latent Dirichlet allocation(LDA) to do the dimensions reduction which is clustering. We divided 160k artists into 20 class, according to the taste of users which is the latent variable.</a:t>
            </a:r>
          </a:p>
        </p:txBody>
      </p:sp>
    </p:spTree>
    <p:extLst>
      <p:ext uri="{BB962C8B-B14F-4D97-AF65-F5344CB8AC3E}">
        <p14:creationId xmlns:p14="http://schemas.microsoft.com/office/powerpoint/2010/main" val="2973757116"/>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78E6FF-D50E-472B-AAFA-B1872A33B7BF}"/>
              </a:ext>
            </a:extLst>
          </p:cNvPr>
          <p:cNvSpPr txBox="1"/>
          <p:nvPr/>
        </p:nvSpPr>
        <p:spPr>
          <a:xfrm>
            <a:off x="970961" y="707010"/>
            <a:ext cx="5125039" cy="646331"/>
          </a:xfrm>
          <a:prstGeom prst="rect">
            <a:avLst/>
          </a:prstGeom>
          <a:noFill/>
        </p:spPr>
        <p:txBody>
          <a:bodyPr wrap="square" rtlCol="0">
            <a:spAutoFit/>
          </a:bodyPr>
          <a:lstStyle/>
          <a:p>
            <a:r>
              <a:rPr lang="en-US" sz="3600" dirty="0">
                <a:solidFill>
                  <a:schemeClr val="accent1"/>
                </a:solidFill>
                <a:latin typeface="+mj-lt"/>
                <a:ea typeface="+mj-ea"/>
                <a:cs typeface="+mj-cs"/>
              </a:rPr>
              <a:t>Matrix factorization</a:t>
            </a:r>
          </a:p>
        </p:txBody>
      </p:sp>
      <p:pic>
        <p:nvPicPr>
          <p:cNvPr id="4" name="Picture 3" descr="A close up of text on a white surface&#10;&#10;Description generated with high confidence">
            <a:extLst>
              <a:ext uri="{FF2B5EF4-FFF2-40B4-BE49-F238E27FC236}">
                <a16:creationId xmlns:a16="http://schemas.microsoft.com/office/drawing/2014/main" id="{049DA717-C004-472F-96CE-282DB20F5C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101" y="1529040"/>
            <a:ext cx="8534248" cy="3799920"/>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1AEBBE5-1764-4220-98B9-3A660BDCC8B7}"/>
                  </a:ext>
                </a:extLst>
              </p:cNvPr>
              <p:cNvSpPr txBox="1"/>
              <p:nvPr/>
            </p:nvSpPr>
            <p:spPr>
              <a:xfrm>
                <a:off x="335281" y="5401558"/>
                <a:ext cx="9357360" cy="990977"/>
              </a:xfrm>
              <a:prstGeom prst="rect">
                <a:avLst/>
              </a:prstGeom>
              <a:noFill/>
            </p:spPr>
            <p:txBody>
              <a:bodyPr wrap="square" rtlCol="0">
                <a:spAutoFit/>
              </a:bodyPr>
              <a:lstStyle/>
              <a:p>
                <a:pPr algn="ctr"/>
                <a:r>
                  <a:rPr lang="en-US" sz="2800" dirty="0"/>
                  <a:t>A = X</a:t>
                </a:r>
                <a14:m>
                  <m:oMath xmlns:m="http://schemas.openxmlformats.org/officeDocument/2006/math">
                    <m:sSup>
                      <m:sSupPr>
                        <m:ctrlPr>
                          <a:rPr lang="en-US" sz="2800" i="1" dirty="0" smtClean="0">
                            <a:latin typeface="Cambria Math" panose="02040503050406030204" pitchFamily="18" charset="0"/>
                          </a:rPr>
                        </m:ctrlPr>
                      </m:sSupPr>
                      <m:e>
                        <m:r>
                          <a:rPr lang="en-US" sz="2800" b="0" i="1" dirty="0" smtClean="0">
                            <a:latin typeface="Cambria Math" panose="02040503050406030204" pitchFamily="18" charset="0"/>
                          </a:rPr>
                          <m:t>𝑌</m:t>
                        </m:r>
                      </m:e>
                      <m:sup>
                        <m:r>
                          <a:rPr lang="en-US" sz="2800" b="0" i="1" dirty="0" smtClean="0">
                            <a:latin typeface="Cambria Math" panose="02040503050406030204" pitchFamily="18" charset="0"/>
                          </a:rPr>
                          <m:t>𝑇</m:t>
                        </m:r>
                      </m:sup>
                    </m:sSup>
                  </m:oMath>
                </a14:m>
                <a:endParaRPr lang="en-US" sz="2800" b="0" dirty="0"/>
              </a:p>
              <a:p>
                <a:pPr algn="ctr"/>
                <a:r>
                  <a:rPr lang="en-US" sz="2800" dirty="0"/>
                  <a:t>(358858,160111) = (358858,20)*</a:t>
                </a:r>
                <a14:m>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(20,160111)</m:t>
                        </m:r>
                      </m:e>
                      <m:sup>
                        <m:r>
                          <a:rPr lang="en-US" sz="2800" b="0" i="1" smtClean="0">
                            <a:latin typeface="Cambria Math" panose="02040503050406030204" pitchFamily="18" charset="0"/>
                          </a:rPr>
                          <m:t>𝑇</m:t>
                        </m:r>
                      </m:sup>
                    </m:sSup>
                  </m:oMath>
                </a14:m>
                <a:endParaRPr lang="en-US" sz="2800" dirty="0"/>
              </a:p>
            </p:txBody>
          </p:sp>
        </mc:Choice>
        <mc:Fallback>
          <p:sp>
            <p:nvSpPr>
              <p:cNvPr id="5" name="TextBox 4">
                <a:extLst>
                  <a:ext uri="{FF2B5EF4-FFF2-40B4-BE49-F238E27FC236}">
                    <a16:creationId xmlns:a16="http://schemas.microsoft.com/office/drawing/2014/main" id="{41AEBBE5-1764-4220-98B9-3A660BDCC8B7}"/>
                  </a:ext>
                </a:extLst>
              </p:cNvPr>
              <p:cNvSpPr txBox="1">
                <a:spLocks noRot="1" noChangeAspect="1" noMove="1" noResize="1" noEditPoints="1" noAdjustHandles="1" noChangeArrowheads="1" noChangeShapeType="1" noTextEdit="1"/>
              </p:cNvSpPr>
              <p:nvPr/>
            </p:nvSpPr>
            <p:spPr>
              <a:xfrm>
                <a:off x="335281" y="5401558"/>
                <a:ext cx="9357360" cy="990977"/>
              </a:xfrm>
              <a:prstGeom prst="rect">
                <a:avLst/>
              </a:prstGeom>
              <a:blipFill>
                <a:blip r:embed="rId3"/>
                <a:stretch>
                  <a:fillRect t="-5521" b="-12883"/>
                </a:stretch>
              </a:blipFill>
            </p:spPr>
            <p:txBody>
              <a:bodyPr/>
              <a:lstStyle/>
              <a:p>
                <a:r>
                  <a:rPr lang="en-US">
                    <a:noFill/>
                  </a:rPr>
                  <a:t> </a:t>
                </a:r>
              </a:p>
            </p:txBody>
          </p:sp>
        </mc:Fallback>
      </mc:AlternateContent>
    </p:spTree>
    <p:extLst>
      <p:ext uri="{BB962C8B-B14F-4D97-AF65-F5344CB8AC3E}">
        <p14:creationId xmlns:p14="http://schemas.microsoft.com/office/powerpoint/2010/main" val="4034305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a newspaper&#10;&#10;Description generated with high confidence">
            <a:extLst>
              <a:ext uri="{FF2B5EF4-FFF2-40B4-BE49-F238E27FC236}">
                <a16:creationId xmlns:a16="http://schemas.microsoft.com/office/drawing/2014/main" id="{E46A793D-70EB-453B-81DC-DCDECC5108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580" y="1131994"/>
            <a:ext cx="9464717" cy="4590386"/>
          </a:xfrm>
          <a:prstGeom prst="rect">
            <a:avLst/>
          </a:prstGeom>
        </p:spPr>
      </p:pic>
    </p:spTree>
    <p:extLst>
      <p:ext uri="{BB962C8B-B14F-4D97-AF65-F5344CB8AC3E}">
        <p14:creationId xmlns:p14="http://schemas.microsoft.com/office/powerpoint/2010/main" val="1854984526"/>
      </p:ext>
    </p:extLst>
  </p:cSld>
  <p:clrMapOvr>
    <a:masterClrMapping/>
  </p:clrMapOvr>
</p:sld>
</file>

<file path=ppt/theme/theme1.xml><?xml version="1.0" encoding="utf-8"?>
<a:theme xmlns:a="http://schemas.openxmlformats.org/drawingml/2006/main" name="2_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2185</TotalTime>
  <Words>445</Words>
  <Application>Microsoft Office PowerPoint</Application>
  <PresentationFormat>Widescreen</PresentationFormat>
  <Paragraphs>114</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 Unicode MS</vt:lpstr>
      <vt:lpstr>方正姚体</vt:lpstr>
      <vt:lpstr>STXinwei</vt:lpstr>
      <vt:lpstr>Arial</vt:lpstr>
      <vt:lpstr>Calibri</vt:lpstr>
      <vt:lpstr>Cambria Math</vt:lpstr>
      <vt:lpstr>Trebuchet MS</vt:lpstr>
      <vt:lpstr>Wingdings 3</vt:lpstr>
      <vt:lpstr>2_Facet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 DU</dc:creator>
  <cp:lastModifiedBy>LIN DU</cp:lastModifiedBy>
  <cp:revision>56</cp:revision>
  <dcterms:created xsi:type="dcterms:W3CDTF">2017-10-25T03:33:50Z</dcterms:created>
  <dcterms:modified xsi:type="dcterms:W3CDTF">2018-05-10T17:55:27Z</dcterms:modified>
</cp:coreProperties>
</file>