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7" r:id="rId3"/>
    <p:sldId id="263" r:id="rId4"/>
    <p:sldId id="264" r:id="rId5"/>
    <p:sldId id="265" r:id="rId6"/>
    <p:sldId id="266" r:id="rId7"/>
    <p:sldId id="259" r:id="rId8"/>
    <p:sldId id="260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0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F6AD-2201-434E-8077-32DEFD4E21C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8B6-B33B-40ED-BCF2-9D97035D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6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7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7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1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7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7" y="29935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2138722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6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6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6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4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3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4"/>
            <a:ext cx="3303353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1"/>
            <a:ext cx="3303353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4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79"/>
            <a:ext cx="330505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2367094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2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609602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4"/>
            <a:ext cx="10351753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8"/>
            <a:ext cx="10351753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5106027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199" y="2367093"/>
            <a:ext cx="5105401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30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3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4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1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3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9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1"/>
            <a:ext cx="6200164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5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3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6" y="2367094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6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11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120000"/>
        </a:lnSpc>
        <a:spcBef>
          <a:spcPts val="1001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Dexterity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Apmae4990: Introduction </a:t>
            </a:r>
            <a:r>
              <a:rPr lang="en-US" dirty="0" smtClean="0"/>
              <a:t>to data science </a:t>
            </a:r>
            <a:endParaRPr lang="en-US" dirty="0" smtClean="0"/>
          </a:p>
          <a:p>
            <a:r>
              <a:rPr lang="en-US" dirty="0" smtClean="0"/>
              <a:t>spring 2018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21" y="144892"/>
            <a:ext cx="2833353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2" y="0"/>
            <a:ext cx="9577543" cy="1227788"/>
          </a:xfrm>
        </p:spPr>
        <p:txBody>
          <a:bodyPr/>
          <a:lstStyle/>
          <a:p>
            <a:r>
              <a:rPr lang="en-US" dirty="0" smtClean="0"/>
              <a:t>Dexterity check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6" y="1236379"/>
            <a:ext cx="5125908" cy="54450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236379"/>
            <a:ext cx="6591300" cy="5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9615" y="604870"/>
            <a:ext cx="10364452" cy="1596177"/>
          </a:xfrm>
        </p:spPr>
        <p:txBody>
          <a:bodyPr/>
          <a:lstStyle/>
          <a:p>
            <a:r>
              <a:rPr lang="en-US" dirty="0" smtClean="0"/>
              <a:t>What is dexterity check?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1" y="5183874"/>
            <a:ext cx="299085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19" y="265410"/>
            <a:ext cx="2833352" cy="2833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2074460"/>
            <a:ext cx="6591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Dexterity check is a tool that measures hand motor function by asking the subject to submit drawings of a ‘circle’ ‘triangle’ ‘heart’ and ‘star’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four different algorithms are used to determine what shape you drew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performance is measured simply as “scores” of the number of correctly identified shapes.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1253" y="232581"/>
            <a:ext cx="10364452" cy="159617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23" y="150694"/>
            <a:ext cx="2512571" cy="1678106"/>
          </a:xfrm>
        </p:spPr>
      </p:pic>
      <p:sp>
        <p:nvSpPr>
          <p:cNvPr id="5" name="TextBox 4"/>
          <p:cNvSpPr txBox="1"/>
          <p:nvPr/>
        </p:nvSpPr>
        <p:spPr>
          <a:xfrm>
            <a:off x="300251" y="2415654"/>
            <a:ext cx="8147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year approximately 800,000 people suffer from stroke which causes impairment of upper extremity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Reaching and grasping studies are performed to study hand and arm impairment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</a:t>
            </a:r>
            <a:r>
              <a:rPr lang="en-US" dirty="0"/>
              <a:t>disorders </a:t>
            </a:r>
            <a:r>
              <a:rPr lang="en-US" dirty="0" smtClean="0"/>
              <a:t>are usually </a:t>
            </a:r>
            <a:r>
              <a:rPr lang="en-US" dirty="0"/>
              <a:t>diagnosed with a neurological exam, MRI scan, or </a:t>
            </a:r>
            <a:r>
              <a:rPr lang="en-US" dirty="0" smtClean="0"/>
              <a:t>an electromyography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21" y="-43987"/>
            <a:ext cx="10364452" cy="1596177"/>
          </a:xfrm>
        </p:spPr>
        <p:txBody>
          <a:bodyPr/>
          <a:lstStyle/>
          <a:p>
            <a:r>
              <a:rPr lang="en-US" dirty="0" smtClean="0"/>
              <a:t>THE Shapes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15" y="1679405"/>
            <a:ext cx="2571205" cy="1863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26" y="1679405"/>
            <a:ext cx="1653428" cy="1469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63" y="4107976"/>
            <a:ext cx="2114307" cy="2224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36" y="3903990"/>
            <a:ext cx="1876190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03" y="238523"/>
            <a:ext cx="10364452" cy="1596177"/>
          </a:xfrm>
        </p:spPr>
        <p:txBody>
          <a:bodyPr/>
          <a:lstStyle/>
          <a:p>
            <a:r>
              <a:rPr lang="en-US" dirty="0" smtClean="0"/>
              <a:t>SUPERVISED PROBLEM: MIXED TRAINING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5" y="2600623"/>
            <a:ext cx="2702996" cy="1959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87" y="2366206"/>
            <a:ext cx="2825145" cy="2047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66" y="4708477"/>
            <a:ext cx="2784649" cy="2018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15" y="2168313"/>
            <a:ext cx="3371138" cy="2443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75" y="4945633"/>
            <a:ext cx="2347778" cy="17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COMPARISON of mixed TRAINING SET versus computer generated only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20" y="3230531"/>
            <a:ext cx="5136355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2997168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570" y="2333767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Generated Only data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0358" y="2333767"/>
            <a:ext cx="386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Generated and Hand drawn data set (Mixed)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12" y="-143488"/>
            <a:ext cx="10364452" cy="159617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08743" y="1063251"/>
            <a:ext cx="3193005" cy="110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" name="Rectangle 4"/>
          <p:cNvSpPr/>
          <p:nvPr/>
        </p:nvSpPr>
        <p:spPr>
          <a:xfrm>
            <a:off x="1916300" y="4370145"/>
            <a:ext cx="1648496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Rectangle 5"/>
          <p:cNvSpPr/>
          <p:nvPr/>
        </p:nvSpPr>
        <p:spPr>
          <a:xfrm>
            <a:off x="8344393" y="4267112"/>
            <a:ext cx="1777285" cy="109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Rectangle 6"/>
          <p:cNvSpPr/>
          <p:nvPr/>
        </p:nvSpPr>
        <p:spPr>
          <a:xfrm>
            <a:off x="4945238" y="4395903"/>
            <a:ext cx="1635618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02136" y="1431319"/>
            <a:ext cx="20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Images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49761" y="4626875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19784" y="4545660"/>
            <a:ext cx="176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50444" y="4626875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24393" y="2813489"/>
            <a:ext cx="553746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33" name="Straight Connector 32"/>
          <p:cNvCxnSpPr>
            <a:endCxn id="5" idx="0"/>
          </p:cNvCxnSpPr>
          <p:nvPr/>
        </p:nvCxnSpPr>
        <p:spPr>
          <a:xfrm flipH="1">
            <a:off x="2740548" y="3798539"/>
            <a:ext cx="467115" cy="57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0"/>
          </p:cNvCxnSpPr>
          <p:nvPr/>
        </p:nvCxnSpPr>
        <p:spPr>
          <a:xfrm flipH="1">
            <a:off x="5763047" y="3800775"/>
            <a:ext cx="24441" cy="595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32338" y="2961220"/>
            <a:ext cx="48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Preprocessing: Regularization </a:t>
            </a:r>
            <a:r>
              <a:rPr lang="en-US" dirty="0" smtClean="0"/>
              <a:t>of data, Standardize data, resize images, reshape 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29142" y="5952559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4" name="TextBox 43"/>
          <p:cNvSpPr txBox="1"/>
          <p:nvPr/>
        </p:nvSpPr>
        <p:spPr>
          <a:xfrm>
            <a:off x="4628770" y="6237971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5177" y="5807990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6" name="TextBox 45"/>
          <p:cNvSpPr txBox="1"/>
          <p:nvPr/>
        </p:nvSpPr>
        <p:spPr>
          <a:xfrm>
            <a:off x="1144805" y="6093402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650444" y="5807990"/>
            <a:ext cx="2479216" cy="78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9050072" y="6093402"/>
            <a:ext cx="249773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</a:t>
            </a:r>
            <a:endParaRPr lang="en-US" dirty="0"/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 flipH="1">
            <a:off x="1984785" y="5345414"/>
            <a:ext cx="642446" cy="462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2" idx="0"/>
          </p:cNvCxnSpPr>
          <p:nvPr/>
        </p:nvCxnSpPr>
        <p:spPr>
          <a:xfrm flipH="1">
            <a:off x="5468750" y="5345414"/>
            <a:ext cx="271690" cy="607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>
            <a:off x="9283630" y="5371828"/>
            <a:ext cx="606422" cy="436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50377" y="2769439"/>
            <a:ext cx="1777285" cy="109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Box 37"/>
          <p:cNvSpPr txBox="1"/>
          <p:nvPr/>
        </p:nvSpPr>
        <p:spPr>
          <a:xfrm>
            <a:off x="10019127" y="3110524"/>
            <a:ext cx="150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61862" y="3826327"/>
            <a:ext cx="471173" cy="543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21" idx="3"/>
          </p:cNvCxnSpPr>
          <p:nvPr/>
        </p:nvCxnSpPr>
        <p:spPr>
          <a:xfrm flipH="1">
            <a:off x="10158979" y="3864145"/>
            <a:ext cx="480041" cy="94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1"/>
          </p:cNvCxnSpPr>
          <p:nvPr/>
        </p:nvCxnSpPr>
        <p:spPr>
          <a:xfrm flipV="1">
            <a:off x="8745229" y="3316792"/>
            <a:ext cx="1005148" cy="22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3"/>
          </p:cNvCxnSpPr>
          <p:nvPr/>
        </p:nvCxnSpPr>
        <p:spPr>
          <a:xfrm flipH="1">
            <a:off x="3716414" y="2006827"/>
            <a:ext cx="859934" cy="8317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75267" y="2196593"/>
            <a:ext cx="102371" cy="61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26506" y="1913540"/>
            <a:ext cx="884730" cy="899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68" y="283667"/>
            <a:ext cx="10364452" cy="1596178"/>
          </a:xfrm>
        </p:spPr>
        <p:txBody>
          <a:bodyPr/>
          <a:lstStyle/>
          <a:p>
            <a:r>
              <a:rPr lang="en-US" dirty="0" smtClean="0"/>
              <a:t>MULTI CLASS CLASSIFICATION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33015"/>
            <a:ext cx="10363826" cy="43581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80% training set 20% test set WITH RANDOMIZATION</a:t>
            </a:r>
          </a:p>
          <a:p>
            <a:r>
              <a:rPr lang="en-US" dirty="0" smtClean="0"/>
              <a:t>GRIDSEARCH CV TO FIND OPTIMAL ‘K’ or ‘ALPHA’ with cv=5</a:t>
            </a:r>
            <a:endParaRPr lang="en-US" dirty="0" smtClean="0"/>
          </a:p>
          <a:p>
            <a:r>
              <a:rPr lang="en-US" dirty="0" smtClean="0"/>
              <a:t>L2 regularization for higher accuracy</a:t>
            </a:r>
          </a:p>
          <a:p>
            <a:r>
              <a:rPr lang="en-US" dirty="0" smtClean="0"/>
              <a:t>CONFUSION MATRIX to validate model</a:t>
            </a:r>
          </a:p>
          <a:p>
            <a:pPr marL="0" indent="0">
              <a:buNone/>
            </a:pPr>
            <a:r>
              <a:rPr lang="en-US" b="1" dirty="0" smtClean="0"/>
              <a:t>METHODS</a:t>
            </a:r>
          </a:p>
          <a:p>
            <a:r>
              <a:rPr lang="en-US" dirty="0" smtClean="0"/>
              <a:t>K neares</a:t>
            </a:r>
            <a:r>
              <a:rPr lang="en-US" dirty="0" smtClean="0"/>
              <a:t>t neighbor 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MACHINE (LINEAR KERNEL)</a:t>
            </a:r>
            <a:endParaRPr lang="en-US" dirty="0" smtClean="0"/>
          </a:p>
          <a:p>
            <a:r>
              <a:rPr lang="en-US" dirty="0" smtClean="0"/>
              <a:t>SUPPORT VECTOR MACHINE AFTER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8" y="481590"/>
            <a:ext cx="10364452" cy="1267231"/>
          </a:xfrm>
        </p:spPr>
        <p:txBody>
          <a:bodyPr/>
          <a:lstStyle/>
          <a:p>
            <a:r>
              <a:rPr lang="en-US" dirty="0" smtClean="0"/>
              <a:t>MODEL PERFORMANCE: THE CONFUSION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" y="2342785"/>
            <a:ext cx="2875859" cy="26401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12" y="2193459"/>
            <a:ext cx="2789493" cy="2789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36" y="192433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4720" y="1669372"/>
            <a:ext cx="183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68" y="2047164"/>
            <a:ext cx="2759101" cy="2897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14" y="2047164"/>
            <a:ext cx="2897577" cy="28975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4928" y="1696139"/>
            <a:ext cx="18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4837" y="1462669"/>
            <a:ext cx="183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AFTER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2462</TotalTime>
  <Words>255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Dexterity Check</vt:lpstr>
      <vt:lpstr>What is dexterity check?</vt:lpstr>
      <vt:lpstr>MOTIVATION</vt:lpstr>
      <vt:lpstr>THE Shapes</vt:lpstr>
      <vt:lpstr>SUPERVISED PROBLEM: MIXED TRAINING SET</vt:lpstr>
      <vt:lpstr>PCA COMPARISON of mixed TRAINING SET versus computer generated only</vt:lpstr>
      <vt:lpstr>Flowchart</vt:lpstr>
      <vt:lpstr>MULTI CLASS CLASSIFICATION METHODS:</vt:lpstr>
      <vt:lpstr>MODEL PERFORMANCE: THE CONFUSION MATRIX</vt:lpstr>
      <vt:lpstr>Dexterity check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Puthenveettil</dc:creator>
  <cp:lastModifiedBy>Saumya Puthenveettil</cp:lastModifiedBy>
  <cp:revision>62</cp:revision>
  <dcterms:created xsi:type="dcterms:W3CDTF">2018-05-06T01:01:12Z</dcterms:created>
  <dcterms:modified xsi:type="dcterms:W3CDTF">2018-05-10T06:17:32Z</dcterms:modified>
</cp:coreProperties>
</file>