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29" r:id="rId2"/>
    <p:sldId id="1160" r:id="rId3"/>
    <p:sldId id="1161" r:id="rId4"/>
    <p:sldId id="1162" r:id="rId5"/>
    <p:sldId id="1163" r:id="rId6"/>
    <p:sldId id="1164" r:id="rId7"/>
    <p:sldId id="1165" r:id="rId8"/>
    <p:sldId id="1166" r:id="rId9"/>
    <p:sldId id="1167" r:id="rId10"/>
    <p:sldId id="1168" r:id="rId11"/>
    <p:sldId id="1169" r:id="rId12"/>
    <p:sldId id="1170" r:id="rId13"/>
    <p:sldId id="1171" r:id="rId14"/>
    <p:sldId id="1172" r:id="rId15"/>
    <p:sldId id="1173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  <p:cmAuthor id="2" name="Liangliang Cao" initials="" lastIdx="1" clrIdx="1"/>
  <p:cmAuthor id="3" name="Tanya Tang" initials="TT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6600"/>
    <a:srgbClr val="0033CC"/>
    <a:srgbClr val="002060"/>
    <a:srgbClr val="FF33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76" autoAdjust="0"/>
    <p:restoredTop sz="84178" autoAdjust="0"/>
  </p:normalViewPr>
  <p:slideViewPr>
    <p:cSldViewPr snapToGrid="0" showGuides="1">
      <p:cViewPr varScale="1">
        <p:scale>
          <a:sx n="89" d="100"/>
          <a:sy n="89" d="100"/>
        </p:scale>
        <p:origin x="1008" y="17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EF81D00-425F-46F1-9FDB-415D13E3A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693170F-2888-4C4F-BA2B-BA1E275C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43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3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3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5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4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1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0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1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A07AC-9E2D-4FF8-A7F5-0B915838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01121-4E57-41D8-9F9E-4108B0001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4AF9-6BA1-4479-BF47-B6F5A78AA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4395B-855A-4F30-A171-20708E06E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AE07-CA1C-4978-8D48-F44E7DF65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FF4A2-02B8-46D6-9D5F-21F06AEF1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6924E-54AF-441B-BB71-DC4D53E1F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E761-D65E-4E9F-A135-56E68A790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0867-62A5-47F4-AA53-5EAFFC4CA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81D29-1D78-4308-B380-F6B9FEAA1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1FA8-AE68-457B-B0A3-ED23528C0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11489-E563-4BC9-B5BC-E4E0FDCBA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01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A4138B19-E56F-4DBA-B404-E74262E2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pliang/papers/" TargetMode="External"/><Relationship Id="rId4" Type="http://schemas.openxmlformats.org/officeDocument/2006/relationships/hyperlink" Target="https://people.eecs.berkeley.edu/~dawnsong/publication.html" TargetMode="External"/><Relationship Id="rId5" Type="http://schemas.openxmlformats.org/officeDocument/2006/relationships/hyperlink" Target="https://arxiv.org/abs/1808.03305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nips-2017-non-targeted-adversarial-atta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lcao.net/cu-deeplearning17/lecture/lecture5_llc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sie.ntu.edu.tw/~cjlin/liblinea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a-comprehensive-guide-on-how-to-fine-tune-deep-neural-networks-using-keras-on-google-colab-free-daaaa0aced8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affe.berkeleyvision.org/gathered/examples/finetune_flickr_sty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3" y="1377974"/>
            <a:ext cx="8598089" cy="1752600"/>
          </a:xfrm>
          <a:noFill/>
        </p:spPr>
        <p:txBody>
          <a:bodyPr/>
          <a:lstStyle/>
          <a:p>
            <a:pPr algn="ctr"/>
            <a: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Starting from ImageNet Model:</a:t>
            </a:r>
            <a:b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</a:br>
            <a: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Fine-Tuning and Adversarial Attack</a:t>
            </a:r>
            <a:endParaRPr lang="en-US" altLang="en-US" sz="40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50756" y="4063760"/>
            <a:ext cx="2965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https</a:t>
            </a:r>
            <a:r>
              <a:rPr lang="en-US" altLang="en-US" sz="3200" b="1" i="0" dirty="0">
                <a:solidFill>
                  <a:srgbClr val="FF6600"/>
                </a:solidFill>
              </a:rPr>
              <a:t>://columbia6894.github.io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How many of you think deep CNNs are very reliable?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Guess what an ImageNet model will predict: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2643987"/>
            <a:ext cx="5384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How many of you think deep CNNs are very reliable?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Guess what an ImageNet model will predict: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16213"/>
            <a:ext cx="5448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596"/>
            <a:ext cx="9144000" cy="4726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3088" y="5972175"/>
            <a:ext cx="5760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smtClean="0"/>
              <a:t>Examples are courtesy to Stanford </a:t>
            </a:r>
            <a:r>
              <a:rPr lang="hu-HU" i="0" dirty="0" smtClean="0"/>
              <a:t>cs231n lecture slides.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597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How to Compute the Adversarial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582025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Maximize 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Subject to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So the adversarial example can be generated by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151259"/>
            <a:ext cx="8022430" cy="910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05" y="2351507"/>
            <a:ext cx="3586162" cy="826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71525" y="4757738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8" y="3391962"/>
            <a:ext cx="3267075" cy="858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671" y="5219208"/>
            <a:ext cx="5305027" cy="1023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914651"/>
            <a:ext cx="20645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0" dirty="0"/>
              <a:t>The Fast Gradient Sign </a:t>
            </a:r>
            <a:r>
              <a:rPr lang="en-US" i="0" dirty="0" smtClean="0"/>
              <a:t>Method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790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How to Implement?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582025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There are a number of toolboxes such as </a:t>
            </a:r>
            <a:r>
              <a:rPr lang="en-US" sz="2400" i="0" dirty="0" err="1" smtClean="0"/>
              <a:t>cleverhans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Foolbox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etc</a:t>
            </a:r>
            <a:r>
              <a:rPr lang="en-US" sz="2400" i="0" dirty="0" smtClean="0"/>
              <a:t>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from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cleverhans.attacks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import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FastGradientMethod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0" indent="0">
              <a:buNone/>
            </a:pP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</a:t>
            </a:r>
            <a:r>
              <a:rPr lang="en-US" sz="2400" i="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FastGradientMethod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(model,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sess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sess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) </a:t>
            </a:r>
          </a:p>
          <a:p>
            <a:pPr marL="0" indent="0">
              <a:buNone/>
            </a:pP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fgsm_params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{'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eps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0.3, 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clip_min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0., 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clip_max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1.}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/>
            </a:r>
            <a:b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adv_x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fgsm.generate_np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(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orgin_x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, **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fgsm_params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)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0" dirty="0" smtClean="0"/>
              <a:t>But fundamentally it is just to compute the gradient subject to input x. You should read the code of </a:t>
            </a:r>
            <a:r>
              <a:rPr lang="en-US" sz="2400" i="0" dirty="0" err="1" smtClean="0"/>
              <a:t>cleverhans</a:t>
            </a:r>
            <a:r>
              <a:rPr lang="en-US" sz="2400" i="0" dirty="0" smtClean="0"/>
              <a:t> or </a:t>
            </a:r>
            <a:r>
              <a:rPr lang="en-US" sz="2400" i="0" dirty="0" err="1" smtClean="0"/>
              <a:t>Foolbox</a:t>
            </a:r>
            <a:r>
              <a:rPr lang="en-US" sz="2400" i="0" dirty="0" smtClean="0"/>
              <a:t> by yourself. </a:t>
            </a:r>
          </a:p>
        </p:txBody>
      </p:sp>
    </p:spTree>
    <p:extLst>
      <p:ext uri="{BB962C8B-B14F-4D97-AF65-F5344CB8AC3E}">
        <p14:creationId xmlns:p14="http://schemas.microsoft.com/office/powerpoint/2010/main" val="5585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From White-box Attack to Black-box Attack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810626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Fast Gradient Sign Method (</a:t>
            </a:r>
            <a:r>
              <a:rPr lang="en-US" sz="2400" i="0" dirty="0" err="1" smtClean="0"/>
              <a:t>fgsm</a:t>
            </a:r>
            <a:r>
              <a:rPr lang="en-US" sz="2400" i="0" dirty="0" smtClean="0"/>
              <a:t>) requires to know the model parameters to compute the adversarial attack. It is called a white-box attack coz we know the details of the model.</a:t>
            </a:r>
          </a:p>
          <a:p>
            <a:pPr marL="0" indent="0">
              <a:buNone/>
            </a:pPr>
            <a:endParaRPr lang="en-US" sz="1000" i="0" dirty="0"/>
          </a:p>
          <a:p>
            <a:pPr marL="0" indent="0">
              <a:buNone/>
            </a:pPr>
            <a:r>
              <a:rPr lang="en-US" sz="2400" i="0" dirty="0" smtClean="0"/>
              <a:t>In practice attacker does not know the model.  They can</a:t>
            </a:r>
          </a:p>
          <a:p>
            <a:r>
              <a:rPr lang="en-US" sz="2400" i="0" dirty="0" smtClean="0"/>
              <a:t>evaluate the model multiple times to approximate the gradient</a:t>
            </a:r>
          </a:p>
          <a:p>
            <a:r>
              <a:rPr lang="en-US" sz="2400" i="0" dirty="0" smtClean="0"/>
              <a:t>attack some venerable tasks such as object detection or QA</a:t>
            </a:r>
          </a:p>
          <a:p>
            <a:pPr marL="0" indent="0">
              <a:buNone/>
            </a:pPr>
            <a:endParaRPr lang="en-US" sz="1000" i="0" dirty="0"/>
          </a:p>
          <a:p>
            <a:pPr marL="0" indent="0">
              <a:buNone/>
            </a:pPr>
            <a:r>
              <a:rPr lang="en-US" sz="2400" i="0" dirty="0" smtClean="0"/>
              <a:t>For final projects you may refer to:</a:t>
            </a:r>
          </a:p>
          <a:p>
            <a:r>
              <a:rPr lang="en-US" sz="2400" i="0" dirty="0" smtClean="0">
                <a:hlinkClick r:id="rId2"/>
              </a:rPr>
              <a:t>NIPS 2017 adversarial attack competition</a:t>
            </a:r>
            <a:endParaRPr lang="en-US" sz="2400" i="0" dirty="0" smtClean="0"/>
          </a:p>
          <a:p>
            <a:r>
              <a:rPr lang="en-US" sz="2400" i="0" dirty="0" smtClean="0">
                <a:hlinkClick r:id="rId3"/>
              </a:rPr>
              <a:t>Percy Liang</a:t>
            </a:r>
            <a:r>
              <a:rPr lang="en-US" sz="2400" i="0" dirty="0" smtClean="0"/>
              <a:t> and </a:t>
            </a:r>
            <a:r>
              <a:rPr lang="en-US" sz="2400" i="0" dirty="0" smtClean="0">
                <a:hlinkClick r:id="rId4"/>
              </a:rPr>
              <a:t>Dawn Song</a:t>
            </a:r>
            <a:r>
              <a:rPr lang="en-US" sz="2400" i="0" dirty="0" smtClean="0"/>
              <a:t>’s work on adversarial attack systems</a:t>
            </a:r>
          </a:p>
          <a:p>
            <a:r>
              <a:rPr lang="en-US" sz="2400" i="0" dirty="0" smtClean="0">
                <a:hlinkClick r:id="rId5"/>
              </a:rPr>
              <a:t>The Elephant in the Room</a:t>
            </a:r>
            <a:r>
              <a:rPr lang="en-US" sz="2400" i="0" dirty="0" smtClean="0"/>
              <a:t> attack for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9045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2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0010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i="0" dirty="0" smtClean="0"/>
              <a:t>By this week you should: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form final project team (3 </a:t>
            </a:r>
            <a:r>
              <a:rPr lang="en-US" i="0" dirty="0" err="1" smtClean="0"/>
              <a:t>ppl</a:t>
            </a:r>
            <a:r>
              <a:rPr lang="en-US" i="0" dirty="0" smtClean="0"/>
              <a:t> per team)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decide the topic of your final projects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Then you can</a:t>
            </a:r>
          </a:p>
          <a:p>
            <a:r>
              <a:rPr lang="en-US" i="0" dirty="0" smtClean="0"/>
              <a:t>finish 1</a:t>
            </a:r>
            <a:r>
              <a:rPr lang="en-US" i="0" baseline="30000" dirty="0" smtClean="0"/>
              <a:t>st</a:t>
            </a:r>
            <a:r>
              <a:rPr lang="en-US" i="0" dirty="0" smtClean="0"/>
              <a:t> problem in your homework 3</a:t>
            </a:r>
          </a:p>
          <a:p>
            <a:r>
              <a:rPr lang="en-US" i="0" dirty="0" smtClean="0"/>
              <a:t>receive google cloud credits (by contacting TA)</a:t>
            </a:r>
          </a:p>
        </p:txBody>
      </p:sp>
    </p:spTree>
    <p:extLst>
      <p:ext uri="{BB962C8B-B14F-4D97-AF65-F5344CB8AC3E}">
        <p14:creationId xmlns:p14="http://schemas.microsoft.com/office/powerpoint/2010/main" val="3091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3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(Continued)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0010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0" dirty="0"/>
          </a:p>
          <a:p>
            <a:pPr marL="0" indent="0">
              <a:buNone/>
            </a:pPr>
            <a:r>
              <a:rPr lang="en-US" i="0" dirty="0" smtClean="0"/>
              <a:t>Have problems with your final project? Try the following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Choose a </a:t>
            </a:r>
            <a:r>
              <a:rPr lang="en-US" b="1" i="0" dirty="0" smtClean="0"/>
              <a:t>recent</a:t>
            </a:r>
            <a:r>
              <a:rPr lang="en-US" i="0" dirty="0" smtClean="0"/>
              <a:t> paper that you are interested in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Implement it or test it by yourself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Then you can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i="0" dirty="0" smtClean="0"/>
              <a:t>If it fails in some scenario, try to improve it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i="0" dirty="0" smtClean="0"/>
              <a:t>If it works great, apply it to a new application</a:t>
            </a:r>
            <a:endParaRPr lang="en-US" sz="2000" i="0" dirty="0" smtClean="0"/>
          </a:p>
          <a:p>
            <a:pPr marL="857250" lvl="1" indent="-457200">
              <a:buFont typeface="+mj-lt"/>
              <a:buAutoNum type="alphaLcParenR"/>
            </a:pPr>
            <a:endParaRPr lang="en-US" sz="2000" i="0" dirty="0"/>
          </a:p>
          <a:p>
            <a:pPr marL="0" indent="0">
              <a:buNone/>
            </a:pPr>
            <a:r>
              <a:rPr lang="en-US" i="0" dirty="0" smtClean="0"/>
              <a:t>For more details, refer to </a:t>
            </a:r>
          </a:p>
          <a:p>
            <a:pPr marL="0" indent="0">
              <a:buNone/>
            </a:pPr>
            <a:r>
              <a:rPr lang="en-US" i="0" dirty="0">
                <a:hlinkClick r:id="rId3"/>
              </a:rPr>
              <a:t>http://</a:t>
            </a:r>
            <a:r>
              <a:rPr lang="en-US" i="0" dirty="0" smtClean="0">
                <a:hlinkClick r:id="rId3"/>
              </a:rPr>
              <a:t>llcao.net/cu-deeplearning17/lecture/lecture5_llc.pdf</a:t>
            </a:r>
            <a:r>
              <a:rPr lang="en-US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370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4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1442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Last vision lecture discussed learning from ImageNet/Celeb 1M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You can impress others with a model </a:t>
            </a:r>
            <a:r>
              <a:rPr lang="en-US" sz="2400" i="0" dirty="0" err="1" smtClean="0"/>
              <a:t>pretrained</a:t>
            </a:r>
            <a:r>
              <a:rPr lang="en-US" sz="2400" i="0" dirty="0" smtClean="0"/>
              <a:t> from ImageNet:</a:t>
            </a:r>
          </a:p>
          <a:p>
            <a:r>
              <a:rPr lang="en-US" sz="2400" i="0" dirty="0" smtClean="0"/>
              <a:t>Fine-tuning</a:t>
            </a:r>
          </a:p>
          <a:p>
            <a:r>
              <a:rPr lang="en-US" sz="2400" i="0" dirty="0" smtClean="0"/>
              <a:t>Adversarial attack</a:t>
            </a:r>
          </a:p>
          <a:p>
            <a:pPr marL="0" indent="0">
              <a:buNone/>
            </a:pP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3731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smtClean="0"/>
              <a:t>Fine Tuning Models from ImageNet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Models trained from ImageNet have learned effective feature presentation.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We can treat deep CNNs as feature extractors, and fine tune a new model over it.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Several ways to do the fine tuning: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Train Linear SVM over deep features  (least training examples)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Fine tuning only the </a:t>
            </a:r>
            <a:r>
              <a:rPr lang="en-US" sz="2400" i="0" dirty="0"/>
              <a:t>c</a:t>
            </a:r>
            <a:r>
              <a:rPr lang="en-US" sz="2400" i="0" dirty="0" smtClean="0"/>
              <a:t>ross-entropy     (more training examples)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Fine tuning both classifier and deep CNNs ( about thousands of examples)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13077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1. Fine-tuning using linear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Recommend </a:t>
            </a:r>
            <a:r>
              <a:rPr lang="en-US" sz="2400" i="0" dirty="0" err="1" smtClean="0"/>
              <a:t>Liblinear</a:t>
            </a:r>
            <a:r>
              <a:rPr lang="en-US" sz="2400" i="0" dirty="0" smtClean="0"/>
              <a:t> for linear SVM: </a:t>
            </a:r>
            <a:r>
              <a:rPr lang="en-US" sz="2400" i="0" dirty="0">
                <a:hlinkClick r:id="rId2"/>
              </a:rPr>
              <a:t>https://www.csie.ntu.edu.tw/~cjlin/liblinear</a:t>
            </a:r>
            <a:r>
              <a:rPr lang="en-US" sz="2400" i="0" dirty="0" smtClean="0">
                <a:hlinkClick r:id="rId2"/>
              </a:rPr>
              <a:t>/</a:t>
            </a:r>
            <a:r>
              <a:rPr lang="en-US" sz="2400" i="0" dirty="0" smtClean="0"/>
              <a:t>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Steps: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Take the last layer of ImageNet model as feature extractor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Extract the feature for all the training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Optimize </a:t>
            </a:r>
            <a:r>
              <a:rPr lang="en-US" sz="2400" i="0" dirty="0" err="1" smtClean="0"/>
              <a:t>liblinear</a:t>
            </a:r>
            <a:r>
              <a:rPr lang="en-US" sz="2400" i="0" dirty="0" smtClean="0"/>
              <a:t> model and fine the global minimization</a:t>
            </a:r>
          </a:p>
        </p:txBody>
      </p:sp>
    </p:spTree>
    <p:extLst>
      <p:ext uri="{BB962C8B-B14F-4D97-AF65-F5344CB8AC3E}">
        <p14:creationId xmlns:p14="http://schemas.microsoft.com/office/powerpoint/2010/main" val="1793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2. Fine-tuning the top layers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Steps: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Freeze the convolutional layers of pre-trained model</a:t>
            </a:r>
            <a:endParaRPr lang="en-US" sz="2400" i="0" dirty="0"/>
          </a:p>
          <a:p>
            <a:pPr marL="800100" lvl="2" indent="0">
              <a:buNone/>
            </a:pP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model = applications.VGG16(weights='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imagenet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',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include_top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=False) </a:t>
            </a:r>
          </a:p>
          <a:p>
            <a:pPr marL="800100" lvl="2" indent="0">
              <a:buNone/>
            </a:pP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for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layer in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model.layers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[:25]: </a:t>
            </a: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800100" lvl="2" indent="0">
              <a:buNone/>
            </a:pP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     </a:t>
            </a:r>
            <a:r>
              <a:rPr lang="en-US" sz="2400" i="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layer.trainable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 False </a:t>
            </a:r>
            <a:b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Add a top model for the new classification task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3.    Train the top model using SGD 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174" y="5400675"/>
            <a:ext cx="822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0" dirty="0" smtClean="0"/>
              <a:t>One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easy-to-follow reference: </a:t>
            </a:r>
            <a:r>
              <a:rPr lang="en-US" altLang="zh-CN" i="0" dirty="0">
                <a:hlinkClick r:id="rId3"/>
              </a:rPr>
              <a:t>https://</a:t>
            </a:r>
            <a:r>
              <a:rPr lang="en-US" altLang="zh-CN" i="0" dirty="0" smtClean="0">
                <a:hlinkClick r:id="rId3"/>
              </a:rPr>
              <a:t>towardsdatascience.com/a-comprehensive-guide-on-how-to-fine-tune-deep-neural-networks-using-keras-on-google-colab-free-daaaa0aced8f</a:t>
            </a:r>
            <a:r>
              <a:rPr lang="en-US" altLang="zh-CN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191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3343274"/>
            <a:ext cx="8582025" cy="27828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Tricks </a:t>
            </a:r>
            <a:r>
              <a:rPr lang="en-US" sz="2400" i="0" dirty="0" smtClean="0"/>
              <a:t>of improve fine-tuning: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For SGD, use slow training rate first, do not use </a:t>
            </a:r>
            <a:r>
              <a:rPr lang="en-US" sz="2400" i="0" dirty="0" err="1" smtClean="0"/>
              <a:t>RMSProp</a:t>
            </a:r>
            <a:endParaRPr lang="en-US" sz="2400" i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Data augmentation may be very helpful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In deep learning, people usually do not add regularization. But for fine-tuning, regularization may help.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93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Top</a:t>
                      </a:r>
                      <a:r>
                        <a:rPr lang="en-US" baseline="0" dirty="0" smtClean="0"/>
                        <a:t> layer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r>
                        <a:rPr lang="en-US" baseline="0" dirty="0" smtClean="0"/>
                        <a:t> toolkit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Keras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Tensorflow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 may fall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local minimum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few images</a:t>
                      </a:r>
                      <a:r>
                        <a:rPr lang="en-US" baseline="0" dirty="0" smtClean="0"/>
                        <a:t> to dozens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Dozens to hundreds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3. One Step Further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28714"/>
            <a:ext cx="8582025" cy="49974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When there are more training samples, we shall consider fine-tune the convolutional filters as well:</a:t>
            </a:r>
            <a:endParaRPr lang="en-US" sz="2400" i="0" dirty="0"/>
          </a:p>
          <a:p>
            <a:r>
              <a:rPr lang="en-US" sz="2400" i="0" dirty="0" smtClean="0"/>
              <a:t>Use smaller learning rates for CNN filters but bigger rates for the top layer.</a:t>
            </a:r>
          </a:p>
          <a:p>
            <a:r>
              <a:rPr lang="en-US" sz="2400" i="0" dirty="0" smtClean="0"/>
              <a:t>Monitor the training loss whether training accuracy = 100%</a:t>
            </a:r>
          </a:p>
          <a:p>
            <a:r>
              <a:rPr lang="en-US" sz="2400" i="0" dirty="0"/>
              <a:t>Reference: </a:t>
            </a:r>
            <a:r>
              <a:rPr lang="en-US" sz="2400" i="0" dirty="0">
                <a:hlinkClick r:id="rId3"/>
              </a:rPr>
              <a:t>http://</a:t>
            </a:r>
            <a:r>
              <a:rPr lang="en-US" sz="2400" i="0" dirty="0" smtClean="0">
                <a:hlinkClick r:id="rId3"/>
              </a:rPr>
              <a:t>caffe.berkeleyvision.org/gathered/examples/finetune_flickr_style.html</a:t>
            </a:r>
            <a:r>
              <a:rPr lang="en-US" sz="2400" i="0" dirty="0" smtClean="0"/>
              <a:t> </a:t>
            </a:r>
          </a:p>
          <a:p>
            <a:endParaRPr lang="en-US" sz="1000" i="0" dirty="0" smtClean="0"/>
          </a:p>
          <a:p>
            <a:pPr marL="0" indent="0">
              <a:buNone/>
            </a:pPr>
            <a:r>
              <a:rPr lang="en-US" sz="2400" i="0" dirty="0" smtClean="0"/>
              <a:t>Future research questions you may consider for final projects: </a:t>
            </a:r>
          </a:p>
          <a:p>
            <a:r>
              <a:rPr lang="en-US" sz="2400" i="0" dirty="0" smtClean="0"/>
              <a:t>Actively choose samples to label? (with a budget)</a:t>
            </a:r>
          </a:p>
          <a:p>
            <a:r>
              <a:rPr lang="en-US" sz="2400" i="0" dirty="0" smtClean="0"/>
              <a:t>Efficiently learn new categories, e.g., for face recognition</a:t>
            </a:r>
          </a:p>
          <a:p>
            <a:pPr marL="457200" indent="-457200">
              <a:buFont typeface="+mj-lt"/>
              <a:buAutoNum type="arabicPeriod"/>
            </a:pP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20720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eplearning_for_bigdata.ppt [Compatibility Mode]" id="{A5D3F3B8-9C0F-48A4-91BD-AD00AD36FBE3}" vid="{ADC04E94-636F-4D77-BEA5-5E2E18CFF5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69560</TotalTime>
  <Words>702</Words>
  <Application>Microsoft Macintosh PowerPoint</Application>
  <PresentationFormat>On-screen Show (4:3)</PresentationFormat>
  <Paragraphs>143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Avenir Next Condensed</vt:lpstr>
      <vt:lpstr>Calibri</vt:lpstr>
      <vt:lpstr>Garamond</vt:lpstr>
      <vt:lpstr>MS PGothic</vt:lpstr>
      <vt:lpstr>Wingdings</vt:lpstr>
      <vt:lpstr>宋体</vt:lpstr>
      <vt:lpstr>Arial</vt:lpstr>
      <vt:lpstr>Office Theme</vt:lpstr>
      <vt:lpstr>Starting from ImageNet Model: Fine-Tuning and Adversarial Attack</vt:lpstr>
      <vt:lpstr>Administrative</vt:lpstr>
      <vt:lpstr>Administrative (Continued)</vt:lpstr>
      <vt:lpstr>Outline</vt:lpstr>
      <vt:lpstr>Fine Tuning Models from ImageNet</vt:lpstr>
      <vt:lpstr>1. Fine-tuning using linear SVM</vt:lpstr>
      <vt:lpstr>2. Fine-tuning the top layers</vt:lpstr>
      <vt:lpstr>Differences</vt:lpstr>
      <vt:lpstr>3. One Step Further</vt:lpstr>
      <vt:lpstr>Adversarial Attack</vt:lpstr>
      <vt:lpstr>Adversarial Attack</vt:lpstr>
      <vt:lpstr>Adversarial Attack</vt:lpstr>
      <vt:lpstr>How to Compute the Adversarial Example</vt:lpstr>
      <vt:lpstr>How to Implement?</vt:lpstr>
      <vt:lpstr>From White-box Attack to Black-box Attack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llcao</dc:creator>
  <cp:lastModifiedBy>Tanya Tang</cp:lastModifiedBy>
  <cp:revision>2471</cp:revision>
  <cp:lastPrinted>2018-10-02T23:05:29Z</cp:lastPrinted>
  <dcterms:created xsi:type="dcterms:W3CDTF">2013-01-21T15:19:27Z</dcterms:created>
  <dcterms:modified xsi:type="dcterms:W3CDTF">2018-10-30T22:53:30Z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