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43"/>
  </p:notesMasterIdLst>
  <p:handoutMasterIdLst>
    <p:handoutMasterId r:id="rId44"/>
  </p:handoutMasterIdLst>
  <p:sldIdLst>
    <p:sldId id="329" r:id="rId2"/>
    <p:sldId id="1021" r:id="rId3"/>
    <p:sldId id="1108" r:id="rId4"/>
    <p:sldId id="1107" r:id="rId5"/>
    <p:sldId id="1114" r:id="rId6"/>
    <p:sldId id="1115" r:id="rId7"/>
    <p:sldId id="1113" r:id="rId8"/>
    <p:sldId id="1110" r:id="rId9"/>
    <p:sldId id="1116" r:id="rId10"/>
    <p:sldId id="1117" r:id="rId11"/>
    <p:sldId id="1119" r:id="rId12"/>
    <p:sldId id="1120" r:id="rId13"/>
    <p:sldId id="1118" r:id="rId14"/>
    <p:sldId id="1124" r:id="rId15"/>
    <p:sldId id="1123" r:id="rId16"/>
    <p:sldId id="1125" r:id="rId17"/>
    <p:sldId id="1122" r:id="rId18"/>
    <p:sldId id="1126" r:id="rId19"/>
    <p:sldId id="1127" r:id="rId20"/>
    <p:sldId id="1129" r:id="rId21"/>
    <p:sldId id="1130" r:id="rId22"/>
    <p:sldId id="1131" r:id="rId23"/>
    <p:sldId id="1132" r:id="rId24"/>
    <p:sldId id="1134" r:id="rId25"/>
    <p:sldId id="1133" r:id="rId26"/>
    <p:sldId id="1135" r:id="rId27"/>
    <p:sldId id="1136" r:id="rId28"/>
    <p:sldId id="1137" r:id="rId29"/>
    <p:sldId id="1138" r:id="rId30"/>
    <p:sldId id="1139" r:id="rId31"/>
    <p:sldId id="1140" r:id="rId32"/>
    <p:sldId id="1142" r:id="rId33"/>
    <p:sldId id="1144" r:id="rId34"/>
    <p:sldId id="1141" r:id="rId35"/>
    <p:sldId id="1143" r:id="rId36"/>
    <p:sldId id="1145" r:id="rId37"/>
    <p:sldId id="1102" r:id="rId38"/>
    <p:sldId id="1103" r:id="rId39"/>
    <p:sldId id="1146" r:id="rId40"/>
    <p:sldId id="1074" r:id="rId41"/>
    <p:sldId id="1147" r:id="rId42"/>
  </p:sldIdLst>
  <p:sldSz cx="9144000" cy="6858000" type="screen4x3"/>
  <p:notesSz cx="7315200" cy="9601200"/>
  <p:defaultTextStyle>
    <a:defPPr>
      <a:defRPr lang="en-US"/>
    </a:defPPr>
    <a:lvl1pPr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1pPr>
    <a:lvl2pPr marL="4572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2pPr>
    <a:lvl3pPr marL="9144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3pPr>
    <a:lvl4pPr marL="13716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4pPr>
    <a:lvl5pPr marL="18288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5pPr>
    <a:lvl6pPr marL="22860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6pPr>
    <a:lvl7pPr marL="27432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7pPr>
    <a:lvl8pPr marL="32004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8pPr>
    <a:lvl9pPr marL="36576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480">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BM" initials="A" lastIdx="1" clrIdx="0">
    <p:extLst/>
  </p:cmAuthor>
  <p:cmAuthor id="2" name="Liangliang Cao" initials="" lastIdx="1" clrIdx="1"/>
  <p:cmAuthor id="3" name="Tanya Tang" initials="TT" lastIdx="2"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0066FF"/>
    <a:srgbClr val="CC6600"/>
    <a:srgbClr val="0033CC"/>
    <a:srgbClr val="002060"/>
    <a:srgbClr val="FF3300"/>
    <a:srgbClr val="80808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2" autoAdjust="0"/>
    <p:restoredTop sz="84025" autoAdjust="0"/>
  </p:normalViewPr>
  <p:slideViewPr>
    <p:cSldViewPr snapToGrid="0" showGuides="1">
      <p:cViewPr varScale="1">
        <p:scale>
          <a:sx n="89" d="100"/>
          <a:sy n="89" d="100"/>
        </p:scale>
        <p:origin x="968" y="168"/>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1" Type="http://schemas.openxmlformats.org/officeDocument/2006/relationships/image" Target="../media/image26.jpg"/></Relationships>
</file>

<file path=ppt/diagrams/_rels/drawing1.xml.rels><?xml version="1.0" encoding="UTF-8" standalone="yes"?>
<Relationships xmlns="http://schemas.openxmlformats.org/package/2006/relationships"><Relationship Id="rId1" Type="http://schemas.openxmlformats.org/officeDocument/2006/relationships/image" Target="../media/image2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1D16DA-8299-4149-8B4D-EF02A56CF2E1}" type="doc">
      <dgm:prSet loTypeId="urn:microsoft.com/office/officeart/2005/8/layout/radial2" loCatId="" qsTypeId="urn:microsoft.com/office/officeart/2005/8/quickstyle/simple4" qsCatId="simple" csTypeId="urn:microsoft.com/office/officeart/2005/8/colors/accent1_2" csCatId="accent1" phldr="1"/>
      <dgm:spPr/>
      <dgm:t>
        <a:bodyPr/>
        <a:lstStyle/>
        <a:p>
          <a:endParaRPr lang="en-US"/>
        </a:p>
      </dgm:t>
    </dgm:pt>
    <dgm:pt modelId="{639F32E6-19CF-1D40-B473-03652C8DB52C}">
      <dgm:prSet phldrT="[Text]"/>
      <dgm:spPr/>
      <dgm:t>
        <a:bodyPr/>
        <a:lstStyle/>
        <a:p>
          <a:r>
            <a:rPr lang="en-US" dirty="0" smtClean="0"/>
            <a:t>Very few new label</a:t>
          </a:r>
          <a:endParaRPr lang="en-US" dirty="0"/>
        </a:p>
      </dgm:t>
    </dgm:pt>
    <dgm:pt modelId="{8663DAD1-836E-E045-A4B4-6165000F1504}" type="parTrans" cxnId="{F197AA74-D6CF-5443-AE94-29196CB76298}">
      <dgm:prSet/>
      <dgm:spPr>
        <a:ln w="41275">
          <a:tailEnd type="stealth" w="lg" len="lg"/>
        </a:ln>
      </dgm:spPr>
      <dgm:t>
        <a:bodyPr/>
        <a:lstStyle/>
        <a:p>
          <a:endParaRPr lang="en-US"/>
        </a:p>
      </dgm:t>
    </dgm:pt>
    <dgm:pt modelId="{FBFAC3C8-C1A1-0E4F-8639-1D7CEA9ED159}" type="sibTrans" cxnId="{F197AA74-D6CF-5443-AE94-29196CB76298}">
      <dgm:prSet/>
      <dgm:spPr/>
      <dgm:t>
        <a:bodyPr/>
        <a:lstStyle/>
        <a:p>
          <a:endParaRPr lang="en-US"/>
        </a:p>
      </dgm:t>
    </dgm:pt>
    <dgm:pt modelId="{543B9D6F-2322-1C46-A911-AC60812A07F4}">
      <dgm:prSet phldrT="[Text]"/>
      <dgm:spPr/>
      <dgm:t>
        <a:bodyPr/>
        <a:lstStyle/>
        <a:p>
          <a:r>
            <a:rPr lang="en-US" dirty="0" smtClean="0"/>
            <a:t>Tune the last layer</a:t>
          </a:r>
          <a:endParaRPr lang="en-US" dirty="0"/>
        </a:p>
      </dgm:t>
    </dgm:pt>
    <dgm:pt modelId="{9878428F-CEEB-D747-90F1-A021C9881DB6}" type="parTrans" cxnId="{5A192B6E-F1EA-D04F-8CE7-BC3D70241DE4}">
      <dgm:prSet/>
      <dgm:spPr/>
      <dgm:t>
        <a:bodyPr/>
        <a:lstStyle/>
        <a:p>
          <a:endParaRPr lang="en-US"/>
        </a:p>
      </dgm:t>
    </dgm:pt>
    <dgm:pt modelId="{9BA5DE6A-0267-BA48-91B3-AE0DFBD3F1BE}" type="sibTrans" cxnId="{5A192B6E-F1EA-D04F-8CE7-BC3D70241DE4}">
      <dgm:prSet/>
      <dgm:spPr/>
      <dgm:t>
        <a:bodyPr/>
        <a:lstStyle/>
        <a:p>
          <a:endParaRPr lang="en-US"/>
        </a:p>
      </dgm:t>
    </dgm:pt>
    <dgm:pt modelId="{1F907E1A-2363-7940-9D0A-35577FA7CF72}">
      <dgm:prSet phldrT="[Text]"/>
      <dgm:spPr/>
      <dgm:t>
        <a:bodyPr/>
        <a:lstStyle/>
        <a:p>
          <a:r>
            <a:rPr lang="en-US" dirty="0" smtClean="0"/>
            <a:t>Or last</a:t>
          </a:r>
          <a:r>
            <a:rPr lang="en-US" baseline="0" dirty="0" smtClean="0"/>
            <a:t> layer as feature for </a:t>
          </a:r>
          <a:r>
            <a:rPr lang="en-US" dirty="0" smtClean="0"/>
            <a:t>SVM</a:t>
          </a:r>
          <a:endParaRPr lang="en-US" dirty="0"/>
        </a:p>
      </dgm:t>
    </dgm:pt>
    <dgm:pt modelId="{F7E2D0FE-F7B2-E94B-A5B1-0073C486F8A9}" type="parTrans" cxnId="{88D9FFF1-7A78-504E-B3B8-26F646902425}">
      <dgm:prSet/>
      <dgm:spPr/>
      <dgm:t>
        <a:bodyPr/>
        <a:lstStyle/>
        <a:p>
          <a:endParaRPr lang="en-US"/>
        </a:p>
      </dgm:t>
    </dgm:pt>
    <dgm:pt modelId="{715DD9EA-7721-194A-8052-7C6BE23CA3EB}" type="sibTrans" cxnId="{88D9FFF1-7A78-504E-B3B8-26F646902425}">
      <dgm:prSet/>
      <dgm:spPr/>
      <dgm:t>
        <a:bodyPr/>
        <a:lstStyle/>
        <a:p>
          <a:endParaRPr lang="en-US"/>
        </a:p>
      </dgm:t>
    </dgm:pt>
    <dgm:pt modelId="{F860BE6C-6C1C-6E40-8632-97BCAE893BD5}">
      <dgm:prSet phldrT="[Text]"/>
      <dgm:spPr/>
      <dgm:t>
        <a:bodyPr/>
        <a:lstStyle/>
        <a:p>
          <a:r>
            <a:rPr lang="en-US" dirty="0" smtClean="0"/>
            <a:t>Enough new labels</a:t>
          </a:r>
          <a:endParaRPr lang="en-US" dirty="0"/>
        </a:p>
      </dgm:t>
    </dgm:pt>
    <dgm:pt modelId="{320AEFE3-3B25-6143-9CCD-ECA59F51F3AE}" type="parTrans" cxnId="{5723DE53-E083-6444-82EB-5076F7823E43}">
      <dgm:prSet/>
      <dgm:spPr>
        <a:ln w="41275">
          <a:tailEnd type="stealth" w="lg" len="lg"/>
        </a:ln>
      </dgm:spPr>
      <dgm:t>
        <a:bodyPr/>
        <a:lstStyle/>
        <a:p>
          <a:endParaRPr lang="en-US"/>
        </a:p>
      </dgm:t>
    </dgm:pt>
    <dgm:pt modelId="{76F85C9A-05F3-0241-B63C-6EB1B62649CB}" type="sibTrans" cxnId="{5723DE53-E083-6444-82EB-5076F7823E43}">
      <dgm:prSet/>
      <dgm:spPr/>
      <dgm:t>
        <a:bodyPr/>
        <a:lstStyle/>
        <a:p>
          <a:endParaRPr lang="en-US"/>
        </a:p>
      </dgm:t>
    </dgm:pt>
    <dgm:pt modelId="{E763DEBA-0931-BA44-85BB-5759ABE9F2D6}">
      <dgm:prSet phldrT="[Text]"/>
      <dgm:spPr/>
      <dgm:t>
        <a:bodyPr/>
        <a:lstStyle/>
        <a:p>
          <a:r>
            <a:rPr lang="en-US" dirty="0" smtClean="0"/>
            <a:t>Tune the whole network</a:t>
          </a:r>
          <a:endParaRPr lang="en-US" dirty="0"/>
        </a:p>
      </dgm:t>
    </dgm:pt>
    <dgm:pt modelId="{782D8B08-4DFF-2041-9D06-15C4AD43E388}" type="parTrans" cxnId="{9EC15C47-4820-AA4A-8CC4-80AE8F905346}">
      <dgm:prSet/>
      <dgm:spPr/>
      <dgm:t>
        <a:bodyPr/>
        <a:lstStyle/>
        <a:p>
          <a:endParaRPr lang="en-US"/>
        </a:p>
      </dgm:t>
    </dgm:pt>
    <dgm:pt modelId="{252DF86A-14E4-7B4D-8030-6BB7939EB2C1}" type="sibTrans" cxnId="{9EC15C47-4820-AA4A-8CC4-80AE8F905346}">
      <dgm:prSet/>
      <dgm:spPr/>
      <dgm:t>
        <a:bodyPr/>
        <a:lstStyle/>
        <a:p>
          <a:endParaRPr lang="en-US"/>
        </a:p>
      </dgm:t>
    </dgm:pt>
    <dgm:pt modelId="{9B7B0504-2269-1A48-B5DF-2C8EF7568462}" type="pres">
      <dgm:prSet presAssocID="{051D16DA-8299-4149-8B4D-EF02A56CF2E1}" presName="composite" presStyleCnt="0">
        <dgm:presLayoutVars>
          <dgm:chMax val="5"/>
          <dgm:dir/>
          <dgm:animLvl val="ctr"/>
          <dgm:resizeHandles val="exact"/>
        </dgm:presLayoutVars>
      </dgm:prSet>
      <dgm:spPr/>
      <dgm:t>
        <a:bodyPr/>
        <a:lstStyle/>
        <a:p>
          <a:endParaRPr lang="en-US"/>
        </a:p>
      </dgm:t>
    </dgm:pt>
    <dgm:pt modelId="{B64A3446-6EDA-5444-9EC5-10B20F5B59D3}" type="pres">
      <dgm:prSet presAssocID="{051D16DA-8299-4149-8B4D-EF02A56CF2E1}" presName="cycle" presStyleCnt="0"/>
      <dgm:spPr/>
    </dgm:pt>
    <dgm:pt modelId="{72D74A9A-090D-6345-9B00-35E99C787304}" type="pres">
      <dgm:prSet presAssocID="{051D16DA-8299-4149-8B4D-EF02A56CF2E1}" presName="centerShape" presStyleCnt="0"/>
      <dgm:spPr/>
    </dgm:pt>
    <dgm:pt modelId="{E2BBCAE2-36DA-834E-A673-92E0D7C5B726}" type="pres">
      <dgm:prSet presAssocID="{051D16DA-8299-4149-8B4D-EF02A56CF2E1}" presName="connSite" presStyleLbl="node1" presStyleIdx="0" presStyleCnt="3"/>
      <dgm:spPr/>
    </dgm:pt>
    <dgm:pt modelId="{90A62F39-8066-204F-8F67-F1F2548CD86E}" type="pres">
      <dgm:prSet presAssocID="{051D16DA-8299-4149-8B4D-EF02A56CF2E1}" presName="visible" presStyleLbl="node1" presStyleIdx="0" presStyleCnt="3" custScaleX="156771" custLinFactNeighborX="-74063"/>
      <dgm:spPr>
        <a:blipFill>
          <a:blip xmlns:r="http://schemas.openxmlformats.org/officeDocument/2006/relationships" r:embed="rId1"/>
          <a:stretch>
            <a:fillRect/>
          </a:stretch>
        </a:blipFill>
      </dgm:spPr>
    </dgm:pt>
    <dgm:pt modelId="{6C856667-277D-2B4A-8F1D-81DA5AEADA02}" type="pres">
      <dgm:prSet presAssocID="{8663DAD1-836E-E045-A4B4-6165000F1504}" presName="Name25" presStyleLbl="parChTrans1D1" presStyleIdx="0" presStyleCnt="2"/>
      <dgm:spPr/>
      <dgm:t>
        <a:bodyPr/>
        <a:lstStyle/>
        <a:p>
          <a:endParaRPr lang="en-US"/>
        </a:p>
      </dgm:t>
    </dgm:pt>
    <dgm:pt modelId="{CB20DF26-F56A-9045-8538-86153E0944E4}" type="pres">
      <dgm:prSet presAssocID="{639F32E6-19CF-1D40-B473-03652C8DB52C}" presName="node" presStyleCnt="0"/>
      <dgm:spPr/>
    </dgm:pt>
    <dgm:pt modelId="{BAB4398C-E0A5-AB4C-9EDB-0C3BFB0CD76A}" type="pres">
      <dgm:prSet presAssocID="{639F32E6-19CF-1D40-B473-03652C8DB52C}" presName="parentNode" presStyleLbl="node1" presStyleIdx="1" presStyleCnt="3">
        <dgm:presLayoutVars>
          <dgm:chMax val="1"/>
          <dgm:bulletEnabled val="1"/>
        </dgm:presLayoutVars>
      </dgm:prSet>
      <dgm:spPr/>
      <dgm:t>
        <a:bodyPr/>
        <a:lstStyle/>
        <a:p>
          <a:endParaRPr lang="en-US"/>
        </a:p>
      </dgm:t>
    </dgm:pt>
    <dgm:pt modelId="{B41FB330-224C-314A-A309-45FD1CD9DFEF}" type="pres">
      <dgm:prSet presAssocID="{639F32E6-19CF-1D40-B473-03652C8DB52C}" presName="childNode" presStyleLbl="revTx" presStyleIdx="0" presStyleCnt="2">
        <dgm:presLayoutVars>
          <dgm:bulletEnabled val="1"/>
        </dgm:presLayoutVars>
      </dgm:prSet>
      <dgm:spPr/>
      <dgm:t>
        <a:bodyPr/>
        <a:lstStyle/>
        <a:p>
          <a:endParaRPr lang="en-US"/>
        </a:p>
      </dgm:t>
    </dgm:pt>
    <dgm:pt modelId="{D945BFF5-1184-1144-ACFB-658332721064}" type="pres">
      <dgm:prSet presAssocID="{320AEFE3-3B25-6143-9CCD-ECA59F51F3AE}" presName="Name25" presStyleLbl="parChTrans1D1" presStyleIdx="1" presStyleCnt="2"/>
      <dgm:spPr/>
      <dgm:t>
        <a:bodyPr/>
        <a:lstStyle/>
        <a:p>
          <a:endParaRPr lang="en-US"/>
        </a:p>
      </dgm:t>
    </dgm:pt>
    <dgm:pt modelId="{D99F83BF-2C47-E94F-A4FC-F688EAE6AF69}" type="pres">
      <dgm:prSet presAssocID="{F860BE6C-6C1C-6E40-8632-97BCAE893BD5}" presName="node" presStyleCnt="0"/>
      <dgm:spPr/>
    </dgm:pt>
    <dgm:pt modelId="{92FF2CEE-4E76-EC43-934D-C8536BD69539}" type="pres">
      <dgm:prSet presAssocID="{F860BE6C-6C1C-6E40-8632-97BCAE893BD5}" presName="parentNode" presStyleLbl="node1" presStyleIdx="2" presStyleCnt="3">
        <dgm:presLayoutVars>
          <dgm:chMax val="1"/>
          <dgm:bulletEnabled val="1"/>
        </dgm:presLayoutVars>
      </dgm:prSet>
      <dgm:spPr/>
      <dgm:t>
        <a:bodyPr/>
        <a:lstStyle/>
        <a:p>
          <a:endParaRPr lang="en-US"/>
        </a:p>
      </dgm:t>
    </dgm:pt>
    <dgm:pt modelId="{5FD812FC-54A9-EB4C-8002-2123AF40C113}" type="pres">
      <dgm:prSet presAssocID="{F860BE6C-6C1C-6E40-8632-97BCAE893BD5}" presName="childNode" presStyleLbl="revTx" presStyleIdx="1" presStyleCnt="2">
        <dgm:presLayoutVars>
          <dgm:bulletEnabled val="1"/>
        </dgm:presLayoutVars>
      </dgm:prSet>
      <dgm:spPr/>
      <dgm:t>
        <a:bodyPr/>
        <a:lstStyle/>
        <a:p>
          <a:endParaRPr lang="en-US"/>
        </a:p>
      </dgm:t>
    </dgm:pt>
  </dgm:ptLst>
  <dgm:cxnLst>
    <dgm:cxn modelId="{F197AA74-D6CF-5443-AE94-29196CB76298}" srcId="{051D16DA-8299-4149-8B4D-EF02A56CF2E1}" destId="{639F32E6-19CF-1D40-B473-03652C8DB52C}" srcOrd="0" destOrd="0" parTransId="{8663DAD1-836E-E045-A4B4-6165000F1504}" sibTransId="{FBFAC3C8-C1A1-0E4F-8639-1D7CEA9ED159}"/>
    <dgm:cxn modelId="{CCA9E8AD-9E32-5D4F-BABC-4EAA69025AC4}" type="presOf" srcId="{639F32E6-19CF-1D40-B473-03652C8DB52C}" destId="{BAB4398C-E0A5-AB4C-9EDB-0C3BFB0CD76A}" srcOrd="0" destOrd="0" presId="urn:microsoft.com/office/officeart/2005/8/layout/radial2"/>
    <dgm:cxn modelId="{5A192B6E-F1EA-D04F-8CE7-BC3D70241DE4}" srcId="{639F32E6-19CF-1D40-B473-03652C8DB52C}" destId="{543B9D6F-2322-1C46-A911-AC60812A07F4}" srcOrd="0" destOrd="0" parTransId="{9878428F-CEEB-D747-90F1-A021C9881DB6}" sibTransId="{9BA5DE6A-0267-BA48-91B3-AE0DFBD3F1BE}"/>
    <dgm:cxn modelId="{DBB33249-2A56-5347-86F0-4FC562968457}" type="presOf" srcId="{E763DEBA-0931-BA44-85BB-5759ABE9F2D6}" destId="{5FD812FC-54A9-EB4C-8002-2123AF40C113}" srcOrd="0" destOrd="0" presId="urn:microsoft.com/office/officeart/2005/8/layout/radial2"/>
    <dgm:cxn modelId="{176145A8-266B-FE47-BE34-AA441E9AA9CB}" type="presOf" srcId="{1F907E1A-2363-7940-9D0A-35577FA7CF72}" destId="{B41FB330-224C-314A-A309-45FD1CD9DFEF}" srcOrd="0" destOrd="1" presId="urn:microsoft.com/office/officeart/2005/8/layout/radial2"/>
    <dgm:cxn modelId="{32496822-7FBA-FA47-AAEC-77A0B1E038F7}" type="presOf" srcId="{8663DAD1-836E-E045-A4B4-6165000F1504}" destId="{6C856667-277D-2B4A-8F1D-81DA5AEADA02}" srcOrd="0" destOrd="0" presId="urn:microsoft.com/office/officeart/2005/8/layout/radial2"/>
    <dgm:cxn modelId="{B613B75C-418A-C84F-AAC1-497E83EDAD48}" type="presOf" srcId="{543B9D6F-2322-1C46-A911-AC60812A07F4}" destId="{B41FB330-224C-314A-A309-45FD1CD9DFEF}" srcOrd="0" destOrd="0" presId="urn:microsoft.com/office/officeart/2005/8/layout/radial2"/>
    <dgm:cxn modelId="{88D9FFF1-7A78-504E-B3B8-26F646902425}" srcId="{639F32E6-19CF-1D40-B473-03652C8DB52C}" destId="{1F907E1A-2363-7940-9D0A-35577FA7CF72}" srcOrd="1" destOrd="0" parTransId="{F7E2D0FE-F7B2-E94B-A5B1-0073C486F8A9}" sibTransId="{715DD9EA-7721-194A-8052-7C6BE23CA3EB}"/>
    <dgm:cxn modelId="{5723DE53-E083-6444-82EB-5076F7823E43}" srcId="{051D16DA-8299-4149-8B4D-EF02A56CF2E1}" destId="{F860BE6C-6C1C-6E40-8632-97BCAE893BD5}" srcOrd="1" destOrd="0" parTransId="{320AEFE3-3B25-6143-9CCD-ECA59F51F3AE}" sibTransId="{76F85C9A-05F3-0241-B63C-6EB1B62649CB}"/>
    <dgm:cxn modelId="{C05E7634-50D0-814D-AA79-2075261561F7}" type="presOf" srcId="{051D16DA-8299-4149-8B4D-EF02A56CF2E1}" destId="{9B7B0504-2269-1A48-B5DF-2C8EF7568462}" srcOrd="0" destOrd="0" presId="urn:microsoft.com/office/officeart/2005/8/layout/radial2"/>
    <dgm:cxn modelId="{9BC44398-883B-444A-9DB8-F3ECFCA0950B}" type="presOf" srcId="{F860BE6C-6C1C-6E40-8632-97BCAE893BD5}" destId="{92FF2CEE-4E76-EC43-934D-C8536BD69539}" srcOrd="0" destOrd="0" presId="urn:microsoft.com/office/officeart/2005/8/layout/radial2"/>
    <dgm:cxn modelId="{4C54850F-476B-4244-8E39-18F942FCE05A}" type="presOf" srcId="{320AEFE3-3B25-6143-9CCD-ECA59F51F3AE}" destId="{D945BFF5-1184-1144-ACFB-658332721064}" srcOrd="0" destOrd="0" presId="urn:microsoft.com/office/officeart/2005/8/layout/radial2"/>
    <dgm:cxn modelId="{9EC15C47-4820-AA4A-8CC4-80AE8F905346}" srcId="{F860BE6C-6C1C-6E40-8632-97BCAE893BD5}" destId="{E763DEBA-0931-BA44-85BB-5759ABE9F2D6}" srcOrd="0" destOrd="0" parTransId="{782D8B08-4DFF-2041-9D06-15C4AD43E388}" sibTransId="{252DF86A-14E4-7B4D-8030-6BB7939EB2C1}"/>
    <dgm:cxn modelId="{4A08B1C2-25DD-0145-B203-0F21B3CD9CBC}" type="presParOf" srcId="{9B7B0504-2269-1A48-B5DF-2C8EF7568462}" destId="{B64A3446-6EDA-5444-9EC5-10B20F5B59D3}" srcOrd="0" destOrd="0" presId="urn:microsoft.com/office/officeart/2005/8/layout/radial2"/>
    <dgm:cxn modelId="{09A96400-076A-444D-9487-108938E79530}" type="presParOf" srcId="{B64A3446-6EDA-5444-9EC5-10B20F5B59D3}" destId="{72D74A9A-090D-6345-9B00-35E99C787304}" srcOrd="0" destOrd="0" presId="urn:microsoft.com/office/officeart/2005/8/layout/radial2"/>
    <dgm:cxn modelId="{BBF5C184-C63C-984B-8531-984C75404799}" type="presParOf" srcId="{72D74A9A-090D-6345-9B00-35E99C787304}" destId="{E2BBCAE2-36DA-834E-A673-92E0D7C5B726}" srcOrd="0" destOrd="0" presId="urn:microsoft.com/office/officeart/2005/8/layout/radial2"/>
    <dgm:cxn modelId="{D5D06129-A8B4-044E-9D47-5FBC37A70778}" type="presParOf" srcId="{72D74A9A-090D-6345-9B00-35E99C787304}" destId="{90A62F39-8066-204F-8F67-F1F2548CD86E}" srcOrd="1" destOrd="0" presId="urn:microsoft.com/office/officeart/2005/8/layout/radial2"/>
    <dgm:cxn modelId="{853AA334-B315-7B4B-8C28-819FD4A45738}" type="presParOf" srcId="{B64A3446-6EDA-5444-9EC5-10B20F5B59D3}" destId="{6C856667-277D-2B4A-8F1D-81DA5AEADA02}" srcOrd="1" destOrd="0" presId="urn:microsoft.com/office/officeart/2005/8/layout/radial2"/>
    <dgm:cxn modelId="{F1D69297-88CD-2447-8281-729E498CB89F}" type="presParOf" srcId="{B64A3446-6EDA-5444-9EC5-10B20F5B59D3}" destId="{CB20DF26-F56A-9045-8538-86153E0944E4}" srcOrd="2" destOrd="0" presId="urn:microsoft.com/office/officeart/2005/8/layout/radial2"/>
    <dgm:cxn modelId="{4EA9EAFF-6A26-D347-B36B-E5D46FDF32E3}" type="presParOf" srcId="{CB20DF26-F56A-9045-8538-86153E0944E4}" destId="{BAB4398C-E0A5-AB4C-9EDB-0C3BFB0CD76A}" srcOrd="0" destOrd="0" presId="urn:microsoft.com/office/officeart/2005/8/layout/radial2"/>
    <dgm:cxn modelId="{F38B5912-F4A3-DD40-BDEF-F620E0D60B40}" type="presParOf" srcId="{CB20DF26-F56A-9045-8538-86153E0944E4}" destId="{B41FB330-224C-314A-A309-45FD1CD9DFEF}" srcOrd="1" destOrd="0" presId="urn:microsoft.com/office/officeart/2005/8/layout/radial2"/>
    <dgm:cxn modelId="{C776ADE0-A728-134F-813C-7424F190FCA6}" type="presParOf" srcId="{B64A3446-6EDA-5444-9EC5-10B20F5B59D3}" destId="{D945BFF5-1184-1144-ACFB-658332721064}" srcOrd="3" destOrd="0" presId="urn:microsoft.com/office/officeart/2005/8/layout/radial2"/>
    <dgm:cxn modelId="{64E76134-FDBA-3748-B9E1-E23166C98C54}" type="presParOf" srcId="{B64A3446-6EDA-5444-9EC5-10B20F5B59D3}" destId="{D99F83BF-2C47-E94F-A4FC-F688EAE6AF69}" srcOrd="4" destOrd="0" presId="urn:microsoft.com/office/officeart/2005/8/layout/radial2"/>
    <dgm:cxn modelId="{B45168AA-5460-8B48-A03A-3F3502D6BB70}" type="presParOf" srcId="{D99F83BF-2C47-E94F-A4FC-F688EAE6AF69}" destId="{92FF2CEE-4E76-EC43-934D-C8536BD69539}" srcOrd="0" destOrd="0" presId="urn:microsoft.com/office/officeart/2005/8/layout/radial2"/>
    <dgm:cxn modelId="{CF7A2C26-6897-6641-81F0-663144481EA4}" type="presParOf" srcId="{D99F83BF-2C47-E94F-A4FC-F688EAE6AF69}" destId="{5FD812FC-54A9-EB4C-8002-2123AF40C113}"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BFF5-1184-1144-ACFB-658332721064}">
      <dsp:nvSpPr>
        <dsp:cNvPr id="0" name=""/>
        <dsp:cNvSpPr/>
      </dsp:nvSpPr>
      <dsp:spPr>
        <a:xfrm rot="1762081">
          <a:off x="3457656" y="2570676"/>
          <a:ext cx="746744" cy="50888"/>
        </a:xfrm>
        <a:custGeom>
          <a:avLst/>
          <a:gdLst/>
          <a:ahLst/>
          <a:cxnLst/>
          <a:rect l="0" t="0" r="0" b="0"/>
          <a:pathLst>
            <a:path>
              <a:moveTo>
                <a:pt x="0" y="25444"/>
              </a:moveTo>
              <a:lnTo>
                <a:pt x="746744" y="25444"/>
              </a:lnTo>
            </a:path>
          </a:pathLst>
        </a:custGeom>
        <a:noFill/>
        <a:ln w="41275" cap="flat" cmpd="sng" algn="ctr">
          <a:solidFill>
            <a:scrgbClr r="0" g="0" b="0"/>
          </a:solidFill>
          <a:prstDash val="solid"/>
          <a:miter lim="800000"/>
          <a:tailEnd type="stealth" w="lg" len="lg"/>
        </a:ln>
        <a:effectLst/>
      </dsp:spPr>
      <dsp:style>
        <a:lnRef idx="1">
          <a:scrgbClr r="0" g="0" b="0"/>
        </a:lnRef>
        <a:fillRef idx="0">
          <a:scrgbClr r="0" g="0" b="0"/>
        </a:fillRef>
        <a:effectRef idx="0">
          <a:scrgbClr r="0" g="0" b="0"/>
        </a:effectRef>
        <a:fontRef idx="minor"/>
      </dsp:style>
    </dsp:sp>
    <dsp:sp modelId="{6C856667-277D-2B4A-8F1D-81DA5AEADA02}">
      <dsp:nvSpPr>
        <dsp:cNvPr id="0" name=""/>
        <dsp:cNvSpPr/>
      </dsp:nvSpPr>
      <dsp:spPr>
        <a:xfrm rot="19837919">
          <a:off x="3457656" y="1246161"/>
          <a:ext cx="746744" cy="50888"/>
        </a:xfrm>
        <a:custGeom>
          <a:avLst/>
          <a:gdLst/>
          <a:ahLst/>
          <a:cxnLst/>
          <a:rect l="0" t="0" r="0" b="0"/>
          <a:pathLst>
            <a:path>
              <a:moveTo>
                <a:pt x="0" y="25444"/>
              </a:moveTo>
              <a:lnTo>
                <a:pt x="746744" y="25444"/>
              </a:lnTo>
            </a:path>
          </a:pathLst>
        </a:custGeom>
        <a:noFill/>
        <a:ln w="41275" cap="flat" cmpd="sng" algn="ctr">
          <a:solidFill>
            <a:scrgbClr r="0" g="0" b="0"/>
          </a:solidFill>
          <a:prstDash val="solid"/>
          <a:miter lim="800000"/>
          <a:tailEnd type="stealth" w="lg" len="lg"/>
        </a:ln>
        <a:effectLst/>
      </dsp:spPr>
      <dsp:style>
        <a:lnRef idx="1">
          <a:scrgbClr r="0" g="0" b="0"/>
        </a:lnRef>
        <a:fillRef idx="0">
          <a:scrgbClr r="0" g="0" b="0"/>
        </a:fillRef>
        <a:effectRef idx="0">
          <a:scrgbClr r="0" g="0" b="0"/>
        </a:effectRef>
        <a:fontRef idx="minor"/>
      </dsp:style>
    </dsp:sp>
    <dsp:sp modelId="{90A62F39-8066-204F-8F67-F1F2548CD86E}">
      <dsp:nvSpPr>
        <dsp:cNvPr id="0" name=""/>
        <dsp:cNvSpPr/>
      </dsp:nvSpPr>
      <dsp:spPr>
        <a:xfrm>
          <a:off x="0" y="717486"/>
          <a:ext cx="3813851" cy="2432753"/>
        </a:xfrm>
        <a:prstGeom prst="ellipse">
          <a:avLst/>
        </a:prstGeom>
        <a:blipFill>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AB4398C-E0A5-AB4C-9EDB-0C3BFB0CD76A}">
      <dsp:nvSpPr>
        <dsp:cNvPr id="0" name=""/>
        <dsp:cNvSpPr/>
      </dsp:nvSpPr>
      <dsp:spPr>
        <a:xfrm>
          <a:off x="4062626" y="752"/>
          <a:ext cx="1459651" cy="14596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Very few new label</a:t>
          </a:r>
          <a:endParaRPr lang="en-US" sz="2400" kern="1200" dirty="0"/>
        </a:p>
      </dsp:txBody>
      <dsp:txXfrm>
        <a:off x="4276387" y="214513"/>
        <a:ext cx="1032129" cy="1032129"/>
      </dsp:txXfrm>
    </dsp:sp>
    <dsp:sp modelId="{B41FB330-224C-314A-A309-45FD1CD9DFEF}">
      <dsp:nvSpPr>
        <dsp:cNvPr id="0" name=""/>
        <dsp:cNvSpPr/>
      </dsp:nvSpPr>
      <dsp:spPr>
        <a:xfrm>
          <a:off x="5668244" y="752"/>
          <a:ext cx="2189477" cy="145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Tune the last layer</a:t>
          </a:r>
          <a:endParaRPr lang="en-US" sz="2400" kern="1200" dirty="0"/>
        </a:p>
        <a:p>
          <a:pPr marL="228600" lvl="1" indent="-228600" algn="l" defTabSz="1066800">
            <a:lnSpc>
              <a:spcPct val="90000"/>
            </a:lnSpc>
            <a:spcBef>
              <a:spcPct val="0"/>
            </a:spcBef>
            <a:spcAft>
              <a:spcPct val="15000"/>
            </a:spcAft>
            <a:buChar char="••"/>
          </a:pPr>
          <a:r>
            <a:rPr lang="en-US" sz="2400" kern="1200" dirty="0" smtClean="0"/>
            <a:t>Or last</a:t>
          </a:r>
          <a:r>
            <a:rPr lang="en-US" sz="2400" kern="1200" baseline="0" dirty="0" smtClean="0"/>
            <a:t> layer as feature for </a:t>
          </a:r>
          <a:r>
            <a:rPr lang="en-US" sz="2400" kern="1200" dirty="0" smtClean="0"/>
            <a:t>SVM</a:t>
          </a:r>
          <a:endParaRPr lang="en-US" sz="2400" kern="1200" dirty="0"/>
        </a:p>
      </dsp:txBody>
      <dsp:txXfrm>
        <a:off x="5668244" y="752"/>
        <a:ext cx="2189477" cy="1459651"/>
      </dsp:txXfrm>
    </dsp:sp>
    <dsp:sp modelId="{92FF2CEE-4E76-EC43-934D-C8536BD69539}">
      <dsp:nvSpPr>
        <dsp:cNvPr id="0" name=""/>
        <dsp:cNvSpPr/>
      </dsp:nvSpPr>
      <dsp:spPr>
        <a:xfrm>
          <a:off x="4062626" y="2407322"/>
          <a:ext cx="1459651" cy="14596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Enough new labels</a:t>
          </a:r>
          <a:endParaRPr lang="en-US" sz="2400" kern="1200" dirty="0"/>
        </a:p>
      </dsp:txBody>
      <dsp:txXfrm>
        <a:off x="4276387" y="2621083"/>
        <a:ext cx="1032129" cy="1032129"/>
      </dsp:txXfrm>
    </dsp:sp>
    <dsp:sp modelId="{5FD812FC-54A9-EB4C-8002-2123AF40C113}">
      <dsp:nvSpPr>
        <dsp:cNvPr id="0" name=""/>
        <dsp:cNvSpPr/>
      </dsp:nvSpPr>
      <dsp:spPr>
        <a:xfrm>
          <a:off x="5668244" y="2407322"/>
          <a:ext cx="2189477" cy="145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Tune the whole network</a:t>
          </a:r>
          <a:endParaRPr lang="en-US" sz="2400" kern="1200" dirty="0"/>
        </a:p>
      </dsp:txBody>
      <dsp:txXfrm>
        <a:off x="5668244" y="2407322"/>
        <a:ext cx="2189477" cy="1459651"/>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6803" name="Rectangle 3"/>
          <p:cNvSpPr>
            <a:spLocks noGrp="1" noChangeArrowheads="1"/>
          </p:cNvSpPr>
          <p:nvPr>
            <p:ph type="dt" sz="quarter" idx="1"/>
          </p:nvPr>
        </p:nvSpPr>
        <p:spPr bwMode="auto">
          <a:xfrm>
            <a:off x="4143375" y="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endParaRPr lang="en-US" altLang="en-US"/>
          </a:p>
        </p:txBody>
      </p:sp>
      <p:sp>
        <p:nvSpPr>
          <p:cNvPr id="76804" name="Rectangle 4"/>
          <p:cNvSpPr>
            <a:spLocks noGrp="1" noChangeArrowheads="1"/>
          </p:cNvSpPr>
          <p:nvPr>
            <p:ph type="ftr" sz="quarter" idx="2"/>
          </p:nvPr>
        </p:nvSpPr>
        <p:spPr bwMode="auto">
          <a:xfrm>
            <a:off x="0" y="911860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6805" name="Rectangle 5"/>
          <p:cNvSpPr>
            <a:spLocks noGrp="1" noChangeArrowheads="1"/>
          </p:cNvSpPr>
          <p:nvPr>
            <p:ph type="sldNum" sz="quarter" idx="3"/>
          </p:nvPr>
        </p:nvSpPr>
        <p:spPr bwMode="auto">
          <a:xfrm>
            <a:off x="4143375" y="911860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fld id="{EEF81D00-425F-46F1-9FDB-415D13E3A276}" type="slidenum">
              <a:rPr lang="en-US" altLang="en-US"/>
              <a:pPr/>
              <a:t>‹#›</a:t>
            </a:fld>
            <a:endParaRPr lang="en-US" altLang="en-US"/>
          </a:p>
        </p:txBody>
      </p:sp>
    </p:spTree>
    <p:extLst>
      <p:ext uri="{BB962C8B-B14F-4D97-AF65-F5344CB8AC3E}">
        <p14:creationId xmlns:p14="http://schemas.microsoft.com/office/powerpoint/2010/main" val="698728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171" name="Rectangle 3"/>
          <p:cNvSpPr>
            <a:spLocks noGrp="1" noChangeArrowheads="1"/>
          </p:cNvSpPr>
          <p:nvPr>
            <p:ph type="dt" idx="1"/>
          </p:nvPr>
        </p:nvSpPr>
        <p:spPr bwMode="auto">
          <a:xfrm>
            <a:off x="4143375" y="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endParaRPr lang="en-US" altLang="en-US"/>
          </a:p>
        </p:txBody>
      </p:sp>
      <p:sp>
        <p:nvSpPr>
          <p:cNvPr id="48132" name="Rectangle 4"/>
          <p:cNvSpPr>
            <a:spLocks noGrp="1" noRot="1" noChangeAspect="1" noChangeArrowheads="1" noTextEdit="1"/>
          </p:cNvSpPr>
          <p:nvPr>
            <p:ph type="sldImg" idx="2"/>
          </p:nvPr>
        </p:nvSpPr>
        <p:spPr bwMode="auto">
          <a:xfrm>
            <a:off x="1258888" y="719138"/>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7173" name="Rectangle 5"/>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11860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175" name="Rectangle 7"/>
          <p:cNvSpPr>
            <a:spLocks noGrp="1" noChangeArrowheads="1"/>
          </p:cNvSpPr>
          <p:nvPr>
            <p:ph type="sldNum" sz="quarter" idx="5"/>
          </p:nvPr>
        </p:nvSpPr>
        <p:spPr bwMode="auto">
          <a:xfrm>
            <a:off x="4143375" y="911860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fld id="{E693170F-2888-4C4F-BA2B-BA1E275CC2A1}" type="slidenum">
              <a:rPr lang="en-US" altLang="en-US"/>
              <a:pPr/>
              <a:t>‹#›</a:t>
            </a:fld>
            <a:endParaRPr lang="en-US" altLang="en-US"/>
          </a:p>
        </p:txBody>
      </p:sp>
    </p:spTree>
    <p:extLst>
      <p:ext uri="{BB962C8B-B14F-4D97-AF65-F5344CB8AC3E}">
        <p14:creationId xmlns:p14="http://schemas.microsoft.com/office/powerpoint/2010/main" val="3562234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76313">
              <a:defRPr sz="2000" i="1">
                <a:solidFill>
                  <a:schemeClr val="tx1"/>
                </a:solidFill>
                <a:latin typeface="Garamond" panose="02020404030301010803" pitchFamily="18" charset="0"/>
                <a:cs typeface="Arial" panose="020B0604020202020204" pitchFamily="34" charset="0"/>
              </a:defRPr>
            </a:lvl1pPr>
            <a:lvl2pPr marL="749300" indent="-287338" defTabSz="976313">
              <a:defRPr sz="2000" i="1">
                <a:solidFill>
                  <a:schemeClr val="tx1"/>
                </a:solidFill>
                <a:latin typeface="Garamond" panose="02020404030301010803" pitchFamily="18" charset="0"/>
                <a:cs typeface="Arial" panose="020B0604020202020204" pitchFamily="34" charset="0"/>
              </a:defRPr>
            </a:lvl2pPr>
            <a:lvl3pPr marL="1154113" indent="-231775" defTabSz="976313">
              <a:defRPr sz="2000" i="1">
                <a:solidFill>
                  <a:schemeClr val="tx1"/>
                </a:solidFill>
                <a:latin typeface="Garamond" panose="02020404030301010803" pitchFamily="18" charset="0"/>
                <a:cs typeface="Arial" panose="020B0604020202020204" pitchFamily="34" charset="0"/>
              </a:defRPr>
            </a:lvl3pPr>
            <a:lvl4pPr marL="1616075" indent="-231775" defTabSz="976313">
              <a:defRPr sz="2000" i="1">
                <a:solidFill>
                  <a:schemeClr val="tx1"/>
                </a:solidFill>
                <a:latin typeface="Garamond" panose="02020404030301010803" pitchFamily="18" charset="0"/>
                <a:cs typeface="Arial" panose="020B0604020202020204" pitchFamily="34" charset="0"/>
              </a:defRPr>
            </a:lvl4pPr>
            <a:lvl5pPr marL="2076450" indent="-231775" defTabSz="976313">
              <a:defRPr sz="2000" i="1">
                <a:solidFill>
                  <a:schemeClr val="tx1"/>
                </a:solidFill>
                <a:latin typeface="Garamond" panose="02020404030301010803" pitchFamily="18" charset="0"/>
                <a:cs typeface="Arial" panose="020B0604020202020204" pitchFamily="34" charset="0"/>
              </a:defRPr>
            </a:lvl5pPr>
            <a:lvl6pPr marL="25336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6pPr>
            <a:lvl7pPr marL="29908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7pPr>
            <a:lvl8pPr marL="34480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8pPr>
            <a:lvl9pPr marL="39052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9pPr>
          </a:lstStyle>
          <a:p>
            <a:fld id="{BD26A833-E452-4C26-886A-84C578772F64}" type="slidenum">
              <a:rPr lang="en-US" altLang="en-US" sz="1300" i="0">
                <a:latin typeface="Arial" panose="020B0604020202020204" pitchFamily="34" charset="0"/>
              </a:rPr>
              <a:pPr/>
              <a:t>1</a:t>
            </a:fld>
            <a:endParaRPr lang="en-US" altLang="en-US" sz="1300" i="0">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None/>
              <a:tabLst/>
              <a:defRPr/>
            </a:pPr>
            <a:endParaRPr lang="en-US" altLang="zh-CN" dirty="0" smtClean="0"/>
          </a:p>
        </p:txBody>
      </p:sp>
    </p:spTree>
    <p:extLst>
      <p:ext uri="{BB962C8B-B14F-4D97-AF65-F5344CB8AC3E}">
        <p14:creationId xmlns:p14="http://schemas.microsoft.com/office/powerpoint/2010/main" val="3264436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20</a:t>
            </a:fld>
            <a:endParaRPr lang="en-US" altLang="en-US"/>
          </a:p>
        </p:txBody>
      </p:sp>
    </p:spTree>
    <p:extLst>
      <p:ext uri="{BB962C8B-B14F-4D97-AF65-F5344CB8AC3E}">
        <p14:creationId xmlns:p14="http://schemas.microsoft.com/office/powerpoint/2010/main" val="1882405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21</a:t>
            </a:fld>
            <a:endParaRPr lang="en-US" altLang="en-US"/>
          </a:p>
        </p:txBody>
      </p:sp>
    </p:spTree>
    <p:extLst>
      <p:ext uri="{BB962C8B-B14F-4D97-AF65-F5344CB8AC3E}">
        <p14:creationId xmlns:p14="http://schemas.microsoft.com/office/powerpoint/2010/main" val="1642093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in the summer of 2011 I had been training similar models on the CIFAR-10 dataset and getting some good results. Ilya convinced me that with an additional week of effort, we could get equally good results on ImageNet. It actually took five months to match the 2010 state-of-the-art, and several more months to improve on it convincingly. Geoff later explained to me that I had taken Ilya much too literally. He had clearly been speaking of a </a:t>
            </a:r>
            <a:r>
              <a:rPr lang="en-US" sz="1200" b="0" i="1" kern="1200" dirty="0" smtClean="0">
                <a:solidFill>
                  <a:schemeClr val="tx1"/>
                </a:solidFill>
                <a:effectLst/>
                <a:latin typeface="Arial" panose="020B0604020202020204" pitchFamily="34" charset="0"/>
                <a:ea typeface="+mn-ea"/>
                <a:cs typeface="Arial" panose="020B0604020202020204" pitchFamily="34" charset="0"/>
              </a:rPr>
              <a:t>logical week</a:t>
            </a:r>
            <a:r>
              <a:rPr lang="en-US" sz="1200" b="0" i="0" kern="1200" dirty="0" smtClean="0">
                <a:solidFill>
                  <a:schemeClr val="tx1"/>
                </a:solidFill>
                <a:effectLst/>
                <a:latin typeface="Arial" panose="020B0604020202020204" pitchFamily="34" charset="0"/>
                <a:ea typeface="+mn-ea"/>
                <a:cs typeface="Arial" panose="020B0604020202020204" pitchFamily="34" charset="0"/>
              </a:rPr>
              <a:t>, one whose relationship to real time is indeterminate. Time scales aside, his intuition was correct.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23</a:t>
            </a:fld>
            <a:endParaRPr lang="en-US" altLang="en-US"/>
          </a:p>
        </p:txBody>
      </p:sp>
    </p:spTree>
    <p:extLst>
      <p:ext uri="{BB962C8B-B14F-4D97-AF65-F5344CB8AC3E}">
        <p14:creationId xmlns:p14="http://schemas.microsoft.com/office/powerpoint/2010/main" val="183219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in the summer of 2011 I had been training similar models on the CIFAR-10 dataset and getting some good results. Ilya convinced me that with an additional week of effort, we could get equally good results on ImageNet. It actually took five months to match the 2010 state-of-the-art, and several more months to improve on it convincingly. Geoff later explained to me that I had taken Ilya much too literally. He had clearly been speaking of a </a:t>
            </a:r>
            <a:r>
              <a:rPr lang="en-US" sz="1200" b="0" i="1" kern="1200" dirty="0" smtClean="0">
                <a:solidFill>
                  <a:schemeClr val="tx1"/>
                </a:solidFill>
                <a:effectLst/>
                <a:latin typeface="Arial" panose="020B0604020202020204" pitchFamily="34" charset="0"/>
                <a:ea typeface="+mn-ea"/>
                <a:cs typeface="Arial" panose="020B0604020202020204" pitchFamily="34" charset="0"/>
              </a:rPr>
              <a:t>logical week</a:t>
            </a:r>
            <a:r>
              <a:rPr lang="en-US" sz="1200" b="0" i="0" kern="1200" dirty="0" smtClean="0">
                <a:solidFill>
                  <a:schemeClr val="tx1"/>
                </a:solidFill>
                <a:effectLst/>
                <a:latin typeface="Arial" panose="020B0604020202020204" pitchFamily="34" charset="0"/>
                <a:ea typeface="+mn-ea"/>
                <a:cs typeface="Arial" panose="020B0604020202020204" pitchFamily="34" charset="0"/>
              </a:rPr>
              <a:t>, one whose relationship to real time is indeterminate. Time scales aside, his intuition was correct.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24</a:t>
            </a:fld>
            <a:endParaRPr lang="en-US" altLang="en-US"/>
          </a:p>
        </p:txBody>
      </p:sp>
    </p:spTree>
    <p:extLst>
      <p:ext uri="{BB962C8B-B14F-4D97-AF65-F5344CB8AC3E}">
        <p14:creationId xmlns:p14="http://schemas.microsoft.com/office/powerpoint/2010/main" val="22296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25</a:t>
            </a:fld>
            <a:endParaRPr lang="en-US" altLang="en-US"/>
          </a:p>
        </p:txBody>
      </p:sp>
    </p:spTree>
    <p:extLst>
      <p:ext uri="{BB962C8B-B14F-4D97-AF65-F5344CB8AC3E}">
        <p14:creationId xmlns:p14="http://schemas.microsoft.com/office/powerpoint/2010/main" val="1098857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26</a:t>
            </a:fld>
            <a:endParaRPr lang="en-US" altLang="en-US"/>
          </a:p>
        </p:txBody>
      </p:sp>
    </p:spTree>
    <p:extLst>
      <p:ext uri="{BB962C8B-B14F-4D97-AF65-F5344CB8AC3E}">
        <p14:creationId xmlns:p14="http://schemas.microsoft.com/office/powerpoint/2010/main" val="566968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27</a:t>
            </a:fld>
            <a:endParaRPr lang="en-US" altLang="en-US"/>
          </a:p>
        </p:txBody>
      </p:sp>
    </p:spTree>
    <p:extLst>
      <p:ext uri="{BB962C8B-B14F-4D97-AF65-F5344CB8AC3E}">
        <p14:creationId xmlns:p14="http://schemas.microsoft.com/office/powerpoint/2010/main" val="772690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28</a:t>
            </a:fld>
            <a:endParaRPr lang="en-US" altLang="en-US"/>
          </a:p>
        </p:txBody>
      </p:sp>
    </p:spTree>
    <p:extLst>
      <p:ext uri="{BB962C8B-B14F-4D97-AF65-F5344CB8AC3E}">
        <p14:creationId xmlns:p14="http://schemas.microsoft.com/office/powerpoint/2010/main" val="490313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29</a:t>
            </a:fld>
            <a:endParaRPr lang="en-US" altLang="en-US"/>
          </a:p>
        </p:txBody>
      </p:sp>
    </p:spTree>
    <p:extLst>
      <p:ext uri="{BB962C8B-B14F-4D97-AF65-F5344CB8AC3E}">
        <p14:creationId xmlns:p14="http://schemas.microsoft.com/office/powerpoint/2010/main" val="1043363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30</a:t>
            </a:fld>
            <a:endParaRPr lang="en-US" altLang="en-US"/>
          </a:p>
        </p:txBody>
      </p:sp>
    </p:spTree>
    <p:extLst>
      <p:ext uri="{BB962C8B-B14F-4D97-AF65-F5344CB8AC3E}">
        <p14:creationId xmlns:p14="http://schemas.microsoft.com/office/powerpoint/2010/main" val="358165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2</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2</a:t>
            </a:fld>
            <a:endParaRPr lang="en-US" altLang="en-US" sz="1200">
              <a:latin typeface="Calibri" charset="0"/>
            </a:endParaRPr>
          </a:p>
        </p:txBody>
      </p:sp>
    </p:spTree>
    <p:extLst>
      <p:ext uri="{BB962C8B-B14F-4D97-AF65-F5344CB8AC3E}">
        <p14:creationId xmlns:p14="http://schemas.microsoft.com/office/powerpoint/2010/main" val="47815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 Layer 1 </a:t>
            </a:r>
          </a:p>
          <a:p>
            <a:r>
              <a:rPr lang="en-US" sz="1200" kern="1200" dirty="0" smtClean="0">
                <a:solidFill>
                  <a:schemeClr val="tx1"/>
                </a:solidFill>
                <a:effectLst/>
                <a:latin typeface="Arial" panose="020B0604020202020204" pitchFamily="34" charset="0"/>
                <a:ea typeface="+mn-ea"/>
                <a:cs typeface="Arial" panose="020B0604020202020204" pitchFamily="34" charset="0"/>
              </a:rPr>
              <a:t># Layer </a:t>
            </a:r>
            <a:r>
              <a:rPr lang="en-US" sz="1200" kern="1200" smtClean="0">
                <a:solidFill>
                  <a:schemeClr val="tx1"/>
                </a:solidFill>
                <a:effectLst/>
                <a:latin typeface="Arial" panose="020B0604020202020204" pitchFamily="34" charset="0"/>
                <a:ea typeface="+mn-ea"/>
                <a:cs typeface="Arial" panose="020B0604020202020204" pitchFamily="34" charset="0"/>
              </a:rPr>
              <a:t>2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3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4 # </a:t>
            </a:r>
            <a:r>
              <a:rPr lang="en-US" sz="1200" kern="1200" dirty="0" smtClean="0">
                <a:solidFill>
                  <a:schemeClr val="tx1"/>
                </a:solidFill>
                <a:effectLst/>
                <a:latin typeface="Arial" panose="020B0604020202020204" pitchFamily="34" charset="0"/>
                <a:ea typeface="+mn-ea"/>
                <a:cs typeface="Arial" panose="020B0604020202020204" pitchFamily="34" charset="0"/>
              </a:rPr>
              <a:t>Layer 5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(ZeroPadding2D((1, 1)))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(Conv2D(1024, (3, 3), padding='same'))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(MaxPooling2D(</a:t>
            </a:r>
            <a:r>
              <a:rPr lang="en-US" sz="1200" kern="1200" dirty="0" err="1" smtClean="0">
                <a:solidFill>
                  <a:schemeClr val="tx1"/>
                </a:solidFill>
                <a:effectLst/>
                <a:latin typeface="Arial" panose="020B0604020202020204" pitchFamily="34" charset="0"/>
                <a:ea typeface="+mn-ea"/>
                <a:cs typeface="Arial" panose="020B0604020202020204" pitchFamily="34" charset="0"/>
              </a:rPr>
              <a:t>pool_size</a:t>
            </a:r>
            <a:r>
              <a:rPr lang="en-US" sz="1200" kern="1200" dirty="0" smtClean="0">
                <a:solidFill>
                  <a:schemeClr val="tx1"/>
                </a:solidFill>
                <a:effectLst/>
                <a:latin typeface="Arial" panose="020B0604020202020204" pitchFamily="34" charset="0"/>
                <a:ea typeface="+mn-ea"/>
                <a:cs typeface="Arial" panose="020B0604020202020204" pitchFamily="34" charset="0"/>
              </a:rPr>
              <a:t>=(2, 2))) # Layer 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(Flatten())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(Dense(3072))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7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(Dense(4096))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8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a:t>
            </a:r>
            <a:r>
              <a:rPr lang="en-US" sz="1200" kern="1200" dirty="0" err="1" smtClean="0">
                <a:solidFill>
                  <a:schemeClr val="tx1"/>
                </a:solidFill>
                <a:effectLst/>
                <a:latin typeface="Arial" panose="020B0604020202020204" pitchFamily="34" charset="0"/>
                <a:ea typeface="+mn-ea"/>
                <a:cs typeface="Arial" panose="020B0604020202020204" pitchFamily="34" charset="0"/>
              </a:rPr>
              <a:t>n_classes</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softmax</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32</a:t>
            </a:fld>
            <a:endParaRPr lang="en-US" altLang="en-US"/>
          </a:p>
        </p:txBody>
      </p:sp>
    </p:spTree>
    <p:extLst>
      <p:ext uri="{BB962C8B-B14F-4D97-AF65-F5344CB8AC3E}">
        <p14:creationId xmlns:p14="http://schemas.microsoft.com/office/powerpoint/2010/main" val="806881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 Layer 1 </a:t>
            </a:r>
          </a:p>
          <a:p>
            <a:r>
              <a:rPr lang="en-US" sz="1200" kern="1200" dirty="0" smtClean="0">
                <a:solidFill>
                  <a:schemeClr val="tx1"/>
                </a:solidFill>
                <a:effectLst/>
                <a:latin typeface="Arial" panose="020B0604020202020204" pitchFamily="34" charset="0"/>
                <a:ea typeface="+mn-ea"/>
                <a:cs typeface="Arial" panose="020B0604020202020204" pitchFamily="34" charset="0"/>
              </a:rPr>
              <a:t># Layer </a:t>
            </a:r>
            <a:r>
              <a:rPr lang="en-US" sz="1200" kern="1200" smtClean="0">
                <a:solidFill>
                  <a:schemeClr val="tx1"/>
                </a:solidFill>
                <a:effectLst/>
                <a:latin typeface="Arial" panose="020B0604020202020204" pitchFamily="34" charset="0"/>
                <a:ea typeface="+mn-ea"/>
                <a:cs typeface="Arial" panose="020B0604020202020204" pitchFamily="34" charset="0"/>
              </a:rPr>
              <a:t>2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3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4 # </a:t>
            </a:r>
            <a:r>
              <a:rPr lang="en-US" sz="1200" kern="1200" dirty="0" smtClean="0">
                <a:solidFill>
                  <a:schemeClr val="tx1"/>
                </a:solidFill>
                <a:effectLst/>
                <a:latin typeface="Arial" panose="020B0604020202020204" pitchFamily="34" charset="0"/>
                <a:ea typeface="+mn-ea"/>
                <a:cs typeface="Arial" panose="020B0604020202020204" pitchFamily="34" charset="0"/>
              </a:rPr>
              <a:t>Layer 5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(ZeroPadding2D((1, 1)))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(Conv2D(1024, (3, 3), padding='same'))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(MaxPooling2D(</a:t>
            </a:r>
            <a:r>
              <a:rPr lang="en-US" sz="1200" kern="1200" dirty="0" err="1" smtClean="0">
                <a:solidFill>
                  <a:schemeClr val="tx1"/>
                </a:solidFill>
                <a:effectLst/>
                <a:latin typeface="Arial" panose="020B0604020202020204" pitchFamily="34" charset="0"/>
                <a:ea typeface="+mn-ea"/>
                <a:cs typeface="Arial" panose="020B0604020202020204" pitchFamily="34" charset="0"/>
              </a:rPr>
              <a:t>pool_size</a:t>
            </a:r>
            <a:r>
              <a:rPr lang="en-US" sz="1200" kern="1200" dirty="0" smtClean="0">
                <a:solidFill>
                  <a:schemeClr val="tx1"/>
                </a:solidFill>
                <a:effectLst/>
                <a:latin typeface="Arial" panose="020B0604020202020204" pitchFamily="34" charset="0"/>
                <a:ea typeface="+mn-ea"/>
                <a:cs typeface="Arial" panose="020B0604020202020204" pitchFamily="34" charset="0"/>
              </a:rPr>
              <a:t>=(2, 2))) # Layer 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(Flatten())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(Dense(3072))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7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(Dense(4096))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8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a:t>
            </a:r>
            <a:r>
              <a:rPr lang="en-US" sz="1200" kern="1200" dirty="0" err="1" smtClean="0">
                <a:solidFill>
                  <a:schemeClr val="tx1"/>
                </a:solidFill>
                <a:effectLst/>
                <a:latin typeface="Arial" panose="020B0604020202020204" pitchFamily="34" charset="0"/>
                <a:ea typeface="+mn-ea"/>
                <a:cs typeface="Arial" panose="020B0604020202020204" pitchFamily="34" charset="0"/>
              </a:rPr>
              <a:t>n_classes</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softmax</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33</a:t>
            </a:fld>
            <a:endParaRPr lang="en-US" altLang="en-US"/>
          </a:p>
        </p:txBody>
      </p:sp>
    </p:spTree>
    <p:extLst>
      <p:ext uri="{BB962C8B-B14F-4D97-AF65-F5344CB8AC3E}">
        <p14:creationId xmlns:p14="http://schemas.microsoft.com/office/powerpoint/2010/main" val="360638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 Layer 1 </a:t>
            </a:r>
          </a:p>
          <a:p>
            <a:r>
              <a:rPr lang="en-US" sz="1200" kern="1200" dirty="0" smtClean="0">
                <a:solidFill>
                  <a:schemeClr val="tx1"/>
                </a:solidFill>
                <a:effectLst/>
                <a:latin typeface="Arial" panose="020B0604020202020204" pitchFamily="34" charset="0"/>
                <a:ea typeface="+mn-ea"/>
                <a:cs typeface="Arial" panose="020B0604020202020204" pitchFamily="34" charset="0"/>
              </a:rPr>
              <a:t># Layer 2 # Layer 3 # Layer 4 # Layer 5 # Layer 6 # Layer 7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34</a:t>
            </a:fld>
            <a:endParaRPr lang="en-US" altLang="en-US"/>
          </a:p>
        </p:txBody>
      </p:sp>
    </p:spTree>
    <p:extLst>
      <p:ext uri="{BB962C8B-B14F-4D97-AF65-F5344CB8AC3E}">
        <p14:creationId xmlns:p14="http://schemas.microsoft.com/office/powerpoint/2010/main" val="2132870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35</a:t>
            </a:fld>
            <a:endParaRPr lang="en-US" altLang="en-US"/>
          </a:p>
        </p:txBody>
      </p:sp>
    </p:spTree>
    <p:extLst>
      <p:ext uri="{BB962C8B-B14F-4D97-AF65-F5344CB8AC3E}">
        <p14:creationId xmlns:p14="http://schemas.microsoft.com/office/powerpoint/2010/main" val="2109518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36</a:t>
            </a:fld>
            <a:endParaRPr lang="en-US" altLang="en-US"/>
          </a:p>
        </p:txBody>
      </p:sp>
    </p:spTree>
    <p:extLst>
      <p:ext uri="{BB962C8B-B14F-4D97-AF65-F5344CB8AC3E}">
        <p14:creationId xmlns:p14="http://schemas.microsoft.com/office/powerpoint/2010/main" val="1304733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37</a:t>
            </a:fld>
            <a:endParaRPr lang="en-US" altLang="en-US"/>
          </a:p>
        </p:txBody>
      </p:sp>
    </p:spTree>
    <p:extLst>
      <p:ext uri="{BB962C8B-B14F-4D97-AF65-F5344CB8AC3E}">
        <p14:creationId xmlns:p14="http://schemas.microsoft.com/office/powerpoint/2010/main" val="850669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4</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4</a:t>
            </a:fld>
            <a:endParaRPr lang="en-US" altLang="en-US" sz="1200">
              <a:latin typeface="Calibri" charset="0"/>
            </a:endParaRPr>
          </a:p>
        </p:txBody>
      </p:sp>
    </p:spTree>
    <p:extLst>
      <p:ext uri="{BB962C8B-B14F-4D97-AF65-F5344CB8AC3E}">
        <p14:creationId xmlns:p14="http://schemas.microsoft.com/office/powerpoint/2010/main" val="1724966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smtClean="0"/>
              <a:t>	That is why NVidia has kept its competence with CNN libraries </a:t>
            </a:r>
          </a:p>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5</a:t>
            </a:fld>
            <a:endParaRPr lang="en-US" altLang="en-US"/>
          </a:p>
        </p:txBody>
      </p:sp>
    </p:spTree>
    <p:extLst>
      <p:ext uri="{BB962C8B-B14F-4D97-AF65-F5344CB8AC3E}">
        <p14:creationId xmlns:p14="http://schemas.microsoft.com/office/powerpoint/2010/main" val="59285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convolutions used for MOST (or all) </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6</a:t>
            </a:fld>
            <a:endParaRPr lang="en-US" altLang="en-US"/>
          </a:p>
        </p:txBody>
      </p:sp>
    </p:spTree>
    <p:extLst>
      <p:ext uri="{BB962C8B-B14F-4D97-AF65-F5344CB8AC3E}">
        <p14:creationId xmlns:p14="http://schemas.microsoft.com/office/powerpoint/2010/main" val="4629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eaLnBrk="0" hangingPunct="0">
              <a:defRPr>
                <a:solidFill>
                  <a:schemeClr val="tx1"/>
                </a:solidFill>
                <a:latin typeface="Arial" charset="0"/>
                <a:ea typeface="Arial" charset="0"/>
                <a:cs typeface="Arial" charset="0"/>
              </a:defRPr>
            </a:lvl1pPr>
            <a:lvl2pPr marL="742950" indent="-285750" defTabSz="966788" eaLnBrk="0" hangingPunct="0">
              <a:defRPr>
                <a:solidFill>
                  <a:schemeClr val="tx1"/>
                </a:solidFill>
                <a:latin typeface="Arial" charset="0"/>
                <a:ea typeface="Arial" charset="0"/>
                <a:cs typeface="Arial" charset="0"/>
              </a:defRPr>
            </a:lvl2pPr>
            <a:lvl3pPr marL="1143000" indent="-228600" defTabSz="966788" eaLnBrk="0" hangingPunct="0">
              <a:defRPr>
                <a:solidFill>
                  <a:schemeClr val="tx1"/>
                </a:solidFill>
                <a:latin typeface="Arial" charset="0"/>
                <a:ea typeface="Arial" charset="0"/>
                <a:cs typeface="Arial" charset="0"/>
              </a:defRPr>
            </a:lvl3pPr>
            <a:lvl4pPr marL="1600200" indent="-228600" defTabSz="966788" eaLnBrk="0" hangingPunct="0">
              <a:defRPr>
                <a:solidFill>
                  <a:schemeClr val="tx1"/>
                </a:solidFill>
                <a:latin typeface="Arial" charset="0"/>
                <a:ea typeface="Arial" charset="0"/>
                <a:cs typeface="Arial" charset="0"/>
              </a:defRPr>
            </a:lvl4pPr>
            <a:lvl5pPr marL="2057400" indent="-228600" defTabSz="966788" eaLnBrk="0" hangingPunct="0">
              <a:defRPr>
                <a:solidFill>
                  <a:schemeClr val="tx1"/>
                </a:solidFill>
                <a:latin typeface="Arial" charset="0"/>
                <a:ea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C7D16A4-E4A3-3146-8712-0B69352130BA}" type="slidenum">
              <a:rPr lang="en-US" altLang="en-US"/>
              <a:pPr eaLnBrk="1" hangingPunct="1"/>
              <a:t>8</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dirty="0" smtClean="0">
                <a:latin typeface="Calibri" charset="0"/>
                <a:ea typeface="PMingLiU" charset="-120"/>
              </a:rPr>
              <a:t>each location saves the sum of gray scale pixel value of the sub-image to the left top corner.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dirty="0" smtClean="0">
              <a:latin typeface="Calibri" charset="0"/>
              <a:ea typeface="PMingLiU" charset="-12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dirty="0" smtClean="0">
                <a:latin typeface="Calibri" charset="0"/>
                <a:ea typeface="PMingLiU" charset="-120"/>
              </a:rPr>
              <a:t>How cascade works: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latin typeface="Arial" charset="0"/>
                <a:cs typeface="Arial" charset="0"/>
              </a:rPr>
              <a:t>https://</a:t>
            </a:r>
            <a:r>
              <a:rPr lang="en-US" altLang="en-US" dirty="0" err="1" smtClean="0">
                <a:latin typeface="Arial" charset="0"/>
                <a:cs typeface="Arial" charset="0"/>
              </a:rPr>
              <a:t>www.youtube.com</a:t>
            </a:r>
            <a:r>
              <a:rPr lang="en-US" altLang="en-US" dirty="0" smtClean="0">
                <a:latin typeface="Arial" charset="0"/>
                <a:cs typeface="Arial" charset="0"/>
              </a:rPr>
              <a:t>/</a:t>
            </a:r>
            <a:r>
              <a:rPr lang="en-US" altLang="en-US" dirty="0" err="1" smtClean="0">
                <a:latin typeface="Arial" charset="0"/>
                <a:cs typeface="Arial" charset="0"/>
              </a:rPr>
              <a:t>watch?v</a:t>
            </a:r>
            <a:r>
              <a:rPr lang="en-US" altLang="en-US" dirty="0" smtClean="0">
                <a:latin typeface="Arial" charset="0"/>
                <a:cs typeface="Arial" charset="0"/>
              </a:rPr>
              <a:t>=</a:t>
            </a:r>
            <a:r>
              <a:rPr lang="en-US" altLang="en-US" dirty="0" err="1" smtClean="0">
                <a:latin typeface="Arial" charset="0"/>
                <a:cs typeface="Arial" charset="0"/>
              </a:rPr>
              <a:t>nVbaNcRldmw</a:t>
            </a:r>
            <a:endParaRPr lang="en-US" altLang="en-US" dirty="0" smtClean="0">
              <a:latin typeface="Arial" charset="0"/>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dirty="0" smtClean="0">
              <a:latin typeface="Calibri" charset="0"/>
              <a:ea typeface="PMingLiU" charset="-120"/>
            </a:endParaRPr>
          </a:p>
          <a:p>
            <a:pPr eaLnBrk="1" hangingPunct="1"/>
            <a:endParaRPr lang="en-US" altLang="en-US" dirty="0">
              <a:latin typeface="Arial" charset="0"/>
              <a:cs typeface="Arial" charset="0"/>
            </a:endParaRPr>
          </a:p>
        </p:txBody>
      </p:sp>
    </p:spTree>
    <p:extLst>
      <p:ext uri="{BB962C8B-B14F-4D97-AF65-F5344CB8AC3E}">
        <p14:creationId xmlns:p14="http://schemas.microsoft.com/office/powerpoint/2010/main" val="990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11</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11</a:t>
            </a:fld>
            <a:endParaRPr lang="en-US" altLang="en-US" sz="1200">
              <a:latin typeface="Calibri" charset="0"/>
            </a:endParaRPr>
          </a:p>
        </p:txBody>
      </p:sp>
    </p:spTree>
    <p:extLst>
      <p:ext uri="{BB962C8B-B14F-4D97-AF65-F5344CB8AC3E}">
        <p14:creationId xmlns:p14="http://schemas.microsoft.com/office/powerpoint/2010/main" val="28812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12</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12</a:t>
            </a:fld>
            <a:endParaRPr lang="en-US" altLang="en-US" sz="1200">
              <a:latin typeface="Calibri" charset="0"/>
            </a:endParaRPr>
          </a:p>
        </p:txBody>
      </p:sp>
    </p:spTree>
    <p:extLst>
      <p:ext uri="{BB962C8B-B14F-4D97-AF65-F5344CB8AC3E}">
        <p14:creationId xmlns:p14="http://schemas.microsoft.com/office/powerpoint/2010/main" val="92974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19</a:t>
            </a:fld>
            <a:endParaRPr lang="en-US" altLang="en-US"/>
          </a:p>
        </p:txBody>
      </p:sp>
    </p:spTree>
    <p:extLst>
      <p:ext uri="{BB962C8B-B14F-4D97-AF65-F5344CB8AC3E}">
        <p14:creationId xmlns:p14="http://schemas.microsoft.com/office/powerpoint/2010/main" val="1160627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7"/>
          <p:cNvSpPr>
            <a:spLocks noGrp="1" noChangeArrowheads="1"/>
          </p:cNvSpPr>
          <p:nvPr>
            <p:ph type="sldNum" sz="quarter" idx="10"/>
          </p:nvPr>
        </p:nvSpPr>
        <p:spPr>
          <a:ln/>
        </p:spPr>
        <p:txBody>
          <a:bodyPr/>
          <a:lstStyle>
            <a:lvl1pPr>
              <a:defRPr/>
            </a:lvl1pPr>
          </a:lstStyle>
          <a:p>
            <a:fld id="{D9AA07AC-9E2D-4FF8-A7F5-0B915838D7D6}" type="slidenum">
              <a:rPr lang="en-US" altLang="en-US"/>
              <a:pPr/>
              <a:t>‹#›</a:t>
            </a:fld>
            <a:endParaRPr lang="en-US" altLang="en-US"/>
          </a:p>
        </p:txBody>
      </p:sp>
    </p:spTree>
    <p:extLst>
      <p:ext uri="{BB962C8B-B14F-4D97-AF65-F5344CB8AC3E}">
        <p14:creationId xmlns:p14="http://schemas.microsoft.com/office/powerpoint/2010/main" val="80370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74001121-4E57-41D8-9F9E-4108B000122D}" type="slidenum">
              <a:rPr lang="en-US" altLang="en-US"/>
              <a:pPr/>
              <a:t>‹#›</a:t>
            </a:fld>
            <a:endParaRPr lang="en-US" altLang="en-US"/>
          </a:p>
        </p:txBody>
      </p:sp>
    </p:spTree>
    <p:extLst>
      <p:ext uri="{BB962C8B-B14F-4D97-AF65-F5344CB8AC3E}">
        <p14:creationId xmlns:p14="http://schemas.microsoft.com/office/powerpoint/2010/main" val="363333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2098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4770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E4E74AF9-6BA1-4479-BF47-B6F5A78AA39D}" type="slidenum">
              <a:rPr lang="en-US" altLang="en-US"/>
              <a:pPr/>
              <a:t>‹#›</a:t>
            </a:fld>
            <a:endParaRPr lang="en-US" altLang="en-US"/>
          </a:p>
        </p:txBody>
      </p:sp>
    </p:spTree>
    <p:extLst>
      <p:ext uri="{BB962C8B-B14F-4D97-AF65-F5344CB8AC3E}">
        <p14:creationId xmlns:p14="http://schemas.microsoft.com/office/powerpoint/2010/main" val="2921003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198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5364395B-855A-4F30-A171-20708E06E591}" type="slidenum">
              <a:rPr lang="en-US" altLang="en-US"/>
              <a:pPr/>
              <a:t>‹#›</a:t>
            </a:fld>
            <a:endParaRPr lang="en-US" altLang="en-US"/>
          </a:p>
        </p:txBody>
      </p:sp>
    </p:spTree>
    <p:extLst>
      <p:ext uri="{BB962C8B-B14F-4D97-AF65-F5344CB8AC3E}">
        <p14:creationId xmlns:p14="http://schemas.microsoft.com/office/powerpoint/2010/main" val="364186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CE7FAE07-CA1C-4978-8D48-F44E7DF65516}" type="slidenum">
              <a:rPr lang="en-US" altLang="en-US"/>
              <a:pPr/>
              <a:t>‹#›</a:t>
            </a:fld>
            <a:endParaRPr lang="en-US" altLang="en-US"/>
          </a:p>
        </p:txBody>
      </p:sp>
    </p:spTree>
    <p:extLst>
      <p:ext uri="{BB962C8B-B14F-4D97-AF65-F5344CB8AC3E}">
        <p14:creationId xmlns:p14="http://schemas.microsoft.com/office/powerpoint/2010/main" val="332573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712FF4A2-02B8-46D6-9D5F-21F06AEF115C}" type="slidenum">
              <a:rPr lang="en-US" altLang="en-US"/>
              <a:pPr/>
              <a:t>‹#›</a:t>
            </a:fld>
            <a:endParaRPr lang="en-US" altLang="en-US"/>
          </a:p>
        </p:txBody>
      </p:sp>
    </p:spTree>
    <p:extLst>
      <p:ext uri="{BB962C8B-B14F-4D97-AF65-F5344CB8AC3E}">
        <p14:creationId xmlns:p14="http://schemas.microsoft.com/office/powerpoint/2010/main" val="137861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0EF6924E-54AF-441B-BB71-DC4D53E1F6AD}" type="slidenum">
              <a:rPr lang="en-US" altLang="en-US"/>
              <a:pPr/>
              <a:t>‹#›</a:t>
            </a:fld>
            <a:endParaRPr lang="en-US" altLang="en-US"/>
          </a:p>
        </p:txBody>
      </p:sp>
    </p:spTree>
    <p:extLst>
      <p:ext uri="{BB962C8B-B14F-4D97-AF65-F5344CB8AC3E}">
        <p14:creationId xmlns:p14="http://schemas.microsoft.com/office/powerpoint/2010/main" val="80893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4AAEE761-D65E-4E9F-A135-56E68A790A97}" type="slidenum">
              <a:rPr lang="en-US" altLang="en-US"/>
              <a:pPr/>
              <a:t>‹#›</a:t>
            </a:fld>
            <a:endParaRPr lang="en-US" altLang="en-US"/>
          </a:p>
        </p:txBody>
      </p:sp>
    </p:spTree>
    <p:extLst>
      <p:ext uri="{BB962C8B-B14F-4D97-AF65-F5344CB8AC3E}">
        <p14:creationId xmlns:p14="http://schemas.microsoft.com/office/powerpoint/2010/main" val="330225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2B9E0867-62A5-47F4-AA53-5EAFFC4CA5DE}" type="slidenum">
              <a:rPr lang="en-US" altLang="en-US"/>
              <a:pPr/>
              <a:t>‹#›</a:t>
            </a:fld>
            <a:endParaRPr lang="en-US" altLang="en-US"/>
          </a:p>
        </p:txBody>
      </p:sp>
    </p:spTree>
    <p:extLst>
      <p:ext uri="{BB962C8B-B14F-4D97-AF65-F5344CB8AC3E}">
        <p14:creationId xmlns:p14="http://schemas.microsoft.com/office/powerpoint/2010/main" val="360346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DF081D29-1D78-4308-B380-F6B9FEAA119A}" type="slidenum">
              <a:rPr lang="en-US" altLang="en-US"/>
              <a:pPr/>
              <a:t>‹#›</a:t>
            </a:fld>
            <a:endParaRPr lang="en-US" altLang="en-US"/>
          </a:p>
        </p:txBody>
      </p:sp>
    </p:spTree>
    <p:extLst>
      <p:ext uri="{BB962C8B-B14F-4D97-AF65-F5344CB8AC3E}">
        <p14:creationId xmlns:p14="http://schemas.microsoft.com/office/powerpoint/2010/main" val="795537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DF6C1FA8-AE68-457B-B0A3-ED23528C0E2B}" type="slidenum">
              <a:rPr lang="en-US" altLang="en-US"/>
              <a:pPr/>
              <a:t>‹#›</a:t>
            </a:fld>
            <a:endParaRPr lang="en-US" altLang="en-US"/>
          </a:p>
        </p:txBody>
      </p:sp>
    </p:spTree>
    <p:extLst>
      <p:ext uri="{BB962C8B-B14F-4D97-AF65-F5344CB8AC3E}">
        <p14:creationId xmlns:p14="http://schemas.microsoft.com/office/powerpoint/2010/main" val="68372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4A611489-E563-4BC9-B5BC-E4E0FDCBAD77}" type="slidenum">
              <a:rPr lang="en-US" altLang="en-US"/>
              <a:pPr/>
              <a:t>‹#›</a:t>
            </a:fld>
            <a:endParaRPr lang="en-US" altLang="en-US"/>
          </a:p>
        </p:txBody>
      </p:sp>
    </p:spTree>
    <p:extLst>
      <p:ext uri="{BB962C8B-B14F-4D97-AF65-F5344CB8AC3E}">
        <p14:creationId xmlns:p14="http://schemas.microsoft.com/office/powerpoint/2010/main" val="40128115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889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9" name="Rectangle 8"/>
          <p:cNvSpPr/>
          <p:nvPr userDrawn="1"/>
        </p:nvSpPr>
        <p:spPr>
          <a:xfrm>
            <a:off x="0" y="6477000"/>
            <a:ext cx="9144000" cy="381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1029" name="Title Placeholder 1"/>
          <p:cNvSpPr>
            <a:spLocks noGrp="1"/>
          </p:cNvSpPr>
          <p:nvPr>
            <p:ph type="title"/>
          </p:nvPr>
        </p:nvSpPr>
        <p:spPr bwMode="auto">
          <a:xfrm>
            <a:off x="0" y="0"/>
            <a:ext cx="60198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304800" y="1143000"/>
            <a:ext cx="8534400" cy="498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31" name="Rectangle 7"/>
          <p:cNvSpPr>
            <a:spLocks noGrp="1" noChangeArrowheads="1"/>
          </p:cNvSpPr>
          <p:nvPr>
            <p:ph type="sldNum" sz="quarter" idx="4"/>
          </p:nvPr>
        </p:nvSpPr>
        <p:spPr bwMode="auto">
          <a:xfrm>
            <a:off x="6934200" y="6553200"/>
            <a:ext cx="2133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400" i="0">
                <a:solidFill>
                  <a:schemeClr val="bg1"/>
                </a:solidFill>
                <a:latin typeface="Arial" panose="020B0604020202020204" pitchFamily="34" charset="0"/>
              </a:defRPr>
            </a:lvl1pPr>
          </a:lstStyle>
          <a:p>
            <a:fld id="{A4138B19-E56F-4DBA-B404-E74262E220A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2pPr>
      <a:lvl3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3pPr>
      <a:lvl4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4pPr>
      <a:lvl5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5pPr>
      <a:lvl6pPr marL="4572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6pPr>
      <a:lvl7pPr marL="9144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7pPr>
      <a:lvl8pPr marL="13716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8pPr>
      <a:lvl9pPr marL="18288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www.tensorflow.org/api_docs/python/tf/dat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github.com/tensorpack/tensorpac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code.google.com/archive/p/cuda-conv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wmf"/><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7"/>
          <p:cNvSpPr>
            <a:spLocks noGrp="1" noChangeArrowheads="1"/>
          </p:cNvSpPr>
          <p:nvPr>
            <p:ph type="sldNum" sz="quarter" idx="10"/>
          </p:nvPr>
        </p:nvSpPr>
        <p:spPr>
          <a:noFill/>
        </p:spPr>
        <p:txBody>
          <a:bodyPr/>
          <a:lstStyle>
            <a:lvl1pPr>
              <a:defRPr sz="2000" i="1">
                <a:solidFill>
                  <a:schemeClr val="tx1"/>
                </a:solidFill>
                <a:latin typeface="Garamond" panose="02020404030301010803" pitchFamily="18" charset="0"/>
                <a:cs typeface="Arial" panose="020B0604020202020204" pitchFamily="34" charset="0"/>
              </a:defRPr>
            </a:lvl1pPr>
            <a:lvl2pPr marL="742950" indent="-285750">
              <a:defRPr sz="2000" i="1">
                <a:solidFill>
                  <a:schemeClr val="tx1"/>
                </a:solidFill>
                <a:latin typeface="Garamond" panose="02020404030301010803" pitchFamily="18" charset="0"/>
                <a:cs typeface="Arial" panose="020B0604020202020204" pitchFamily="34" charset="0"/>
              </a:defRPr>
            </a:lvl2pPr>
            <a:lvl3pPr marL="1143000" indent="-228600">
              <a:defRPr sz="2000" i="1">
                <a:solidFill>
                  <a:schemeClr val="tx1"/>
                </a:solidFill>
                <a:latin typeface="Garamond" panose="02020404030301010803" pitchFamily="18" charset="0"/>
                <a:cs typeface="Arial" panose="020B0604020202020204" pitchFamily="34" charset="0"/>
              </a:defRPr>
            </a:lvl3pPr>
            <a:lvl4pPr marL="1600200" indent="-228600">
              <a:defRPr sz="2000" i="1">
                <a:solidFill>
                  <a:schemeClr val="tx1"/>
                </a:solidFill>
                <a:latin typeface="Garamond" panose="02020404030301010803" pitchFamily="18" charset="0"/>
                <a:cs typeface="Arial" panose="020B0604020202020204" pitchFamily="34" charset="0"/>
              </a:defRPr>
            </a:lvl4pPr>
            <a:lvl5pPr marL="2057400" indent="-228600">
              <a:defRPr sz="2000" i="1">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9pPr>
          </a:lstStyle>
          <a:p>
            <a:fld id="{57F0C11D-99CE-47CE-AC6F-250C985CC82B}" type="slidenum">
              <a:rPr lang="en-US" altLang="en-US" sz="1400" i="0">
                <a:solidFill>
                  <a:schemeClr val="bg1"/>
                </a:solidFill>
                <a:latin typeface="Arial" panose="020B0604020202020204" pitchFamily="34" charset="0"/>
              </a:rPr>
              <a:pPr/>
              <a:t>1</a:t>
            </a:fld>
            <a:endParaRPr lang="en-US" altLang="en-US" sz="1400" i="0">
              <a:solidFill>
                <a:schemeClr val="bg1"/>
              </a:solidFill>
              <a:latin typeface="Arial" panose="020B0604020202020204" pitchFamily="34" charset="0"/>
            </a:endParaRPr>
          </a:p>
        </p:txBody>
      </p:sp>
      <p:sp>
        <p:nvSpPr>
          <p:cNvPr id="7" name="Rectangle 11"/>
          <p:cNvSpPr/>
          <p:nvPr/>
        </p:nvSpPr>
        <p:spPr>
          <a:xfrm>
            <a:off x="0" y="0"/>
            <a:ext cx="9144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8" name="Rounded Rectangle 12"/>
          <p:cNvSpPr/>
          <p:nvPr/>
        </p:nvSpPr>
        <p:spPr>
          <a:xfrm>
            <a:off x="152400" y="152400"/>
            <a:ext cx="883920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2054" name="Title Placeholder 1"/>
          <p:cNvSpPr>
            <a:spLocks noGrp="1"/>
          </p:cNvSpPr>
          <p:nvPr>
            <p:ph type="title" idx="4294967295"/>
          </p:nvPr>
        </p:nvSpPr>
        <p:spPr>
          <a:xfrm>
            <a:off x="286603" y="1377974"/>
            <a:ext cx="8598089" cy="1752600"/>
          </a:xfrm>
          <a:noFill/>
        </p:spPr>
        <p:txBody>
          <a:bodyPr/>
          <a:lstStyle/>
          <a:p>
            <a:pPr algn="ctr"/>
            <a:r>
              <a:rPr lang="en-US" altLang="zh-CN" sz="4400" dirty="0" smtClean="0">
                <a:solidFill>
                  <a:srgbClr val="376092"/>
                </a:solidFill>
                <a:latin typeface="Garamond" panose="02020404030301010803" pitchFamily="18" charset="0"/>
                <a:ea typeface="宋体" panose="02010600030101010101" pitchFamily="2" charset="-122"/>
              </a:rPr>
              <a:t>Convolutional Neural Networks</a:t>
            </a:r>
            <a:endParaRPr lang="en-US" altLang="en-US" sz="4400" dirty="0">
              <a:solidFill>
                <a:srgbClr val="376092"/>
              </a:solidFill>
              <a:latin typeface="Garamond" panose="02020404030301010803" pitchFamily="18" charset="0"/>
              <a:ea typeface="宋体" panose="02010600030101010101" pitchFamily="2" charset="-122"/>
            </a:endParaRPr>
          </a:p>
        </p:txBody>
      </p:sp>
      <p:sp>
        <p:nvSpPr>
          <p:cNvPr id="11" name="Rectangle 8"/>
          <p:cNvSpPr>
            <a:spLocks noChangeArrowheads="1"/>
          </p:cNvSpPr>
          <p:nvPr/>
        </p:nvSpPr>
        <p:spPr bwMode="auto">
          <a:xfrm>
            <a:off x="2850756" y="4063760"/>
            <a:ext cx="2965364"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defRPr sz="2800">
                <a:solidFill>
                  <a:schemeClr val="tx1"/>
                </a:solidFill>
                <a:latin typeface="Garamond" panose="02020404030301010803" pitchFamily="18"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Garamond" panose="02020404030301010803" pitchFamily="18" charset="0"/>
                <a:cs typeface="Arial" panose="020B0604020202020204" pitchFamily="34" charset="0"/>
              </a:defRPr>
            </a:lvl2pPr>
            <a:lvl3pPr marL="1143000" indent="-228600">
              <a:spcBef>
                <a:spcPct val="20000"/>
              </a:spcBef>
              <a:buFont typeface="Arial" panose="020B0604020202020204" pitchFamily="34" charset="0"/>
              <a:defRPr sz="2000">
                <a:solidFill>
                  <a:schemeClr val="tx1"/>
                </a:solidFill>
                <a:latin typeface="Garamond" panose="02020404030301010803" pitchFamily="18"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9pPr>
          </a:lstStyle>
          <a:p>
            <a:pPr algn="ctr" eaLnBrk="1" hangingPunct="1">
              <a:spcBef>
                <a:spcPct val="0"/>
              </a:spcBef>
              <a:buFontTx/>
              <a:buNone/>
            </a:pPr>
            <a:r>
              <a:rPr lang="en-US" altLang="en-US" sz="3200" b="1" i="0" dirty="0" smtClean="0">
                <a:solidFill>
                  <a:srgbClr val="FF6600"/>
                </a:solidFill>
              </a:rPr>
              <a:t>Liangliang</a:t>
            </a:r>
            <a:r>
              <a:rPr lang="zh-CN" altLang="en-US" sz="3200" b="1" i="0" dirty="0" smtClean="0">
                <a:solidFill>
                  <a:srgbClr val="FF6600"/>
                </a:solidFill>
              </a:rPr>
              <a:t> </a:t>
            </a:r>
            <a:r>
              <a:rPr lang="en-US" altLang="en-US" sz="3200" b="1" i="0" dirty="0" smtClean="0">
                <a:solidFill>
                  <a:srgbClr val="FF6600"/>
                </a:solidFill>
              </a:rPr>
              <a:t>Cao </a:t>
            </a:r>
          </a:p>
        </p:txBody>
      </p:sp>
      <p:sp>
        <p:nvSpPr>
          <p:cNvPr id="9" name="Rectangle 8"/>
          <p:cNvSpPr>
            <a:spLocks noChangeArrowheads="1"/>
          </p:cNvSpPr>
          <p:nvPr/>
        </p:nvSpPr>
        <p:spPr bwMode="auto">
          <a:xfrm>
            <a:off x="1497958" y="4951061"/>
            <a:ext cx="592033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defRPr sz="2800">
                <a:solidFill>
                  <a:schemeClr val="tx1"/>
                </a:solidFill>
                <a:latin typeface="Garamond" panose="02020404030301010803" pitchFamily="18"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Garamond" panose="02020404030301010803" pitchFamily="18" charset="0"/>
                <a:cs typeface="Arial" panose="020B0604020202020204" pitchFamily="34" charset="0"/>
              </a:defRPr>
            </a:lvl2pPr>
            <a:lvl3pPr marL="1143000" indent="-228600">
              <a:spcBef>
                <a:spcPct val="20000"/>
              </a:spcBef>
              <a:buFont typeface="Arial" panose="020B0604020202020204" pitchFamily="34" charset="0"/>
              <a:defRPr sz="2000">
                <a:solidFill>
                  <a:schemeClr val="tx1"/>
                </a:solidFill>
                <a:latin typeface="Garamond" panose="02020404030301010803" pitchFamily="18"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9pPr>
          </a:lstStyle>
          <a:p>
            <a:pPr algn="ctr" eaLnBrk="1" hangingPunct="1">
              <a:spcBef>
                <a:spcPct val="0"/>
              </a:spcBef>
              <a:buFontTx/>
              <a:buNone/>
            </a:pPr>
            <a:r>
              <a:rPr lang="en-US" altLang="en-US" sz="3200" b="1" i="0" dirty="0" smtClean="0">
                <a:solidFill>
                  <a:srgbClr val="FF6600"/>
                </a:solidFill>
              </a:rPr>
              <a:t>https</a:t>
            </a:r>
            <a:r>
              <a:rPr lang="en-US" altLang="en-US" sz="3200" b="1" i="0" dirty="0">
                <a:solidFill>
                  <a:srgbClr val="FF6600"/>
                </a:solidFill>
              </a:rPr>
              <a:t>://columbia6894.github.io</a:t>
            </a:r>
            <a:r>
              <a:rPr lang="en-US" altLang="en-US" sz="3200" b="1" i="0" dirty="0" smtClean="0">
                <a:solidFill>
                  <a:srgbClr val="FF6600"/>
                </a:solidFill>
              </a:rPr>
              <a:t>/</a:t>
            </a:r>
            <a:endParaRPr lang="en-US" altLang="en-US" sz="3200" b="1" i="0"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2978727"/>
            <a:ext cx="6019800" cy="914400"/>
          </a:xfrm>
        </p:spPr>
        <p:txBody>
          <a:bodyPr/>
          <a:lstStyle/>
          <a:p>
            <a:r>
              <a:rPr lang="en-US" dirty="0" smtClean="0">
                <a:solidFill>
                  <a:schemeClr val="tx1"/>
                </a:solidFill>
              </a:rPr>
              <a:t>Let’s Go to Multi-Layer CNNs (deep CNNs)!</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10</a:t>
            </a:fld>
            <a:endParaRPr lang="en-US" altLang="en-US"/>
          </a:p>
        </p:txBody>
      </p:sp>
    </p:spTree>
    <p:extLst>
      <p:ext uri="{BB962C8B-B14F-4D97-AF65-F5344CB8AC3E}">
        <p14:creationId xmlns:p14="http://schemas.microsoft.com/office/powerpoint/2010/main" val="7767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11</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dirty="0"/>
              <a:t>The </a:t>
            </a:r>
            <a:r>
              <a:rPr lang="en-US" dirty="0" smtClean="0"/>
              <a:t>First Popular Deep CNN</a:t>
            </a:r>
            <a:endParaRPr lang="en-US" altLang="en-US" dirty="0"/>
          </a:p>
        </p:txBody>
      </p:sp>
      <p:sp>
        <p:nvSpPr>
          <p:cNvPr id="6" name="Content Placeholder 2"/>
          <p:cNvSpPr txBox="1">
            <a:spLocks/>
          </p:cNvSpPr>
          <p:nvPr/>
        </p:nvSpPr>
        <p:spPr>
          <a:xfrm>
            <a:off x="304799" y="1143000"/>
            <a:ext cx="56526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err="1"/>
              <a:t>LeCun</a:t>
            </a:r>
            <a:r>
              <a:rPr lang="en-US" i="0" dirty="0"/>
              <a:t>, </a:t>
            </a:r>
            <a:r>
              <a:rPr lang="en-US" i="0" dirty="0" err="1"/>
              <a:t>Bottou</a:t>
            </a:r>
            <a:r>
              <a:rPr lang="en-US" i="0" dirty="0"/>
              <a:t>, </a:t>
            </a:r>
            <a:r>
              <a:rPr lang="en-US" i="0" dirty="0" err="1"/>
              <a:t>Bengio</a:t>
            </a:r>
            <a:r>
              <a:rPr lang="en-US" i="0" dirty="0"/>
              <a:t>, </a:t>
            </a:r>
            <a:r>
              <a:rPr lang="en-US" i="0" dirty="0" err="1" smtClean="0"/>
              <a:t>Haffner</a:t>
            </a:r>
            <a:r>
              <a:rPr lang="en-US" i="0" dirty="0"/>
              <a:t>, Gradient-based learning applied to document </a:t>
            </a:r>
            <a:r>
              <a:rPr lang="en-US" i="0" dirty="0" smtClean="0"/>
              <a:t>recognition, Proc. IEEE, 1998 </a:t>
            </a:r>
            <a:endParaRPr lang="en-US" i="0" dirty="0" smtClean="0"/>
          </a:p>
          <a:p>
            <a:endParaRPr lang="en-US" i="0" dirty="0" smtClean="0"/>
          </a:p>
        </p:txBody>
      </p:sp>
      <p:pic>
        <p:nvPicPr>
          <p:cNvPr id="1026" name="Picture 2" descr="https://cdn-images-1.medium.com/max/1000/1*AwJZkWLKabIicUPzSN6KC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905" y="3325954"/>
            <a:ext cx="8626067" cy="235440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mage result for mn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9224" y="1143000"/>
            <a:ext cx="2670177" cy="1626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076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12</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dirty="0"/>
              <a:t>The </a:t>
            </a:r>
            <a:r>
              <a:rPr lang="en-US" dirty="0" smtClean="0"/>
              <a:t>Second Popular Deep CNN</a:t>
            </a:r>
            <a:endParaRPr lang="en-US" altLang="en-US" dirty="0"/>
          </a:p>
        </p:txBody>
      </p:sp>
      <p:sp>
        <p:nvSpPr>
          <p:cNvPr id="6" name="Content Placeholder 2"/>
          <p:cNvSpPr txBox="1">
            <a:spLocks/>
          </p:cNvSpPr>
          <p:nvPr/>
        </p:nvSpPr>
        <p:spPr>
          <a:xfrm>
            <a:off x="304800" y="1143000"/>
            <a:ext cx="56515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err="1" smtClean="0"/>
              <a:t>Krizhevsky</a:t>
            </a:r>
            <a:r>
              <a:rPr lang="en-US" i="0" dirty="0" smtClean="0"/>
              <a:t>, </a:t>
            </a:r>
            <a:r>
              <a:rPr lang="en-US" i="0" dirty="0" err="1" smtClean="0"/>
              <a:t>Sutskever</a:t>
            </a:r>
            <a:r>
              <a:rPr lang="en-US" i="0" dirty="0" smtClean="0"/>
              <a:t>, Hinton, ImageNet Classification with Deep Convolutional Neural Networks, NIPS 2012</a:t>
            </a:r>
            <a:endParaRPr lang="en-US" i="0" dirty="0" smtClean="0"/>
          </a:p>
          <a:p>
            <a:endParaRPr lang="en-US" i="0" dirty="0" smtClean="0"/>
          </a:p>
        </p:txBody>
      </p:sp>
      <p:pic>
        <p:nvPicPr>
          <p:cNvPr id="2" name="Picture 1"/>
          <p:cNvPicPr>
            <a:picLocks noChangeAspect="1"/>
          </p:cNvPicPr>
          <p:nvPr/>
        </p:nvPicPr>
        <p:blipFill>
          <a:blip r:embed="rId3"/>
          <a:stretch>
            <a:fillRect/>
          </a:stretch>
        </p:blipFill>
        <p:spPr>
          <a:xfrm>
            <a:off x="-1" y="2876112"/>
            <a:ext cx="9144000" cy="3073121"/>
          </a:xfrm>
          <a:prstGeom prst="rect">
            <a:avLst/>
          </a:prstGeom>
        </p:spPr>
      </p:pic>
      <p:pic>
        <p:nvPicPr>
          <p:cNvPr id="3" name="Picture 2"/>
          <p:cNvPicPr>
            <a:picLocks noChangeAspect="1"/>
          </p:cNvPicPr>
          <p:nvPr/>
        </p:nvPicPr>
        <p:blipFill>
          <a:blip r:embed="rId4"/>
          <a:stretch>
            <a:fillRect/>
          </a:stretch>
        </p:blipFill>
        <p:spPr>
          <a:xfrm>
            <a:off x="6565900" y="1349588"/>
            <a:ext cx="1968500" cy="698500"/>
          </a:xfrm>
          <a:prstGeom prst="rect">
            <a:avLst/>
          </a:prstGeom>
        </p:spPr>
      </p:pic>
    </p:spTree>
    <p:extLst>
      <p:ext uri="{BB962C8B-B14F-4D97-AF65-F5344CB8AC3E}">
        <p14:creationId xmlns:p14="http://schemas.microsoft.com/office/powerpoint/2010/main" val="637132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13</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smtClean="0"/>
              <a:t>Use the raw pixel values between [0, 255]</a:t>
            </a:r>
          </a:p>
          <a:p>
            <a:pPr lvl="1"/>
            <a:r>
              <a:rPr lang="en-US" i="0" dirty="0" smtClean="0"/>
              <a:t>Initialize all the CNN weights as 0</a:t>
            </a:r>
          </a:p>
          <a:p>
            <a:pPr lvl="1"/>
            <a:r>
              <a:rPr lang="en-US" i="0" dirty="0" smtClean="0"/>
              <a:t>Use no intercept (i.e., </a:t>
            </a:r>
            <a:r>
              <a:rPr lang="en-US" i="0" dirty="0" err="1" smtClean="0"/>
              <a:t>Wx</a:t>
            </a:r>
            <a:r>
              <a:rPr lang="en-US" i="0" dirty="0" smtClean="0"/>
              <a:t>  instead of </a:t>
            </a:r>
            <a:r>
              <a:rPr lang="en-US" i="0" dirty="0" err="1" smtClean="0"/>
              <a:t>Wx+b</a:t>
            </a:r>
            <a:r>
              <a:rPr lang="en-US" i="0" dirty="0" smtClean="0"/>
              <a:t>) in the fully connect layer</a:t>
            </a:r>
          </a:p>
          <a:p>
            <a:pPr lvl="1"/>
            <a:r>
              <a:rPr lang="en-US" i="0" dirty="0" smtClean="0"/>
              <a:t>The batch size is too small (i.e., one sample per batch)</a:t>
            </a:r>
          </a:p>
          <a:p>
            <a:pPr lvl="1"/>
            <a:r>
              <a:rPr lang="en-US" i="0" dirty="0" smtClean="0"/>
              <a:t>Use the whole dataset as one batch</a:t>
            </a:r>
          </a:p>
          <a:p>
            <a:pPr lvl="1"/>
            <a:r>
              <a:rPr lang="en-US" i="0" dirty="0" smtClean="0"/>
              <a:t>Do not shuffle the data before training</a:t>
            </a:r>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848404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14</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endParaRPr lang="en-US" i="0" dirty="0"/>
          </a:p>
          <a:p>
            <a:pPr marL="0" indent="0">
              <a:buNone/>
            </a:pPr>
            <a:r>
              <a:rPr lang="en-US" i="0" dirty="0" smtClean="0"/>
              <a:t>Which of the following will fail CNNs on MNIST?</a:t>
            </a:r>
          </a:p>
          <a:p>
            <a:pPr lvl="1"/>
            <a:r>
              <a:rPr lang="en-US" b="1" i="0" dirty="0"/>
              <a:t>Use the raw pixel values between [0, 255]</a:t>
            </a:r>
          </a:p>
          <a:p>
            <a:pPr lvl="1"/>
            <a:r>
              <a:rPr lang="en-US" b="1" i="0" dirty="0" smtClean="0"/>
              <a:t>Initialize all the CNN weights as 0</a:t>
            </a:r>
          </a:p>
          <a:p>
            <a:pPr lvl="1"/>
            <a:r>
              <a:rPr lang="en-US" i="0" dirty="0" smtClean="0"/>
              <a:t>Use no intercept (i.e., </a:t>
            </a:r>
            <a:r>
              <a:rPr lang="en-US" i="0" dirty="0" err="1" smtClean="0"/>
              <a:t>Wx</a:t>
            </a:r>
            <a:r>
              <a:rPr lang="en-US" i="0" dirty="0" smtClean="0"/>
              <a:t>  instead of </a:t>
            </a:r>
            <a:r>
              <a:rPr lang="en-US" i="0" dirty="0" err="1" smtClean="0"/>
              <a:t>Wx+b</a:t>
            </a:r>
            <a:r>
              <a:rPr lang="en-US" i="0" dirty="0" smtClean="0"/>
              <a:t>) in the fully connect layer</a:t>
            </a:r>
          </a:p>
          <a:p>
            <a:pPr lvl="1"/>
            <a:r>
              <a:rPr lang="en-US" i="0" dirty="0" smtClean="0"/>
              <a:t>The batch size is too small (i.e., one sample per batch)</a:t>
            </a:r>
          </a:p>
          <a:p>
            <a:pPr lvl="1"/>
            <a:r>
              <a:rPr lang="en-US" b="1" i="0" dirty="0" smtClean="0"/>
              <a:t>Use the whole dataset as one batch</a:t>
            </a:r>
          </a:p>
          <a:p>
            <a:pPr lvl="1"/>
            <a:r>
              <a:rPr lang="en-US" b="1" i="0" dirty="0" smtClean="0"/>
              <a:t>Do not shuffle the data before training</a:t>
            </a:r>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54241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15</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People do not trust local minimum and may be annoyed by SGD failures. </a:t>
            </a:r>
          </a:p>
          <a:p>
            <a:r>
              <a:rPr lang="en-US" i="0" dirty="0" smtClean="0"/>
              <a:t>On MNIST </a:t>
            </a:r>
            <a:r>
              <a:rPr lang="en-US" i="0" dirty="0"/>
              <a:t>CNN </a:t>
            </a:r>
            <a:r>
              <a:rPr lang="en-US" i="0" dirty="0" smtClean="0"/>
              <a:t>is not significant better than others</a:t>
            </a:r>
            <a:endParaRPr lang="en-US" i="0" dirty="0"/>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
        <p:nvSpPr>
          <p:cNvPr id="4" name="TextBox 3"/>
          <p:cNvSpPr txBox="1"/>
          <p:nvPr/>
        </p:nvSpPr>
        <p:spPr>
          <a:xfrm>
            <a:off x="4020290" y="5957107"/>
            <a:ext cx="5216684" cy="400110"/>
          </a:xfrm>
          <a:prstGeom prst="rect">
            <a:avLst/>
          </a:prstGeom>
          <a:noFill/>
        </p:spPr>
        <p:txBody>
          <a:bodyPr wrap="none" rtlCol="0">
            <a:spAutoFit/>
          </a:bodyPr>
          <a:lstStyle/>
          <a:p>
            <a:pPr>
              <a:buNone/>
            </a:pPr>
            <a:r>
              <a:rPr lang="en-US" i="0" dirty="0" smtClean="0"/>
              <a:t>Results </a:t>
            </a:r>
            <a:r>
              <a:rPr lang="en-US" i="0" dirty="0"/>
              <a:t>from http://</a:t>
            </a:r>
            <a:r>
              <a:rPr lang="en-US" i="0" dirty="0" err="1"/>
              <a:t>yann.lecun.com</a:t>
            </a:r>
            <a:r>
              <a:rPr lang="en-US" i="0" dirty="0"/>
              <a:t>/</a:t>
            </a:r>
            <a:r>
              <a:rPr lang="en-US" i="0" dirty="0" err="1"/>
              <a:t>exdb</a:t>
            </a:r>
            <a:r>
              <a:rPr lang="en-US" i="0" dirty="0"/>
              <a:t>/</a:t>
            </a:r>
            <a:r>
              <a:rPr lang="en-US" i="0" dirty="0" err="1"/>
              <a:t>mnist</a:t>
            </a:r>
            <a:r>
              <a:rPr lang="en-US" i="0" dirty="0"/>
              <a:t>/</a:t>
            </a:r>
          </a:p>
        </p:txBody>
      </p:sp>
      <p:graphicFrame>
        <p:nvGraphicFramePr>
          <p:cNvPr id="8" name="Table 7"/>
          <p:cNvGraphicFramePr>
            <a:graphicFrameLocks noGrp="1"/>
          </p:cNvGraphicFramePr>
          <p:nvPr>
            <p:extLst>
              <p:ext uri="{D42A27DB-BD31-4B8C-83A1-F6EECF244321}">
                <p14:modId xmlns:p14="http://schemas.microsoft.com/office/powerpoint/2010/main" val="1315426591"/>
              </p:ext>
            </p:extLst>
          </p:nvPr>
        </p:nvGraphicFramePr>
        <p:xfrm>
          <a:off x="1385455" y="2953327"/>
          <a:ext cx="6096000" cy="2590800"/>
        </p:xfrm>
        <a:graphic>
          <a:graphicData uri="http://schemas.openxmlformats.org/drawingml/2006/table">
            <a:tbl>
              <a:tblPr firstRow="1" bandRow="1">
                <a:tableStyleId>{5C22544A-7EE6-4342-B048-85BDC9FD1C3A}</a:tableStyleId>
              </a:tblPr>
              <a:tblGrid>
                <a:gridCol w="3048000"/>
                <a:gridCol w="3048000"/>
              </a:tblGrid>
              <a:tr h="0">
                <a:tc>
                  <a:txBody>
                    <a:bodyPr/>
                    <a:lstStyle/>
                    <a:p>
                      <a:pPr algn="ctr"/>
                      <a:r>
                        <a:rPr lang="en-US" dirty="0" smtClean="0"/>
                        <a:t>Model</a:t>
                      </a:r>
                      <a:endParaRPr lang="en-US" dirty="0"/>
                    </a:p>
                  </a:txBody>
                  <a:tcPr/>
                </a:tc>
                <a:tc>
                  <a:txBody>
                    <a:bodyPr/>
                    <a:lstStyle/>
                    <a:p>
                      <a:pPr algn="ctr"/>
                      <a:r>
                        <a:rPr lang="en-US" dirty="0" smtClean="0"/>
                        <a:t>Testing Error</a:t>
                      </a:r>
                      <a:endParaRPr lang="en-US" dirty="0"/>
                    </a:p>
                  </a:txBody>
                  <a:tcPr/>
                </a:tc>
              </a:tr>
              <a:tr h="370840">
                <a:tc>
                  <a:txBody>
                    <a:bodyPr/>
                    <a:lstStyle/>
                    <a:p>
                      <a:r>
                        <a:rPr lang="en-US" dirty="0" smtClean="0"/>
                        <a:t>KNN, subsample 16 x 16</a:t>
                      </a:r>
                      <a:endParaRPr lang="en-US" dirty="0"/>
                    </a:p>
                  </a:txBody>
                  <a:tcPr/>
                </a:tc>
                <a:tc>
                  <a:txBody>
                    <a:bodyPr/>
                    <a:lstStyle/>
                    <a:p>
                      <a:pPr algn="ctr"/>
                      <a:r>
                        <a:rPr lang="en-US" dirty="0" smtClean="0"/>
                        <a:t>1.1%</a:t>
                      </a:r>
                      <a:endParaRPr lang="en-US" dirty="0"/>
                    </a:p>
                  </a:txBody>
                  <a:tcPr/>
                </a:tc>
              </a:tr>
              <a:tr h="370840">
                <a:tc>
                  <a:txBody>
                    <a:bodyPr/>
                    <a:lstStyle/>
                    <a:p>
                      <a:r>
                        <a:rPr lang="en-US" dirty="0" smtClean="0"/>
                        <a:t>Boosted tree</a:t>
                      </a:r>
                      <a:endParaRPr lang="en-US" dirty="0"/>
                    </a:p>
                  </a:txBody>
                  <a:tcPr/>
                </a:tc>
                <a:tc>
                  <a:txBody>
                    <a:bodyPr/>
                    <a:lstStyle/>
                    <a:p>
                      <a:pPr algn="ctr"/>
                      <a:r>
                        <a:rPr lang="en-US" dirty="0" smtClean="0"/>
                        <a:t>1.53%</a:t>
                      </a:r>
                      <a:endParaRPr lang="en-US" dirty="0"/>
                    </a:p>
                  </a:txBody>
                  <a:tcPr/>
                </a:tc>
              </a:tr>
              <a:tr h="370840">
                <a:tc>
                  <a:txBody>
                    <a:bodyPr/>
                    <a:lstStyle/>
                    <a:p>
                      <a:r>
                        <a:rPr lang="en-US" dirty="0" smtClean="0"/>
                        <a:t>Non-linear</a:t>
                      </a:r>
                      <a:r>
                        <a:rPr lang="en-US" baseline="0" dirty="0" smtClean="0"/>
                        <a:t> </a:t>
                      </a:r>
                      <a:r>
                        <a:rPr lang="en-US" dirty="0" smtClean="0"/>
                        <a:t>SVM by LeCun’98</a:t>
                      </a:r>
                      <a:endParaRPr lang="en-US" dirty="0"/>
                    </a:p>
                  </a:txBody>
                  <a:tcPr/>
                </a:tc>
                <a:tc>
                  <a:txBody>
                    <a:bodyPr/>
                    <a:lstStyle/>
                    <a:p>
                      <a:pPr algn="ctr"/>
                      <a:r>
                        <a:rPr lang="en-US" dirty="0" smtClean="0"/>
                        <a:t>1.0%</a:t>
                      </a:r>
                      <a:endParaRPr lang="en-US" dirty="0"/>
                    </a:p>
                  </a:txBody>
                  <a:tcPr/>
                </a:tc>
              </a:tr>
              <a:tr h="370840">
                <a:tc>
                  <a:txBody>
                    <a:bodyPr/>
                    <a:lstStyle/>
                    <a:p>
                      <a:r>
                        <a:rPr lang="en-US" dirty="0" smtClean="0"/>
                        <a:t>Non-linear SVM by </a:t>
                      </a:r>
                      <a:r>
                        <a:rPr lang="en-US" sz="1800" b="0" i="0" kern="1200" dirty="0" smtClean="0">
                          <a:solidFill>
                            <a:schemeClr val="dk1"/>
                          </a:solidFill>
                          <a:effectLst/>
                          <a:latin typeface="+mn-lt"/>
                          <a:ea typeface="+mn-ea"/>
                          <a:cs typeface="+mn-cs"/>
                        </a:rPr>
                        <a:t>DeCoste’02</a:t>
                      </a:r>
                      <a:endParaRPr lang="en-US" dirty="0"/>
                    </a:p>
                  </a:txBody>
                  <a:tcPr/>
                </a:tc>
                <a:tc>
                  <a:txBody>
                    <a:bodyPr/>
                    <a:lstStyle/>
                    <a:p>
                      <a:pPr algn="ctr"/>
                      <a:r>
                        <a:rPr lang="en-US" dirty="0" smtClean="0"/>
                        <a:t>0.56%</a:t>
                      </a:r>
                      <a:endParaRPr lang="en-US" dirty="0"/>
                    </a:p>
                  </a:txBody>
                  <a:tcPr/>
                </a:tc>
              </a:tr>
              <a:tr h="370840">
                <a:tc>
                  <a:txBody>
                    <a:bodyPr/>
                    <a:lstStyle/>
                    <a:p>
                      <a:r>
                        <a:rPr lang="en-US" dirty="0" smtClean="0"/>
                        <a:t>2-layer MLP</a:t>
                      </a:r>
                      <a:endParaRPr lang="en-US" dirty="0"/>
                    </a:p>
                  </a:txBody>
                  <a:tcPr/>
                </a:tc>
                <a:tc>
                  <a:txBody>
                    <a:bodyPr/>
                    <a:lstStyle/>
                    <a:p>
                      <a:pPr algn="ctr"/>
                      <a:r>
                        <a:rPr lang="en-US" dirty="0" smtClean="0"/>
                        <a:t>2.45%</a:t>
                      </a:r>
                      <a:endParaRPr lang="en-US" dirty="0"/>
                    </a:p>
                  </a:txBody>
                  <a:tcPr/>
                </a:tc>
              </a:tr>
              <a:tr h="370840">
                <a:tc>
                  <a:txBody>
                    <a:bodyPr/>
                    <a:lstStyle/>
                    <a:p>
                      <a:r>
                        <a:rPr lang="en-US" dirty="0" smtClean="0"/>
                        <a:t>CNN LeNet-5</a:t>
                      </a:r>
                      <a:endParaRPr lang="en-US" dirty="0"/>
                    </a:p>
                  </a:txBody>
                  <a:tcPr/>
                </a:tc>
                <a:tc>
                  <a:txBody>
                    <a:bodyPr/>
                    <a:lstStyle/>
                    <a:p>
                      <a:pPr algn="ctr"/>
                      <a:r>
                        <a:rPr lang="en-US" dirty="0" smtClean="0"/>
                        <a:t>0.95%</a:t>
                      </a:r>
                      <a:endParaRPr lang="en-US" dirty="0"/>
                    </a:p>
                  </a:txBody>
                  <a:tcPr/>
                </a:tc>
              </a:tr>
            </a:tbl>
          </a:graphicData>
        </a:graphic>
      </p:graphicFrame>
    </p:spTree>
    <p:extLst>
      <p:ext uri="{BB962C8B-B14F-4D97-AF65-F5344CB8AC3E}">
        <p14:creationId xmlns:p14="http://schemas.microsoft.com/office/powerpoint/2010/main" val="657933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16</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People do not trust local minimum and may be annoyed by SGD failures. </a:t>
            </a:r>
          </a:p>
          <a:p>
            <a:r>
              <a:rPr lang="en-US" i="0" dirty="0" smtClean="0"/>
              <a:t>On MNIST </a:t>
            </a:r>
            <a:r>
              <a:rPr lang="en-US" i="0" dirty="0"/>
              <a:t>CNN </a:t>
            </a:r>
            <a:r>
              <a:rPr lang="en-US" i="0" dirty="0" smtClean="0"/>
              <a:t>is not significant better than others</a:t>
            </a:r>
          </a:p>
          <a:p>
            <a:r>
              <a:rPr lang="en-US" i="0" dirty="0" smtClean="0"/>
              <a:t>But </a:t>
            </a:r>
            <a:r>
              <a:rPr lang="en-US" i="0" dirty="0"/>
              <a:t>on </a:t>
            </a:r>
            <a:r>
              <a:rPr lang="en-US" i="0" dirty="0" smtClean="0"/>
              <a:t>ImageNet things changed!</a:t>
            </a:r>
          </a:p>
          <a:p>
            <a:endParaRPr lang="en-US" i="0" dirty="0"/>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pic>
        <p:nvPicPr>
          <p:cNvPr id="5122" name="Picture 2" descr="igure 1: The top-5 error rate in the ImageNet Large Scale Visual Rec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71" y="3505200"/>
            <a:ext cx="4835237" cy="227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852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914400"/>
          </a:xfrm>
        </p:spPr>
        <p:txBody>
          <a:bodyPr/>
          <a:lstStyle/>
          <a:p>
            <a:r>
              <a:rPr lang="en-US" dirty="0" smtClean="0"/>
              <a:t>Differences between MNIST and ImageNet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17</a:t>
            </a:fld>
            <a:endParaRPr lang="en-US" altLang="en-US"/>
          </a:p>
        </p:txBody>
      </p:sp>
      <p:sp>
        <p:nvSpPr>
          <p:cNvPr id="7"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graphicFrame>
        <p:nvGraphicFramePr>
          <p:cNvPr id="4" name="Table 3"/>
          <p:cNvGraphicFramePr>
            <a:graphicFrameLocks noGrp="1"/>
          </p:cNvGraphicFramePr>
          <p:nvPr>
            <p:extLst>
              <p:ext uri="{D42A27DB-BD31-4B8C-83A1-F6EECF244321}">
                <p14:modId xmlns:p14="http://schemas.microsoft.com/office/powerpoint/2010/main" val="1363306356"/>
              </p:ext>
            </p:extLst>
          </p:nvPr>
        </p:nvGraphicFramePr>
        <p:xfrm>
          <a:off x="1524000" y="13970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endParaRPr lang="en-US" dirty="0"/>
                    </a:p>
                  </a:txBody>
                  <a:tcPr/>
                </a:tc>
                <a:tc>
                  <a:txBody>
                    <a:bodyPr/>
                    <a:lstStyle/>
                    <a:p>
                      <a:pPr algn="ctr"/>
                      <a:r>
                        <a:rPr lang="en-US" altLang="zh-CN" dirty="0" smtClean="0"/>
                        <a:t>MNIST</a:t>
                      </a:r>
                      <a:endParaRPr lang="en-US" dirty="0"/>
                    </a:p>
                  </a:txBody>
                  <a:tcPr/>
                </a:tc>
                <a:tc>
                  <a:txBody>
                    <a:bodyPr/>
                    <a:lstStyle/>
                    <a:p>
                      <a:pPr algn="ctr"/>
                      <a:r>
                        <a:rPr lang="en-US" altLang="zh-CN" dirty="0" smtClean="0"/>
                        <a:t>ImageNet</a:t>
                      </a:r>
                      <a:r>
                        <a:rPr lang="zh-CN" altLang="en-US" dirty="0" smtClean="0"/>
                        <a:t> </a:t>
                      </a:r>
                      <a:r>
                        <a:rPr lang="en-US" altLang="zh-CN" dirty="0" smtClean="0"/>
                        <a:t>LSVRC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Image </a:t>
                      </a:r>
                      <a:r>
                        <a:rPr lang="en-US" dirty="0" smtClean="0"/>
                        <a:t>size</a:t>
                      </a:r>
                      <a:endParaRPr lang="en-US" dirty="0"/>
                    </a:p>
                  </a:txBody>
                  <a:tcPr/>
                </a:tc>
                <a:tc>
                  <a:txBody>
                    <a:bodyPr/>
                    <a:lstStyle/>
                    <a:p>
                      <a:pPr algn="ctr"/>
                      <a:r>
                        <a:rPr lang="en-US" dirty="0" smtClean="0"/>
                        <a:t>28 x 28 x 1</a:t>
                      </a:r>
                      <a:endParaRPr lang="en-US" dirty="0"/>
                    </a:p>
                  </a:txBody>
                  <a:tcPr/>
                </a:tc>
                <a:tc>
                  <a:txBody>
                    <a:bodyPr/>
                    <a:lstStyle/>
                    <a:p>
                      <a:pPr algn="ctr"/>
                      <a:r>
                        <a:rPr lang="en-US" dirty="0" smtClean="0"/>
                        <a:t> 224 x 224 x 3*</a:t>
                      </a:r>
                      <a:endParaRPr lang="en-US" dirty="0"/>
                    </a:p>
                  </a:txBody>
                  <a:tcPr/>
                </a:tc>
              </a:tr>
              <a:tr h="370840">
                <a:tc>
                  <a:txBody>
                    <a:bodyPr/>
                    <a:lstStyle/>
                    <a:p>
                      <a:r>
                        <a:rPr lang="en-US" dirty="0" err="1" smtClean="0"/>
                        <a:t>Num</a:t>
                      </a:r>
                      <a:r>
                        <a:rPr lang="en-US" dirty="0" smtClean="0"/>
                        <a:t> of images</a:t>
                      </a:r>
                      <a:endParaRPr lang="en-US" dirty="0"/>
                    </a:p>
                  </a:txBody>
                  <a:tcPr/>
                </a:tc>
                <a:tc>
                  <a:txBody>
                    <a:bodyPr/>
                    <a:lstStyle/>
                    <a:p>
                      <a:pPr algn="ctr"/>
                      <a:r>
                        <a:rPr lang="en-US" dirty="0" smtClean="0"/>
                        <a:t>60K</a:t>
                      </a:r>
                      <a:endParaRPr lang="en-US" dirty="0"/>
                    </a:p>
                  </a:txBody>
                  <a:tcPr/>
                </a:tc>
                <a:tc>
                  <a:txBody>
                    <a:bodyPr/>
                    <a:lstStyle/>
                    <a:p>
                      <a:pPr algn="ctr"/>
                      <a:r>
                        <a:rPr lang="en-US" dirty="0" smtClean="0"/>
                        <a:t>1,200K</a:t>
                      </a:r>
                      <a:endParaRPr lang="en-US" dirty="0"/>
                    </a:p>
                  </a:txBody>
                  <a:tcPr/>
                </a:tc>
              </a:tr>
              <a:tr h="370840">
                <a:tc>
                  <a:txBody>
                    <a:bodyPr/>
                    <a:lstStyle/>
                    <a:p>
                      <a:r>
                        <a:rPr lang="en-US" dirty="0" err="1" smtClean="0"/>
                        <a:t>Num</a:t>
                      </a:r>
                      <a:r>
                        <a:rPr lang="en-US" dirty="0" smtClean="0"/>
                        <a:t> of category</a:t>
                      </a:r>
                      <a:endParaRPr lang="en-US" dirty="0"/>
                    </a:p>
                  </a:txBody>
                  <a:tcPr/>
                </a:tc>
                <a:tc>
                  <a:txBody>
                    <a:bodyPr/>
                    <a:lstStyle/>
                    <a:p>
                      <a:pPr algn="ctr"/>
                      <a:r>
                        <a:rPr lang="en-US" dirty="0" smtClean="0"/>
                        <a:t>10</a:t>
                      </a:r>
                      <a:endParaRPr lang="en-US" dirty="0"/>
                    </a:p>
                  </a:txBody>
                  <a:tcPr/>
                </a:tc>
                <a:tc>
                  <a:txBody>
                    <a:bodyPr/>
                    <a:lstStyle/>
                    <a:p>
                      <a:pPr algn="ctr"/>
                      <a:r>
                        <a:rPr lang="en-US" dirty="0" smtClean="0"/>
                        <a:t>1000</a:t>
                      </a:r>
                      <a:endParaRPr lang="en-US" dirty="0"/>
                    </a:p>
                  </a:txBody>
                  <a:tcPr/>
                </a:tc>
              </a:tr>
              <a:tr h="370840">
                <a:tc>
                  <a:txBody>
                    <a:bodyPr/>
                    <a:lstStyle/>
                    <a:p>
                      <a:r>
                        <a:rPr lang="en-US" dirty="0" smtClean="0"/>
                        <a:t>In-class variation</a:t>
                      </a:r>
                      <a:endParaRPr lang="en-US" dirty="0"/>
                    </a:p>
                  </a:txBody>
                  <a:tcPr/>
                </a:tc>
                <a:tc>
                  <a:txBody>
                    <a:bodyPr/>
                    <a:lstStyle/>
                    <a:p>
                      <a:pPr algn="ctr"/>
                      <a:r>
                        <a:rPr lang="en-US" dirty="0" smtClean="0"/>
                        <a:t>small</a:t>
                      </a:r>
                      <a:endParaRPr lang="en-US" dirty="0"/>
                    </a:p>
                  </a:txBody>
                  <a:tcPr/>
                </a:tc>
                <a:tc>
                  <a:txBody>
                    <a:bodyPr/>
                    <a:lstStyle/>
                    <a:p>
                      <a:pPr algn="ctr"/>
                      <a:r>
                        <a:rPr lang="en-US" dirty="0" smtClean="0"/>
                        <a:t>large</a:t>
                      </a:r>
                      <a:endParaRPr lang="en-US" dirty="0"/>
                    </a:p>
                  </a:txBody>
                  <a:tcPr/>
                </a:tc>
              </a:tr>
            </a:tbl>
          </a:graphicData>
        </a:graphic>
      </p:graphicFrame>
      <p:sp>
        <p:nvSpPr>
          <p:cNvPr id="5" name="TextBox 4"/>
          <p:cNvSpPr txBox="1"/>
          <p:nvPr/>
        </p:nvSpPr>
        <p:spPr>
          <a:xfrm>
            <a:off x="4197927" y="5739516"/>
            <a:ext cx="4394986" cy="400110"/>
          </a:xfrm>
          <a:prstGeom prst="rect">
            <a:avLst/>
          </a:prstGeom>
          <a:noFill/>
        </p:spPr>
        <p:txBody>
          <a:bodyPr wrap="none" rtlCol="0">
            <a:spAutoFit/>
          </a:bodyPr>
          <a:lstStyle/>
          <a:p>
            <a:pPr>
              <a:buNone/>
            </a:pPr>
            <a:r>
              <a:rPr lang="en-US" i="0" dirty="0" smtClean="0"/>
              <a:t>*Resized size. Can be as large as 512 x 512</a:t>
            </a:r>
            <a:endParaRPr lang="en-US" i="0" dirty="0"/>
          </a:p>
        </p:txBody>
      </p:sp>
    </p:spTree>
    <p:extLst>
      <p:ext uri="{BB962C8B-B14F-4D97-AF65-F5344CB8AC3E}">
        <p14:creationId xmlns:p14="http://schemas.microsoft.com/office/powerpoint/2010/main" val="1347838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914400"/>
          </a:xfrm>
        </p:spPr>
        <p:txBody>
          <a:bodyPr/>
          <a:lstStyle/>
          <a:p>
            <a:r>
              <a:rPr lang="en-US" dirty="0" smtClean="0"/>
              <a:t>Differences between MNIST and ImageNet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18</a:t>
            </a:fld>
            <a:endParaRPr lang="en-US" altLang="en-US"/>
          </a:p>
        </p:txBody>
      </p:sp>
      <p:sp>
        <p:nvSpPr>
          <p:cNvPr id="7"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graphicFrame>
        <p:nvGraphicFramePr>
          <p:cNvPr id="4" name="Table 3"/>
          <p:cNvGraphicFramePr>
            <a:graphicFrameLocks noGrp="1"/>
          </p:cNvGraphicFramePr>
          <p:nvPr>
            <p:extLst>
              <p:ext uri="{D42A27DB-BD31-4B8C-83A1-F6EECF244321}">
                <p14:modId xmlns:p14="http://schemas.microsoft.com/office/powerpoint/2010/main" val="1081116437"/>
              </p:ext>
            </p:extLst>
          </p:nvPr>
        </p:nvGraphicFramePr>
        <p:xfrm>
          <a:off x="1524000" y="13970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endParaRPr lang="en-US" dirty="0"/>
                    </a:p>
                  </a:txBody>
                  <a:tcPr/>
                </a:tc>
                <a:tc>
                  <a:txBody>
                    <a:bodyPr/>
                    <a:lstStyle/>
                    <a:p>
                      <a:pPr algn="ctr"/>
                      <a:r>
                        <a:rPr lang="en-US" altLang="zh-CN" dirty="0" smtClean="0"/>
                        <a:t>MNIST</a:t>
                      </a:r>
                      <a:endParaRPr lang="en-US" dirty="0"/>
                    </a:p>
                  </a:txBody>
                  <a:tcPr/>
                </a:tc>
                <a:tc>
                  <a:txBody>
                    <a:bodyPr/>
                    <a:lstStyle/>
                    <a:p>
                      <a:pPr algn="ctr"/>
                      <a:r>
                        <a:rPr lang="en-US" altLang="zh-CN" dirty="0" smtClean="0"/>
                        <a:t>ImageNet</a:t>
                      </a:r>
                      <a:r>
                        <a:rPr lang="zh-CN" altLang="en-US" dirty="0" smtClean="0"/>
                        <a:t> </a:t>
                      </a:r>
                      <a:r>
                        <a:rPr lang="en-US" altLang="zh-CN" dirty="0" smtClean="0"/>
                        <a:t>LSVRC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Image </a:t>
                      </a:r>
                      <a:r>
                        <a:rPr lang="en-US" dirty="0" smtClean="0"/>
                        <a:t>size</a:t>
                      </a:r>
                      <a:endParaRPr lang="en-US" dirty="0"/>
                    </a:p>
                  </a:txBody>
                  <a:tcPr/>
                </a:tc>
                <a:tc>
                  <a:txBody>
                    <a:bodyPr/>
                    <a:lstStyle/>
                    <a:p>
                      <a:pPr algn="ctr"/>
                      <a:r>
                        <a:rPr lang="en-US" dirty="0" smtClean="0"/>
                        <a:t>28 x 28 x 1</a:t>
                      </a:r>
                      <a:endParaRPr lang="en-US" dirty="0"/>
                    </a:p>
                  </a:txBody>
                  <a:tcPr/>
                </a:tc>
                <a:tc>
                  <a:txBody>
                    <a:bodyPr/>
                    <a:lstStyle/>
                    <a:p>
                      <a:pPr algn="ctr"/>
                      <a:r>
                        <a:rPr lang="en-US" dirty="0" smtClean="0"/>
                        <a:t> 224 x 224 x 3</a:t>
                      </a:r>
                      <a:endParaRPr lang="en-US" dirty="0"/>
                    </a:p>
                  </a:txBody>
                  <a:tcPr/>
                </a:tc>
              </a:tr>
              <a:tr h="370840">
                <a:tc>
                  <a:txBody>
                    <a:bodyPr/>
                    <a:lstStyle/>
                    <a:p>
                      <a:r>
                        <a:rPr lang="en-US" dirty="0" err="1" smtClean="0"/>
                        <a:t>Num</a:t>
                      </a:r>
                      <a:r>
                        <a:rPr lang="en-US" dirty="0" smtClean="0"/>
                        <a:t> of images</a:t>
                      </a:r>
                      <a:endParaRPr lang="en-US" dirty="0"/>
                    </a:p>
                  </a:txBody>
                  <a:tcPr/>
                </a:tc>
                <a:tc>
                  <a:txBody>
                    <a:bodyPr/>
                    <a:lstStyle/>
                    <a:p>
                      <a:pPr algn="ctr"/>
                      <a:r>
                        <a:rPr lang="en-US" dirty="0" smtClean="0"/>
                        <a:t>60K</a:t>
                      </a:r>
                      <a:endParaRPr lang="en-US" dirty="0"/>
                    </a:p>
                  </a:txBody>
                  <a:tcPr/>
                </a:tc>
                <a:tc>
                  <a:txBody>
                    <a:bodyPr/>
                    <a:lstStyle/>
                    <a:p>
                      <a:pPr algn="ctr"/>
                      <a:r>
                        <a:rPr lang="en-US" dirty="0" smtClean="0"/>
                        <a:t>1,200K</a:t>
                      </a:r>
                      <a:endParaRPr lang="en-US" dirty="0"/>
                    </a:p>
                  </a:txBody>
                  <a:tcPr/>
                </a:tc>
              </a:tr>
              <a:tr h="370840">
                <a:tc>
                  <a:txBody>
                    <a:bodyPr/>
                    <a:lstStyle/>
                    <a:p>
                      <a:r>
                        <a:rPr lang="en-US" dirty="0" err="1" smtClean="0"/>
                        <a:t>Num</a:t>
                      </a:r>
                      <a:r>
                        <a:rPr lang="en-US" dirty="0" smtClean="0"/>
                        <a:t> of category</a:t>
                      </a:r>
                      <a:endParaRPr lang="en-US" dirty="0"/>
                    </a:p>
                  </a:txBody>
                  <a:tcPr/>
                </a:tc>
                <a:tc>
                  <a:txBody>
                    <a:bodyPr/>
                    <a:lstStyle/>
                    <a:p>
                      <a:pPr algn="ctr"/>
                      <a:r>
                        <a:rPr lang="en-US" dirty="0" smtClean="0"/>
                        <a:t>10</a:t>
                      </a:r>
                      <a:endParaRPr lang="en-US" dirty="0"/>
                    </a:p>
                  </a:txBody>
                  <a:tcPr/>
                </a:tc>
                <a:tc>
                  <a:txBody>
                    <a:bodyPr/>
                    <a:lstStyle/>
                    <a:p>
                      <a:pPr algn="ctr"/>
                      <a:r>
                        <a:rPr lang="en-US" dirty="0" smtClean="0"/>
                        <a:t>1000</a:t>
                      </a:r>
                      <a:endParaRPr lang="en-US" dirty="0"/>
                    </a:p>
                  </a:txBody>
                  <a:tcPr/>
                </a:tc>
              </a:tr>
              <a:tr h="370840">
                <a:tc>
                  <a:txBody>
                    <a:bodyPr/>
                    <a:lstStyle/>
                    <a:p>
                      <a:r>
                        <a:rPr lang="en-US" dirty="0" smtClean="0"/>
                        <a:t>In-class variation</a:t>
                      </a:r>
                      <a:endParaRPr lang="en-US" dirty="0"/>
                    </a:p>
                  </a:txBody>
                  <a:tcPr/>
                </a:tc>
                <a:tc>
                  <a:txBody>
                    <a:bodyPr/>
                    <a:lstStyle/>
                    <a:p>
                      <a:pPr algn="ctr"/>
                      <a:r>
                        <a:rPr lang="en-US" dirty="0" smtClean="0"/>
                        <a:t>small</a:t>
                      </a:r>
                      <a:endParaRPr lang="en-US" dirty="0"/>
                    </a:p>
                  </a:txBody>
                  <a:tcPr/>
                </a:tc>
                <a:tc>
                  <a:txBody>
                    <a:bodyPr/>
                    <a:lstStyle/>
                    <a:p>
                      <a:pPr algn="ctr"/>
                      <a:r>
                        <a:rPr lang="en-US" dirty="0" smtClean="0"/>
                        <a:t>large</a:t>
                      </a:r>
                      <a:endParaRPr lang="en-US" dirty="0"/>
                    </a:p>
                  </a:txBody>
                  <a:tcPr/>
                </a:tc>
              </a:tr>
            </a:tbl>
          </a:graphicData>
        </a:graphic>
      </p:graphicFrame>
      <p:sp>
        <p:nvSpPr>
          <p:cNvPr id="8" name="Rounded Rectangle 7"/>
          <p:cNvSpPr/>
          <p:nvPr/>
        </p:nvSpPr>
        <p:spPr>
          <a:xfrm>
            <a:off x="2489250" y="4012250"/>
            <a:ext cx="1758024" cy="1527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More data</a:t>
            </a:r>
            <a:endParaRPr lang="en-US" sz="3200" b="1" i="0" dirty="0">
              <a:solidFill>
                <a:srgbClr val="FFC000"/>
              </a:solidFill>
            </a:endParaRPr>
          </a:p>
        </p:txBody>
      </p:sp>
      <p:sp>
        <p:nvSpPr>
          <p:cNvPr id="9" name="Rounded Rectangle 8"/>
          <p:cNvSpPr/>
          <p:nvPr/>
        </p:nvSpPr>
        <p:spPr>
          <a:xfrm>
            <a:off x="4950702" y="4047883"/>
            <a:ext cx="1707686" cy="149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Bigger model</a:t>
            </a:r>
            <a:endParaRPr lang="en-US" sz="3200" b="1" i="0" dirty="0">
              <a:solidFill>
                <a:srgbClr val="FFC000"/>
              </a:solidFill>
            </a:endParaRPr>
          </a:p>
        </p:txBody>
      </p:sp>
      <p:sp>
        <p:nvSpPr>
          <p:cNvPr id="12" name="Right Arrow 11"/>
          <p:cNvSpPr/>
          <p:nvPr/>
        </p:nvSpPr>
        <p:spPr>
          <a:xfrm>
            <a:off x="4267194" y="4544291"/>
            <a:ext cx="637309" cy="56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6997" y="4030066"/>
            <a:ext cx="1758024" cy="1527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SVMs</a:t>
            </a:r>
            <a:endParaRPr lang="en-US" sz="3200" b="1" i="0" dirty="0">
              <a:solidFill>
                <a:srgbClr val="FFC000"/>
              </a:solidFill>
            </a:endParaRPr>
          </a:p>
        </p:txBody>
      </p:sp>
      <p:sp>
        <p:nvSpPr>
          <p:cNvPr id="14" name="Right Arrow 13"/>
          <p:cNvSpPr/>
          <p:nvPr/>
        </p:nvSpPr>
        <p:spPr>
          <a:xfrm>
            <a:off x="1795021" y="4509910"/>
            <a:ext cx="637309" cy="56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299851" y="4001274"/>
            <a:ext cx="1758024" cy="1527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CNNs</a:t>
            </a:r>
            <a:endParaRPr lang="en-US" sz="3200" b="1" i="0" dirty="0">
              <a:solidFill>
                <a:srgbClr val="FFC000"/>
              </a:solidFill>
            </a:endParaRPr>
          </a:p>
        </p:txBody>
      </p:sp>
      <p:sp>
        <p:nvSpPr>
          <p:cNvPr id="16" name="Right Arrow 15"/>
          <p:cNvSpPr/>
          <p:nvPr/>
        </p:nvSpPr>
        <p:spPr>
          <a:xfrm>
            <a:off x="6677884" y="4558142"/>
            <a:ext cx="637309" cy="56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578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860723" cy="1753466"/>
          </a:xfrm>
        </p:spPr>
        <p:txBody>
          <a:bodyPr/>
          <a:lstStyle/>
          <a:p>
            <a:r>
              <a:rPr lang="en-US" dirty="0" smtClean="0">
                <a:solidFill>
                  <a:schemeClr val="tx1"/>
                </a:solidFill>
              </a:rPr>
              <a:t>Let’s implement these </a:t>
            </a:r>
            <a:r>
              <a:rPr lang="en-US" smtClean="0">
                <a:solidFill>
                  <a:schemeClr val="tx1"/>
                </a:solidFill>
              </a:rPr>
              <a:t>two popular models</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19</a:t>
            </a:fld>
            <a:endParaRPr lang="en-US" altLang="en-US"/>
          </a:p>
        </p:txBody>
      </p:sp>
    </p:spTree>
    <p:extLst>
      <p:ext uri="{BB962C8B-B14F-4D97-AF65-F5344CB8AC3E}">
        <p14:creationId xmlns:p14="http://schemas.microsoft.com/office/powerpoint/2010/main" val="18414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2</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altLang="en-US" dirty="0" smtClean="0"/>
              <a:t>Outline</a:t>
            </a:r>
            <a:endParaRPr lang="en-US" altLang="en-US" dirty="0"/>
          </a:p>
        </p:txBody>
      </p:sp>
      <p:sp>
        <p:nvSpPr>
          <p:cNvPr id="6"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Discussing conv. filters from traditional viewpoints</a:t>
            </a:r>
          </a:p>
          <a:p>
            <a:pPr marL="0" indent="0">
              <a:buFont typeface="Arial" panose="020B0604020202020204" pitchFamily="34" charset="0"/>
              <a:buNone/>
            </a:pPr>
            <a:r>
              <a:rPr lang="en-US" i="0" dirty="0" smtClean="0"/>
              <a:t> </a:t>
            </a:r>
          </a:p>
          <a:p>
            <a:r>
              <a:rPr lang="en-US" i="0" dirty="0" smtClean="0"/>
              <a:t>The first popular deep CNN: </a:t>
            </a:r>
            <a:r>
              <a:rPr lang="en-US" i="0" dirty="0" err="1" smtClean="0"/>
              <a:t>LeNet</a:t>
            </a:r>
            <a:r>
              <a:rPr lang="en-US" i="0" dirty="0" smtClean="0"/>
              <a:t> in 1998</a:t>
            </a:r>
          </a:p>
          <a:p>
            <a:endParaRPr lang="en-US" i="0" dirty="0" smtClean="0"/>
          </a:p>
          <a:p>
            <a:r>
              <a:rPr lang="en-US" i="0" dirty="0" smtClean="0"/>
              <a:t>The second popular deep CNN: </a:t>
            </a:r>
            <a:r>
              <a:rPr lang="en-US" i="0" dirty="0" err="1" smtClean="0"/>
              <a:t>AlexNet</a:t>
            </a:r>
            <a:r>
              <a:rPr lang="en-US" i="0" dirty="0" smtClean="0"/>
              <a:t> in 2012</a:t>
            </a:r>
            <a:endParaRPr lang="en-US" i="0" dirty="0"/>
          </a:p>
          <a:p>
            <a:endParaRPr lang="en-US" i="0" dirty="0" smtClean="0"/>
          </a:p>
          <a:p>
            <a:r>
              <a:rPr lang="en-US" i="0" dirty="0" smtClean="0"/>
              <a:t>Why 14 years? Challenges of implementing </a:t>
            </a:r>
            <a:r>
              <a:rPr lang="en-US" i="0" dirty="0" err="1" smtClean="0"/>
              <a:t>AlexNet</a:t>
            </a:r>
            <a:r>
              <a:rPr lang="en-US" i="0" dirty="0" smtClean="0"/>
              <a:t>?</a:t>
            </a:r>
            <a:endParaRPr lang="en-US" i="0" dirty="0" smtClean="0"/>
          </a:p>
          <a:p>
            <a:endParaRPr lang="en-US" i="0" dirty="0" smtClean="0"/>
          </a:p>
          <a:p>
            <a:r>
              <a:rPr lang="en-US" i="0" dirty="0" smtClean="0"/>
              <a:t>Improving CNNs</a:t>
            </a:r>
          </a:p>
          <a:p>
            <a:pPr lvl="1"/>
            <a:r>
              <a:rPr lang="en-US" sz="2800" i="0" dirty="0" smtClean="0"/>
              <a:t>1x1 convolution                       - Residual network</a:t>
            </a:r>
          </a:p>
          <a:p>
            <a:endParaRPr lang="en-US" i="0" dirty="0" smtClean="0"/>
          </a:p>
        </p:txBody>
      </p:sp>
    </p:spTree>
    <p:extLst>
      <p:ext uri="{BB962C8B-B14F-4D97-AF65-F5344CB8AC3E}">
        <p14:creationId xmlns:p14="http://schemas.microsoft.com/office/powerpoint/2010/main" val="46282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460673" cy="914400"/>
          </a:xfrm>
        </p:spPr>
        <p:txBody>
          <a:bodyPr/>
          <a:lstStyle/>
          <a:p>
            <a:r>
              <a:rPr lang="en-US" dirty="0" smtClean="0">
                <a:solidFill>
                  <a:schemeClr val="tx1"/>
                </a:solidFill>
              </a:rPr>
              <a:t>To implement </a:t>
            </a:r>
            <a:r>
              <a:rPr lang="en-US" dirty="0" err="1" smtClean="0">
                <a:solidFill>
                  <a:schemeClr val="tx1"/>
                </a:solidFill>
              </a:rPr>
              <a:t>LeNet</a:t>
            </a:r>
            <a:r>
              <a:rPr lang="en-US" dirty="0" smtClean="0">
                <a:solidFill>
                  <a:schemeClr val="tx1"/>
                </a:solidFill>
              </a:rPr>
              <a:t> is easy </a:t>
            </a:r>
            <a:r>
              <a:rPr lang="mr-IN"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20</a:t>
            </a:fld>
            <a:endParaRPr lang="en-US" altLang="en-US"/>
          </a:p>
        </p:txBody>
      </p:sp>
      <p:sp>
        <p:nvSpPr>
          <p:cNvPr id="4" name="TextBox 3"/>
          <p:cNvSpPr txBox="1"/>
          <p:nvPr/>
        </p:nvSpPr>
        <p:spPr>
          <a:xfrm>
            <a:off x="401783" y="3726872"/>
            <a:ext cx="5869556" cy="2246769"/>
          </a:xfrm>
          <a:prstGeom prst="rect">
            <a:avLst/>
          </a:prstGeom>
          <a:noFill/>
        </p:spPr>
        <p:txBody>
          <a:bodyPr wrap="none" rtlCol="0">
            <a:spAutoFit/>
          </a:bodyPr>
          <a:lstStyle/>
          <a:p>
            <a:pPr marL="457200" indent="-457200">
              <a:buFont typeface="+mj-lt"/>
              <a:buAutoNum type="arabicPeriod"/>
            </a:pPr>
            <a:r>
              <a:rPr lang="en-US" i="0" dirty="0" smtClean="0"/>
              <a:t>Download MNIST data and load them into memory</a:t>
            </a:r>
          </a:p>
          <a:p>
            <a:pPr marL="457200" indent="-457200">
              <a:buFont typeface="+mj-lt"/>
              <a:buAutoNum type="arabicPeriod"/>
            </a:pPr>
            <a:r>
              <a:rPr lang="en-US" i="0" dirty="0" smtClean="0"/>
              <a:t>Build a 5 layer CNN model</a:t>
            </a:r>
          </a:p>
          <a:p>
            <a:pPr marL="457200" indent="-457200">
              <a:buFont typeface="+mj-lt"/>
              <a:buAutoNum type="arabicPeriod"/>
            </a:pPr>
            <a:r>
              <a:rPr lang="en-US" i="0" dirty="0" smtClean="0"/>
              <a:t>Train model and evaluate</a:t>
            </a:r>
          </a:p>
          <a:p>
            <a:pPr marL="457200" indent="-457200">
              <a:buFont typeface="+mj-lt"/>
              <a:buAutoNum type="arabicPeriod"/>
            </a:pPr>
            <a:endParaRPr lang="en-US" i="0" dirty="0"/>
          </a:p>
          <a:p>
            <a:pPr>
              <a:buNone/>
            </a:pPr>
            <a:r>
              <a:rPr lang="en-US" i="0" dirty="0" smtClean="0"/>
              <a:t>You can even run on your laptop without GPU</a:t>
            </a:r>
            <a:endParaRPr lang="en-US" i="0" dirty="0"/>
          </a:p>
        </p:txBody>
      </p:sp>
    </p:spTree>
    <p:extLst>
      <p:ext uri="{BB962C8B-B14F-4D97-AF65-F5344CB8AC3E}">
        <p14:creationId xmlns:p14="http://schemas.microsoft.com/office/powerpoint/2010/main" val="1216768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LeNet-5 using </a:t>
            </a:r>
            <a:r>
              <a:rPr lang="en-US" dirty="0" err="1" smtClean="0"/>
              <a:t>Keras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21</a:t>
            </a:fld>
            <a:endParaRPr lang="en-US" altLang="en-US"/>
          </a:p>
        </p:txBody>
      </p:sp>
      <p:sp>
        <p:nvSpPr>
          <p:cNvPr id="7" name="TextBox 6"/>
          <p:cNvSpPr txBox="1"/>
          <p:nvPr/>
        </p:nvSpPr>
        <p:spPr>
          <a:xfrm>
            <a:off x="221673" y="1039091"/>
            <a:ext cx="8846127" cy="400110"/>
          </a:xfrm>
          <a:prstGeom prst="rect">
            <a:avLst/>
          </a:prstGeom>
          <a:noFill/>
        </p:spPr>
        <p:txBody>
          <a:bodyPr wrap="square" rtlCol="0">
            <a:spAutoFit/>
          </a:bodyPr>
          <a:lstStyle/>
          <a:p>
            <a:pPr>
              <a:buNone/>
            </a:pPr>
            <a:endParaRPr lang="en-US" dirty="0"/>
          </a:p>
        </p:txBody>
      </p:sp>
      <p:sp>
        <p:nvSpPr>
          <p:cNvPr id="12"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0" dirty="0">
                <a:latin typeface="Arial" charset="0"/>
                <a:ea typeface="Arial" charset="0"/>
                <a:cs typeface="Arial" charset="0"/>
              </a:rPr>
              <a:t>model = Sequential</a:t>
            </a:r>
            <a:r>
              <a:rPr lang="en-US" sz="2000" i="0" dirty="0" smtClean="0">
                <a:latin typeface="Arial" charset="0"/>
                <a:ea typeface="Arial" charset="0"/>
                <a:cs typeface="Arial" charset="0"/>
              </a:rPr>
              <a:t>()</a:t>
            </a:r>
          </a:p>
          <a:p>
            <a:pPr marL="1155700" indent="-115570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(Conv2D(filters </a:t>
            </a:r>
            <a:r>
              <a:rPr lang="en-US" sz="2000" i="0" dirty="0">
                <a:latin typeface="Arial" charset="0"/>
                <a:ea typeface="Arial" charset="0"/>
                <a:cs typeface="Arial" charset="0"/>
              </a:rPr>
              <a:t>= 6, </a:t>
            </a:r>
            <a:r>
              <a:rPr lang="en-US" sz="2000" i="0" dirty="0" err="1" smtClean="0">
                <a:latin typeface="Arial" charset="0"/>
                <a:ea typeface="Arial" charset="0"/>
                <a:cs typeface="Arial" charset="0"/>
              </a:rPr>
              <a:t>kernel_size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5, </a:t>
            </a:r>
            <a:r>
              <a:rPr lang="en-US" sz="2000" i="0" dirty="0" smtClean="0">
                <a:latin typeface="Arial" charset="0"/>
                <a:ea typeface="Arial" charset="0"/>
                <a:cs typeface="Arial" charset="0"/>
              </a:rPr>
              <a:t>strides </a:t>
            </a:r>
            <a:r>
              <a:rPr lang="en-US" sz="2000" i="0" dirty="0">
                <a:latin typeface="Arial" charset="0"/>
                <a:ea typeface="Arial" charset="0"/>
                <a:cs typeface="Arial" charset="0"/>
              </a:rPr>
              <a:t>= 1</a:t>
            </a:r>
            <a:r>
              <a:rPr lang="en-US" sz="2000" i="0" dirty="0" smtClean="0">
                <a:latin typeface="Arial" charset="0"/>
                <a:ea typeface="Arial" charset="0"/>
                <a:cs typeface="Arial" charset="0"/>
              </a:rPr>
              <a:t>, activation </a:t>
            </a:r>
            <a:r>
              <a:rPr lang="en-US" sz="2000" i="0" dirty="0">
                <a:latin typeface="Arial" charset="0"/>
                <a:ea typeface="Arial" charset="0"/>
                <a:cs typeface="Arial" charset="0"/>
              </a:rPr>
              <a:t>= '</a:t>
            </a:r>
            <a:r>
              <a:rPr lang="en-US" sz="2000" i="0" dirty="0" err="1">
                <a:latin typeface="Arial" charset="0"/>
                <a:ea typeface="Arial" charset="0"/>
                <a:cs typeface="Arial" charset="0"/>
              </a:rPr>
              <a:t>relu</a:t>
            </a:r>
            <a:r>
              <a:rPr lang="en-US" sz="2000" i="0" dirty="0">
                <a:latin typeface="Arial" charset="0"/>
                <a:ea typeface="Arial" charset="0"/>
                <a:cs typeface="Arial" charset="0"/>
              </a:rPr>
              <a:t>', </a:t>
            </a:r>
            <a:r>
              <a:rPr lang="en-US" sz="2000" i="0" dirty="0" err="1" smtClean="0">
                <a:latin typeface="Arial" charset="0"/>
                <a:ea typeface="Arial" charset="0"/>
                <a:cs typeface="Arial" charset="0"/>
              </a:rPr>
              <a:t>input_shape</a:t>
            </a:r>
            <a:r>
              <a:rPr lang="en-US" sz="2000" i="0" dirty="0" smtClean="0">
                <a:latin typeface="Arial" charset="0"/>
                <a:ea typeface="Arial" charset="0"/>
                <a:cs typeface="Arial" charset="0"/>
              </a:rPr>
              <a:t> </a:t>
            </a:r>
            <a:r>
              <a:rPr lang="en-US" sz="2000" i="0" dirty="0">
                <a:latin typeface="Arial" charset="0"/>
                <a:ea typeface="Arial" charset="0"/>
                <a:cs typeface="Arial" charset="0"/>
              </a:rPr>
              <a:t>= (32,32,1</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(MaxPooling2D(</a:t>
            </a:r>
            <a:r>
              <a:rPr lang="en-US" sz="2000" i="0" dirty="0" err="1" smtClean="0">
                <a:latin typeface="Arial" charset="0"/>
                <a:ea typeface="Arial" charset="0"/>
                <a:cs typeface="Arial" charset="0"/>
              </a:rPr>
              <a:t>pool_size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2, strides = 2</a:t>
            </a:r>
            <a:r>
              <a:rPr lang="en-US" sz="2000" i="0" dirty="0" smtClean="0">
                <a:latin typeface="Arial" charset="0"/>
                <a:ea typeface="Arial" charset="0"/>
                <a:cs typeface="Arial" charset="0"/>
              </a:rPr>
              <a:t>))</a:t>
            </a:r>
          </a:p>
          <a:p>
            <a:pPr marL="1155700" indent="-115570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(Conv2D(filters </a:t>
            </a:r>
            <a:r>
              <a:rPr lang="en-US" sz="2000" i="0" dirty="0">
                <a:latin typeface="Arial" charset="0"/>
                <a:ea typeface="Arial" charset="0"/>
                <a:cs typeface="Arial" charset="0"/>
              </a:rPr>
              <a:t>= 16, </a:t>
            </a:r>
            <a:r>
              <a:rPr lang="en-US" sz="2000" i="0" dirty="0" err="1" smtClean="0">
                <a:latin typeface="Arial" charset="0"/>
                <a:ea typeface="Arial" charset="0"/>
                <a:cs typeface="Arial" charset="0"/>
              </a:rPr>
              <a:t>kernel_size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5, </a:t>
            </a:r>
            <a:r>
              <a:rPr lang="en-US" sz="2000" i="0" dirty="0" smtClean="0">
                <a:latin typeface="Arial" charset="0"/>
                <a:ea typeface="Arial" charset="0"/>
                <a:cs typeface="Arial" charset="0"/>
              </a:rPr>
              <a:t>strides </a:t>
            </a:r>
            <a:r>
              <a:rPr lang="en-US" sz="2000" i="0" dirty="0">
                <a:latin typeface="Arial" charset="0"/>
                <a:ea typeface="Arial" charset="0"/>
                <a:cs typeface="Arial" charset="0"/>
              </a:rPr>
              <a:t>= </a:t>
            </a:r>
            <a:r>
              <a:rPr lang="en-US" sz="2000" i="0" dirty="0" smtClean="0">
                <a:latin typeface="Arial" charset="0"/>
                <a:ea typeface="Arial" charset="0"/>
                <a:cs typeface="Arial" charset="0"/>
              </a:rPr>
              <a:t>1, activation </a:t>
            </a:r>
            <a:r>
              <a:rPr lang="en-US" sz="2000" i="0" dirty="0">
                <a:latin typeface="Arial" charset="0"/>
                <a:ea typeface="Arial" charset="0"/>
                <a:cs typeface="Arial" charset="0"/>
              </a:rPr>
              <a:t>= '</a:t>
            </a:r>
            <a:r>
              <a:rPr lang="en-US" sz="2000" i="0" dirty="0" err="1">
                <a:latin typeface="Arial" charset="0"/>
                <a:ea typeface="Arial" charset="0"/>
                <a:cs typeface="Arial" charset="0"/>
              </a:rPr>
              <a:t>relu</a:t>
            </a:r>
            <a:r>
              <a:rPr lang="en-US" sz="2000" i="0" dirty="0">
                <a:latin typeface="Arial" charset="0"/>
                <a:ea typeface="Arial" charset="0"/>
                <a:cs typeface="Arial" charset="0"/>
              </a:rPr>
              <a:t>', </a:t>
            </a:r>
            <a:r>
              <a:rPr lang="en-US" sz="2000" i="0" dirty="0" err="1" smtClean="0">
                <a:latin typeface="Arial" charset="0"/>
                <a:ea typeface="Arial" charset="0"/>
                <a:cs typeface="Arial" charset="0"/>
              </a:rPr>
              <a:t>input_shape</a:t>
            </a:r>
            <a:r>
              <a:rPr lang="en-US" sz="2000" i="0" dirty="0" smtClean="0">
                <a:latin typeface="Arial" charset="0"/>
                <a:ea typeface="Arial" charset="0"/>
                <a:cs typeface="Arial" charset="0"/>
              </a:rPr>
              <a:t> </a:t>
            </a:r>
            <a:r>
              <a:rPr lang="en-US" sz="2000" i="0" dirty="0">
                <a:latin typeface="Arial" charset="0"/>
                <a:ea typeface="Arial" charset="0"/>
                <a:cs typeface="Arial" charset="0"/>
              </a:rPr>
              <a:t>= (14,14,6</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(MaxPooling2D(</a:t>
            </a:r>
            <a:r>
              <a:rPr lang="en-US" sz="2000" i="0" dirty="0" err="1" smtClean="0">
                <a:latin typeface="Arial" charset="0"/>
                <a:ea typeface="Arial" charset="0"/>
                <a:cs typeface="Arial" charset="0"/>
              </a:rPr>
              <a:t>pool_size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2, strides = 2</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(Flatten())</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(Dense(units </a:t>
            </a:r>
            <a:r>
              <a:rPr lang="en-US" sz="2000" i="0" dirty="0">
                <a:latin typeface="Arial" charset="0"/>
                <a:ea typeface="Arial" charset="0"/>
                <a:cs typeface="Arial" charset="0"/>
              </a:rPr>
              <a:t>= 120, activation = '</a:t>
            </a:r>
            <a:r>
              <a:rPr lang="en-US" sz="2000" i="0" dirty="0" err="1">
                <a:latin typeface="Arial" charset="0"/>
                <a:ea typeface="Arial" charset="0"/>
                <a:cs typeface="Arial" charset="0"/>
              </a:rPr>
              <a:t>relu</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(Dense(units </a:t>
            </a:r>
            <a:r>
              <a:rPr lang="en-US" sz="2000" i="0" dirty="0">
                <a:latin typeface="Arial" charset="0"/>
                <a:ea typeface="Arial" charset="0"/>
                <a:cs typeface="Arial" charset="0"/>
              </a:rPr>
              <a:t>= 84, activation = '</a:t>
            </a:r>
            <a:r>
              <a:rPr lang="en-US" sz="2000" i="0" dirty="0" err="1">
                <a:latin typeface="Arial" charset="0"/>
                <a:ea typeface="Arial" charset="0"/>
                <a:cs typeface="Arial" charset="0"/>
              </a:rPr>
              <a:t>relu</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(Dense(units </a:t>
            </a:r>
            <a:r>
              <a:rPr lang="en-US" sz="2000" i="0" dirty="0">
                <a:latin typeface="Arial" charset="0"/>
                <a:ea typeface="Arial" charset="0"/>
                <a:cs typeface="Arial" charset="0"/>
              </a:rPr>
              <a:t>= 10, activation = '</a:t>
            </a:r>
            <a:r>
              <a:rPr lang="en-US" sz="2000" i="0" dirty="0" err="1">
                <a:latin typeface="Arial" charset="0"/>
                <a:ea typeface="Arial" charset="0"/>
                <a:cs typeface="Arial" charset="0"/>
              </a:rPr>
              <a:t>softmax</a:t>
            </a:r>
            <a:r>
              <a:rPr lang="en-US" sz="2000" i="0" dirty="0" smtClean="0">
                <a:latin typeface="Arial" charset="0"/>
                <a:ea typeface="Arial" charset="0"/>
                <a:cs typeface="Arial" charset="0"/>
              </a:rPr>
              <a:t>'))</a:t>
            </a:r>
          </a:p>
          <a:p>
            <a:pPr marL="1155700" indent="-1155700">
              <a:buNone/>
            </a:pPr>
            <a:r>
              <a:rPr lang="en-US" sz="2000" i="0" dirty="0" err="1" smtClean="0">
                <a:latin typeface="Arial" charset="0"/>
                <a:ea typeface="Arial" charset="0"/>
                <a:cs typeface="Arial" charset="0"/>
              </a:rPr>
              <a:t>model.compile</a:t>
            </a:r>
            <a:r>
              <a:rPr lang="en-US" sz="2000" i="0" dirty="0" smtClean="0">
                <a:latin typeface="Arial" charset="0"/>
                <a:ea typeface="Arial" charset="0"/>
                <a:cs typeface="Arial" charset="0"/>
              </a:rPr>
              <a:t>(optimizer </a:t>
            </a:r>
            <a:r>
              <a:rPr lang="en-US" sz="2000" i="0" dirty="0">
                <a:latin typeface="Arial" charset="0"/>
                <a:ea typeface="Arial" charset="0"/>
                <a:cs typeface="Arial" charset="0"/>
              </a:rPr>
              <a:t>= '</a:t>
            </a:r>
            <a:r>
              <a:rPr lang="en-US" sz="2000" i="0" dirty="0" err="1">
                <a:latin typeface="Arial" charset="0"/>
                <a:ea typeface="Arial" charset="0"/>
                <a:cs typeface="Arial" charset="0"/>
              </a:rPr>
              <a:t>adam</a:t>
            </a:r>
            <a:r>
              <a:rPr lang="en-US" sz="2000" i="0" dirty="0">
                <a:latin typeface="Arial" charset="0"/>
                <a:ea typeface="Arial" charset="0"/>
                <a:cs typeface="Arial" charset="0"/>
              </a:rPr>
              <a:t>', loss = '</a:t>
            </a:r>
            <a:r>
              <a:rPr lang="en-US" sz="2000" i="0" dirty="0" err="1">
                <a:latin typeface="Arial" charset="0"/>
                <a:ea typeface="Arial" charset="0"/>
                <a:cs typeface="Arial" charset="0"/>
              </a:rPr>
              <a:t>categorical_crossentropy</a:t>
            </a:r>
            <a:r>
              <a:rPr lang="en-US" sz="2000" i="0" dirty="0">
                <a:latin typeface="Arial" charset="0"/>
                <a:ea typeface="Arial" charset="0"/>
                <a:cs typeface="Arial" charset="0"/>
              </a:rPr>
              <a:t>', metrics = ['accuracy</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model.fit</a:t>
            </a:r>
            <a:r>
              <a:rPr lang="en-US" sz="2000" i="0" dirty="0" smtClean="0">
                <a:latin typeface="Arial" charset="0"/>
                <a:ea typeface="Arial" charset="0"/>
                <a:cs typeface="Arial" charset="0"/>
              </a:rPr>
              <a:t>(</a:t>
            </a:r>
            <a:r>
              <a:rPr lang="en-US" sz="2000" i="0" dirty="0" err="1" smtClean="0">
                <a:latin typeface="Arial" charset="0"/>
                <a:ea typeface="Arial" charset="0"/>
                <a:cs typeface="Arial" charset="0"/>
              </a:rPr>
              <a:t>X_train</a:t>
            </a:r>
            <a:r>
              <a:rPr lang="en-US" sz="2000" i="0" dirty="0" smtClean="0">
                <a:latin typeface="Arial" charset="0"/>
                <a:ea typeface="Arial" charset="0"/>
                <a:cs typeface="Arial" charset="0"/>
              </a:rPr>
              <a:t> </a:t>
            </a:r>
            <a:r>
              <a:rPr lang="en-US" sz="2000" i="0" dirty="0">
                <a:latin typeface="Arial" charset="0"/>
                <a:ea typeface="Arial" charset="0"/>
                <a:cs typeface="Arial" charset="0"/>
              </a:rPr>
              <a:t>,</a:t>
            </a:r>
            <a:r>
              <a:rPr lang="en-US" sz="2000" i="0" dirty="0" err="1">
                <a:latin typeface="Arial" charset="0"/>
                <a:ea typeface="Arial" charset="0"/>
                <a:cs typeface="Arial" charset="0"/>
              </a:rPr>
              <a:t>Y_train</a:t>
            </a:r>
            <a:r>
              <a:rPr lang="en-US" sz="2000" i="0" dirty="0">
                <a:latin typeface="Arial" charset="0"/>
                <a:ea typeface="Arial" charset="0"/>
                <a:cs typeface="Arial" charset="0"/>
              </a:rPr>
              <a:t>, </a:t>
            </a:r>
            <a:r>
              <a:rPr lang="en-US" sz="2000" i="0" dirty="0" err="1">
                <a:latin typeface="Arial" charset="0"/>
                <a:ea typeface="Arial" charset="0"/>
                <a:cs typeface="Arial" charset="0"/>
              </a:rPr>
              <a:t>steps_per_epoch</a:t>
            </a:r>
            <a:r>
              <a:rPr lang="en-US" sz="2000" i="0" dirty="0">
                <a:latin typeface="Arial" charset="0"/>
                <a:ea typeface="Arial" charset="0"/>
                <a:cs typeface="Arial" charset="0"/>
              </a:rPr>
              <a:t> = 10, epochs = </a:t>
            </a:r>
            <a:r>
              <a:rPr lang="en-US" sz="2000" i="0" dirty="0" smtClean="0">
                <a:latin typeface="Arial" charset="0"/>
                <a:ea typeface="Arial" charset="0"/>
                <a:cs typeface="Arial" charset="0"/>
              </a:rPr>
              <a:t>40)</a:t>
            </a:r>
            <a:endParaRPr lang="en-US" sz="2000" i="0" dirty="0" smtClean="0">
              <a:latin typeface="Arial" charset="0"/>
              <a:ea typeface="Arial" charset="0"/>
              <a:cs typeface="Arial" charset="0"/>
            </a:endParaRPr>
          </a:p>
        </p:txBody>
      </p:sp>
    </p:spTree>
    <p:extLst>
      <p:ext uri="{BB962C8B-B14F-4D97-AF65-F5344CB8AC3E}">
        <p14:creationId xmlns:p14="http://schemas.microsoft.com/office/powerpoint/2010/main" val="965852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Explain LeNet-5</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22</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filters</a:t>
            </a:r>
          </a:p>
          <a:p>
            <a:r>
              <a:rPr lang="en-US" i="0" dirty="0" err="1" smtClean="0"/>
              <a:t>kernel_size</a:t>
            </a:r>
            <a:endParaRPr lang="en-US" i="0" dirty="0" smtClean="0"/>
          </a:p>
          <a:p>
            <a:r>
              <a:rPr lang="en-US" i="0" dirty="0" smtClean="0"/>
              <a:t>Strides</a:t>
            </a:r>
          </a:p>
          <a:p>
            <a:r>
              <a:rPr lang="en-US" i="0" dirty="0" err="1" smtClean="0"/>
              <a:t>pool_size</a:t>
            </a:r>
            <a:endParaRPr lang="en-US" i="0" dirty="0" smtClean="0"/>
          </a:p>
          <a:p>
            <a:r>
              <a:rPr lang="en-US" i="0" dirty="0" err="1" smtClean="0"/>
              <a:t>model.add</a:t>
            </a:r>
            <a:r>
              <a:rPr lang="en-US" i="0" dirty="0" smtClean="0"/>
              <a:t>(</a:t>
            </a:r>
            <a:r>
              <a:rPr lang="en-US" i="0" dirty="0" err="1" smtClean="0"/>
              <a:t>Flattern</a:t>
            </a:r>
            <a:r>
              <a:rPr lang="en-US" i="0" dirty="0" smtClean="0"/>
              <a:t>())</a:t>
            </a:r>
          </a:p>
          <a:p>
            <a:r>
              <a:rPr lang="en-US" i="0" dirty="0" smtClean="0"/>
              <a:t>activation=</a:t>
            </a:r>
            <a:r>
              <a:rPr lang="en-US" i="0" dirty="0" err="1" smtClean="0"/>
              <a:t>relu</a:t>
            </a:r>
            <a:r>
              <a:rPr lang="en-US" i="0" dirty="0" smtClean="0"/>
              <a:t>/sigmoid/</a:t>
            </a:r>
            <a:r>
              <a:rPr lang="en-US" i="0" dirty="0" err="1" smtClean="0"/>
              <a:t>softmax</a:t>
            </a:r>
            <a:endParaRPr lang="en-US" i="0" dirty="0"/>
          </a:p>
        </p:txBody>
      </p:sp>
    </p:spTree>
    <p:extLst>
      <p:ext uri="{BB962C8B-B14F-4D97-AF65-F5344CB8AC3E}">
        <p14:creationId xmlns:p14="http://schemas.microsoft.com/office/powerpoint/2010/main" val="1446863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460673" cy="914400"/>
          </a:xfrm>
        </p:spPr>
        <p:txBody>
          <a:bodyPr/>
          <a:lstStyle/>
          <a:p>
            <a:r>
              <a:rPr lang="en-US" dirty="0" smtClean="0">
                <a:solidFill>
                  <a:schemeClr val="tx1"/>
                </a:solidFill>
              </a:rPr>
              <a:t>But to implement </a:t>
            </a:r>
            <a:r>
              <a:rPr lang="en-US" dirty="0" err="1" smtClean="0">
                <a:solidFill>
                  <a:schemeClr val="tx1"/>
                </a:solidFill>
              </a:rPr>
              <a:t>AlexNet</a:t>
            </a:r>
            <a:r>
              <a:rPr lang="en-US" dirty="0" smtClean="0">
                <a:solidFill>
                  <a:schemeClr val="tx1"/>
                </a:solidFill>
              </a:rPr>
              <a:t> is hard</a:t>
            </a:r>
            <a:r>
              <a:rPr lang="mr-IN"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23</a:t>
            </a:fld>
            <a:endParaRPr lang="en-US" altLang="en-US"/>
          </a:p>
        </p:txBody>
      </p:sp>
      <p:sp>
        <p:nvSpPr>
          <p:cNvPr id="4" name="TextBox 3"/>
          <p:cNvSpPr txBox="1"/>
          <p:nvPr/>
        </p:nvSpPr>
        <p:spPr>
          <a:xfrm>
            <a:off x="1870365" y="4267200"/>
            <a:ext cx="7273636" cy="1785104"/>
          </a:xfrm>
          <a:prstGeom prst="rect">
            <a:avLst/>
          </a:prstGeom>
          <a:noFill/>
        </p:spPr>
        <p:txBody>
          <a:bodyPr wrap="square" rtlCol="0">
            <a:spAutoFit/>
          </a:bodyPr>
          <a:lstStyle/>
          <a:p>
            <a:pPr>
              <a:buNone/>
            </a:pPr>
            <a:r>
              <a:rPr lang="en-US" i="0" dirty="0" smtClean="0">
                <a:latin typeface="Arial" panose="020B0604020202020204" pitchFamily="34" charset="0"/>
              </a:rPr>
              <a:t>“Ilya </a:t>
            </a:r>
            <a:r>
              <a:rPr lang="en-US" i="0" dirty="0">
                <a:latin typeface="Arial" panose="020B0604020202020204" pitchFamily="34" charset="0"/>
              </a:rPr>
              <a:t>convinced me that with </a:t>
            </a:r>
            <a:r>
              <a:rPr lang="en-US" b="1" i="0" dirty="0">
                <a:latin typeface="Arial" panose="020B0604020202020204" pitchFamily="34" charset="0"/>
              </a:rPr>
              <a:t>an additional week</a:t>
            </a:r>
            <a:r>
              <a:rPr lang="en-US" i="0" dirty="0">
                <a:latin typeface="Arial" panose="020B0604020202020204" pitchFamily="34" charset="0"/>
              </a:rPr>
              <a:t> of effort, we could get equally good results on ImageNet. It actually took </a:t>
            </a:r>
            <a:r>
              <a:rPr lang="en-US" b="1" i="0" dirty="0">
                <a:latin typeface="Arial" panose="020B0604020202020204" pitchFamily="34" charset="0"/>
              </a:rPr>
              <a:t>five months</a:t>
            </a:r>
            <a:r>
              <a:rPr lang="en-US" i="0" dirty="0">
                <a:latin typeface="Arial" panose="020B0604020202020204" pitchFamily="34" charset="0"/>
              </a:rPr>
              <a:t> to match the 2010 state-of-the-art, and </a:t>
            </a:r>
            <a:r>
              <a:rPr lang="en-US" b="1" i="0" dirty="0">
                <a:latin typeface="Arial" panose="020B0604020202020204" pitchFamily="34" charset="0"/>
              </a:rPr>
              <a:t>several more months</a:t>
            </a:r>
            <a:r>
              <a:rPr lang="en-US" i="0" dirty="0">
                <a:latin typeface="Arial" panose="020B0604020202020204" pitchFamily="34" charset="0"/>
              </a:rPr>
              <a:t> to improve on it convincingly</a:t>
            </a:r>
            <a:r>
              <a:rPr lang="en-US" i="0" dirty="0" smtClean="0">
                <a:latin typeface="Arial" panose="020B0604020202020204" pitchFamily="34" charset="0"/>
              </a:rPr>
              <a:t>.</a:t>
            </a:r>
            <a:r>
              <a:rPr lang="en-US" i="0" dirty="0" smtClean="0">
                <a:latin typeface="Arial" charset="0"/>
                <a:ea typeface="Arial" charset="0"/>
                <a:cs typeface="Arial" charset="0"/>
              </a:rPr>
              <a:t>”</a:t>
            </a:r>
          </a:p>
          <a:p>
            <a:pPr>
              <a:buNone/>
            </a:pPr>
            <a:r>
              <a:rPr lang="en-US" i="0" dirty="0" smtClean="0">
                <a:latin typeface="Arial" charset="0"/>
                <a:ea typeface="Arial" charset="0"/>
                <a:cs typeface="Arial" charset="0"/>
              </a:rPr>
              <a:t>“</a:t>
            </a:r>
            <a:r>
              <a:rPr lang="en-US" i="0" dirty="0">
                <a:latin typeface="Arial" charset="0"/>
                <a:ea typeface="Arial" charset="0"/>
                <a:cs typeface="Arial" charset="0"/>
              </a:rPr>
              <a:t>Time scales aside, his intuition was correct</a:t>
            </a:r>
            <a:r>
              <a:rPr lang="en-US" i="0" dirty="0" smtClean="0">
                <a:latin typeface="Arial" charset="0"/>
                <a:ea typeface="Arial" charset="0"/>
                <a:cs typeface="Arial" charset="0"/>
              </a:rPr>
              <a:t>.</a:t>
            </a:r>
            <a:r>
              <a:rPr lang="en-US" dirty="0" smtClean="0">
                <a:latin typeface="Arial" charset="0"/>
                <a:ea typeface="Arial" charset="0"/>
                <a:cs typeface="Arial" charset="0"/>
              </a:rPr>
              <a:t>”</a:t>
            </a:r>
            <a:endParaRPr lang="en-US" dirty="0">
              <a:latin typeface="Arial" charset="0"/>
              <a:ea typeface="Arial" charset="0"/>
              <a:cs typeface="Arial" charset="0"/>
            </a:endParaRPr>
          </a:p>
        </p:txBody>
      </p:sp>
      <p:sp>
        <p:nvSpPr>
          <p:cNvPr id="5" name="TextBox 4"/>
          <p:cNvSpPr txBox="1"/>
          <p:nvPr/>
        </p:nvSpPr>
        <p:spPr>
          <a:xfrm>
            <a:off x="1939640" y="3566249"/>
            <a:ext cx="6994479" cy="400110"/>
          </a:xfrm>
          <a:prstGeom prst="rect">
            <a:avLst/>
          </a:prstGeom>
          <a:noFill/>
        </p:spPr>
        <p:txBody>
          <a:bodyPr wrap="none" rtlCol="0">
            <a:spAutoFit/>
          </a:bodyPr>
          <a:lstStyle/>
          <a:p>
            <a:pPr>
              <a:buNone/>
            </a:pPr>
            <a:r>
              <a:rPr lang="en-US" i="0" dirty="0" smtClean="0">
                <a:latin typeface="Arial" charset="0"/>
                <a:ea typeface="Arial" charset="0"/>
                <a:cs typeface="Arial" charset="0"/>
              </a:rPr>
              <a:t>Alex </a:t>
            </a:r>
            <a:r>
              <a:rPr lang="en-US" i="0" dirty="0" err="1" smtClean="0">
                <a:latin typeface="Arial" charset="0"/>
                <a:ea typeface="Arial" charset="0"/>
                <a:cs typeface="Arial" charset="0"/>
              </a:rPr>
              <a:t>Krizhevsky</a:t>
            </a:r>
            <a:r>
              <a:rPr lang="en-US" i="0" dirty="0" smtClean="0">
                <a:latin typeface="Arial" charset="0"/>
                <a:ea typeface="Arial" charset="0"/>
                <a:cs typeface="Arial" charset="0"/>
              </a:rPr>
              <a:t> was working on CNNs in 2011. He recalled:</a:t>
            </a:r>
            <a:endParaRPr lang="en-US" i="0" dirty="0">
              <a:latin typeface="Arial" charset="0"/>
              <a:ea typeface="Arial" charset="0"/>
              <a:cs typeface="Arial" charset="0"/>
            </a:endParaRPr>
          </a:p>
        </p:txBody>
      </p:sp>
      <p:pic>
        <p:nvPicPr>
          <p:cNvPr id="6" name="Picture 5"/>
          <p:cNvPicPr>
            <a:picLocks noChangeAspect="1"/>
          </p:cNvPicPr>
          <p:nvPr/>
        </p:nvPicPr>
        <p:blipFill>
          <a:blip r:embed="rId3"/>
          <a:stretch>
            <a:fillRect/>
          </a:stretch>
        </p:blipFill>
        <p:spPr>
          <a:xfrm>
            <a:off x="149640" y="3617403"/>
            <a:ext cx="1720725" cy="2085071"/>
          </a:xfrm>
          <a:prstGeom prst="rect">
            <a:avLst/>
          </a:prstGeom>
        </p:spPr>
      </p:pic>
    </p:spTree>
    <p:extLst>
      <p:ext uri="{BB962C8B-B14F-4D97-AF65-F5344CB8AC3E}">
        <p14:creationId xmlns:p14="http://schemas.microsoft.com/office/powerpoint/2010/main" val="1000700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460673" cy="914400"/>
          </a:xfrm>
        </p:spPr>
        <p:txBody>
          <a:bodyPr/>
          <a:lstStyle/>
          <a:p>
            <a:r>
              <a:rPr lang="en-US" dirty="0" smtClean="0">
                <a:solidFill>
                  <a:schemeClr val="tx1"/>
                </a:solidFill>
              </a:rPr>
              <a:t>But to implement </a:t>
            </a:r>
            <a:r>
              <a:rPr lang="en-US" dirty="0" err="1" smtClean="0">
                <a:solidFill>
                  <a:schemeClr val="tx1"/>
                </a:solidFill>
              </a:rPr>
              <a:t>AlexNet</a:t>
            </a:r>
            <a:r>
              <a:rPr lang="en-US" dirty="0" smtClean="0">
                <a:solidFill>
                  <a:schemeClr val="tx1"/>
                </a:solidFill>
              </a:rPr>
              <a:t> is hard</a:t>
            </a:r>
            <a:r>
              <a:rPr lang="mr-IN"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24</a:t>
            </a:fld>
            <a:endParaRPr lang="en-US" altLang="en-US"/>
          </a:p>
        </p:txBody>
      </p:sp>
      <p:sp>
        <p:nvSpPr>
          <p:cNvPr id="7" name="Content Placeholder 2"/>
          <p:cNvSpPr txBox="1">
            <a:spLocks/>
          </p:cNvSpPr>
          <p:nvPr/>
        </p:nvSpPr>
        <p:spPr>
          <a:xfrm>
            <a:off x="138545" y="3075709"/>
            <a:ext cx="8929255" cy="305045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Suppose you are the chief architect, what is the solution for</a:t>
            </a:r>
          </a:p>
          <a:p>
            <a:r>
              <a:rPr lang="en-US" i="0" dirty="0" smtClean="0"/>
              <a:t>load 1.2M images into memory</a:t>
            </a:r>
          </a:p>
          <a:p>
            <a:r>
              <a:rPr lang="en-US" i="0" dirty="0" smtClean="0"/>
              <a:t>do convolution via GPUs</a:t>
            </a:r>
          </a:p>
          <a:p>
            <a:r>
              <a:rPr lang="en-US" i="0" dirty="0" err="1" smtClean="0"/>
              <a:t>AlexNet</a:t>
            </a:r>
            <a:r>
              <a:rPr lang="en-US" i="0" dirty="0" smtClean="0"/>
              <a:t> model: two stream using 2 GPUs (not necessary though)</a:t>
            </a:r>
            <a:endParaRPr lang="en-US" i="0" dirty="0"/>
          </a:p>
        </p:txBody>
      </p:sp>
    </p:spTree>
    <p:extLst>
      <p:ext uri="{BB962C8B-B14F-4D97-AF65-F5344CB8AC3E}">
        <p14:creationId xmlns:p14="http://schemas.microsoft.com/office/powerpoint/2010/main" val="2025844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25</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Can not load into memory: 1.2M x 224 x 224 x 3 = 180G </a:t>
            </a:r>
          </a:p>
          <a:p>
            <a:r>
              <a:rPr lang="en-US" i="0" dirty="0" err="1" smtClean="0"/>
              <a:t>Keras</a:t>
            </a:r>
            <a:r>
              <a:rPr lang="en-US" i="0" dirty="0" smtClean="0"/>
              <a:t>’ solution: use data iterator</a:t>
            </a:r>
            <a:endParaRPr lang="en-US" i="0" dirty="0"/>
          </a:p>
        </p:txBody>
      </p:sp>
      <p:sp>
        <p:nvSpPr>
          <p:cNvPr id="5" name="TextBox 4"/>
          <p:cNvSpPr txBox="1"/>
          <p:nvPr/>
        </p:nvSpPr>
        <p:spPr>
          <a:xfrm>
            <a:off x="428625" y="2328863"/>
            <a:ext cx="8443913" cy="4385816"/>
          </a:xfrm>
          <a:prstGeom prst="rect">
            <a:avLst/>
          </a:prstGeom>
          <a:noFill/>
        </p:spPr>
        <p:txBody>
          <a:bodyPr wrap="square" rtlCol="0">
            <a:spAutoFit/>
          </a:bodyPr>
          <a:lstStyle/>
          <a:p>
            <a:pPr>
              <a:buNone/>
            </a:pPr>
            <a:r>
              <a:rPr lang="en-US" sz="1800" i="0" dirty="0">
                <a:latin typeface="Arial" charset="0"/>
                <a:ea typeface="Arial" charset="0"/>
                <a:cs typeface="Arial" charset="0"/>
              </a:rPr>
              <a:t>class </a:t>
            </a:r>
            <a:r>
              <a:rPr lang="en-US" sz="1800" i="0" dirty="0" err="1" smtClean="0">
                <a:latin typeface="Arial" charset="0"/>
                <a:ea typeface="Arial" charset="0"/>
                <a:cs typeface="Arial" charset="0"/>
              </a:rPr>
              <a:t>NaiveImageNetIterator</a:t>
            </a:r>
            <a:r>
              <a:rPr lang="en-US" sz="1800" i="0" dirty="0" smtClean="0">
                <a:latin typeface="Arial" charset="0"/>
                <a:ea typeface="Arial" charset="0"/>
                <a:cs typeface="Arial" charset="0"/>
              </a:rPr>
              <a:t>: </a:t>
            </a:r>
          </a:p>
          <a:p>
            <a:pPr>
              <a:buNone/>
            </a:pP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def</a:t>
            </a:r>
            <a:r>
              <a:rPr lang="en-US" sz="1800" i="0" dirty="0" smtClean="0">
                <a:latin typeface="Arial" charset="0"/>
                <a:ea typeface="Arial" charset="0"/>
                <a:cs typeface="Arial" charset="0"/>
              </a:rPr>
              <a:t> </a:t>
            </a:r>
            <a:r>
              <a:rPr lang="en-US" sz="1800" i="0" dirty="0">
                <a:latin typeface="Arial" charset="0"/>
                <a:ea typeface="Arial" charset="0"/>
                <a:cs typeface="Arial" charset="0"/>
              </a:rPr>
              <a:t>__</a:t>
            </a:r>
            <a:r>
              <a:rPr lang="en-US" sz="1800" i="0" dirty="0" err="1">
                <a:latin typeface="Arial" charset="0"/>
                <a:ea typeface="Arial" charset="0"/>
                <a:cs typeface="Arial" charset="0"/>
              </a:rPr>
              <a:t>init</a:t>
            </a:r>
            <a:r>
              <a:rPr lang="en-US" sz="1800" i="0" dirty="0">
                <a:latin typeface="Arial" charset="0"/>
                <a:ea typeface="Arial" charset="0"/>
                <a:cs typeface="Arial" charset="0"/>
              </a:rPr>
              <a:t>__(self, </a:t>
            </a:r>
            <a:r>
              <a:rPr lang="en-US" sz="1800" i="0" dirty="0" err="1" smtClean="0">
                <a:latin typeface="Arial" charset="0"/>
                <a:ea typeface="Arial" charset="0"/>
                <a:cs typeface="Arial" charset="0"/>
              </a:rPr>
              <a:t>total_batches</a:t>
            </a:r>
            <a:r>
              <a:rPr lang="en-US" sz="1800" i="0" dirty="0" smtClean="0">
                <a:latin typeface="Arial" charset="0"/>
                <a:ea typeface="Arial" charset="0"/>
                <a:cs typeface="Arial" charset="0"/>
              </a:rPr>
              <a:t>): </a:t>
            </a: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a:t>
            </a:r>
            <a:r>
              <a:rPr lang="en-US" sz="1800" i="0" dirty="0">
                <a:latin typeface="Arial" charset="0"/>
                <a:ea typeface="Arial" charset="0"/>
                <a:cs typeface="Arial" charset="0"/>
              </a:rPr>
              <a:t> </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self.nb</a:t>
            </a:r>
            <a:r>
              <a:rPr lang="en-US" sz="1800" i="0" dirty="0" smtClean="0">
                <a:latin typeface="Arial" charset="0"/>
                <a:ea typeface="Arial" charset="0"/>
                <a:cs typeface="Arial" charset="0"/>
              </a:rPr>
              <a:t> </a:t>
            </a:r>
            <a:r>
              <a:rPr lang="en-US" sz="1800" i="0" dirty="0">
                <a:latin typeface="Arial" charset="0"/>
                <a:ea typeface="Arial" charset="0"/>
                <a:cs typeface="Arial" charset="0"/>
              </a:rPr>
              <a:t>= </a:t>
            </a:r>
            <a:r>
              <a:rPr lang="en-US" sz="1800" i="0" dirty="0" smtClean="0">
                <a:latin typeface="Arial" charset="0"/>
                <a:ea typeface="Arial" charset="0"/>
                <a:cs typeface="Arial" charset="0"/>
              </a:rPr>
              <a:t>0, </a:t>
            </a:r>
            <a:r>
              <a:rPr lang="en-US" sz="1800" i="0" dirty="0" err="1" smtClean="0">
                <a:latin typeface="Arial" charset="0"/>
                <a:ea typeface="Arial" charset="0"/>
                <a:cs typeface="Arial" charset="0"/>
              </a:rPr>
              <a:t>total_batches</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err="1" smtClean="0">
                <a:latin typeface="Arial" charset="0"/>
                <a:ea typeface="Arial" charset="0"/>
                <a:cs typeface="Arial" charset="0"/>
              </a:rPr>
              <a:t>def</a:t>
            </a:r>
            <a:r>
              <a:rPr lang="en-US" sz="1800" i="0" dirty="0" smtClean="0">
                <a:latin typeface="Arial" charset="0"/>
                <a:ea typeface="Arial" charset="0"/>
                <a:cs typeface="Arial" charset="0"/>
              </a:rPr>
              <a:t> </a:t>
            </a:r>
            <a:r>
              <a:rPr lang="en-US" sz="1800" i="0" dirty="0">
                <a:latin typeface="Arial" charset="0"/>
                <a:ea typeface="Arial" charset="0"/>
                <a:cs typeface="Arial" charset="0"/>
              </a:rPr>
              <a:t>__</a:t>
            </a:r>
            <a:r>
              <a:rPr lang="en-US" sz="1800" i="0" dirty="0" err="1">
                <a:latin typeface="Arial" charset="0"/>
                <a:ea typeface="Arial" charset="0"/>
                <a:cs typeface="Arial" charset="0"/>
              </a:rPr>
              <a:t>iter</a:t>
            </a:r>
            <a:r>
              <a:rPr lang="en-US" sz="1800" i="0" dirty="0">
                <a:latin typeface="Arial" charset="0"/>
                <a:ea typeface="Arial" charset="0"/>
                <a:cs typeface="Arial" charset="0"/>
              </a:rPr>
              <a:t>__(self):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return </a:t>
            </a:r>
            <a:r>
              <a:rPr lang="en-US" sz="1800" i="0" dirty="0">
                <a:latin typeface="Arial" charset="0"/>
                <a:ea typeface="Arial" charset="0"/>
                <a:cs typeface="Arial" charset="0"/>
              </a:rPr>
              <a:t>self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err="1" smtClean="0">
                <a:latin typeface="Arial" charset="0"/>
                <a:ea typeface="Arial" charset="0"/>
                <a:cs typeface="Arial" charset="0"/>
              </a:rPr>
              <a:t>def</a:t>
            </a:r>
            <a:r>
              <a:rPr lang="en-US" sz="1800" i="0" dirty="0" smtClean="0">
                <a:latin typeface="Arial" charset="0"/>
                <a:ea typeface="Arial" charset="0"/>
                <a:cs typeface="Arial" charset="0"/>
              </a:rPr>
              <a:t> </a:t>
            </a:r>
            <a:r>
              <a:rPr lang="en-US" sz="1800" i="0" dirty="0">
                <a:latin typeface="Arial" charset="0"/>
                <a:ea typeface="Arial" charset="0"/>
                <a:cs typeface="Arial" charset="0"/>
              </a:rPr>
              <a:t>next(self): </a:t>
            </a:r>
            <a:r>
              <a:rPr lang="en-US" sz="1800" i="0" dirty="0" smtClean="0">
                <a:latin typeface="Arial" charset="0"/>
                <a:ea typeface="Arial" charset="0"/>
                <a:cs typeface="Arial" charset="0"/>
              </a:rPr>
              <a:t># </a:t>
            </a:r>
            <a:r>
              <a:rPr lang="en-US" sz="1800" i="0" dirty="0">
                <a:latin typeface="Arial" charset="0"/>
                <a:ea typeface="Arial" charset="0"/>
                <a:cs typeface="Arial" charset="0"/>
              </a:rPr>
              <a:t>Python 3: </a:t>
            </a:r>
            <a:r>
              <a:rPr lang="en-US" sz="1800" i="0" dirty="0" err="1">
                <a:latin typeface="Arial" charset="0"/>
                <a:ea typeface="Arial" charset="0"/>
                <a:cs typeface="Arial" charset="0"/>
              </a:rPr>
              <a:t>def</a:t>
            </a:r>
            <a:r>
              <a:rPr lang="en-US" sz="1800" i="0" dirty="0">
                <a:latin typeface="Arial" charset="0"/>
                <a:ea typeface="Arial" charset="0"/>
                <a:cs typeface="Arial" charset="0"/>
              </a:rPr>
              <a:t> __next__(self)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if </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&gt;= </a:t>
            </a:r>
            <a:r>
              <a:rPr lang="en-US" sz="1800" i="0" dirty="0" err="1" smtClean="0">
                <a:latin typeface="Arial" charset="0"/>
                <a:ea typeface="Arial" charset="0"/>
                <a:cs typeface="Arial" charset="0"/>
              </a:rPr>
              <a:t>self.nb</a:t>
            </a:r>
            <a:r>
              <a:rPr lang="en-US" sz="1800" i="0" dirty="0" smtClean="0">
                <a:latin typeface="Arial" charset="0"/>
                <a:ea typeface="Arial" charset="0"/>
                <a:cs typeface="Arial" charset="0"/>
              </a:rPr>
              <a:t>: </a:t>
            </a:r>
            <a:r>
              <a:rPr lang="en-US" sz="1800" i="0" dirty="0">
                <a:latin typeface="Arial" charset="0"/>
                <a:ea typeface="Arial" charset="0"/>
                <a:cs typeface="Arial" charset="0"/>
              </a:rPr>
              <a:t>raise </a:t>
            </a:r>
            <a:r>
              <a:rPr lang="en-US" sz="1800" i="0" dirty="0" err="1">
                <a:latin typeface="Arial" charset="0"/>
                <a:ea typeface="Arial" charset="0"/>
                <a:cs typeface="Arial" charset="0"/>
              </a:rPr>
              <a:t>StopIteration</a:t>
            </a:r>
            <a:r>
              <a:rPr lang="en-US" sz="1800" i="0" dirty="0">
                <a:latin typeface="Arial" charset="0"/>
                <a:ea typeface="Arial" charset="0"/>
                <a:cs typeface="Arial" charset="0"/>
              </a:rPr>
              <a:t>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else</a:t>
            </a:r>
            <a:r>
              <a:rPr lang="en-US" sz="1800" i="0" dirty="0">
                <a:latin typeface="Arial" charset="0"/>
                <a:ea typeface="Arial" charset="0"/>
                <a:cs typeface="Arial" charset="0"/>
              </a:rPr>
              <a:t>: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a:t>
            </a:r>
            <a:r>
              <a:rPr lang="en-US" sz="1800" i="0" dirty="0">
                <a:latin typeface="Arial" charset="0"/>
                <a:ea typeface="Arial" charset="0"/>
                <a:cs typeface="Arial" charset="0"/>
              </a:rPr>
              <a:t>+= 1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return </a:t>
            </a:r>
            <a:r>
              <a:rPr lang="en-US" sz="1800" i="0" dirty="0" err="1" smtClean="0">
                <a:latin typeface="Arial" charset="0"/>
                <a:ea typeface="Arial" charset="0"/>
                <a:cs typeface="Arial" charset="0"/>
              </a:rPr>
              <a:t>Load_Batch_from_Disk</a:t>
            </a:r>
            <a:r>
              <a:rPr lang="en-US" sz="1800" i="0" dirty="0" smtClean="0">
                <a:latin typeface="Arial" charset="0"/>
                <a:ea typeface="Arial" charset="0"/>
                <a:cs typeface="Arial" charset="0"/>
              </a:rPr>
              <a:t>(</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a:t>
            </a:r>
            <a:r>
              <a:rPr lang="en-US" sz="1800" i="0" dirty="0">
                <a:latin typeface="Arial" charset="0"/>
                <a:ea typeface="Arial" charset="0"/>
                <a:cs typeface="Arial" charset="0"/>
              </a:rPr>
              <a:t/>
            </a:r>
            <a:br>
              <a:rPr lang="en-US" sz="1800" i="0" dirty="0">
                <a:latin typeface="Arial" charset="0"/>
                <a:ea typeface="Arial" charset="0"/>
                <a:cs typeface="Arial" charset="0"/>
              </a:rPr>
            </a:br>
            <a:endParaRPr lang="en-US" sz="1800" i="0" dirty="0">
              <a:latin typeface="Arial" charset="0"/>
              <a:ea typeface="Arial" charset="0"/>
              <a:cs typeface="Arial" charset="0"/>
            </a:endParaRPr>
          </a:p>
        </p:txBody>
      </p:sp>
    </p:spTree>
    <p:extLst>
      <p:ext uri="{BB962C8B-B14F-4D97-AF65-F5344CB8AC3E}">
        <p14:creationId xmlns:p14="http://schemas.microsoft.com/office/powerpoint/2010/main" val="1612188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26</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a:t>Can not directly load into mem:</a:t>
            </a:r>
            <a:r>
              <a:rPr lang="en-US" i="0" dirty="0" smtClean="0"/>
              <a:t> 1.2M x 224 x 224 x 3 = 180G </a:t>
            </a:r>
          </a:p>
          <a:p>
            <a:r>
              <a:rPr lang="en-US" i="0" dirty="0" err="1" smtClean="0"/>
              <a:t>Keras</a:t>
            </a:r>
            <a:r>
              <a:rPr lang="en-US" i="0" dirty="0" smtClean="0"/>
              <a:t>’ solution: use data iterator</a:t>
            </a:r>
            <a:endParaRPr lang="en-US" i="0" dirty="0"/>
          </a:p>
        </p:txBody>
      </p:sp>
      <p:sp>
        <p:nvSpPr>
          <p:cNvPr id="5" name="TextBox 4"/>
          <p:cNvSpPr txBox="1"/>
          <p:nvPr/>
        </p:nvSpPr>
        <p:spPr>
          <a:xfrm>
            <a:off x="428625" y="2328863"/>
            <a:ext cx="8443913" cy="369332"/>
          </a:xfrm>
          <a:prstGeom prst="rect">
            <a:avLst/>
          </a:prstGeom>
          <a:noFill/>
        </p:spPr>
        <p:txBody>
          <a:bodyPr wrap="square" rtlCol="0">
            <a:spAutoFit/>
          </a:bodyPr>
          <a:lstStyle/>
          <a:p>
            <a:pPr>
              <a:buNone/>
            </a:pPr>
            <a:r>
              <a:rPr lang="en-US" sz="1800" i="0" dirty="0">
                <a:latin typeface="Arial" charset="0"/>
                <a:ea typeface="Arial" charset="0"/>
                <a:cs typeface="Arial" charset="0"/>
              </a:rPr>
              <a:t>class </a:t>
            </a:r>
            <a:r>
              <a:rPr lang="en-US" sz="1800" i="0" dirty="0" err="1" smtClean="0">
                <a:latin typeface="Arial" charset="0"/>
                <a:ea typeface="Arial" charset="0"/>
                <a:cs typeface="Arial" charset="0"/>
              </a:rPr>
              <a:t>NaiveImageNetIterator</a:t>
            </a:r>
            <a:r>
              <a:rPr lang="en-US" sz="1800" i="0" dirty="0" smtClean="0">
                <a:latin typeface="Arial" charset="0"/>
                <a:ea typeface="Arial" charset="0"/>
                <a:cs typeface="Arial" charset="0"/>
              </a:rPr>
              <a:t>: </a:t>
            </a:r>
            <a:r>
              <a:rPr lang="mr-IN" sz="1800" i="0" dirty="0" smtClean="0">
                <a:latin typeface="Arial" charset="0"/>
                <a:ea typeface="Arial" charset="0"/>
                <a:cs typeface="Arial" charset="0"/>
              </a:rPr>
              <a:t>…</a:t>
            </a:r>
            <a:r>
              <a:rPr lang="en-US" sz="1800" i="0" dirty="0" smtClean="0">
                <a:latin typeface="Arial" charset="0"/>
                <a:ea typeface="Arial" charset="0"/>
                <a:cs typeface="Arial" charset="0"/>
              </a:rPr>
              <a:t>. </a:t>
            </a:r>
            <a:endParaRPr lang="en-US" sz="1800" i="0" dirty="0">
              <a:latin typeface="Arial" charset="0"/>
              <a:ea typeface="Arial" charset="0"/>
              <a:cs typeface="Arial" charset="0"/>
            </a:endParaRPr>
          </a:p>
        </p:txBody>
      </p:sp>
      <p:sp>
        <p:nvSpPr>
          <p:cNvPr id="6" name="TextBox 5"/>
          <p:cNvSpPr txBox="1"/>
          <p:nvPr/>
        </p:nvSpPr>
        <p:spPr>
          <a:xfrm>
            <a:off x="438147" y="2867029"/>
            <a:ext cx="8443913" cy="784830"/>
          </a:xfrm>
          <a:prstGeom prst="rect">
            <a:avLst/>
          </a:prstGeom>
          <a:noFill/>
        </p:spPr>
        <p:txBody>
          <a:bodyPr wrap="square" rtlCol="0">
            <a:spAutoFit/>
          </a:bodyPr>
          <a:lstStyle/>
          <a:p>
            <a:pPr>
              <a:buNone/>
            </a:pPr>
            <a:r>
              <a:rPr lang="en-US" sz="1800" i="0" dirty="0" err="1" smtClean="0">
                <a:latin typeface="Arial" charset="0"/>
                <a:ea typeface="Arial" charset="0"/>
                <a:cs typeface="Arial" charset="0"/>
              </a:rPr>
              <a:t>data_iterator</a:t>
            </a:r>
            <a:r>
              <a:rPr lang="en-US" sz="1800" i="0" dirty="0" smtClean="0">
                <a:latin typeface="Arial" charset="0"/>
                <a:ea typeface="Arial" charset="0"/>
                <a:cs typeface="Arial" charset="0"/>
              </a:rPr>
              <a:t> = </a:t>
            </a:r>
            <a:r>
              <a:rPr lang="en-US" sz="1800" i="0" dirty="0" err="1" smtClean="0">
                <a:latin typeface="Arial" charset="0"/>
                <a:ea typeface="Arial" charset="0"/>
                <a:cs typeface="Arial" charset="0"/>
              </a:rPr>
              <a:t>NaiveImageNetIterator</a:t>
            </a:r>
            <a:r>
              <a:rPr lang="en-US" sz="1800" i="0" dirty="0" smtClean="0">
                <a:latin typeface="Arial" charset="0"/>
                <a:ea typeface="Arial" charset="0"/>
                <a:cs typeface="Arial" charset="0"/>
              </a:rPr>
              <a:t>(120)</a:t>
            </a:r>
          </a:p>
          <a:p>
            <a:pPr>
              <a:buNone/>
            </a:pPr>
            <a:r>
              <a:rPr lang="en-US" sz="1800" i="0" dirty="0" err="1" smtClean="0">
                <a:latin typeface="Arial" charset="0"/>
                <a:ea typeface="Arial" charset="0"/>
                <a:cs typeface="Arial" charset="0"/>
              </a:rPr>
              <a:t>model.fit_generator</a:t>
            </a:r>
            <a:r>
              <a:rPr lang="en-US" sz="1800" i="0" dirty="0" smtClean="0">
                <a:latin typeface="Arial" charset="0"/>
                <a:ea typeface="Arial" charset="0"/>
                <a:cs typeface="Arial" charset="0"/>
              </a:rPr>
              <a:t>(</a:t>
            </a:r>
            <a:r>
              <a:rPr lang="en-US" sz="1800" i="0" dirty="0" err="1" smtClean="0">
                <a:latin typeface="Arial" charset="0"/>
                <a:ea typeface="Arial" charset="0"/>
                <a:cs typeface="Arial" charset="0"/>
              </a:rPr>
              <a:t>data_iterator</a:t>
            </a: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sample_per_epoch</a:t>
            </a:r>
            <a:r>
              <a:rPr lang="en-US" sz="1800" i="0" dirty="0" smtClean="0">
                <a:latin typeface="Arial" charset="0"/>
                <a:ea typeface="Arial" charset="0"/>
                <a:cs typeface="Arial" charset="0"/>
              </a:rPr>
              <a:t>=1000)</a:t>
            </a:r>
            <a:endParaRPr lang="en-US" sz="1800" i="0" dirty="0">
              <a:latin typeface="Arial" charset="0"/>
              <a:ea typeface="Arial" charset="0"/>
              <a:cs typeface="Arial" charset="0"/>
            </a:endParaRPr>
          </a:p>
        </p:txBody>
      </p:sp>
    </p:spTree>
    <p:extLst>
      <p:ext uri="{BB962C8B-B14F-4D97-AF65-F5344CB8AC3E}">
        <p14:creationId xmlns:p14="http://schemas.microsoft.com/office/powerpoint/2010/main" val="1032057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27</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a:t>Can not directly load into </a:t>
            </a:r>
            <a:r>
              <a:rPr lang="en-US" i="0" dirty="0" smtClean="0"/>
              <a:t>mem: 1.2M x 224 x 224 x 3 = 180G </a:t>
            </a:r>
          </a:p>
          <a:p>
            <a:r>
              <a:rPr lang="en-US" i="0" dirty="0" err="1" smtClean="0"/>
              <a:t>Keras</a:t>
            </a:r>
            <a:r>
              <a:rPr lang="en-US" i="0" dirty="0" smtClean="0"/>
              <a:t>’ solution: use data iterator</a:t>
            </a:r>
          </a:p>
          <a:p>
            <a:r>
              <a:rPr lang="en-US" i="0" dirty="0" err="1" smtClean="0"/>
              <a:t>Tensorflow’s</a:t>
            </a:r>
            <a:r>
              <a:rPr lang="en-US" i="0" dirty="0" smtClean="0"/>
              <a:t> native solution: </a:t>
            </a:r>
            <a:r>
              <a:rPr lang="en-US" i="0" dirty="0"/>
              <a:t>use </a:t>
            </a:r>
            <a:r>
              <a:rPr lang="en-US" i="0" dirty="0" err="1"/>
              <a:t>tf.data.Dataset</a:t>
            </a:r>
            <a:endParaRPr lang="en-US" i="0" dirty="0" smtClean="0"/>
          </a:p>
          <a:p>
            <a:pPr marL="0" indent="0">
              <a:buNone/>
            </a:pPr>
            <a:r>
              <a:rPr lang="en-US" i="0" dirty="0" smtClean="0"/>
              <a:t>   - </a:t>
            </a:r>
            <a:r>
              <a:rPr lang="en-US" i="0" dirty="0" err="1" smtClean="0"/>
              <a:t>tf.data.Dataset</a:t>
            </a:r>
            <a:r>
              <a:rPr lang="en-US" i="0" dirty="0" smtClean="0"/>
              <a:t> can generate an iterator of Tensor objects</a:t>
            </a:r>
          </a:p>
          <a:p>
            <a:pPr marL="0" indent="0">
              <a:buNone/>
            </a:pPr>
            <a:r>
              <a:rPr lang="en-US" i="0" dirty="0" smtClean="0"/>
              <a:t>  - see: </a:t>
            </a:r>
            <a:r>
              <a:rPr lang="en-US" i="0" dirty="0">
                <a:hlinkClick r:id="rId3"/>
              </a:rPr>
              <a:t>https://</a:t>
            </a:r>
            <a:r>
              <a:rPr lang="en-US" i="0" dirty="0" smtClean="0">
                <a:hlinkClick r:id="rId3"/>
              </a:rPr>
              <a:t>www.tensorflow.org/api_docs/python/tf/data</a:t>
            </a:r>
            <a:r>
              <a:rPr lang="en-US" i="0" dirty="0" smtClean="0"/>
              <a:t> </a:t>
            </a:r>
          </a:p>
          <a:p>
            <a:pPr marL="0" indent="0">
              <a:buNone/>
            </a:pPr>
            <a:r>
              <a:rPr lang="en-US" i="0" dirty="0"/>
              <a:t> </a:t>
            </a:r>
            <a:r>
              <a:rPr lang="en-US" i="0" dirty="0" smtClean="0"/>
              <a:t> - more efficient than </a:t>
            </a:r>
            <a:r>
              <a:rPr lang="en-US" i="0" dirty="0" err="1" smtClean="0"/>
              <a:t>Keras</a:t>
            </a:r>
            <a:endParaRPr lang="en-US" i="0" dirty="0"/>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1223474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28</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Can not directly load into mem: 1.2M x 224 x 224 x 3 = 180G </a:t>
            </a:r>
          </a:p>
          <a:p>
            <a:r>
              <a:rPr lang="en-US" i="0" dirty="0" err="1" smtClean="0"/>
              <a:t>Keras</a:t>
            </a:r>
            <a:r>
              <a:rPr lang="en-US" i="0" dirty="0" smtClean="0"/>
              <a:t>’ solution: use data iterator</a:t>
            </a:r>
          </a:p>
          <a:p>
            <a:r>
              <a:rPr lang="en-US" i="0" dirty="0" err="1" smtClean="0"/>
              <a:t>Tensorflow’s</a:t>
            </a:r>
            <a:r>
              <a:rPr lang="en-US" i="0" dirty="0" smtClean="0"/>
              <a:t> native solution: </a:t>
            </a:r>
            <a:r>
              <a:rPr lang="en-US" i="0" dirty="0"/>
              <a:t>use </a:t>
            </a:r>
            <a:r>
              <a:rPr lang="en-US" i="0" dirty="0" err="1" smtClean="0"/>
              <a:t>tf.data.Dataset</a:t>
            </a:r>
            <a:endParaRPr lang="en-US" i="0" dirty="0" smtClean="0"/>
          </a:p>
          <a:p>
            <a:r>
              <a:rPr lang="en-US" i="0" dirty="0" smtClean="0"/>
              <a:t>3</a:t>
            </a:r>
            <a:r>
              <a:rPr lang="en-US" i="0" baseline="30000" dirty="0" smtClean="0"/>
              <a:t>rd</a:t>
            </a:r>
            <a:r>
              <a:rPr lang="en-US" i="0" dirty="0" smtClean="0"/>
              <a:t> Party implementation: </a:t>
            </a:r>
            <a:r>
              <a:rPr lang="en-US" i="0" dirty="0" err="1" smtClean="0"/>
              <a:t>Tensorpack</a:t>
            </a:r>
            <a:r>
              <a:rPr lang="en-US" i="0" dirty="0"/>
              <a:t> (</a:t>
            </a:r>
            <a:r>
              <a:rPr lang="en-US" i="0" dirty="0">
                <a:hlinkClick r:id="rId3"/>
              </a:rPr>
              <a:t>https://</a:t>
            </a:r>
            <a:r>
              <a:rPr lang="en-US" i="0" dirty="0" smtClean="0">
                <a:hlinkClick r:id="rId3"/>
              </a:rPr>
              <a:t>github.com/tensorpack/tensorpack)</a:t>
            </a:r>
            <a:endParaRPr lang="en-US" i="0" dirty="0" smtClean="0"/>
          </a:p>
          <a:p>
            <a:pPr lvl="1"/>
            <a:r>
              <a:rPr lang="en-US" i="0" dirty="0" smtClean="0"/>
              <a:t>Use </a:t>
            </a:r>
            <a:r>
              <a:rPr lang="en-US" i="0" dirty="0" err="1" smtClean="0"/>
              <a:t>Tensorpack.dataflow</a:t>
            </a:r>
            <a:endParaRPr lang="en-US" i="0" dirty="0" smtClean="0"/>
          </a:p>
          <a:p>
            <a:pPr lvl="1"/>
            <a:r>
              <a:rPr lang="en-US" i="0" dirty="0"/>
              <a:t>See </a:t>
            </a:r>
            <a:r>
              <a:rPr lang="en-US" i="0" dirty="0" smtClean="0"/>
              <a:t>example: </a:t>
            </a:r>
            <a:r>
              <a:rPr lang="en-US" i="0" dirty="0" err="1" smtClean="0"/>
              <a:t>ImageNetModels</a:t>
            </a:r>
            <a:r>
              <a:rPr lang="en-US" i="0" dirty="0" smtClean="0"/>
              <a:t>/</a:t>
            </a:r>
            <a:r>
              <a:rPr lang="en-US" i="0" dirty="0" err="1" smtClean="0"/>
              <a:t>imagenet_utils.py</a:t>
            </a:r>
            <a:endParaRPr lang="en-US" i="0" dirty="0" smtClean="0"/>
          </a:p>
          <a:p>
            <a:pPr lvl="1"/>
            <a:r>
              <a:rPr lang="en-US" i="0" dirty="0" smtClean="0"/>
              <a:t>The most efficient solution so far </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
        <p:nvSpPr>
          <p:cNvPr id="6" name="TextBox 5"/>
          <p:cNvSpPr txBox="1"/>
          <p:nvPr/>
        </p:nvSpPr>
        <p:spPr>
          <a:xfrm>
            <a:off x="1685926" y="5357813"/>
            <a:ext cx="7381874" cy="861774"/>
          </a:xfrm>
          <a:prstGeom prst="rect">
            <a:avLst/>
          </a:prstGeom>
          <a:noFill/>
        </p:spPr>
        <p:txBody>
          <a:bodyPr wrap="square" rtlCol="0">
            <a:spAutoFit/>
          </a:bodyPr>
          <a:lstStyle/>
          <a:p>
            <a:pPr>
              <a:buNone/>
            </a:pPr>
            <a:r>
              <a:rPr lang="en-US" i="0" dirty="0" smtClean="0"/>
              <a:t>I may provide a note with more details after the class. </a:t>
            </a:r>
          </a:p>
          <a:p>
            <a:pPr>
              <a:buNone/>
            </a:pPr>
            <a:r>
              <a:rPr lang="en-US" i="0" dirty="0" smtClean="0"/>
              <a:t>But you may have to dig into these examples to play with these solutions</a:t>
            </a:r>
            <a:endParaRPr lang="en-US" i="0" dirty="0"/>
          </a:p>
        </p:txBody>
      </p:sp>
    </p:spTree>
    <p:extLst>
      <p:ext uri="{BB962C8B-B14F-4D97-AF65-F5344CB8AC3E}">
        <p14:creationId xmlns:p14="http://schemas.microsoft.com/office/powerpoint/2010/main" val="1109228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2: Convolution via GPUs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29</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Convolution in GPU is not trivial</a:t>
            </a:r>
          </a:p>
          <a:p>
            <a:pPr>
              <a:buFontTx/>
              <a:buChar char="-"/>
            </a:pPr>
            <a:r>
              <a:rPr lang="en-US" i="0" dirty="0" smtClean="0"/>
              <a:t>Multi-channel (traditional CV do single channel)</a:t>
            </a:r>
          </a:p>
          <a:p>
            <a:pPr>
              <a:buFontTx/>
              <a:buChar char="-"/>
            </a:pPr>
            <a:r>
              <a:rPr lang="en-US" i="0" dirty="0" smtClean="0"/>
              <a:t>Multi kernel size (optimization of 5x5 filter differs from 7x7)</a:t>
            </a:r>
          </a:p>
          <a:p>
            <a:pPr>
              <a:buFontTx/>
              <a:buChar char="-"/>
            </a:pPr>
            <a:endParaRPr lang="en-US" i="0" dirty="0"/>
          </a:p>
          <a:p>
            <a:pPr marL="0" indent="0">
              <a:buNone/>
            </a:pPr>
            <a:r>
              <a:rPr lang="en-US" i="0" dirty="0" smtClean="0"/>
              <a:t>See </a:t>
            </a:r>
            <a:r>
              <a:rPr lang="en-US" i="0" dirty="0"/>
              <a:t>Alex’s dizzying code </a:t>
            </a:r>
            <a:r>
              <a:rPr lang="en-US" i="0" dirty="0">
                <a:hlinkClick r:id="rId3"/>
              </a:rPr>
              <a:t>https://code.google.com/archive/p/cuda-convnet</a:t>
            </a:r>
            <a:r>
              <a:rPr lang="en-US" i="0" dirty="0" smtClean="0">
                <a:hlinkClick r:id="rId3"/>
              </a:rPr>
              <a:t>/</a:t>
            </a:r>
            <a:r>
              <a:rPr lang="en-US" i="0" dirty="0" smtClean="0"/>
              <a:t>  </a:t>
            </a:r>
            <a:endParaRPr lang="en-US" i="0" dirty="0"/>
          </a:p>
          <a:p>
            <a:pPr marL="0" indent="0">
              <a:buNone/>
            </a:pPr>
            <a:r>
              <a:rPr lang="en-US" i="0" dirty="0" smtClean="0"/>
              <a:t> </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61861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Filters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a:t>
            </a:fld>
            <a:endParaRPr lang="en-US" altLang="en-US"/>
          </a:p>
        </p:txBody>
      </p:sp>
      <p:pic>
        <p:nvPicPr>
          <p:cNvPr id="1026" name="Picture 2" descr="onvolution with Kernel of size 3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8" y="1870367"/>
            <a:ext cx="3762375" cy="4276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063008" y="3307582"/>
            <a:ext cx="5913584" cy="766928"/>
          </a:xfrm>
          <a:prstGeom prst="rect">
            <a:avLst/>
          </a:prstGeom>
        </p:spPr>
      </p:pic>
      <p:sp>
        <p:nvSpPr>
          <p:cNvPr id="7" name="Content Placeholder 2"/>
          <p:cNvSpPr txBox="1">
            <a:spLocks/>
          </p:cNvSpPr>
          <p:nvPr/>
        </p:nvSpPr>
        <p:spPr>
          <a:xfrm>
            <a:off x="304800" y="1143001"/>
            <a:ext cx="8534400" cy="164176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Image filtering are usually represented by the convolution between an image and a mask. </a:t>
            </a:r>
          </a:p>
          <a:p>
            <a:pPr marL="0" indent="0">
              <a:buFont typeface="Arial" panose="020B0604020202020204" pitchFamily="34" charset="0"/>
              <a:buNone/>
            </a:pPr>
            <a:r>
              <a:rPr lang="en-US" i="0" dirty="0" smtClean="0"/>
              <a:t> </a:t>
            </a:r>
          </a:p>
        </p:txBody>
      </p:sp>
    </p:spTree>
    <p:extLst>
      <p:ext uri="{BB962C8B-B14F-4D97-AF65-F5344CB8AC3E}">
        <p14:creationId xmlns:p14="http://schemas.microsoft.com/office/powerpoint/2010/main" val="6518945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2: Convolution via GPUs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30</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Convolution in GPU is not trivial</a:t>
            </a:r>
          </a:p>
          <a:p>
            <a:pPr>
              <a:buFontTx/>
              <a:buChar char="-"/>
            </a:pPr>
            <a:r>
              <a:rPr lang="en-US" i="0" dirty="0" smtClean="0"/>
              <a:t>Multi-channel (traditional CV do single channel)</a:t>
            </a:r>
          </a:p>
          <a:p>
            <a:pPr>
              <a:buFontTx/>
              <a:buChar char="-"/>
            </a:pPr>
            <a:r>
              <a:rPr lang="en-US" i="0" dirty="0" smtClean="0"/>
              <a:t>Multi kernel size (optimization of 5x5 filter differs from 7x7)</a:t>
            </a:r>
          </a:p>
          <a:p>
            <a:pPr>
              <a:buFontTx/>
              <a:buChar char="-"/>
            </a:pPr>
            <a:endParaRPr lang="en-US" i="0" dirty="0"/>
          </a:p>
          <a:p>
            <a:pPr marL="0" indent="0">
              <a:buNone/>
            </a:pPr>
            <a:r>
              <a:rPr lang="en-US" i="0" dirty="0" smtClean="0"/>
              <a:t>Use </a:t>
            </a:r>
            <a:r>
              <a:rPr lang="en-US" i="0" dirty="0" err="1" smtClean="0"/>
              <a:t>NVida’s</a:t>
            </a:r>
            <a:r>
              <a:rPr lang="en-US" i="0" dirty="0" smtClean="0"/>
              <a:t> library: </a:t>
            </a:r>
          </a:p>
          <a:p>
            <a:pPr>
              <a:buFontTx/>
              <a:buChar char="-"/>
            </a:pPr>
            <a:r>
              <a:rPr lang="en-US" i="0" dirty="0" err="1" smtClean="0"/>
              <a:t>cuBLAS</a:t>
            </a:r>
            <a:r>
              <a:rPr lang="en-US" i="0" dirty="0" smtClean="0"/>
              <a:t> in early days (converting conv to matrix multiply)</a:t>
            </a:r>
          </a:p>
          <a:p>
            <a:pPr>
              <a:buFontTx/>
              <a:buChar char="-"/>
            </a:pPr>
            <a:r>
              <a:rPr lang="en-US" i="0" dirty="0" err="1" smtClean="0"/>
              <a:t>cuDNN</a:t>
            </a:r>
            <a:r>
              <a:rPr lang="en-US" i="0" dirty="0" smtClean="0"/>
              <a:t>: </a:t>
            </a:r>
            <a:r>
              <a:rPr lang="en-US" i="0" dirty="0" err="1" smtClean="0"/>
              <a:t>Nvidia’s</a:t>
            </a:r>
            <a:r>
              <a:rPr lang="en-US" i="0" dirty="0" smtClean="0"/>
              <a:t> dominant weapon in GPU market</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772026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Challenge 3: Two Stream CNN</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31</a:t>
            </a:fld>
            <a:endParaRPr lang="en-US" altLang="en-US"/>
          </a:p>
        </p:txBody>
      </p:sp>
      <p:pic>
        <p:nvPicPr>
          <p:cNvPr id="4" name="Picture 3"/>
          <p:cNvPicPr>
            <a:picLocks noChangeAspect="1"/>
          </p:cNvPicPr>
          <p:nvPr/>
        </p:nvPicPr>
        <p:blipFill>
          <a:blip r:embed="rId2"/>
          <a:stretch>
            <a:fillRect/>
          </a:stretch>
        </p:blipFill>
        <p:spPr>
          <a:xfrm>
            <a:off x="3657596" y="1114425"/>
            <a:ext cx="4869582" cy="1636572"/>
          </a:xfrm>
          <a:prstGeom prst="rect">
            <a:avLst/>
          </a:prstGeom>
        </p:spPr>
      </p:pic>
      <p:sp>
        <p:nvSpPr>
          <p:cNvPr id="5" name="TextBox 4"/>
          <p:cNvSpPr txBox="1"/>
          <p:nvPr/>
        </p:nvSpPr>
        <p:spPr>
          <a:xfrm>
            <a:off x="257175" y="1114425"/>
            <a:ext cx="3328988" cy="1169551"/>
          </a:xfrm>
          <a:prstGeom prst="rect">
            <a:avLst/>
          </a:prstGeom>
          <a:noFill/>
        </p:spPr>
        <p:txBody>
          <a:bodyPr wrap="square" rtlCol="0">
            <a:spAutoFit/>
          </a:bodyPr>
          <a:lstStyle/>
          <a:p>
            <a:pPr>
              <a:buNone/>
            </a:pPr>
            <a:r>
              <a:rPr lang="en-US" i="0" dirty="0" smtClean="0"/>
              <a:t>Amazing hacks in 2012</a:t>
            </a:r>
          </a:p>
          <a:p>
            <a:pPr>
              <a:buNone/>
            </a:pPr>
            <a:r>
              <a:rPr lang="en-US" i="0" dirty="0" smtClean="0"/>
              <a:t>No longer necessary with the new GPU cards</a:t>
            </a:r>
            <a:endParaRPr lang="en-US" i="0" dirty="0"/>
          </a:p>
        </p:txBody>
      </p:sp>
    </p:spTree>
    <p:extLst>
      <p:ext uri="{BB962C8B-B14F-4D97-AF65-F5344CB8AC3E}">
        <p14:creationId xmlns:p14="http://schemas.microsoft.com/office/powerpoint/2010/main" val="1825519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Implement </a:t>
            </a:r>
            <a:r>
              <a:rPr lang="en-US" dirty="0" err="1" smtClean="0"/>
              <a:t>AlexNet</a:t>
            </a:r>
            <a:r>
              <a:rPr lang="en-US" dirty="0" smtClean="0"/>
              <a:t> with </a:t>
            </a:r>
            <a:r>
              <a:rPr lang="en-US" dirty="0" err="1" smtClean="0"/>
              <a:t>Keras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32</a:t>
            </a:fld>
            <a:endParaRPr lang="en-US" altLang="en-US"/>
          </a:p>
        </p:txBody>
      </p:sp>
      <p:sp>
        <p:nvSpPr>
          <p:cNvPr id="9" name="Content Placeholder 2"/>
          <p:cNvSpPr txBox="1">
            <a:spLocks/>
          </p:cNvSpPr>
          <p:nvPr/>
        </p:nvSpPr>
        <p:spPr>
          <a:xfrm>
            <a:off x="95681" y="985832"/>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1</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(Conv2D(96, (11, 11), </a:t>
            </a:r>
            <a:r>
              <a:rPr lang="en-US" sz="2000" i="0" dirty="0" err="1">
                <a:latin typeface="Arial" panose="020B0604020202020204" pitchFamily="34" charset="0"/>
                <a:cs typeface="Arial" panose="020B0604020202020204" pitchFamily="34" charset="0"/>
              </a:rPr>
              <a:t>input_shape</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img_shape</a:t>
            </a:r>
            <a:r>
              <a:rPr lang="en-US" sz="2000" i="0" dirty="0">
                <a:latin typeface="Arial" panose="020B0604020202020204" pitchFamily="34" charset="0"/>
                <a:cs typeface="Arial" panose="020B0604020202020204" pitchFamily="34" charset="0"/>
              </a:rPr>
              <a:t>, padding='same', </a:t>
            </a:r>
            <a:r>
              <a:rPr lang="en-US" sz="2000" i="0" dirty="0" err="1">
                <a:latin typeface="Arial" panose="020B0604020202020204" pitchFamily="34" charset="0"/>
                <a:cs typeface="Arial" panose="020B0604020202020204" pitchFamily="34" charset="0"/>
              </a:rPr>
              <a:t>kernel_regularizer</a:t>
            </a:r>
            <a:r>
              <a:rPr lang="en-US" sz="2000" i="0" dirty="0">
                <a:latin typeface="Arial" panose="020B0604020202020204" pitchFamily="34" charset="0"/>
                <a:cs typeface="Arial" panose="020B0604020202020204" pitchFamily="34" charset="0"/>
              </a:rPr>
              <a:t>=l2(l2_reg)))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(Activation('</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(MaxPooling2D(</a:t>
            </a:r>
            <a:r>
              <a:rPr lang="en-US" sz="2000" i="0" dirty="0" err="1">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r>
              <a:rPr lang="en-US" sz="2000" i="0" dirty="0">
                <a:latin typeface="Arial" panose="020B0604020202020204" pitchFamily="34" charset="0"/>
                <a:cs typeface="Arial" panose="020B0604020202020204" pitchFamily="34" charset="0"/>
              </a:rPr>
              <a:t># layer 2</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(Conv2D(256, (5, 5), padding='same'))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(Activation('</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(MaxPooling2D(</a:t>
            </a:r>
            <a:r>
              <a:rPr lang="en-US" sz="2000" i="0" dirty="0" err="1">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endParaRPr lang="en-US" sz="2000" i="0" dirty="0" smtClean="0"/>
          </a:p>
        </p:txBody>
      </p:sp>
      <p:sp>
        <p:nvSpPr>
          <p:cNvPr id="10" name="Content Placeholder 2"/>
          <p:cNvSpPr txBox="1">
            <a:spLocks/>
          </p:cNvSpPr>
          <p:nvPr/>
        </p:nvSpPr>
        <p:spPr>
          <a:xfrm>
            <a:off x="4743452" y="985831"/>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0" dirty="0" smtClean="0">
                <a:cs typeface="Arial" panose="020B0604020202020204" pitchFamily="34" charset="0"/>
              </a:rPr>
              <a:t>What is the number of para. in Layer 1</a:t>
            </a:r>
          </a:p>
          <a:p>
            <a:pPr marL="0" indent="0">
              <a:buNone/>
            </a:pPr>
            <a:r>
              <a:rPr lang="en-US" sz="2000" i="0" dirty="0" smtClean="0">
                <a:cs typeface="Arial" panose="020B0604020202020204" pitchFamily="34" charset="0"/>
              </a:rPr>
              <a:t>-  (11 x 11 x 3) * 96 = 35K</a:t>
            </a:r>
          </a:p>
          <a:p>
            <a:pPr>
              <a:buFontTx/>
              <a:buChar char="-"/>
            </a:pPr>
            <a:endParaRPr lang="en-US" sz="2000" i="0" dirty="0">
              <a:cs typeface="Arial" panose="020B0604020202020204" pitchFamily="34" charset="0"/>
            </a:endParaRPr>
          </a:p>
          <a:p>
            <a:pPr marL="0" indent="0">
              <a:buNone/>
            </a:pPr>
            <a:r>
              <a:rPr lang="en-US" sz="2000" i="0" dirty="0" smtClean="0">
                <a:cs typeface="Arial" panose="020B0604020202020204" pitchFamily="34" charset="0"/>
              </a:rPr>
              <a:t>What is the output size of layer 1?</a:t>
            </a:r>
            <a:endParaRPr lang="en-US" sz="2000" i="0" dirty="0">
              <a:cs typeface="Arial" panose="020B0604020202020204" pitchFamily="34" charset="0"/>
            </a:endParaRPr>
          </a:p>
          <a:p>
            <a:pPr>
              <a:buFontTx/>
              <a:buChar char="-"/>
            </a:pPr>
            <a:r>
              <a:rPr lang="en-US" sz="2000" i="0" dirty="0" smtClean="0">
                <a:cs typeface="Arial" panose="020B0604020202020204" pitchFamily="34" charset="0"/>
              </a:rPr>
              <a:t>224 /4 = 55</a:t>
            </a:r>
          </a:p>
          <a:p>
            <a:pPr>
              <a:buFontTx/>
              <a:buChar char="-"/>
            </a:pPr>
            <a:r>
              <a:rPr lang="en-US" sz="2000" i="0" dirty="0" smtClean="0">
                <a:cs typeface="Arial" panose="020B0604020202020204" pitchFamily="34" charset="0"/>
              </a:rPr>
              <a:t>Output size (55 x 55 x 96)</a:t>
            </a:r>
          </a:p>
          <a:p>
            <a:pPr>
              <a:buFontTx/>
              <a:buChar char="-"/>
            </a:pPr>
            <a:endParaRPr lang="en-US" sz="2000" i="0" dirty="0">
              <a:cs typeface="Arial" panose="020B0604020202020204" pitchFamily="34" charset="0"/>
            </a:endParaRPr>
          </a:p>
          <a:p>
            <a:pPr marL="0" indent="0">
              <a:buNone/>
            </a:pPr>
            <a:r>
              <a:rPr lang="en-US" sz="2000" i="0" dirty="0" smtClean="0">
                <a:cs typeface="Arial" panose="020B0604020202020204" pitchFamily="34" charset="0"/>
              </a:rPr>
              <a:t>What is the number of para in layer 2?</a:t>
            </a:r>
          </a:p>
          <a:p>
            <a:pPr>
              <a:buFontTx/>
              <a:buChar char="-"/>
            </a:pPr>
            <a:r>
              <a:rPr lang="en-US" sz="2000" i="0" dirty="0" smtClean="0">
                <a:cs typeface="Arial" panose="020B0604020202020204" pitchFamily="34" charset="0"/>
              </a:rPr>
              <a:t>(5 x 5 x 96) * 256 = 710K</a:t>
            </a:r>
          </a:p>
          <a:p>
            <a:pPr marL="0" indent="0">
              <a:buNone/>
            </a:pPr>
            <a:endParaRPr lang="en-US" sz="2000" i="0" dirty="0">
              <a:cs typeface="Arial" panose="020B0604020202020204" pitchFamily="34" charset="0"/>
            </a:endParaRPr>
          </a:p>
          <a:p>
            <a:pPr marL="0" indent="0">
              <a:buNone/>
            </a:pPr>
            <a:r>
              <a:rPr lang="en-US" sz="2000" i="0" dirty="0" smtClean="0">
                <a:cs typeface="Arial" panose="020B0604020202020204" pitchFamily="34" charset="0"/>
              </a:rPr>
              <a:t>What is the output size of layer 2?</a:t>
            </a:r>
          </a:p>
          <a:p>
            <a:pPr>
              <a:buFontTx/>
              <a:buChar char="-"/>
            </a:pPr>
            <a:r>
              <a:rPr lang="en-US" sz="2000" i="0" dirty="0" smtClean="0">
                <a:cs typeface="Arial" panose="020B0604020202020204" pitchFamily="34" charset="0"/>
              </a:rPr>
              <a:t>55/2 = 27</a:t>
            </a:r>
          </a:p>
          <a:p>
            <a:pPr>
              <a:buFontTx/>
              <a:buChar char="-"/>
            </a:pPr>
            <a:r>
              <a:rPr lang="en-US" sz="2000" i="0" dirty="0" smtClean="0">
                <a:cs typeface="Arial" panose="020B0604020202020204" pitchFamily="34" charset="0"/>
              </a:rPr>
              <a:t>Output size (27 x 27 x 256)</a:t>
            </a:r>
            <a:endParaRPr lang="en-US" sz="2000" i="0" dirty="0">
              <a:cs typeface="Arial" panose="020B0604020202020204" pitchFamily="34" charset="0"/>
            </a:endParaRPr>
          </a:p>
        </p:txBody>
      </p:sp>
    </p:spTree>
    <p:extLst>
      <p:ext uri="{BB962C8B-B14F-4D97-AF65-F5344CB8AC3E}">
        <p14:creationId xmlns:p14="http://schemas.microsoft.com/office/powerpoint/2010/main" val="2075084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Implement </a:t>
            </a:r>
            <a:r>
              <a:rPr lang="en-US" dirty="0" err="1" smtClean="0"/>
              <a:t>AlexNet</a:t>
            </a:r>
            <a:r>
              <a:rPr lang="en-US" dirty="0" smtClean="0"/>
              <a:t> with </a:t>
            </a:r>
            <a:r>
              <a:rPr lang="en-US" dirty="0" err="1" smtClean="0"/>
              <a:t>Keras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33</a:t>
            </a:fld>
            <a:endParaRPr lang="en-US" altLang="en-US"/>
          </a:p>
        </p:txBody>
      </p:sp>
      <p:sp>
        <p:nvSpPr>
          <p:cNvPr id="9" name="Content Placeholder 2"/>
          <p:cNvSpPr txBox="1">
            <a:spLocks/>
          </p:cNvSpPr>
          <p:nvPr/>
        </p:nvSpPr>
        <p:spPr>
          <a:xfrm>
            <a:off x="95681" y="985832"/>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1</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(Conv2D(96, (11, 11), </a:t>
            </a:r>
            <a:r>
              <a:rPr lang="en-US" sz="2000" i="0" dirty="0" err="1">
                <a:latin typeface="Arial" panose="020B0604020202020204" pitchFamily="34" charset="0"/>
                <a:cs typeface="Arial" panose="020B0604020202020204" pitchFamily="34" charset="0"/>
              </a:rPr>
              <a:t>input_shape</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img_shape</a:t>
            </a:r>
            <a:r>
              <a:rPr lang="en-US" sz="2000" i="0" dirty="0">
                <a:latin typeface="Arial" panose="020B0604020202020204" pitchFamily="34" charset="0"/>
                <a:cs typeface="Arial" panose="020B0604020202020204" pitchFamily="34" charset="0"/>
              </a:rPr>
              <a:t>, padding='same', </a:t>
            </a:r>
            <a:r>
              <a:rPr lang="en-US" sz="2000" i="0" dirty="0" err="1">
                <a:latin typeface="Arial" panose="020B0604020202020204" pitchFamily="34" charset="0"/>
                <a:cs typeface="Arial" panose="020B0604020202020204" pitchFamily="34" charset="0"/>
              </a:rPr>
              <a:t>kernel_regularizer</a:t>
            </a:r>
            <a:r>
              <a:rPr lang="en-US" sz="2000" i="0" dirty="0">
                <a:latin typeface="Arial" panose="020B0604020202020204" pitchFamily="34" charset="0"/>
                <a:cs typeface="Arial" panose="020B0604020202020204" pitchFamily="34" charset="0"/>
              </a:rPr>
              <a:t>=l2(l2_reg)))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(Activation('</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(MaxPooling2D(</a:t>
            </a:r>
            <a:r>
              <a:rPr lang="en-US" sz="2000" i="0" dirty="0" err="1">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r>
              <a:rPr lang="en-US" sz="2000" i="0" dirty="0" smtClean="0">
                <a:latin typeface="Arial" panose="020B0604020202020204" pitchFamily="34" charset="0"/>
                <a:cs typeface="Arial" panose="020B0604020202020204" pitchFamily="34" charset="0"/>
              </a:rPr>
              <a:t># layer 2</a:t>
            </a:r>
            <a:endParaRPr lang="en-US" sz="2000" i="0" dirty="0">
              <a:latin typeface="Arial" panose="020B0604020202020204" pitchFamily="34" charset="0"/>
              <a:cs typeface="Arial" panose="020B0604020202020204" pitchFamily="34" charset="0"/>
            </a:endParaRP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(Conv2D(256, (5, 5), padding='same'))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en-US" sz="2000" i="0" dirty="0" err="1" smtClean="0">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endParaRPr lang="en-US" sz="2000" i="0" dirty="0" smtClean="0">
              <a:latin typeface="Arial" panose="020B0604020202020204" pitchFamily="34" charset="0"/>
              <a:cs typeface="Arial" panose="020B0604020202020204" pitchFamily="34" charset="0"/>
            </a:endParaRPr>
          </a:p>
          <a:p>
            <a:pPr marL="355600" indent="-355600">
              <a:buNone/>
            </a:pPr>
            <a:endParaRPr lang="en-US" sz="2000" i="0" dirty="0" smtClean="0"/>
          </a:p>
        </p:txBody>
      </p:sp>
      <p:sp>
        <p:nvSpPr>
          <p:cNvPr id="10" name="Content Placeholder 2"/>
          <p:cNvSpPr txBox="1">
            <a:spLocks/>
          </p:cNvSpPr>
          <p:nvPr/>
        </p:nvSpPr>
        <p:spPr>
          <a:xfrm>
            <a:off x="4743452" y="985831"/>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3</a:t>
            </a: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(ZeroPadding2D</a:t>
            </a:r>
            <a:r>
              <a:rPr lang="en-US" sz="2000" i="0" dirty="0">
                <a:latin typeface="Arial" panose="020B0604020202020204" pitchFamily="34" charset="0"/>
                <a:cs typeface="Arial" panose="020B0604020202020204" pitchFamily="34" charset="0"/>
              </a:rPr>
              <a:t>((1, 1))) </a:t>
            </a: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(Conv2D(512, (3, 3), padding='same'))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en-US" sz="2000" i="0" dirty="0" err="1" smtClean="0">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smtClean="0">
                <a:latin typeface="Arial" panose="020B0604020202020204" pitchFamily="34" charset="0"/>
                <a:cs typeface="Arial" panose="020B0604020202020204" pitchFamily="34" charset="0"/>
              </a:rPr>
              <a:t># layer 4</a:t>
            </a:r>
            <a:endParaRPr lang="en-US" sz="2000" i="0" dirty="0">
              <a:latin typeface="Arial" panose="020B0604020202020204" pitchFamily="34" charset="0"/>
              <a:cs typeface="Arial" panose="020B0604020202020204" pitchFamily="34" charset="0"/>
            </a:endParaRP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(ZeroPadding2D((1, 1)))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(Conv2D(1024</a:t>
            </a:r>
            <a:r>
              <a:rPr lang="en-US" sz="2000" i="0" dirty="0">
                <a:latin typeface="Arial" panose="020B0604020202020204" pitchFamily="34" charset="0"/>
                <a:cs typeface="Arial" panose="020B0604020202020204" pitchFamily="34" charset="0"/>
              </a:rPr>
              <a:t>, (3, 3), padding='same'))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a:t>
            </a:r>
            <a:endParaRPr lang="en-US" sz="2000" i="0" dirty="0" smtClean="0">
              <a:latin typeface="Arial" panose="020B0604020202020204" pitchFamily="34" charset="0"/>
              <a:cs typeface="Arial" panose="020B0604020202020204" pitchFamily="34" charset="0"/>
            </a:endParaRPr>
          </a:p>
          <a:p>
            <a:pPr marL="355600" indent="-355600">
              <a:buNone/>
            </a:pPr>
            <a:endParaRPr lang="en-US" sz="2000" i="0" dirty="0">
              <a:latin typeface="Arial" panose="020B0604020202020204" pitchFamily="34" charset="0"/>
              <a:cs typeface="Arial" panose="020B0604020202020204" pitchFamily="34" charset="0"/>
            </a:endParaRPr>
          </a:p>
          <a:p>
            <a:pPr marL="355600" indent="-355600">
              <a:buNone/>
            </a:pPr>
            <a:endParaRPr lang="en-US" sz="2000" i="0" dirty="0" smtClean="0"/>
          </a:p>
        </p:txBody>
      </p:sp>
    </p:spTree>
    <p:extLst>
      <p:ext uri="{BB962C8B-B14F-4D97-AF65-F5344CB8AC3E}">
        <p14:creationId xmlns:p14="http://schemas.microsoft.com/office/powerpoint/2010/main" val="5265746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Implement </a:t>
            </a:r>
            <a:r>
              <a:rPr lang="en-US" dirty="0" err="1" smtClean="0"/>
              <a:t>AlexNet</a:t>
            </a:r>
            <a:r>
              <a:rPr lang="en-US" dirty="0" smtClean="0"/>
              <a:t> in </a:t>
            </a:r>
            <a:r>
              <a:rPr lang="en-US" dirty="0" err="1" smtClean="0"/>
              <a:t>Keras</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34</a:t>
            </a:fld>
            <a:endParaRPr lang="en-US" altLang="en-US"/>
          </a:p>
        </p:txBody>
      </p:sp>
      <p:sp>
        <p:nvSpPr>
          <p:cNvPr id="9" name="Content Placeholder 2"/>
          <p:cNvSpPr txBox="1">
            <a:spLocks/>
          </p:cNvSpPr>
          <p:nvPr/>
        </p:nvSpPr>
        <p:spPr>
          <a:xfrm>
            <a:off x="0" y="871534"/>
            <a:ext cx="5157788" cy="551497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0" indent="-127000">
              <a:buNone/>
            </a:pPr>
            <a:r>
              <a:rPr lang="en-US" sz="2000" i="0" dirty="0" smtClean="0">
                <a:latin typeface="Arial" panose="020B0604020202020204" pitchFamily="34" charset="0"/>
                <a:cs typeface="Arial" panose="020B0604020202020204" pitchFamily="34" charset="0"/>
              </a:rPr>
              <a:t># layer 5</a:t>
            </a: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(ZeroPadding2D</a:t>
            </a:r>
            <a:r>
              <a:rPr lang="en-US" sz="2000" i="0" dirty="0">
                <a:latin typeface="Arial" panose="020B0604020202020204" pitchFamily="34" charset="0"/>
                <a:cs typeface="Arial" panose="020B0604020202020204" pitchFamily="34" charset="0"/>
              </a:rPr>
              <a:t>((1, 1)))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(Conv2D(1024</a:t>
            </a:r>
            <a:r>
              <a:rPr lang="en-US" sz="2000" i="0" dirty="0">
                <a:latin typeface="Arial" panose="020B0604020202020204" pitchFamily="34" charset="0"/>
                <a:cs typeface="Arial" panose="020B0604020202020204" pitchFamily="34" charset="0"/>
              </a:rPr>
              <a:t>, (3, 3), padding='same'))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en-US" sz="2000" i="0" dirty="0" err="1" smtClean="0">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127000" indent="-127000">
              <a:buNone/>
            </a:pPr>
            <a:endParaRPr lang="en-US" sz="2000" i="0" dirty="0">
              <a:latin typeface="Arial" panose="020B0604020202020204" pitchFamily="34" charset="0"/>
              <a:cs typeface="Arial" panose="020B0604020202020204" pitchFamily="34" charset="0"/>
            </a:endParaRPr>
          </a:p>
          <a:p>
            <a:pPr marL="127000" indent="-127000">
              <a:buNone/>
            </a:pPr>
            <a:r>
              <a:rPr lang="en-US" sz="2000" i="0" dirty="0" smtClean="0">
                <a:latin typeface="Arial" panose="020B0604020202020204" pitchFamily="34" charset="0"/>
                <a:cs typeface="Arial" panose="020B0604020202020204" pitchFamily="34" charset="0"/>
              </a:rPr>
              <a:t># layer 6</a:t>
            </a:r>
          </a:p>
          <a:p>
            <a:pPr marL="127000" indent="-127000">
              <a:buNone/>
            </a:pPr>
            <a:r>
              <a:rPr lang="en-US" sz="2000" dirty="0" err="1">
                <a:latin typeface="Arial" panose="020B0604020202020204" pitchFamily="34" charset="0"/>
                <a:cs typeface="Arial" panose="020B0604020202020204" pitchFamily="34" charset="0"/>
              </a:rPr>
              <a:t>a</a:t>
            </a:r>
            <a:r>
              <a:rPr lang="en-US" sz="2000" i="0" dirty="0" err="1">
                <a:latin typeface="Arial" panose="020B0604020202020204" pitchFamily="34" charset="0"/>
                <a:cs typeface="Arial" panose="020B0604020202020204" pitchFamily="34" charset="0"/>
              </a:rPr>
              <a:t>lexnet.add</a:t>
            </a:r>
            <a:r>
              <a:rPr lang="en-US" sz="2000" i="0" dirty="0">
                <a:latin typeface="Arial" panose="020B0604020202020204" pitchFamily="34" charset="0"/>
                <a:cs typeface="Arial" panose="020B0604020202020204" pitchFamily="34" charset="0"/>
              </a:rPr>
              <a:t>(Flatten())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(Dense(3072</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(Dropout(0.5</a:t>
            </a:r>
            <a:r>
              <a:rPr lang="en-US" sz="2000" i="0" dirty="0">
                <a:latin typeface="Arial" panose="020B0604020202020204" pitchFamily="34" charset="0"/>
                <a:cs typeface="Arial" panose="020B0604020202020204" pitchFamily="34" charset="0"/>
              </a:rPr>
              <a:t>))</a:t>
            </a:r>
            <a:endParaRPr lang="en-US" sz="2000" i="0" dirty="0" smtClean="0">
              <a:latin typeface="Arial" panose="020B0604020202020204" pitchFamily="34" charset="0"/>
              <a:cs typeface="Arial" panose="020B0604020202020204" pitchFamily="34" charset="0"/>
            </a:endParaRPr>
          </a:p>
        </p:txBody>
      </p:sp>
      <p:sp>
        <p:nvSpPr>
          <p:cNvPr id="10" name="Content Placeholder 2"/>
          <p:cNvSpPr txBox="1">
            <a:spLocks/>
          </p:cNvSpPr>
          <p:nvPr/>
        </p:nvSpPr>
        <p:spPr>
          <a:xfrm>
            <a:off x="5100642" y="871535"/>
            <a:ext cx="4133419" cy="540067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7</a:t>
            </a: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(Dense(4096</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(Dropout(0.5</a:t>
            </a:r>
            <a:r>
              <a:rPr lang="en-US" sz="2000" i="0" dirty="0">
                <a:latin typeface="Arial" panose="020B0604020202020204" pitchFamily="34" charset="0"/>
                <a:cs typeface="Arial" panose="020B0604020202020204" pitchFamily="34" charset="0"/>
              </a:rPr>
              <a:t>)) # </a:t>
            </a:r>
            <a:endParaRPr lang="en-US" sz="2000" i="0" dirty="0" smtClean="0">
              <a:latin typeface="Arial" panose="020B0604020202020204" pitchFamily="34" charset="0"/>
              <a:cs typeface="Arial" panose="020B0604020202020204" pitchFamily="34" charset="0"/>
            </a:endParaRPr>
          </a:p>
          <a:p>
            <a:pPr marL="355600" indent="-355600">
              <a:buNone/>
            </a:pPr>
            <a:endParaRPr lang="en-US" sz="2000" i="0" dirty="0">
              <a:latin typeface="Arial" panose="020B0604020202020204" pitchFamily="34" charset="0"/>
              <a:cs typeface="Arial" panose="020B0604020202020204" pitchFamily="34" charset="0"/>
            </a:endParaRPr>
          </a:p>
          <a:p>
            <a:pPr marL="355600" indent="-355600">
              <a:buNone/>
            </a:pPr>
            <a:r>
              <a:rPr lang="en-US" sz="2000" i="0" dirty="0" smtClean="0">
                <a:latin typeface="Arial" panose="020B0604020202020204" pitchFamily="34" charset="0"/>
                <a:cs typeface="Arial" panose="020B0604020202020204" pitchFamily="34" charset="0"/>
              </a:rPr>
              <a:t># layer </a:t>
            </a:r>
            <a:r>
              <a:rPr lang="en-US" sz="2000" i="0" dirty="0">
                <a:latin typeface="Arial" panose="020B0604020202020204" pitchFamily="34" charset="0"/>
                <a:cs typeface="Arial" panose="020B0604020202020204" pitchFamily="34" charset="0"/>
              </a:rPr>
              <a:t>8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(Dense(</a:t>
            </a:r>
            <a:r>
              <a:rPr lang="en-US" sz="2000" i="0" dirty="0" err="1" smtClean="0">
                <a:latin typeface="Arial" panose="020B0604020202020204" pitchFamily="34" charset="0"/>
                <a:cs typeface="Arial" panose="020B0604020202020204" pitchFamily="34" charset="0"/>
              </a:rPr>
              <a:t>n_classes</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softmax</a:t>
            </a:r>
            <a:r>
              <a:rPr lang="en-US" sz="2000" i="0" dirty="0">
                <a:latin typeface="Arial" panose="020B0604020202020204" pitchFamily="34" charset="0"/>
                <a:cs typeface="Arial" panose="020B0604020202020204" pitchFamily="34" charset="0"/>
              </a:rPr>
              <a:t>'))</a:t>
            </a:r>
            <a:endParaRPr lang="en-US" sz="2000" i="0" dirty="0" smtClean="0"/>
          </a:p>
        </p:txBody>
      </p:sp>
    </p:spTree>
    <p:extLst>
      <p:ext uri="{BB962C8B-B14F-4D97-AF65-F5344CB8AC3E}">
        <p14:creationId xmlns:p14="http://schemas.microsoft.com/office/powerpoint/2010/main" val="659842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Improving </a:t>
            </a:r>
            <a:r>
              <a:rPr lang="en-US" dirty="0" err="1" smtClean="0"/>
              <a:t>AlexNet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35</a:t>
            </a:fld>
            <a:endParaRPr lang="en-US" altLang="en-US"/>
          </a:p>
        </p:txBody>
      </p:sp>
      <p:sp>
        <p:nvSpPr>
          <p:cNvPr id="4" name="Content Placeholder 2"/>
          <p:cNvSpPr txBox="1">
            <a:spLocks/>
          </p:cNvSpPr>
          <p:nvPr/>
        </p:nvSpPr>
        <p:spPr>
          <a:xfrm>
            <a:off x="138545" y="1143000"/>
            <a:ext cx="8929255" cy="512921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Try smaller receptive fields, more filters, with more layers</a:t>
            </a:r>
          </a:p>
          <a:p>
            <a:pPr>
              <a:buFontTx/>
              <a:buChar char="-"/>
            </a:pPr>
            <a:r>
              <a:rPr lang="en-US" i="0" dirty="0" smtClean="0"/>
              <a:t>Matt </a:t>
            </a:r>
            <a:r>
              <a:rPr lang="en-US" i="0" dirty="0" err="1" smtClean="0"/>
              <a:t>Zeiler</a:t>
            </a:r>
            <a:r>
              <a:rPr lang="en-US" i="0" dirty="0" smtClean="0"/>
              <a:t> Network</a:t>
            </a:r>
          </a:p>
          <a:p>
            <a:pPr>
              <a:buFontTx/>
              <a:buChar char="-"/>
            </a:pPr>
            <a:r>
              <a:rPr lang="en-US" i="0" dirty="0" err="1" smtClean="0"/>
              <a:t>VggNet</a:t>
            </a:r>
            <a:endParaRPr lang="en-US" i="0" dirty="0" smtClean="0"/>
          </a:p>
          <a:p>
            <a:pPr marL="0" indent="0">
              <a:buNone/>
            </a:pPr>
            <a:endParaRPr lang="en-US" i="0" dirty="0" smtClean="0"/>
          </a:p>
          <a:p>
            <a:pPr marL="0" indent="0">
              <a:buNone/>
            </a:pPr>
            <a:r>
              <a:rPr lang="en-US" i="0" dirty="0" smtClean="0"/>
              <a:t>Concatenate multiple size of filters </a:t>
            </a:r>
          </a:p>
          <a:p>
            <a:pPr marL="0" indent="0">
              <a:buNone/>
            </a:pPr>
            <a:r>
              <a:rPr lang="en-US" i="0" dirty="0" smtClean="0"/>
              <a:t>- </a:t>
            </a:r>
            <a:r>
              <a:rPr lang="en-US" i="0" dirty="0" err="1" smtClean="0"/>
              <a:t>GoogLeNet</a:t>
            </a:r>
            <a:endParaRPr lang="en-US" i="0" dirty="0" smtClean="0"/>
          </a:p>
          <a:p>
            <a:pPr>
              <a:buFontTx/>
              <a:buChar char="-"/>
            </a:pPr>
            <a:endParaRPr lang="en-US" i="0" dirty="0"/>
          </a:p>
          <a:p>
            <a:pPr marL="0" indent="0">
              <a:buNone/>
            </a:pPr>
            <a:r>
              <a:rPr lang="en-US" i="0" dirty="0" smtClean="0"/>
              <a:t>Two techniques are important: </a:t>
            </a:r>
          </a:p>
          <a:p>
            <a:pPr>
              <a:buFontTx/>
              <a:buChar char="-"/>
            </a:pPr>
            <a:r>
              <a:rPr lang="en-US" i="0" dirty="0" smtClean="0"/>
              <a:t>1x1 conv (aka “network in network”)</a:t>
            </a:r>
          </a:p>
          <a:p>
            <a:pPr>
              <a:buFontTx/>
              <a:buChar char="-"/>
            </a:pPr>
            <a:r>
              <a:rPr lang="en-US" i="0" dirty="0" smtClean="0"/>
              <a:t>Residual Network</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1554486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1x1 convolution</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36</a:t>
            </a:fld>
            <a:endParaRPr lang="en-US" altLang="en-US"/>
          </a:p>
        </p:txBody>
      </p:sp>
      <p:sp>
        <p:nvSpPr>
          <p:cNvPr id="4" name="Content Placeholder 2"/>
          <p:cNvSpPr txBox="1">
            <a:spLocks/>
          </p:cNvSpPr>
          <p:nvPr/>
        </p:nvSpPr>
        <p:spPr>
          <a:xfrm>
            <a:off x="138545" y="1143000"/>
            <a:ext cx="8929255" cy="512921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Consider two layers of CNN</a:t>
            </a:r>
          </a:p>
          <a:p>
            <a:pPr>
              <a:buFontTx/>
              <a:buChar char="-"/>
            </a:pPr>
            <a:r>
              <a:rPr lang="en-US" i="0" dirty="0" smtClean="0"/>
              <a:t>Input: 56x 56 x 3</a:t>
            </a:r>
          </a:p>
          <a:p>
            <a:pPr>
              <a:buFontTx/>
              <a:buChar char="-"/>
            </a:pPr>
            <a:r>
              <a:rPr lang="en-US" i="0" dirty="0" smtClean="0"/>
              <a:t>Layer A:  (11x11)*96 filters, output (56 x 56 x 96), </a:t>
            </a:r>
          </a:p>
          <a:p>
            <a:pPr>
              <a:buFontTx/>
              <a:buChar char="-"/>
            </a:pPr>
            <a:r>
              <a:rPr lang="en-US" i="0" dirty="0" smtClean="0"/>
              <a:t>Layer B:  (5 x 5) *256 filters output (56 x 56 x 256)</a:t>
            </a:r>
          </a:p>
          <a:p>
            <a:pPr marL="0" indent="0">
              <a:buNone/>
            </a:pPr>
            <a:r>
              <a:rPr lang="en-US" i="0" dirty="0" smtClean="0"/>
              <a:t>Layer B has (5 x 5 x 96)* 256 parameters, also consumes a lot of GPU memory. How to reduce the parameter?</a:t>
            </a:r>
          </a:p>
          <a:p>
            <a:pPr marL="0" indent="0">
              <a:buNone/>
            </a:pPr>
            <a:endParaRPr lang="en-US" i="0" dirty="0"/>
          </a:p>
          <a:p>
            <a:pPr marL="0" indent="0">
              <a:buNone/>
            </a:pPr>
            <a:r>
              <a:rPr lang="en-US" i="0" dirty="0" smtClean="0"/>
              <a:t>Add a new layer between A and B</a:t>
            </a:r>
          </a:p>
          <a:p>
            <a:pPr>
              <a:buFontTx/>
              <a:buChar char="-"/>
            </a:pPr>
            <a:r>
              <a:rPr lang="en-US" i="0" dirty="0" smtClean="0"/>
              <a:t>Layer A’:   (1x1)*32 filters, output (56 x 56 x 32)</a:t>
            </a:r>
          </a:p>
          <a:p>
            <a:pPr marL="0" indent="0">
              <a:buNone/>
            </a:pPr>
            <a:r>
              <a:rPr lang="en-US" i="0" dirty="0" smtClean="0"/>
              <a:t>Now layer B has (5 x 5 x 32)*256 filters. 3x less parameters!</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8827346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Residual Network?</a:t>
            </a:r>
            <a:endParaRPr lang="en-US" dirty="0"/>
          </a:p>
        </p:txBody>
      </p:sp>
      <p:sp>
        <p:nvSpPr>
          <p:cNvPr id="3" name="Content Placeholder 2"/>
          <p:cNvSpPr>
            <a:spLocks noGrp="1"/>
          </p:cNvSpPr>
          <p:nvPr>
            <p:ph idx="1"/>
          </p:nvPr>
        </p:nvSpPr>
        <p:spPr/>
        <p:txBody>
          <a:bodyPr/>
          <a:lstStyle/>
          <a:p>
            <a:pPr marL="0" indent="0">
              <a:buNone/>
            </a:pPr>
            <a:r>
              <a:rPr lang="en-US" sz="3200" dirty="0"/>
              <a:t>Problem</a:t>
            </a:r>
            <a:r>
              <a:rPr lang="en-US" sz="3200" dirty="0" smtClean="0"/>
              <a:t>: </a:t>
            </a:r>
            <a:r>
              <a:rPr lang="en-US" sz="3200" u="sng" dirty="0" smtClean="0"/>
              <a:t>Is </a:t>
            </a:r>
            <a:r>
              <a:rPr lang="en-US" sz="3200" u="sng" dirty="0"/>
              <a:t>learning better networks as simple as stacking more </a:t>
            </a:r>
            <a:r>
              <a:rPr lang="en-US" sz="3200" u="sng" dirty="0" smtClean="0"/>
              <a:t>layers?</a:t>
            </a:r>
            <a:r>
              <a:rPr lang="en-US" sz="3200" dirty="0" smtClean="0"/>
              <a:t> </a:t>
            </a:r>
            <a:endParaRPr lang="en-US" sz="3200" dirty="0"/>
          </a:p>
          <a:p>
            <a:pPr marL="0" indent="0">
              <a:buNone/>
            </a:pPr>
            <a:endParaRPr lang="en-US" dirty="0" smtClean="0"/>
          </a:p>
        </p:txBody>
      </p:sp>
      <p:sp>
        <p:nvSpPr>
          <p:cNvPr id="4" name="Slide Number Placeholder 3"/>
          <p:cNvSpPr>
            <a:spLocks noGrp="1"/>
          </p:cNvSpPr>
          <p:nvPr>
            <p:ph type="sldNum" sz="quarter" idx="10"/>
          </p:nvPr>
        </p:nvSpPr>
        <p:spPr/>
        <p:txBody>
          <a:bodyPr/>
          <a:lstStyle/>
          <a:p>
            <a:fld id="{CE7FAE07-CA1C-4978-8D48-F44E7DF65516}" type="slidenum">
              <a:rPr lang="en-US" altLang="en-US" smtClean="0"/>
              <a:pPr/>
              <a:t>37</a:t>
            </a:fld>
            <a:endParaRPr lang="en-US" altLang="en-US"/>
          </a:p>
        </p:txBody>
      </p:sp>
      <p:pic>
        <p:nvPicPr>
          <p:cNvPr id="5" name="Picture 4"/>
          <p:cNvPicPr>
            <a:picLocks noChangeAspect="1"/>
          </p:cNvPicPr>
          <p:nvPr/>
        </p:nvPicPr>
        <p:blipFill>
          <a:blip r:embed="rId3"/>
          <a:stretch>
            <a:fillRect/>
          </a:stretch>
        </p:blipFill>
        <p:spPr>
          <a:xfrm>
            <a:off x="193046" y="2414587"/>
            <a:ext cx="8646154" cy="3240088"/>
          </a:xfrm>
          <a:prstGeom prst="rect">
            <a:avLst/>
          </a:prstGeom>
        </p:spPr>
      </p:pic>
      <p:sp>
        <p:nvSpPr>
          <p:cNvPr id="6" name="TextBox 5"/>
          <p:cNvSpPr txBox="1"/>
          <p:nvPr/>
        </p:nvSpPr>
        <p:spPr>
          <a:xfrm>
            <a:off x="2214563" y="5757863"/>
            <a:ext cx="5899757" cy="400110"/>
          </a:xfrm>
          <a:prstGeom prst="rect">
            <a:avLst/>
          </a:prstGeom>
          <a:noFill/>
        </p:spPr>
        <p:txBody>
          <a:bodyPr wrap="none" rtlCol="0">
            <a:spAutoFit/>
          </a:bodyPr>
          <a:lstStyle/>
          <a:p>
            <a:pPr>
              <a:buNone/>
            </a:pPr>
            <a:r>
              <a:rPr lang="en-US" i="0" dirty="0" smtClean="0"/>
              <a:t>Deep network + residual learning can solve this problem.</a:t>
            </a:r>
            <a:endParaRPr lang="en-US" i="0" dirty="0"/>
          </a:p>
        </p:txBody>
      </p:sp>
    </p:spTree>
    <p:extLst>
      <p:ext uri="{BB962C8B-B14F-4D97-AF65-F5344CB8AC3E}">
        <p14:creationId xmlns:p14="http://schemas.microsoft.com/office/powerpoint/2010/main" val="198745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a:t>
            </a:r>
            <a:r>
              <a:rPr lang="en-US" dirty="0" smtClean="0"/>
              <a:t>Net</a:t>
            </a:r>
            <a:endParaRPr lang="en-US" dirty="0"/>
          </a:p>
        </p:txBody>
      </p:sp>
      <p:pic>
        <p:nvPicPr>
          <p:cNvPr id="6" name="Content Placeholder 5"/>
          <p:cNvPicPr>
            <a:picLocks noGrp="1" noChangeAspect="1"/>
          </p:cNvPicPr>
          <p:nvPr>
            <p:ph idx="1"/>
          </p:nvPr>
        </p:nvPicPr>
        <p:blipFill>
          <a:blip r:embed="rId2"/>
          <a:stretch>
            <a:fillRect/>
          </a:stretch>
        </p:blipFill>
        <p:spPr>
          <a:xfrm>
            <a:off x="742951" y="4190785"/>
            <a:ext cx="7243762" cy="1995104"/>
          </a:xfrm>
          <a:prstGeom prst="rect">
            <a:avLst/>
          </a:prstGeom>
        </p:spPr>
      </p:pic>
      <p:sp>
        <p:nvSpPr>
          <p:cNvPr id="4" name="Slide Number Placeholder 3"/>
          <p:cNvSpPr>
            <a:spLocks noGrp="1"/>
          </p:cNvSpPr>
          <p:nvPr>
            <p:ph type="sldNum" sz="quarter" idx="10"/>
          </p:nvPr>
        </p:nvSpPr>
        <p:spPr/>
        <p:txBody>
          <a:bodyPr/>
          <a:lstStyle/>
          <a:p>
            <a:fld id="{CE7FAE07-CA1C-4978-8D48-F44E7DF65516}" type="slidenum">
              <a:rPr lang="en-US" altLang="en-US" smtClean="0"/>
              <a:pPr/>
              <a:t>38</a:t>
            </a:fld>
            <a:endParaRPr lang="en-US" altLang="en-US"/>
          </a:p>
        </p:txBody>
      </p:sp>
      <p:pic>
        <p:nvPicPr>
          <p:cNvPr id="5" name="Picture 4"/>
          <p:cNvPicPr>
            <a:picLocks noChangeAspect="1"/>
          </p:cNvPicPr>
          <p:nvPr/>
        </p:nvPicPr>
        <p:blipFill>
          <a:blip r:embed="rId3"/>
          <a:stretch>
            <a:fillRect/>
          </a:stretch>
        </p:blipFill>
        <p:spPr>
          <a:xfrm>
            <a:off x="1997985" y="1034236"/>
            <a:ext cx="4733694" cy="2789238"/>
          </a:xfrm>
          <a:prstGeom prst="rect">
            <a:avLst/>
          </a:prstGeom>
        </p:spPr>
      </p:pic>
    </p:spTree>
    <p:extLst>
      <p:ext uri="{BB962C8B-B14F-4D97-AF65-F5344CB8AC3E}">
        <p14:creationId xmlns:p14="http://schemas.microsoft.com/office/powerpoint/2010/main" val="2321273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129463" cy="914400"/>
          </a:xfrm>
        </p:spPr>
        <p:txBody>
          <a:bodyPr/>
          <a:lstStyle/>
          <a:p>
            <a:r>
              <a:rPr lang="en-US" dirty="0" smtClean="0"/>
              <a:t>Residual </a:t>
            </a:r>
            <a:r>
              <a:rPr lang="en-US" dirty="0" smtClean="0"/>
              <a:t>Net With Bottleneck Structure</a:t>
            </a:r>
            <a:endParaRPr lang="en-US" dirty="0"/>
          </a:p>
        </p:txBody>
      </p:sp>
      <p:sp>
        <p:nvSpPr>
          <p:cNvPr id="4" name="Slide Number Placeholder 3"/>
          <p:cNvSpPr>
            <a:spLocks noGrp="1"/>
          </p:cNvSpPr>
          <p:nvPr>
            <p:ph type="sldNum" sz="quarter" idx="10"/>
          </p:nvPr>
        </p:nvSpPr>
        <p:spPr/>
        <p:txBody>
          <a:bodyPr/>
          <a:lstStyle/>
          <a:p>
            <a:fld id="{CE7FAE07-CA1C-4978-8D48-F44E7DF65516}" type="slidenum">
              <a:rPr lang="en-US" altLang="en-US" smtClean="0"/>
              <a:pPr/>
              <a:t>39</a:t>
            </a:fld>
            <a:endParaRPr lang="en-US" altLang="en-US"/>
          </a:p>
        </p:txBody>
      </p:sp>
      <p:pic>
        <p:nvPicPr>
          <p:cNvPr id="8" name="Content Placeholder 7"/>
          <p:cNvPicPr>
            <a:picLocks noGrp="1" noChangeAspect="1"/>
          </p:cNvPicPr>
          <p:nvPr>
            <p:ph idx="1"/>
          </p:nvPr>
        </p:nvPicPr>
        <p:blipFill>
          <a:blip r:embed="rId2"/>
          <a:stretch>
            <a:fillRect/>
          </a:stretch>
        </p:blipFill>
        <p:spPr>
          <a:xfrm>
            <a:off x="1601020" y="1500581"/>
            <a:ext cx="5333180" cy="4100118"/>
          </a:xfrm>
          <a:prstGeom prst="rect">
            <a:avLst/>
          </a:prstGeom>
        </p:spPr>
      </p:pic>
      <p:sp>
        <p:nvSpPr>
          <p:cNvPr id="10" name="TextBox 9"/>
          <p:cNvSpPr txBox="1"/>
          <p:nvPr/>
        </p:nvSpPr>
        <p:spPr>
          <a:xfrm>
            <a:off x="5329238" y="5600699"/>
            <a:ext cx="3572773" cy="400110"/>
          </a:xfrm>
          <a:prstGeom prst="rect">
            <a:avLst/>
          </a:prstGeom>
          <a:noFill/>
        </p:spPr>
        <p:txBody>
          <a:bodyPr wrap="none" rtlCol="0">
            <a:spAutoFit/>
          </a:bodyPr>
          <a:lstStyle/>
          <a:p>
            <a:pPr>
              <a:buNone/>
            </a:pPr>
            <a:r>
              <a:rPr lang="en-US" i="0" dirty="0" smtClean="0"/>
              <a:t>A number of future improvement</a:t>
            </a:r>
            <a:endParaRPr lang="en-US" i="0" dirty="0"/>
          </a:p>
        </p:txBody>
      </p:sp>
    </p:spTree>
    <p:extLst>
      <p:ext uri="{BB962C8B-B14F-4D97-AF65-F5344CB8AC3E}">
        <p14:creationId xmlns:p14="http://schemas.microsoft.com/office/powerpoint/2010/main" val="1373457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4</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altLang="en-US" dirty="0" smtClean="0"/>
              <a:t>Image Filters</a:t>
            </a:r>
            <a:endParaRPr lang="en-US" altLang="en-US" dirty="0"/>
          </a:p>
        </p:txBody>
      </p:sp>
      <p:sp>
        <p:nvSpPr>
          <p:cNvPr id="6" name="Content Placeholder 2"/>
          <p:cNvSpPr txBox="1">
            <a:spLocks/>
          </p:cNvSpPr>
          <p:nvPr/>
        </p:nvSpPr>
        <p:spPr>
          <a:xfrm>
            <a:off x="304800" y="1143001"/>
            <a:ext cx="8534400" cy="164176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Image filtering are usually represented by the convolution between an image and a mask. </a:t>
            </a:r>
          </a:p>
          <a:p>
            <a:pPr marL="0" indent="0">
              <a:buFont typeface="Arial" panose="020B0604020202020204" pitchFamily="34" charset="0"/>
              <a:buNone/>
            </a:pPr>
            <a:r>
              <a:rPr lang="en-US" i="0" dirty="0" smtClean="0"/>
              <a:t> </a:t>
            </a:r>
          </a:p>
        </p:txBody>
      </p:sp>
      <p:pic>
        <p:nvPicPr>
          <p:cNvPr id="2050" name="Picture 2" descr="d-Ori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355123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3103417" y="3479988"/>
            <a:ext cx="1372685" cy="987917"/>
          </a:xfrm>
          <a:prstGeom prst="rect">
            <a:avLst/>
          </a:prstGeom>
        </p:spPr>
      </p:pic>
      <p:pic>
        <p:nvPicPr>
          <p:cNvPr id="7" name="Picture 6"/>
          <p:cNvPicPr>
            <a:picLocks noChangeAspect="1"/>
          </p:cNvPicPr>
          <p:nvPr/>
        </p:nvPicPr>
        <p:blipFill>
          <a:blip r:embed="rId5"/>
          <a:stretch>
            <a:fillRect/>
          </a:stretch>
        </p:blipFill>
        <p:spPr>
          <a:xfrm>
            <a:off x="3089565" y="2219788"/>
            <a:ext cx="1334655" cy="793578"/>
          </a:xfrm>
          <a:prstGeom prst="rect">
            <a:avLst/>
          </a:prstGeom>
        </p:spPr>
      </p:pic>
      <p:pic>
        <p:nvPicPr>
          <p:cNvPr id="8" name="Picture 7"/>
          <p:cNvPicPr>
            <a:picLocks noChangeAspect="1"/>
          </p:cNvPicPr>
          <p:nvPr/>
        </p:nvPicPr>
        <p:blipFill>
          <a:blip r:embed="rId6"/>
          <a:stretch>
            <a:fillRect/>
          </a:stretch>
        </p:blipFill>
        <p:spPr>
          <a:xfrm>
            <a:off x="3230416" y="4907006"/>
            <a:ext cx="1245686" cy="720295"/>
          </a:xfrm>
          <a:prstGeom prst="rect">
            <a:avLst/>
          </a:prstGeom>
        </p:spPr>
      </p:pic>
      <p:pic>
        <p:nvPicPr>
          <p:cNvPr id="2058" name="Picture 10" descr="d-Edge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8137" y="2089051"/>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Blur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466" y="34921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Unsharp 5x5.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3188" y="4790903"/>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0"/>
          <a:stretch>
            <a:fillRect/>
          </a:stretch>
        </p:blipFill>
        <p:spPr>
          <a:xfrm>
            <a:off x="2055964" y="2657139"/>
            <a:ext cx="241300" cy="279400"/>
          </a:xfrm>
          <a:prstGeom prst="rect">
            <a:avLst/>
          </a:prstGeom>
        </p:spPr>
      </p:pic>
      <p:pic>
        <p:nvPicPr>
          <p:cNvPr id="18" name="Picture 17"/>
          <p:cNvPicPr>
            <a:picLocks noChangeAspect="1"/>
          </p:cNvPicPr>
          <p:nvPr/>
        </p:nvPicPr>
        <p:blipFill>
          <a:blip r:embed="rId10"/>
          <a:stretch>
            <a:fillRect/>
          </a:stretch>
        </p:blipFill>
        <p:spPr>
          <a:xfrm>
            <a:off x="2097527" y="3609640"/>
            <a:ext cx="241300" cy="279400"/>
          </a:xfrm>
          <a:prstGeom prst="rect">
            <a:avLst/>
          </a:prstGeom>
        </p:spPr>
      </p:pic>
      <p:pic>
        <p:nvPicPr>
          <p:cNvPr id="19" name="Picture 18"/>
          <p:cNvPicPr>
            <a:picLocks noChangeAspect="1"/>
          </p:cNvPicPr>
          <p:nvPr/>
        </p:nvPicPr>
        <p:blipFill>
          <a:blip r:embed="rId10"/>
          <a:stretch>
            <a:fillRect/>
          </a:stretch>
        </p:blipFill>
        <p:spPr>
          <a:xfrm>
            <a:off x="2125236" y="4485431"/>
            <a:ext cx="241300" cy="279400"/>
          </a:xfrm>
          <a:prstGeom prst="rect">
            <a:avLst/>
          </a:prstGeom>
        </p:spPr>
      </p:pic>
      <p:cxnSp>
        <p:nvCxnSpPr>
          <p:cNvPr id="12" name="Straight Arrow Connector 11"/>
          <p:cNvCxnSpPr/>
          <p:nvPr/>
        </p:nvCxnSpPr>
        <p:spPr>
          <a:xfrm flipV="1">
            <a:off x="1527175" y="2657139"/>
            <a:ext cx="1562390" cy="894096"/>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527175" y="4503735"/>
            <a:ext cx="1587790" cy="711396"/>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50" idx="3"/>
            <a:endCxn id="4" idx="1"/>
          </p:cNvCxnSpPr>
          <p:nvPr/>
        </p:nvCxnSpPr>
        <p:spPr>
          <a:xfrm flipV="1">
            <a:off x="1501775" y="3973947"/>
            <a:ext cx="1601642" cy="53538"/>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058" idx="1"/>
          </p:cNvCxnSpPr>
          <p:nvPr/>
        </p:nvCxnSpPr>
        <p:spPr>
          <a:xfrm flipV="1">
            <a:off x="4517435" y="2565301"/>
            <a:ext cx="1190702" cy="13242"/>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539203" y="3974998"/>
            <a:ext cx="1190702" cy="13242"/>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544643" y="5237741"/>
            <a:ext cx="1190702" cy="13242"/>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07380" y="2219788"/>
            <a:ext cx="1695336" cy="400110"/>
          </a:xfrm>
          <a:prstGeom prst="rect">
            <a:avLst/>
          </a:prstGeom>
          <a:noFill/>
        </p:spPr>
        <p:txBody>
          <a:bodyPr wrap="none" rtlCol="0">
            <a:spAutoFit/>
          </a:bodyPr>
          <a:lstStyle/>
          <a:p>
            <a:pPr>
              <a:buNone/>
            </a:pPr>
            <a:r>
              <a:rPr lang="en-US" i="0" dirty="0" smtClean="0"/>
              <a:t>Edge detection</a:t>
            </a:r>
            <a:endParaRPr lang="en-US" i="0" dirty="0"/>
          </a:p>
        </p:txBody>
      </p:sp>
      <p:sp>
        <p:nvSpPr>
          <p:cNvPr id="37" name="TextBox 36"/>
          <p:cNvSpPr txBox="1"/>
          <p:nvPr/>
        </p:nvSpPr>
        <p:spPr>
          <a:xfrm>
            <a:off x="7190505" y="3549821"/>
            <a:ext cx="1008353" cy="400110"/>
          </a:xfrm>
          <a:prstGeom prst="rect">
            <a:avLst/>
          </a:prstGeom>
          <a:noFill/>
        </p:spPr>
        <p:txBody>
          <a:bodyPr wrap="none" rtlCol="0">
            <a:spAutoFit/>
          </a:bodyPr>
          <a:lstStyle/>
          <a:p>
            <a:pPr>
              <a:buNone/>
            </a:pPr>
            <a:r>
              <a:rPr lang="en-US" i="0" dirty="0" smtClean="0"/>
              <a:t>Blurring</a:t>
            </a:r>
            <a:endParaRPr lang="en-US" i="0" dirty="0"/>
          </a:p>
        </p:txBody>
      </p:sp>
      <p:sp>
        <p:nvSpPr>
          <p:cNvPr id="38" name="TextBox 37"/>
          <p:cNvSpPr txBox="1"/>
          <p:nvPr/>
        </p:nvSpPr>
        <p:spPr>
          <a:xfrm>
            <a:off x="7273635" y="5004548"/>
            <a:ext cx="1002069" cy="400110"/>
          </a:xfrm>
          <a:prstGeom prst="rect">
            <a:avLst/>
          </a:prstGeom>
          <a:noFill/>
        </p:spPr>
        <p:txBody>
          <a:bodyPr wrap="none" rtlCol="0">
            <a:spAutoFit/>
          </a:bodyPr>
          <a:lstStyle/>
          <a:p>
            <a:pPr>
              <a:buNone/>
            </a:pPr>
            <a:r>
              <a:rPr lang="en-US" i="0" smtClean="0"/>
              <a:t>Sharpen</a:t>
            </a:r>
            <a:endParaRPr lang="en-US" i="0" dirty="0"/>
          </a:p>
        </p:txBody>
      </p:sp>
    </p:spTree>
    <p:extLst>
      <p:ext uri="{BB962C8B-B14F-4D97-AF65-F5344CB8AC3E}">
        <p14:creationId xmlns:p14="http://schemas.microsoft.com/office/powerpoint/2010/main" val="565115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Treasure from </a:t>
            </a:r>
            <a:r>
              <a:rPr lang="en-US" dirty="0" smtClean="0"/>
              <a:t>ImageNet Dataset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40</a:t>
            </a:fld>
            <a:endParaRPr lang="en-US" altLang="en-US"/>
          </a:p>
        </p:txBody>
      </p:sp>
      <p:sp>
        <p:nvSpPr>
          <p:cNvPr id="5" name="Content Placeholder 2"/>
          <p:cNvSpPr txBox="1">
            <a:spLocks/>
          </p:cNvSpPr>
          <p:nvPr/>
        </p:nvSpPr>
        <p:spPr>
          <a:xfrm>
            <a:off x="232497" y="992254"/>
            <a:ext cx="8139545" cy="101708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By adapting models trained from ImageNet, we can build a decent classifier with limited data. </a:t>
            </a:r>
          </a:p>
          <a:p>
            <a:endParaRPr lang="en-US" i="0" dirty="0" smtClean="0"/>
          </a:p>
          <a:p>
            <a:endParaRPr lang="en-US" i="0" dirty="0" smtClean="0"/>
          </a:p>
          <a:p>
            <a:endParaRPr lang="en-US" i="0" dirty="0"/>
          </a:p>
        </p:txBody>
      </p:sp>
      <p:graphicFrame>
        <p:nvGraphicFramePr>
          <p:cNvPr id="7" name="Diagram 6"/>
          <p:cNvGraphicFramePr/>
          <p:nvPr>
            <p:extLst>
              <p:ext uri="{D42A27DB-BD31-4B8C-83A1-F6EECF244321}">
                <p14:modId xmlns:p14="http://schemas.microsoft.com/office/powerpoint/2010/main" val="546962345"/>
              </p:ext>
            </p:extLst>
          </p:nvPr>
        </p:nvGraphicFramePr>
        <p:xfrm>
          <a:off x="357188" y="2013234"/>
          <a:ext cx="8604972" cy="3867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ounded Rectangle 7"/>
          <p:cNvSpPr/>
          <p:nvPr/>
        </p:nvSpPr>
        <p:spPr>
          <a:xfrm>
            <a:off x="4157663" y="1885950"/>
            <a:ext cx="4443412" cy="4529138"/>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905369" y="5957884"/>
            <a:ext cx="1547218" cy="461665"/>
          </a:xfrm>
          <a:prstGeom prst="rect">
            <a:avLst/>
          </a:prstGeom>
          <a:noFill/>
        </p:spPr>
        <p:txBody>
          <a:bodyPr wrap="none" rtlCol="0">
            <a:spAutoFit/>
          </a:bodyPr>
          <a:lstStyle/>
          <a:p>
            <a:pPr>
              <a:buNone/>
            </a:pPr>
            <a:r>
              <a:rPr lang="en-US" sz="2400" b="1" i="0" dirty="0" smtClean="0">
                <a:solidFill>
                  <a:srgbClr val="FF6600"/>
                </a:solidFill>
              </a:rPr>
              <a:t>New tasks</a:t>
            </a:r>
            <a:endParaRPr lang="en-US" sz="2400" b="1" i="0" dirty="0">
              <a:solidFill>
                <a:srgbClr val="FF6600"/>
              </a:solidFill>
            </a:endParaRPr>
          </a:p>
        </p:txBody>
      </p:sp>
      <p:sp>
        <p:nvSpPr>
          <p:cNvPr id="10" name="TextBox 9"/>
          <p:cNvSpPr txBox="1"/>
          <p:nvPr/>
        </p:nvSpPr>
        <p:spPr>
          <a:xfrm>
            <a:off x="285751" y="5012614"/>
            <a:ext cx="3300412" cy="1336263"/>
          </a:xfrm>
          <a:prstGeom prst="rect">
            <a:avLst/>
          </a:prstGeom>
          <a:noFill/>
        </p:spPr>
        <p:txBody>
          <a:bodyPr wrap="square" rtlCol="0">
            <a:spAutoFit/>
          </a:bodyPr>
          <a:lstStyle/>
          <a:p>
            <a:pPr>
              <a:spcBef>
                <a:spcPts val="100"/>
              </a:spcBef>
              <a:buNone/>
            </a:pPr>
            <a:r>
              <a:rPr lang="en-US" i="0" u="sng" dirty="0"/>
              <a:t>Example </a:t>
            </a:r>
            <a:r>
              <a:rPr lang="en-US" i="0" u="sng" dirty="0" smtClean="0"/>
              <a:t>code : </a:t>
            </a:r>
          </a:p>
          <a:p>
            <a:pPr>
              <a:spcBef>
                <a:spcPts val="100"/>
              </a:spcBef>
              <a:buNone/>
            </a:pPr>
            <a:r>
              <a:rPr lang="en-US" i="0" dirty="0" smtClean="0"/>
              <a:t>http</a:t>
            </a:r>
            <a:r>
              <a:rPr lang="en-US" i="0" dirty="0"/>
              <a:t>://</a:t>
            </a:r>
            <a:r>
              <a:rPr lang="en-US" i="0" dirty="0" err="1"/>
              <a:t>caffe.berkeleyvision.org</a:t>
            </a:r>
            <a:r>
              <a:rPr lang="en-US" i="0" dirty="0"/>
              <a:t>/gathered/examples/</a:t>
            </a:r>
            <a:r>
              <a:rPr lang="en-US" i="0" dirty="0" err="1"/>
              <a:t>finetune_flickr_style.html</a:t>
            </a:r>
            <a:endParaRPr lang="en-US" i="0" dirty="0"/>
          </a:p>
        </p:txBody>
      </p:sp>
    </p:spTree>
    <p:extLst>
      <p:ext uri="{BB962C8B-B14F-4D97-AF65-F5344CB8AC3E}">
        <p14:creationId xmlns:p14="http://schemas.microsoft.com/office/powerpoint/2010/main" val="10651877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729664" cy="914400"/>
          </a:xfrm>
        </p:spPr>
        <p:txBody>
          <a:bodyPr/>
          <a:lstStyle/>
          <a:p>
            <a:r>
              <a:rPr lang="en-US" dirty="0" smtClean="0"/>
              <a:t>But ImageNet May NOT Ideal For Course Projects</a:t>
            </a:r>
            <a:endParaRPr lang="en-US" dirty="0"/>
          </a:p>
        </p:txBody>
      </p:sp>
      <p:sp>
        <p:nvSpPr>
          <p:cNvPr id="4" name="Slide Number Placeholder 3"/>
          <p:cNvSpPr>
            <a:spLocks noGrp="1"/>
          </p:cNvSpPr>
          <p:nvPr>
            <p:ph type="sldNum" sz="quarter" idx="10"/>
          </p:nvPr>
        </p:nvSpPr>
        <p:spPr/>
        <p:txBody>
          <a:bodyPr/>
          <a:lstStyle/>
          <a:p>
            <a:fld id="{CE7FAE07-CA1C-4978-8D48-F44E7DF65516}" type="slidenum">
              <a:rPr lang="en-US" altLang="en-US" smtClean="0"/>
              <a:pPr/>
              <a:t>41</a:t>
            </a:fld>
            <a:endParaRPr lang="en-US" altLang="en-US"/>
          </a:p>
        </p:txBody>
      </p:sp>
      <p:sp>
        <p:nvSpPr>
          <p:cNvPr id="3" name="Content Placeholder 2"/>
          <p:cNvSpPr>
            <a:spLocks noGrp="1"/>
          </p:cNvSpPr>
          <p:nvPr>
            <p:ph idx="1"/>
          </p:nvPr>
        </p:nvSpPr>
        <p:spPr>
          <a:xfrm>
            <a:off x="304800" y="1143000"/>
            <a:ext cx="8534400" cy="4786313"/>
          </a:xfrm>
        </p:spPr>
        <p:txBody>
          <a:bodyPr/>
          <a:lstStyle/>
          <a:p>
            <a:r>
              <a:rPr lang="en-US" dirty="0"/>
              <a:t>Resource </a:t>
            </a:r>
            <a:r>
              <a:rPr lang="en-US" dirty="0" smtClean="0"/>
              <a:t>demanding</a:t>
            </a:r>
          </a:p>
          <a:p>
            <a:r>
              <a:rPr lang="en-US" dirty="0" smtClean="0"/>
              <a:t>Too much competition</a:t>
            </a:r>
          </a:p>
          <a:p>
            <a:endParaRPr lang="en-US" dirty="0"/>
          </a:p>
          <a:p>
            <a:pPr marL="0" indent="0">
              <a:buNone/>
            </a:pPr>
            <a:r>
              <a:rPr lang="en-US" dirty="0" smtClean="0"/>
              <a:t>But we still hope you can gain experience from large scale problem</a:t>
            </a:r>
          </a:p>
          <a:p>
            <a:pPr marL="0" indent="0">
              <a:buNone/>
            </a:pPr>
            <a:endParaRPr lang="en-US" dirty="0"/>
          </a:p>
          <a:p>
            <a:pPr marL="0" indent="0">
              <a:buNone/>
            </a:pPr>
            <a:r>
              <a:rPr lang="en-US" dirty="0" smtClean="0"/>
              <a:t>Please see Lei Zhang’s talk on Celebrity1M faces</a:t>
            </a:r>
          </a:p>
        </p:txBody>
      </p:sp>
    </p:spTree>
    <p:extLst>
      <p:ext uri="{BB962C8B-B14F-4D97-AF65-F5344CB8AC3E}">
        <p14:creationId xmlns:p14="http://schemas.microsoft.com/office/powerpoint/2010/main" val="1031453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5</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Filters are powerful for many vision applications</a:t>
            </a:r>
          </a:p>
          <a:p>
            <a:pPr marL="0" indent="0">
              <a:buNone/>
            </a:pPr>
            <a:endParaRPr lang="en-US" i="0" dirty="0" smtClean="0"/>
          </a:p>
          <a:p>
            <a:pPr marL="0" indent="0">
              <a:buNone/>
            </a:pPr>
            <a:r>
              <a:rPr lang="en-US" i="0" dirty="0"/>
              <a:t>	</a:t>
            </a:r>
            <a:r>
              <a:rPr lang="en-US" i="0" dirty="0" smtClean="0"/>
              <a:t>We can use filters for recognition, enhancement</a:t>
            </a:r>
            <a:r>
              <a:rPr lang="mr-IN" i="0" dirty="0" smtClean="0"/>
              <a:t>…</a:t>
            </a:r>
            <a:endParaRPr lang="en-US" i="0" dirty="0" smtClean="0"/>
          </a:p>
          <a:p>
            <a:pPr marL="0" indent="0">
              <a:buNone/>
            </a:pPr>
            <a:endParaRPr lang="en-US" i="0" dirty="0" smtClean="0"/>
          </a:p>
          <a:p>
            <a:pPr marL="0" indent="0">
              <a:buNone/>
            </a:pPr>
            <a:r>
              <a:rPr lang="en-US" i="0" dirty="0"/>
              <a:t>	</a:t>
            </a:r>
            <a:r>
              <a:rPr lang="en-US" i="0" dirty="0" smtClean="0"/>
              <a:t>That is why nowadays CNNs almost dominate all vision applications</a:t>
            </a:r>
          </a:p>
          <a:p>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66785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6</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Filters are powerful for many vision applications</a:t>
            </a:r>
          </a:p>
          <a:p>
            <a:pPr marL="0" indent="0">
              <a:buNone/>
            </a:pPr>
            <a:endParaRPr lang="en-US" i="0" dirty="0"/>
          </a:p>
          <a:p>
            <a:r>
              <a:rPr lang="en-US" i="0" dirty="0"/>
              <a:t>Convolutions are expensive</a:t>
            </a:r>
            <a:endParaRPr lang="en-US" i="0" dirty="0" smtClean="0"/>
          </a:p>
          <a:p>
            <a:pPr lvl="1"/>
            <a:r>
              <a:rPr lang="en-US" i="0" dirty="0" smtClean="0"/>
              <a:t>At every pixel we need do multi-multiplication with its neighborhood values</a:t>
            </a:r>
          </a:p>
          <a:p>
            <a:pPr lvl="1"/>
            <a:r>
              <a:rPr lang="en-US" i="0" dirty="0" smtClean="0"/>
              <a:t>Algorithms of speedup*: integral image, separable filters, time domain convolution -&gt; frequency multiplication, </a:t>
            </a:r>
            <a:r>
              <a:rPr lang="en-US" i="0" dirty="0" err="1" smtClean="0"/>
              <a:t>etc</a:t>
            </a:r>
            <a:endParaRPr lang="en-US" i="0" dirty="0" smtClean="0"/>
          </a:p>
          <a:p>
            <a:pPr lvl="1"/>
            <a:r>
              <a:rPr lang="en-US" i="0" dirty="0" smtClean="0"/>
              <a:t>Hardware of speedup: GPU, TPU</a:t>
            </a:r>
          </a:p>
          <a:p>
            <a:pPr marL="514350" indent="-514350">
              <a:buFont typeface="+mj-lt"/>
              <a:buAutoNum type="arabicPeriod"/>
            </a:pPr>
            <a:endParaRPr lang="en-US" i="0" dirty="0"/>
          </a:p>
          <a:p>
            <a:pPr marL="514350" indent="-514350">
              <a:buFont typeface="+mj-lt"/>
              <a:buAutoNum type="arabicPeriod"/>
            </a:pPr>
            <a:endParaRPr lang="en-US" i="0" dirty="0" smtClean="0"/>
          </a:p>
        </p:txBody>
      </p:sp>
      <p:sp>
        <p:nvSpPr>
          <p:cNvPr id="5" name="TextBox 4"/>
          <p:cNvSpPr txBox="1"/>
          <p:nvPr/>
        </p:nvSpPr>
        <p:spPr>
          <a:xfrm>
            <a:off x="1551711" y="5939571"/>
            <a:ext cx="7107380" cy="400110"/>
          </a:xfrm>
          <a:prstGeom prst="rect">
            <a:avLst/>
          </a:prstGeom>
          <a:noFill/>
        </p:spPr>
        <p:txBody>
          <a:bodyPr wrap="square" rtlCol="0">
            <a:spAutoFit/>
          </a:bodyPr>
          <a:lstStyle/>
          <a:p>
            <a:pPr>
              <a:buNone/>
            </a:pPr>
            <a:r>
              <a:rPr lang="en-US" i="0" dirty="0" smtClean="0"/>
              <a:t>*This suggests a number of research ideas of improving deep </a:t>
            </a:r>
            <a:r>
              <a:rPr lang="en-US" i="0" dirty="0" err="1" smtClean="0"/>
              <a:t>cnn</a:t>
            </a:r>
            <a:endParaRPr lang="en-US" i="0" dirty="0"/>
          </a:p>
        </p:txBody>
      </p:sp>
    </p:spTree>
    <p:extLst>
      <p:ext uri="{BB962C8B-B14F-4D97-AF65-F5344CB8AC3E}">
        <p14:creationId xmlns:p14="http://schemas.microsoft.com/office/powerpoint/2010/main" val="14566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7</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Filters are powerful for many vision applications</a:t>
            </a:r>
          </a:p>
          <a:p>
            <a:pPr marL="0" indent="0">
              <a:buNone/>
            </a:pPr>
            <a:endParaRPr lang="en-US" i="0" dirty="0"/>
          </a:p>
          <a:p>
            <a:r>
              <a:rPr lang="en-US" i="0" dirty="0"/>
              <a:t>Convolutions are </a:t>
            </a:r>
            <a:r>
              <a:rPr lang="en-US" i="0" dirty="0" smtClean="0"/>
              <a:t>expensive</a:t>
            </a:r>
          </a:p>
          <a:p>
            <a:endParaRPr lang="en-US" i="0" dirty="0"/>
          </a:p>
          <a:p>
            <a:r>
              <a:rPr lang="en-US" i="0" dirty="0"/>
              <a:t>How many filters </a:t>
            </a:r>
            <a:r>
              <a:rPr lang="en-US" i="0" dirty="0" smtClean="0"/>
              <a:t>can we learn?</a:t>
            </a:r>
          </a:p>
          <a:p>
            <a:pPr lvl="1"/>
            <a:r>
              <a:rPr lang="en-US" i="0" dirty="0"/>
              <a:t>Dozens? Hundreds? Millions? More?</a:t>
            </a:r>
          </a:p>
          <a:p>
            <a:pPr marL="0" indent="0">
              <a:buNone/>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88720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4294967295"/>
          </p:nvPr>
        </p:nvSpPr>
        <p:spPr>
          <a:xfrm>
            <a:off x="6767945" y="6477000"/>
            <a:ext cx="2133600" cy="365125"/>
          </a:xfrm>
          <a:prstGeom prst="rect">
            <a:avLst/>
          </a:prstGeom>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buNone/>
            </a:pPr>
            <a:fld id="{05B0197C-0758-A547-AD3A-9F8C08038690}" type="slidenum">
              <a:rPr lang="en-US" altLang="en-US">
                <a:solidFill>
                  <a:srgbClr val="898989"/>
                </a:solidFill>
                <a:latin typeface="Calibri" charset="0"/>
              </a:rPr>
              <a:pPr algn="r" eaLnBrk="1" hangingPunct="1">
                <a:buNone/>
              </a:pPr>
              <a:t>8</a:t>
            </a:fld>
            <a:endParaRPr lang="en-US" altLang="en-US" dirty="0">
              <a:solidFill>
                <a:srgbClr val="898989"/>
              </a:solidFill>
              <a:latin typeface="Calibri" charset="0"/>
            </a:endParaRPr>
          </a:p>
        </p:txBody>
      </p:sp>
      <p:sp>
        <p:nvSpPr>
          <p:cNvPr id="22531" name="Rectangle 2"/>
          <p:cNvSpPr>
            <a:spLocks noGrp="1"/>
          </p:cNvSpPr>
          <p:nvPr>
            <p:ph type="title"/>
          </p:nvPr>
        </p:nvSpPr>
        <p:spPr>
          <a:xfrm>
            <a:off x="0" y="0"/>
            <a:ext cx="7578436" cy="914400"/>
          </a:xfrm>
        </p:spPr>
        <p:txBody>
          <a:bodyPr/>
          <a:lstStyle/>
          <a:p>
            <a:pPr eaLnBrk="1" hangingPunct="1"/>
            <a:r>
              <a:rPr lang="en-US" altLang="en-US" dirty="0" smtClean="0"/>
              <a:t>Huge Amount of Filters: An Example</a:t>
            </a:r>
            <a:endParaRPr lang="en-US" altLang="en-US" dirty="0"/>
          </a:p>
        </p:txBody>
      </p:sp>
      <p:sp>
        <p:nvSpPr>
          <p:cNvPr id="22532" name="Rectangle 3"/>
          <p:cNvSpPr>
            <a:spLocks noGrp="1"/>
          </p:cNvSpPr>
          <p:nvPr>
            <p:ph type="body" idx="1"/>
          </p:nvPr>
        </p:nvSpPr>
        <p:spPr>
          <a:xfrm>
            <a:off x="304800" y="921324"/>
            <a:ext cx="8839200" cy="4983163"/>
          </a:xfrm>
        </p:spPr>
        <p:txBody>
          <a:bodyPr/>
          <a:lstStyle/>
          <a:p>
            <a:pPr eaLnBrk="1" hangingPunct="1">
              <a:buFont typeface="Arial" charset="0"/>
              <a:buNone/>
            </a:pPr>
            <a:r>
              <a:rPr lang="en-US" altLang="en-US" dirty="0"/>
              <a:t>[Viola and Jones]</a:t>
            </a:r>
            <a:r>
              <a:rPr lang="en-US" altLang="en-US" dirty="0" smtClean="0"/>
              <a:t>: </a:t>
            </a:r>
            <a:r>
              <a:rPr lang="en-US" altLang="en-US" dirty="0"/>
              <a:t>face detection </a:t>
            </a:r>
            <a:r>
              <a:rPr lang="en-US" altLang="en-US" dirty="0" smtClean="0"/>
              <a:t>via </a:t>
            </a:r>
            <a:r>
              <a:rPr lang="en-US" altLang="en-US" u="sng" dirty="0" smtClean="0"/>
              <a:t>m</a:t>
            </a:r>
            <a:r>
              <a:rPr lang="en-US" altLang="en-US" u="sng" dirty="0" smtClean="0"/>
              <a:t>illions</a:t>
            </a:r>
            <a:r>
              <a:rPr lang="en-US" altLang="en-US" dirty="0" smtClean="0"/>
              <a:t>* </a:t>
            </a:r>
            <a:r>
              <a:rPr lang="en-US" altLang="en-US" dirty="0" smtClean="0"/>
              <a:t>of simple filters</a:t>
            </a:r>
            <a:endParaRPr lang="en-US" altLang="en-US" dirty="0"/>
          </a:p>
        </p:txBody>
      </p:sp>
      <p:pic>
        <p:nvPicPr>
          <p:cNvPr id="22535" name="Picture 6" descr="Fig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530458"/>
            <a:ext cx="16764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7" descr="Fig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925" y="1442032"/>
            <a:ext cx="20193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65" y="3757899"/>
            <a:ext cx="19843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9"/>
          <p:cNvSpPr>
            <a:spLocks noChangeArrowheads="1"/>
          </p:cNvSpPr>
          <p:nvPr/>
        </p:nvSpPr>
        <p:spPr bwMode="auto">
          <a:xfrm>
            <a:off x="219365" y="3246724"/>
            <a:ext cx="189000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200" dirty="0" err="1"/>
              <a:t>Haar</a:t>
            </a:r>
            <a:r>
              <a:rPr lang="en-US" altLang="en-US" sz="2200" dirty="0"/>
              <a:t> Wavelet</a:t>
            </a:r>
          </a:p>
        </p:txBody>
      </p:sp>
      <p:sp>
        <p:nvSpPr>
          <p:cNvPr id="16" name="Rectangle 10"/>
          <p:cNvSpPr>
            <a:spLocks noChangeArrowheads="1"/>
          </p:cNvSpPr>
          <p:nvPr/>
        </p:nvSpPr>
        <p:spPr bwMode="auto">
          <a:xfrm>
            <a:off x="3071953" y="3179260"/>
            <a:ext cx="239841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200" dirty="0" err="1" smtClean="0"/>
              <a:t>Haar</a:t>
            </a:r>
            <a:r>
              <a:rPr lang="en-US" altLang="en-US" sz="2200" dirty="0" smtClean="0"/>
              <a:t> </a:t>
            </a:r>
            <a:r>
              <a:rPr lang="en-US" altLang="en-US" sz="2200" dirty="0"/>
              <a:t>like features</a:t>
            </a:r>
          </a:p>
        </p:txBody>
      </p:sp>
      <p:sp>
        <p:nvSpPr>
          <p:cNvPr id="17" name="Rectangle 11"/>
          <p:cNvSpPr>
            <a:spLocks noChangeArrowheads="1"/>
          </p:cNvSpPr>
          <p:nvPr/>
        </p:nvSpPr>
        <p:spPr bwMode="auto">
          <a:xfrm>
            <a:off x="3071953" y="3630175"/>
            <a:ext cx="276081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000" dirty="0"/>
              <a:t>Given two adjacent rectangular regions, sums up the pixel intensities in each region and calculates the difference between the two sums</a:t>
            </a:r>
          </a:p>
        </p:txBody>
      </p:sp>
      <p:sp>
        <p:nvSpPr>
          <p:cNvPr id="18" name="AutoShape 12"/>
          <p:cNvSpPr>
            <a:spLocks noChangeArrowheads="1"/>
          </p:cNvSpPr>
          <p:nvPr/>
        </p:nvSpPr>
        <p:spPr bwMode="auto">
          <a:xfrm>
            <a:off x="2416175" y="4208175"/>
            <a:ext cx="533400" cy="533400"/>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en-US"/>
          </a:p>
        </p:txBody>
      </p:sp>
      <p:pic>
        <p:nvPicPr>
          <p:cNvPr id="1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2329" y="3727530"/>
            <a:ext cx="2668226" cy="1762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9" name="AutoShape 12"/>
          <p:cNvSpPr>
            <a:spLocks noChangeArrowheads="1"/>
          </p:cNvSpPr>
          <p:nvPr/>
        </p:nvSpPr>
        <p:spPr bwMode="auto">
          <a:xfrm>
            <a:off x="5605313" y="4122944"/>
            <a:ext cx="533400" cy="533400"/>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en-US"/>
          </a:p>
        </p:txBody>
      </p:sp>
      <p:pic>
        <p:nvPicPr>
          <p:cNvPr id="2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1" y="3936279"/>
            <a:ext cx="1308028" cy="27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1" name="Rectangle 10"/>
          <p:cNvSpPr>
            <a:spLocks noChangeArrowheads="1"/>
          </p:cNvSpPr>
          <p:nvPr/>
        </p:nvSpPr>
        <p:spPr bwMode="auto">
          <a:xfrm>
            <a:off x="6424755" y="3151549"/>
            <a:ext cx="280557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200" dirty="0" smtClean="0"/>
              <a:t>Efficient computation</a:t>
            </a:r>
            <a:endParaRPr lang="en-US" altLang="en-US" sz="2200" dirty="0"/>
          </a:p>
        </p:txBody>
      </p:sp>
      <p:sp>
        <p:nvSpPr>
          <p:cNvPr id="22" name="TextBox 21"/>
          <p:cNvSpPr txBox="1"/>
          <p:nvPr/>
        </p:nvSpPr>
        <p:spPr>
          <a:xfrm>
            <a:off x="1676402" y="6098451"/>
            <a:ext cx="6705598" cy="400110"/>
          </a:xfrm>
          <a:prstGeom prst="rect">
            <a:avLst/>
          </a:prstGeom>
          <a:noFill/>
        </p:spPr>
        <p:txBody>
          <a:bodyPr wrap="square" rtlCol="0">
            <a:spAutoFit/>
          </a:bodyPr>
          <a:lstStyle/>
          <a:p>
            <a:pPr>
              <a:buNone/>
            </a:pPr>
            <a:r>
              <a:rPr lang="en-US" i="0" dirty="0" smtClean="0"/>
              <a:t>*This suggests to find ways to </a:t>
            </a:r>
            <a:r>
              <a:rPr lang="en-US" i="0" dirty="0"/>
              <a:t>train </a:t>
            </a:r>
            <a:r>
              <a:rPr lang="en-US" i="0" dirty="0" smtClean="0"/>
              <a:t>numerous filters</a:t>
            </a:r>
            <a:r>
              <a:rPr lang="mr-IN" i="0" dirty="0" smtClean="0"/>
              <a:t>…</a:t>
            </a:r>
            <a:endParaRPr lang="en-US" i="0" dirty="0"/>
          </a:p>
        </p:txBody>
      </p:sp>
    </p:spTree>
    <p:extLst>
      <p:ext uri="{BB962C8B-B14F-4D97-AF65-F5344CB8AC3E}">
        <p14:creationId xmlns:p14="http://schemas.microsoft.com/office/powerpoint/2010/main" val="1318363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9</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Filters are powerful for many vision applications</a:t>
            </a:r>
          </a:p>
          <a:p>
            <a:pPr marL="0" indent="0">
              <a:buNone/>
            </a:pPr>
            <a:endParaRPr lang="en-US" i="0" dirty="0"/>
          </a:p>
          <a:p>
            <a:r>
              <a:rPr lang="en-US" i="0" dirty="0"/>
              <a:t>Convolutions are </a:t>
            </a:r>
            <a:r>
              <a:rPr lang="en-US" i="0" dirty="0" smtClean="0"/>
              <a:t>expensive</a:t>
            </a:r>
          </a:p>
          <a:p>
            <a:endParaRPr lang="en-US" i="0" dirty="0"/>
          </a:p>
          <a:p>
            <a:r>
              <a:rPr lang="en-US" i="0" dirty="0"/>
              <a:t>How many filters </a:t>
            </a:r>
            <a:r>
              <a:rPr lang="en-US" i="0" dirty="0" smtClean="0"/>
              <a:t>can we learn?</a:t>
            </a:r>
            <a:endParaRPr lang="en-US" i="0" dirty="0"/>
          </a:p>
          <a:p>
            <a:pPr marL="514350" indent="-514350">
              <a:buFont typeface="+mj-lt"/>
              <a:buAutoNum type="arabicPeriod"/>
            </a:pPr>
            <a:endParaRPr lang="en-US" i="0" dirty="0"/>
          </a:p>
          <a:p>
            <a:r>
              <a:rPr lang="en-US" i="0" dirty="0"/>
              <a:t>How to manage larger neighborhood</a:t>
            </a:r>
            <a:r>
              <a:rPr lang="en-US" i="0" dirty="0" smtClean="0"/>
              <a:t>?</a:t>
            </a:r>
          </a:p>
          <a:p>
            <a:pPr lvl="1"/>
            <a:r>
              <a:rPr lang="en-US" i="0" dirty="0" smtClean="0"/>
              <a:t>Sub-sample the image</a:t>
            </a:r>
          </a:p>
          <a:p>
            <a:pPr lvl="1"/>
            <a:r>
              <a:rPr lang="en-US" i="0" dirty="0" smtClean="0"/>
              <a:t>Larger receptive fields (i.e., filter size)</a:t>
            </a:r>
          </a:p>
          <a:p>
            <a:pPr lvl="1"/>
            <a:r>
              <a:rPr lang="en-US" i="0" dirty="0" smtClean="0"/>
              <a:t>Stack multi convolutional layers together -&gt; deep CNNs</a:t>
            </a:r>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786346873"/>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Arial"/>
      </a:majorFont>
      <a:minorFont>
        <a:latin typeface="Garamond"/>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eplearning_for_bigdata.ppt [Compatibility Mode]" id="{A5D3F3B8-9C0F-48A4-91BD-AD00AD36FBE3}" vid="{ADC04E94-636F-4D77-BEA5-5E2E18CFF53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64043</TotalTime>
  <Words>2525</Words>
  <Application>Microsoft Macintosh PowerPoint</Application>
  <PresentationFormat>On-screen Show (4:3)</PresentationFormat>
  <Paragraphs>461</Paragraphs>
  <Slides>41</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Calibri</vt:lpstr>
      <vt:lpstr>Garamond</vt:lpstr>
      <vt:lpstr>MS PGothic</vt:lpstr>
      <vt:lpstr>PMingLiU</vt:lpstr>
      <vt:lpstr>Wingdings</vt:lpstr>
      <vt:lpstr>宋体</vt:lpstr>
      <vt:lpstr>Arial</vt:lpstr>
      <vt:lpstr>Office Theme</vt:lpstr>
      <vt:lpstr>Convolutional Neural Networks</vt:lpstr>
      <vt:lpstr>Outline</vt:lpstr>
      <vt:lpstr>Convolutional Filters</vt:lpstr>
      <vt:lpstr>Image Filters</vt:lpstr>
      <vt:lpstr>Discussions</vt:lpstr>
      <vt:lpstr>Discussions</vt:lpstr>
      <vt:lpstr>Discussions</vt:lpstr>
      <vt:lpstr>Huge Amount of Filters: An Example</vt:lpstr>
      <vt:lpstr>Discussions</vt:lpstr>
      <vt:lpstr>Let’s Go to Multi-Layer CNNs (deep CNNs)!</vt:lpstr>
      <vt:lpstr>The First Popular Deep CNN</vt:lpstr>
      <vt:lpstr>The Second Popular Deep CNN</vt:lpstr>
      <vt:lpstr>Why Took 14 years? (1998-2012)</vt:lpstr>
      <vt:lpstr>Why Took 14 years? (1998-2012)</vt:lpstr>
      <vt:lpstr>Why Took 14 years? (1998-2012)</vt:lpstr>
      <vt:lpstr>Why Took 14 years? (1998-2012)</vt:lpstr>
      <vt:lpstr>Differences between MNIST and ImageNet</vt:lpstr>
      <vt:lpstr>Differences between MNIST and ImageNet</vt:lpstr>
      <vt:lpstr>Let’s implement these two popular models.</vt:lpstr>
      <vt:lpstr>To implement LeNet is easy …</vt:lpstr>
      <vt:lpstr>Implement LeNet-5 using Keras</vt:lpstr>
      <vt:lpstr>Explain LeNet-5</vt:lpstr>
      <vt:lpstr>But to implement AlexNet is hard…</vt:lpstr>
      <vt:lpstr>But to implement AlexNet is hard…</vt:lpstr>
      <vt:lpstr>Challenge 1: Cannot Load All ImageNet Data into Memory</vt:lpstr>
      <vt:lpstr>Challenge 1: Cannot Load All ImageNet Data into Memory</vt:lpstr>
      <vt:lpstr>Challenge 1: Cannot Load All ImageNet Data into Memory</vt:lpstr>
      <vt:lpstr>Challenge 1: Cannot Load All ImageNet Data into Memory</vt:lpstr>
      <vt:lpstr>Challenge 2: Convolution via GPUs</vt:lpstr>
      <vt:lpstr>Challenge 2: Convolution via GPUs</vt:lpstr>
      <vt:lpstr>Challenge 3: Two Stream CNN</vt:lpstr>
      <vt:lpstr>Implement AlexNet with Keras</vt:lpstr>
      <vt:lpstr>Implement AlexNet with Keras</vt:lpstr>
      <vt:lpstr>Implement AlexNet in Keras (con’t)</vt:lpstr>
      <vt:lpstr>Improving AlexNet</vt:lpstr>
      <vt:lpstr>1x1 convolution</vt:lpstr>
      <vt:lpstr>Why Residual Network?</vt:lpstr>
      <vt:lpstr>Residual Net</vt:lpstr>
      <vt:lpstr>Residual Net With Bottleneck Structure</vt:lpstr>
      <vt:lpstr>Treasure from ImageNet Dataset</vt:lpstr>
      <vt:lpstr>But ImageNet May NOT Ideal For Course Projects</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llcao</dc:creator>
  <cp:lastModifiedBy>Tanya Tang</cp:lastModifiedBy>
  <cp:revision>2448</cp:revision>
  <cp:lastPrinted>2017-01-26T01:11:04Z</cp:lastPrinted>
  <dcterms:created xsi:type="dcterms:W3CDTF">2013-01-21T15:19:27Z</dcterms:created>
  <dcterms:modified xsi:type="dcterms:W3CDTF">2018-09-14T03:36:57Z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