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snapToGrid="0" snapToObjects="1">
      <p:cViewPr varScale="1">
        <p:scale>
          <a:sx n="111" d="100"/>
          <a:sy n="111" d="100"/>
        </p:scale>
        <p:origin x="21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0" rtl="0">
              <a:lnSpc>
                <a:spcPct val="115000"/>
              </a:lnSpc>
              <a:spcBef>
                <a:spcPts val="0"/>
              </a:spcBef>
              <a:buNone/>
            </a:pPr>
            <a:r>
              <a:rPr lang="en" sz="1200">
                <a:solidFill>
                  <a:schemeClr val="dk1"/>
                </a:solidFill>
                <a:latin typeface="Calibri"/>
                <a:ea typeface="Calibri"/>
                <a:cs typeface="Calibri"/>
                <a:sym typeface="Calibri"/>
              </a:rPr>
              <a:t>Started with throwing robot-industrial, then moved to basket specific throwing motion  </a:t>
            </a:r>
          </a:p>
          <a:p>
            <a:pPr marL="457200" lvl="0" indent="-304800" rtl="0">
              <a:lnSpc>
                <a:spcPct val="115000"/>
              </a:lnSpc>
              <a:spcBef>
                <a:spcPts val="0"/>
              </a:spcBef>
              <a:buClr>
                <a:schemeClr val="dk1"/>
              </a:buClr>
              <a:buSzPct val="100000"/>
              <a:buFont typeface="Calibri"/>
            </a:pPr>
            <a:r>
              <a:rPr lang="en" sz="1200">
                <a:solidFill>
                  <a:schemeClr val="dk1"/>
                </a:solidFill>
                <a:latin typeface="Calibri"/>
                <a:ea typeface="Calibri"/>
                <a:cs typeface="Calibri"/>
                <a:sym typeface="Calibri"/>
              </a:rPr>
              <a:t>Figure 1: Throwable domain for given link lengths, mass of projectile, release angle and flight time</a:t>
            </a:r>
          </a:p>
          <a:p>
            <a:pPr marL="0" lvl="0" indent="0" rtl="0">
              <a:lnSpc>
                <a:spcPct val="115000"/>
              </a:lnSpc>
              <a:spcBef>
                <a:spcPts val="0"/>
              </a:spcBef>
              <a:buNone/>
            </a:pPr>
            <a:endParaRPr sz="1200">
              <a:solidFill>
                <a:schemeClr val="dk1"/>
              </a:solidFill>
              <a:latin typeface="Calibri"/>
              <a:ea typeface="Calibri"/>
              <a:cs typeface="Calibri"/>
              <a:sym typeface="Calibri"/>
            </a:endParaRPr>
          </a:p>
          <a:p>
            <a:pPr marL="457200" lvl="0" indent="-304800" rtl="0">
              <a:lnSpc>
                <a:spcPct val="115000"/>
              </a:lnSpc>
              <a:spcBef>
                <a:spcPts val="0"/>
              </a:spcBef>
              <a:buClr>
                <a:schemeClr val="dk1"/>
              </a:buClr>
              <a:buSzPct val="100000"/>
              <a:buFont typeface="Calibri"/>
            </a:pPr>
            <a:r>
              <a:rPr lang="en" sz="1200">
                <a:solidFill>
                  <a:schemeClr val="dk1"/>
                </a:solidFill>
                <a:latin typeface="Calibri"/>
                <a:ea typeface="Calibri"/>
                <a:cs typeface="Calibri"/>
                <a:sym typeface="Calibri"/>
              </a:rPr>
              <a:t>Figure 2: Optimal release angle to minimize energy is based on release position and distance to hoop. For steph Curry’s release point and three point distance the angle is 48 to 50 degrees </a:t>
            </a:r>
          </a:p>
          <a:p>
            <a:pPr marL="457200" lvl="0" indent="-304800" rtl="0">
              <a:lnSpc>
                <a:spcPct val="115000"/>
              </a:lnSpc>
              <a:spcBef>
                <a:spcPts val="0"/>
              </a:spcBef>
              <a:buClr>
                <a:schemeClr val="dk1"/>
              </a:buClr>
              <a:buSzPct val="100000"/>
              <a:buFont typeface="Calibri"/>
            </a:pPr>
            <a:r>
              <a:rPr lang="en" sz="1200">
                <a:solidFill>
                  <a:schemeClr val="dk1"/>
                </a:solidFill>
                <a:latin typeface="Calibri"/>
                <a:ea typeface="Calibri"/>
                <a:cs typeface="Calibri"/>
                <a:sym typeface="Calibri"/>
              </a:rPr>
              <a:t>Uniqueness about problem:</a:t>
            </a:r>
          </a:p>
          <a:p>
            <a:pPr marL="914400" lvl="1" indent="-304800" rtl="0">
              <a:lnSpc>
                <a:spcPct val="115000"/>
              </a:lnSpc>
              <a:spcBef>
                <a:spcPts val="0"/>
              </a:spcBef>
              <a:buClr>
                <a:schemeClr val="dk1"/>
              </a:buClr>
              <a:buSzPct val="100000"/>
              <a:buFont typeface="Calibri"/>
            </a:pPr>
            <a:r>
              <a:rPr lang="en" sz="1200">
                <a:solidFill>
                  <a:schemeClr val="dk1"/>
                </a:solidFill>
                <a:latin typeface="Calibri"/>
                <a:ea typeface="Calibri"/>
                <a:cs typeface="Calibri"/>
                <a:sym typeface="Calibri"/>
              </a:rPr>
              <a:t>No papers were found that model jump shot</a:t>
            </a:r>
          </a:p>
          <a:p>
            <a:pPr marL="914400" lvl="1" indent="-304800" rtl="0">
              <a:lnSpc>
                <a:spcPct val="115000"/>
              </a:lnSpc>
              <a:spcBef>
                <a:spcPts val="0"/>
              </a:spcBef>
              <a:buClr>
                <a:schemeClr val="dk1"/>
              </a:buClr>
              <a:buSzPct val="100000"/>
              <a:buFont typeface="Calibri"/>
            </a:pPr>
            <a:r>
              <a:rPr lang="en" sz="1200">
                <a:solidFill>
                  <a:schemeClr val="dk1"/>
                </a:solidFill>
                <a:latin typeface="Calibri"/>
                <a:ea typeface="Calibri"/>
                <a:cs typeface="Calibri"/>
                <a:sym typeface="Calibri"/>
              </a:rPr>
              <a:t>No other paper attempted to find an optimal trajectory in order to minimize energy output of throwing/shooting motion  </a:t>
            </a:r>
          </a:p>
          <a:p>
            <a:pPr marL="914400" lvl="1" indent="-304800" rtl="0">
              <a:lnSpc>
                <a:spcPct val="115000"/>
              </a:lnSpc>
              <a:spcBef>
                <a:spcPts val="0"/>
              </a:spcBef>
              <a:buClr>
                <a:schemeClr val="dk1"/>
              </a:buClr>
              <a:buSzPct val="100000"/>
              <a:buFont typeface="Calibri"/>
            </a:pPr>
            <a:r>
              <a:rPr lang="en" sz="1200">
                <a:solidFill>
                  <a:schemeClr val="dk1"/>
                </a:solidFill>
                <a:latin typeface="Calibri"/>
                <a:ea typeface="Calibri"/>
                <a:cs typeface="Calibri"/>
                <a:sym typeface="Calibri"/>
              </a:rPr>
              <a:t>Most focused on accuracy, free throws, three points are becoming a dominant factor in the modern game.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spcAft>
                <a:spcPts val="1600"/>
              </a:spcAft>
              <a:buClr>
                <a:schemeClr val="dk1"/>
              </a:buClr>
              <a:buSzPct val="91666"/>
              <a:buFont typeface="Arial"/>
              <a:buNone/>
            </a:pPr>
            <a:r>
              <a:rPr lang="en" sz="1200">
                <a:solidFill>
                  <a:schemeClr val="dk1"/>
                </a:solidFill>
              </a:rPr>
              <a:t>Modeling Steph Curry</a:t>
            </a:r>
          </a:p>
          <a:p>
            <a:pPr lvl="0" rtl="0">
              <a:spcBef>
                <a:spcPts val="0"/>
              </a:spcBef>
              <a:buClr>
                <a:schemeClr val="dk1"/>
              </a:buClr>
              <a:buSzPct val="91666"/>
              <a:buFont typeface="Arial"/>
              <a:buNone/>
            </a:pPr>
            <a:r>
              <a:rPr lang="en" sz="1200">
                <a:solidFill>
                  <a:schemeClr val="dk1"/>
                </a:solidFill>
                <a:latin typeface="Calibri"/>
                <a:ea typeface="Calibri"/>
                <a:cs typeface="Calibri"/>
                <a:sym typeface="Calibri"/>
              </a:rPr>
              <a:t>Comparison: Optimized Shot</a:t>
            </a:r>
          </a:p>
          <a:p>
            <a:pPr marL="457200" lvl="0" indent="-304800" rtl="0">
              <a:spcBef>
                <a:spcPts val="0"/>
              </a:spcBef>
              <a:buClr>
                <a:schemeClr val="dk1"/>
              </a:buClr>
              <a:buSzPct val="100000"/>
              <a:buFont typeface="Calibri"/>
              <a:buChar char="●"/>
            </a:pPr>
            <a:r>
              <a:rPr lang="en" sz="1200">
                <a:solidFill>
                  <a:schemeClr val="dk1"/>
                </a:solidFill>
                <a:latin typeface="Calibri"/>
                <a:ea typeface="Calibri"/>
                <a:cs typeface="Calibri"/>
                <a:sym typeface="Calibri"/>
              </a:rPr>
              <a:t>Dynamics derived using Lagrangian method</a:t>
            </a:r>
          </a:p>
          <a:p>
            <a:pPr marL="457200" lvl="0" indent="-304800" rtl="0">
              <a:spcBef>
                <a:spcPts val="0"/>
              </a:spcBef>
              <a:buClr>
                <a:schemeClr val="dk1"/>
              </a:buClr>
              <a:buSzPct val="100000"/>
              <a:buFont typeface="Calibri"/>
              <a:buChar char="●"/>
            </a:pPr>
            <a:r>
              <a:rPr lang="en" sz="1200">
                <a:solidFill>
                  <a:schemeClr val="dk1"/>
                </a:solidFill>
                <a:latin typeface="Calibri"/>
                <a:ea typeface="Calibri"/>
                <a:cs typeface="Calibri"/>
                <a:sym typeface="Calibri"/>
              </a:rPr>
              <a:t>Constraints determined from body measurements</a:t>
            </a:r>
          </a:p>
          <a:p>
            <a:pPr marL="457200" lvl="0" indent="-304800" rtl="0">
              <a:spcBef>
                <a:spcPts val="0"/>
              </a:spcBef>
              <a:buClr>
                <a:schemeClr val="dk1"/>
              </a:buClr>
              <a:buSzPct val="100000"/>
              <a:buFont typeface="Calibri"/>
              <a:buChar char="●"/>
            </a:pPr>
            <a:r>
              <a:rPr lang="en" sz="1200">
                <a:solidFill>
                  <a:schemeClr val="dk1"/>
                </a:solidFill>
                <a:latin typeface="Calibri"/>
                <a:ea typeface="Calibri"/>
                <a:cs typeface="Calibri"/>
                <a:sym typeface="Calibri"/>
              </a:rPr>
              <a:t>Find Minimum total energy values while satisfying acceptable shooting motion constraints </a:t>
            </a:r>
          </a:p>
          <a:p>
            <a:pPr lvl="0" rtl="0">
              <a:spcBef>
                <a:spcPts val="0"/>
              </a:spcBef>
              <a:buClr>
                <a:schemeClr val="dk1"/>
              </a:buClr>
              <a:buSzPct val="78571"/>
              <a:buFont typeface="Arial"/>
              <a:buNone/>
            </a:pPr>
            <a:endParaRPr sz="1400">
              <a:solidFill>
                <a:schemeClr val="dk1"/>
              </a:solidFill>
            </a:endParaRPr>
          </a:p>
          <a:p>
            <a:pPr lvl="0" rtl="0">
              <a:spcBef>
                <a:spcPts val="0"/>
              </a:spcBef>
              <a:spcAft>
                <a:spcPts val="1600"/>
              </a:spcAft>
              <a:buClr>
                <a:schemeClr val="dk1"/>
              </a:buClr>
              <a:buSzPct val="91666"/>
              <a:buFont typeface="Arial"/>
              <a:buNone/>
            </a:pPr>
            <a:endParaRPr sz="1200">
              <a:solidFill>
                <a:schemeClr val="dk1"/>
              </a:solidFill>
            </a:endParaRPr>
          </a:p>
          <a:p>
            <a:pPr marL="457200" lvl="0" indent="-304800" rtl="0">
              <a:spcBef>
                <a:spcPts val="0"/>
              </a:spcBef>
              <a:spcAft>
                <a:spcPts val="1600"/>
              </a:spcAft>
              <a:buClr>
                <a:schemeClr val="dk1"/>
              </a:buClr>
              <a:buSzPct val="100000"/>
            </a:pPr>
            <a:r>
              <a:rPr lang="en" sz="1200">
                <a:solidFill>
                  <a:schemeClr val="dk1"/>
                </a:solidFill>
              </a:rPr>
              <a:t>Body measurements taken from official NBA records</a:t>
            </a:r>
          </a:p>
          <a:p>
            <a:pPr marL="457200" lvl="0" indent="-304800" rtl="0">
              <a:spcBef>
                <a:spcPts val="0"/>
              </a:spcBef>
              <a:spcAft>
                <a:spcPts val="1600"/>
              </a:spcAft>
              <a:buClr>
                <a:schemeClr val="dk1"/>
              </a:buClr>
              <a:buSzPct val="100000"/>
            </a:pPr>
            <a:r>
              <a:rPr lang="en" sz="1200">
                <a:solidFill>
                  <a:schemeClr val="dk1"/>
                </a:solidFill>
              </a:rPr>
              <a:t>Link Length calculated as a percent of total body length and mass, center of mass of each link found</a:t>
            </a:r>
          </a:p>
          <a:p>
            <a:pPr marL="457200" lvl="0" indent="-304800" rtl="0">
              <a:lnSpc>
                <a:spcPct val="115000"/>
              </a:lnSpc>
              <a:spcBef>
                <a:spcPts val="0"/>
              </a:spcBef>
              <a:spcAft>
                <a:spcPts val="1600"/>
              </a:spcAft>
              <a:buClr>
                <a:schemeClr val="dk1"/>
              </a:buClr>
              <a:buSzPct val="100000"/>
            </a:pPr>
            <a:r>
              <a:rPr lang="en" sz="1200">
                <a:solidFill>
                  <a:schemeClr val="dk1"/>
                </a:solidFill>
              </a:rPr>
              <a:t>Actual data taken from video processing software </a:t>
            </a:r>
          </a:p>
          <a:p>
            <a:pPr marL="457200" lvl="0" indent="-304800" rtl="0">
              <a:lnSpc>
                <a:spcPct val="115000"/>
              </a:lnSpc>
              <a:spcBef>
                <a:spcPts val="0"/>
              </a:spcBef>
              <a:spcAft>
                <a:spcPts val="1600"/>
              </a:spcAft>
              <a:buClr>
                <a:schemeClr val="dk1"/>
              </a:buClr>
              <a:buSzPct val="100000"/>
            </a:pPr>
            <a:r>
              <a:rPr lang="en" sz="1200">
                <a:solidFill>
                  <a:schemeClr val="dk1"/>
                </a:solidFill>
              </a:rPr>
              <a:t>Measured Joint Variables for a number of frames </a:t>
            </a:r>
          </a:p>
          <a:p>
            <a:pPr marL="457200" lvl="0" indent="-304800" rtl="0">
              <a:lnSpc>
                <a:spcPct val="115000"/>
              </a:lnSpc>
              <a:spcBef>
                <a:spcPts val="0"/>
              </a:spcBef>
              <a:spcAft>
                <a:spcPts val="1600"/>
              </a:spcAft>
              <a:buClr>
                <a:schemeClr val="dk1"/>
              </a:buClr>
              <a:buSzPct val="100000"/>
            </a:pPr>
            <a:r>
              <a:rPr lang="en" sz="1200">
                <a:solidFill>
                  <a:schemeClr val="dk1"/>
                </a:solidFill>
              </a:rPr>
              <a:t>Create curve using linear regression fit for each joint vairbale to model motion</a:t>
            </a:r>
          </a:p>
          <a:p>
            <a:pPr lvl="0" rtl="0">
              <a:spcBef>
                <a:spcPts val="0"/>
              </a:spcBef>
              <a:buClr>
                <a:schemeClr val="dk1"/>
              </a:buClr>
              <a:buSzPct val="91666"/>
              <a:buFont typeface="Arial"/>
              <a:buNone/>
            </a:pPr>
            <a:r>
              <a:rPr lang="en" sz="1200">
                <a:solidFill>
                  <a:schemeClr val="dk1"/>
                </a:solidFill>
              </a:rPr>
              <a:t>Optimized Dynamic Model </a:t>
            </a:r>
          </a:p>
          <a:p>
            <a:pPr marL="457200" lvl="0" indent="-304800" rtl="0">
              <a:spcBef>
                <a:spcPts val="0"/>
              </a:spcBef>
              <a:buClr>
                <a:schemeClr val="dk1"/>
              </a:buClr>
              <a:buSzPct val="100000"/>
              <a:buChar char="●"/>
            </a:pPr>
            <a:r>
              <a:rPr lang="en" sz="1200">
                <a:solidFill>
                  <a:schemeClr val="dk1"/>
                </a:solidFill>
              </a:rPr>
              <a:t>Dynamics of model using Lagrangian equation</a:t>
            </a:r>
          </a:p>
          <a:p>
            <a:pPr marL="457200" lvl="0" indent="-304800" rtl="0">
              <a:spcBef>
                <a:spcPts val="0"/>
              </a:spcBef>
              <a:buClr>
                <a:schemeClr val="dk1"/>
              </a:buClr>
              <a:buSzPct val="100000"/>
              <a:buChar char="●"/>
            </a:pPr>
            <a:r>
              <a:rPr lang="en" sz="1200">
                <a:solidFill>
                  <a:schemeClr val="dk1"/>
                </a:solidFill>
              </a:rPr>
              <a:t>Final Velocity and angle constraint equation</a:t>
            </a:r>
          </a:p>
          <a:p>
            <a:pPr marL="457200" lvl="0" indent="-304800" rtl="0">
              <a:spcBef>
                <a:spcPts val="0"/>
              </a:spcBef>
              <a:buClr>
                <a:schemeClr val="dk1"/>
              </a:buClr>
              <a:buSzPct val="100000"/>
              <a:buChar char="●"/>
            </a:pPr>
            <a:r>
              <a:rPr lang="en" sz="1200">
                <a:solidFill>
                  <a:schemeClr val="dk1"/>
                </a:solidFill>
              </a:rPr>
              <a:t>Initial/release velocity found from Jacobian </a:t>
            </a:r>
          </a:p>
          <a:p>
            <a:pPr marL="457200" lvl="0" indent="-304800" rtl="0">
              <a:spcBef>
                <a:spcPts val="0"/>
              </a:spcBef>
              <a:buClr>
                <a:schemeClr val="dk1"/>
              </a:buClr>
              <a:buSzPct val="100000"/>
              <a:buChar char="●"/>
            </a:pPr>
            <a:r>
              <a:rPr lang="en" sz="1200">
                <a:solidFill>
                  <a:schemeClr val="dk1"/>
                </a:solidFill>
              </a:rPr>
              <a:t>Joint Variable constraints</a:t>
            </a:r>
          </a:p>
          <a:p>
            <a:pPr marL="457200" lvl="0" indent="-304800" rtl="0">
              <a:spcBef>
                <a:spcPts val="0"/>
              </a:spcBef>
              <a:buClr>
                <a:schemeClr val="dk1"/>
              </a:buClr>
              <a:buSzPct val="100000"/>
              <a:buChar char="●"/>
            </a:pPr>
            <a:r>
              <a:rPr lang="en" sz="1200">
                <a:solidFill>
                  <a:schemeClr val="dk1"/>
                </a:solidFill>
              </a:rPr>
              <a:t>Optimize combination of Joint variables within constraints to obtain motion, find minimum energy </a:t>
            </a:r>
          </a:p>
          <a:p>
            <a:pPr marL="457200" lvl="0" indent="-304800" rtl="0">
              <a:spcBef>
                <a:spcPts val="0"/>
              </a:spcBef>
              <a:buClr>
                <a:schemeClr val="dk1"/>
              </a:buClr>
              <a:buSzPct val="100000"/>
              <a:buChar char="●"/>
            </a:pPr>
            <a:r>
              <a:rPr lang="en" sz="1200">
                <a:solidFill>
                  <a:schemeClr val="dk1"/>
                </a:solidFill>
              </a:rPr>
              <a:t>Explain shooting motion constraints that we chose</a:t>
            </a:r>
          </a:p>
          <a:p>
            <a:pPr marL="914400" lvl="1" indent="-304800" rtl="0">
              <a:spcBef>
                <a:spcPts val="0"/>
              </a:spcBef>
              <a:buClr>
                <a:schemeClr val="dk1"/>
              </a:buClr>
              <a:buSzPct val="100000"/>
              <a:buChar char="○"/>
            </a:pPr>
            <a:r>
              <a:rPr lang="en" sz="1200">
                <a:solidFill>
                  <a:schemeClr val="dk1"/>
                </a:solidFill>
              </a:rPr>
              <a:t>Jump</a:t>
            </a:r>
          </a:p>
          <a:p>
            <a:pPr marL="914400" lvl="1" indent="-304800" rtl="0">
              <a:spcBef>
                <a:spcPts val="0"/>
              </a:spcBef>
              <a:buClr>
                <a:schemeClr val="dk1"/>
              </a:buClr>
              <a:buSzPct val="100000"/>
              <a:buChar char="○"/>
            </a:pPr>
            <a:r>
              <a:rPr lang="en" sz="1200">
                <a:solidFill>
                  <a:schemeClr val="dk1"/>
                </a:solidFill>
              </a:rPr>
              <a:t>Workspace </a:t>
            </a:r>
          </a:p>
          <a:p>
            <a:pPr marL="914400" lvl="1" indent="-304800" rtl="0">
              <a:spcBef>
                <a:spcPts val="0"/>
              </a:spcBef>
              <a:buClr>
                <a:schemeClr val="dk1"/>
              </a:buClr>
              <a:buSzPct val="100000"/>
              <a:buChar char="○"/>
            </a:pPr>
            <a:r>
              <a:rPr lang="en" sz="1200">
                <a:solidFill>
                  <a:schemeClr val="dk1"/>
                </a:solidFill>
              </a:rPr>
              <a:t>Max/min q2</a:t>
            </a:r>
          </a:p>
          <a:p>
            <a:pPr marL="914400" lvl="1" indent="-304800" rtl="0">
              <a:spcBef>
                <a:spcPts val="0"/>
              </a:spcBef>
              <a:buClr>
                <a:schemeClr val="dk1"/>
              </a:buClr>
              <a:buSzPct val="100000"/>
              <a:buChar char="○"/>
            </a:pPr>
            <a:r>
              <a:rPr lang="en" sz="1200">
                <a:solidFill>
                  <a:schemeClr val="dk1"/>
                </a:solidFill>
              </a:rPr>
              <a:t>max/min q3</a:t>
            </a:r>
          </a:p>
          <a:p>
            <a:pPr marL="914400" lvl="1" indent="-304800" rtl="0">
              <a:spcBef>
                <a:spcPts val="0"/>
              </a:spcBef>
              <a:buClr>
                <a:schemeClr val="dk1"/>
              </a:buClr>
              <a:buSzPct val="100000"/>
              <a:buChar char="○"/>
            </a:pPr>
            <a:r>
              <a:rPr lang="en" sz="1200">
                <a:solidFill>
                  <a:schemeClr val="dk1"/>
                </a:solidFill>
              </a:rPr>
              <a:t>Release velocity </a:t>
            </a:r>
          </a:p>
          <a:p>
            <a:pPr marL="914400" lvl="1" indent="-304800" rtl="0">
              <a:spcBef>
                <a:spcPts val="0"/>
              </a:spcBef>
              <a:buClr>
                <a:schemeClr val="dk1"/>
              </a:buClr>
              <a:buSzPct val="100000"/>
              <a:buChar char="○"/>
            </a:pPr>
            <a:r>
              <a:rPr lang="en" sz="1200">
                <a:solidFill>
                  <a:schemeClr val="dk1"/>
                </a:solidFill>
              </a:rPr>
              <a:t>Release angle</a:t>
            </a:r>
          </a:p>
          <a:p>
            <a:pPr marL="914400" lvl="1" indent="-304800" rtl="0">
              <a:spcBef>
                <a:spcPts val="0"/>
              </a:spcBef>
              <a:buClr>
                <a:schemeClr val="dk1"/>
              </a:buClr>
              <a:buSzPct val="100000"/>
              <a:buChar char="○"/>
            </a:pPr>
            <a:r>
              <a:rPr lang="en" sz="1200">
                <a:solidFill>
                  <a:schemeClr val="dk1"/>
                </a:solidFill>
              </a:rPr>
              <a:t>End point (swoosh)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Percent Change in motion: </a:t>
            </a:r>
          </a:p>
          <a:p>
            <a:pPr lvl="0" indent="457200" rtl="0">
              <a:spcBef>
                <a:spcPts val="0"/>
              </a:spcBef>
              <a:buNone/>
            </a:pPr>
            <a:r>
              <a:rPr lang="en"/>
              <a:t>Equal weights were given to percent change in energy and percent change in motion </a:t>
            </a:r>
          </a:p>
          <a:p>
            <a:pPr lvl="0" indent="457200" rtl="0">
              <a:spcBef>
                <a:spcPts val="0"/>
              </a:spcBef>
              <a:buNone/>
            </a:pPr>
            <a:r>
              <a:rPr lang="en"/>
              <a:t>This optimal throw represents a 23% decrease in energy expenditure but also requires a 40% change in motion</a:t>
            </a:r>
          </a:p>
          <a:p>
            <a:pPr marL="457200" lvl="0" indent="0" rtl="0">
              <a:spcBef>
                <a:spcPts val="0"/>
              </a:spcBef>
              <a:buNone/>
            </a:pPr>
            <a:r>
              <a:rPr lang="en"/>
              <a:t>If a player wanted to optimize their shot while keeping a similar motion an increased weight can be given to percent change in motion and a new optimal value for % decrease in energy can be calculated</a:t>
            </a:r>
          </a:p>
          <a:p>
            <a:pPr marL="457200" lvl="0" indent="0" rtl="0">
              <a:spcBef>
                <a:spcPts val="0"/>
              </a:spcBef>
              <a:buNone/>
            </a:pPr>
            <a:r>
              <a:rPr lang="en"/>
              <a:t>   </a:t>
            </a:r>
          </a:p>
          <a:p>
            <a:pPr marL="0" lvl="0" indent="0" rtl="0">
              <a:spcBef>
                <a:spcPts val="0"/>
              </a:spcBef>
              <a:buNone/>
            </a:pPr>
            <a:r>
              <a:rPr lang="en"/>
              <a:t>Energy Profile: </a:t>
            </a:r>
          </a:p>
          <a:p>
            <a:pPr marL="0" lvl="0" indent="0" rtl="0">
              <a:spcBef>
                <a:spcPts val="0"/>
              </a:spcBef>
              <a:buNone/>
            </a:pPr>
            <a:r>
              <a:rPr lang="en"/>
              <a:t>	The energy profile curve shows that reducing the energy output of the jump and upper arm movement, while increasing the             output of the forearm will provide the lowest total energy output</a:t>
            </a:r>
          </a:p>
          <a:p>
            <a:pPr marL="0" lvl="0" indent="0">
              <a:spcBef>
                <a:spcPts val="0"/>
              </a:spcBef>
              <a:buNone/>
            </a:pPr>
            <a:r>
              <a:rPr lang="en"/>
              <a:t>	These results makes sense because the most energy expenditure will come from the larger muscles involved in the motion. As you can see the energy output of the jump is an order of magnitude greater than the other two motions. Therefore, any reduction in this value will have a greater impact on total energy of the system. This is why a decrease in both Jump and upper arm energies outweigh the increase in energy of the forearm movement and provide a more optimal shooting motion.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1">
    <p:bg>
      <p:bgPr>
        <a:solidFill>
          <a:srgbClr val="FFFFFF"/>
        </a:solidFill>
        <a:effectLst/>
      </p:bgPr>
    </p:bg>
    <p:spTree>
      <p:nvGrpSpPr>
        <p:cNvPr id="1" name="Shape 50"/>
        <p:cNvGrpSpPr/>
        <p:nvPr/>
      </p:nvGrpSpPr>
      <p:grpSpPr>
        <a:xfrm>
          <a:off x="0" y="0"/>
          <a:ext cx="0" cy="0"/>
          <a:chOff x="0" y="0"/>
          <a:chExt cx="0" cy="0"/>
        </a:xfrm>
      </p:grpSpPr>
      <p:sp>
        <p:nvSpPr>
          <p:cNvPr id="51" name="Shape 51"/>
          <p:cNvSpPr/>
          <p:nvPr/>
        </p:nvSpPr>
        <p:spPr>
          <a:xfrm rot="10800000">
            <a:off x="0" y="0"/>
            <a:ext cx="9144000" cy="5143500"/>
          </a:xfrm>
          <a:prstGeom prst="rect">
            <a:avLst/>
          </a:prstGeom>
          <a:solidFill>
            <a:srgbClr val="000000"/>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ctrTitle"/>
          </p:nvPr>
        </p:nvSpPr>
        <p:spPr>
          <a:xfrm>
            <a:off x="320625" y="3615925"/>
            <a:ext cx="6938100" cy="545700"/>
          </a:xfrm>
          <a:prstGeom prst="rect">
            <a:avLst/>
          </a:prstGeom>
          <a:noFill/>
        </p:spPr>
        <p:txBody>
          <a:bodyPr lIns="91425" tIns="91425" rIns="91425" bIns="91425" anchor="b" anchorCtr="0"/>
          <a:lstStyle>
            <a:lvl1pPr lvl="0" algn="l">
              <a:lnSpc>
                <a:spcPct val="100000"/>
              </a:lnSpc>
              <a:spcBef>
                <a:spcPts val="0"/>
              </a:spcBef>
              <a:spcAft>
                <a:spcPts val="0"/>
              </a:spcAft>
              <a:buClr>
                <a:srgbClr val="212121"/>
              </a:buClr>
              <a:buSzPct val="100000"/>
              <a:buNone/>
              <a:defRPr sz="2400" b="1">
                <a:solidFill>
                  <a:srgbClr val="212121"/>
                </a:solidFill>
              </a:defRPr>
            </a:lvl1pPr>
            <a:lvl2pPr lvl="1" algn="l">
              <a:lnSpc>
                <a:spcPct val="100000"/>
              </a:lnSpc>
              <a:spcBef>
                <a:spcPts val="0"/>
              </a:spcBef>
              <a:spcAft>
                <a:spcPts val="0"/>
              </a:spcAft>
              <a:buClr>
                <a:srgbClr val="212121"/>
              </a:buClr>
              <a:buSzPct val="100000"/>
              <a:buNone/>
              <a:defRPr sz="2400" b="1">
                <a:solidFill>
                  <a:srgbClr val="212121"/>
                </a:solidFill>
              </a:defRPr>
            </a:lvl2pPr>
            <a:lvl3pPr lvl="2" algn="l">
              <a:lnSpc>
                <a:spcPct val="100000"/>
              </a:lnSpc>
              <a:spcBef>
                <a:spcPts val="0"/>
              </a:spcBef>
              <a:spcAft>
                <a:spcPts val="0"/>
              </a:spcAft>
              <a:buClr>
                <a:srgbClr val="212121"/>
              </a:buClr>
              <a:buSzPct val="100000"/>
              <a:buNone/>
              <a:defRPr sz="2400" b="1">
                <a:solidFill>
                  <a:srgbClr val="212121"/>
                </a:solidFill>
              </a:defRPr>
            </a:lvl3pPr>
            <a:lvl4pPr lvl="3" algn="l">
              <a:lnSpc>
                <a:spcPct val="100000"/>
              </a:lnSpc>
              <a:spcBef>
                <a:spcPts val="0"/>
              </a:spcBef>
              <a:spcAft>
                <a:spcPts val="0"/>
              </a:spcAft>
              <a:buClr>
                <a:srgbClr val="212121"/>
              </a:buClr>
              <a:buSzPct val="100000"/>
              <a:buNone/>
              <a:defRPr sz="2400" b="1">
                <a:solidFill>
                  <a:srgbClr val="212121"/>
                </a:solidFill>
              </a:defRPr>
            </a:lvl4pPr>
            <a:lvl5pPr lvl="4" algn="l">
              <a:lnSpc>
                <a:spcPct val="100000"/>
              </a:lnSpc>
              <a:spcBef>
                <a:spcPts val="0"/>
              </a:spcBef>
              <a:spcAft>
                <a:spcPts val="0"/>
              </a:spcAft>
              <a:buClr>
                <a:srgbClr val="212121"/>
              </a:buClr>
              <a:buSzPct val="100000"/>
              <a:buNone/>
              <a:defRPr sz="2400" b="1">
                <a:solidFill>
                  <a:srgbClr val="212121"/>
                </a:solidFill>
              </a:defRPr>
            </a:lvl5pPr>
            <a:lvl6pPr lvl="5" algn="l">
              <a:lnSpc>
                <a:spcPct val="100000"/>
              </a:lnSpc>
              <a:spcBef>
                <a:spcPts val="0"/>
              </a:spcBef>
              <a:spcAft>
                <a:spcPts val="0"/>
              </a:spcAft>
              <a:buClr>
                <a:srgbClr val="212121"/>
              </a:buClr>
              <a:buSzPct val="100000"/>
              <a:buNone/>
              <a:defRPr sz="2400" b="1">
                <a:solidFill>
                  <a:srgbClr val="212121"/>
                </a:solidFill>
              </a:defRPr>
            </a:lvl6pPr>
            <a:lvl7pPr lvl="6" algn="l">
              <a:lnSpc>
                <a:spcPct val="100000"/>
              </a:lnSpc>
              <a:spcBef>
                <a:spcPts val="0"/>
              </a:spcBef>
              <a:spcAft>
                <a:spcPts val="0"/>
              </a:spcAft>
              <a:buClr>
                <a:srgbClr val="212121"/>
              </a:buClr>
              <a:buSzPct val="100000"/>
              <a:buNone/>
              <a:defRPr sz="2400" b="1">
                <a:solidFill>
                  <a:srgbClr val="212121"/>
                </a:solidFill>
              </a:defRPr>
            </a:lvl7pPr>
            <a:lvl8pPr lvl="7" algn="l">
              <a:lnSpc>
                <a:spcPct val="100000"/>
              </a:lnSpc>
              <a:spcBef>
                <a:spcPts val="0"/>
              </a:spcBef>
              <a:spcAft>
                <a:spcPts val="0"/>
              </a:spcAft>
              <a:buClr>
                <a:srgbClr val="212121"/>
              </a:buClr>
              <a:buSzPct val="100000"/>
              <a:buNone/>
              <a:defRPr sz="2400" b="1">
                <a:solidFill>
                  <a:srgbClr val="212121"/>
                </a:solidFill>
              </a:defRPr>
            </a:lvl8pPr>
            <a:lvl9pPr lvl="8" algn="l">
              <a:lnSpc>
                <a:spcPct val="100000"/>
              </a:lnSpc>
              <a:spcBef>
                <a:spcPts val="0"/>
              </a:spcBef>
              <a:spcAft>
                <a:spcPts val="0"/>
              </a:spcAft>
              <a:buClr>
                <a:srgbClr val="212121"/>
              </a:buClr>
              <a:buSzPct val="100000"/>
              <a:buNone/>
              <a:defRPr sz="2400" b="1">
                <a:solidFill>
                  <a:srgbClr val="212121"/>
                </a:solidFill>
              </a:defRPr>
            </a:lvl9pPr>
          </a:lstStyle>
          <a:p>
            <a:endParaRPr/>
          </a:p>
        </p:txBody>
      </p:sp>
      <p:sp>
        <p:nvSpPr>
          <p:cNvPr id="53" name="Shape 53"/>
          <p:cNvSpPr txBox="1">
            <a:spLocks noGrp="1"/>
          </p:cNvSpPr>
          <p:nvPr>
            <p:ph type="subTitle" idx="1"/>
          </p:nvPr>
        </p:nvSpPr>
        <p:spPr>
          <a:xfrm>
            <a:off x="320625" y="4237825"/>
            <a:ext cx="5871300" cy="362100"/>
          </a:xfrm>
          <a:prstGeom prst="rect">
            <a:avLst/>
          </a:prstGeom>
          <a:noFill/>
        </p:spPr>
        <p:txBody>
          <a:bodyPr lIns="91425" tIns="91425" rIns="91425" bIns="91425" anchor="t" anchorCtr="0"/>
          <a:lstStyle>
            <a:lvl1pPr lvl="0" algn="l">
              <a:lnSpc>
                <a:spcPct val="100000"/>
              </a:lnSpc>
              <a:spcBef>
                <a:spcPts val="0"/>
              </a:spcBef>
              <a:spcAft>
                <a:spcPts val="0"/>
              </a:spcAft>
              <a:buClr>
                <a:srgbClr val="616161"/>
              </a:buClr>
              <a:buSzPct val="100000"/>
              <a:buNone/>
              <a:defRPr sz="1600" b="1">
                <a:solidFill>
                  <a:srgbClr val="616161"/>
                </a:solidFill>
              </a:defRPr>
            </a:lvl1pPr>
            <a:lvl2pPr lvl="1" algn="l">
              <a:lnSpc>
                <a:spcPct val="100000"/>
              </a:lnSpc>
              <a:spcBef>
                <a:spcPts val="0"/>
              </a:spcBef>
              <a:spcAft>
                <a:spcPts val="0"/>
              </a:spcAft>
              <a:buClr>
                <a:srgbClr val="616161"/>
              </a:buClr>
              <a:buSzPct val="100000"/>
              <a:buNone/>
              <a:defRPr sz="1600" b="1">
                <a:solidFill>
                  <a:srgbClr val="616161"/>
                </a:solidFill>
              </a:defRPr>
            </a:lvl2pPr>
            <a:lvl3pPr lvl="2" algn="l">
              <a:lnSpc>
                <a:spcPct val="100000"/>
              </a:lnSpc>
              <a:spcBef>
                <a:spcPts val="0"/>
              </a:spcBef>
              <a:spcAft>
                <a:spcPts val="0"/>
              </a:spcAft>
              <a:buClr>
                <a:srgbClr val="616161"/>
              </a:buClr>
              <a:buSzPct val="100000"/>
              <a:buNone/>
              <a:defRPr sz="1600" b="1">
                <a:solidFill>
                  <a:srgbClr val="616161"/>
                </a:solidFill>
              </a:defRPr>
            </a:lvl3pPr>
            <a:lvl4pPr lvl="3" algn="l">
              <a:lnSpc>
                <a:spcPct val="100000"/>
              </a:lnSpc>
              <a:spcBef>
                <a:spcPts val="0"/>
              </a:spcBef>
              <a:spcAft>
                <a:spcPts val="0"/>
              </a:spcAft>
              <a:buClr>
                <a:srgbClr val="616161"/>
              </a:buClr>
              <a:buSzPct val="100000"/>
              <a:buNone/>
              <a:defRPr sz="1600" b="1">
                <a:solidFill>
                  <a:srgbClr val="616161"/>
                </a:solidFill>
              </a:defRPr>
            </a:lvl4pPr>
            <a:lvl5pPr lvl="4" algn="l">
              <a:lnSpc>
                <a:spcPct val="100000"/>
              </a:lnSpc>
              <a:spcBef>
                <a:spcPts val="0"/>
              </a:spcBef>
              <a:spcAft>
                <a:spcPts val="0"/>
              </a:spcAft>
              <a:buClr>
                <a:srgbClr val="616161"/>
              </a:buClr>
              <a:buSzPct val="100000"/>
              <a:buNone/>
              <a:defRPr sz="1600" b="1">
                <a:solidFill>
                  <a:srgbClr val="616161"/>
                </a:solidFill>
              </a:defRPr>
            </a:lvl5pPr>
            <a:lvl6pPr lvl="5" algn="l">
              <a:lnSpc>
                <a:spcPct val="100000"/>
              </a:lnSpc>
              <a:spcBef>
                <a:spcPts val="0"/>
              </a:spcBef>
              <a:spcAft>
                <a:spcPts val="0"/>
              </a:spcAft>
              <a:buClr>
                <a:srgbClr val="616161"/>
              </a:buClr>
              <a:buSzPct val="100000"/>
              <a:buNone/>
              <a:defRPr sz="1600" b="1">
                <a:solidFill>
                  <a:srgbClr val="616161"/>
                </a:solidFill>
              </a:defRPr>
            </a:lvl6pPr>
            <a:lvl7pPr lvl="6" algn="l">
              <a:lnSpc>
                <a:spcPct val="100000"/>
              </a:lnSpc>
              <a:spcBef>
                <a:spcPts val="0"/>
              </a:spcBef>
              <a:spcAft>
                <a:spcPts val="0"/>
              </a:spcAft>
              <a:buClr>
                <a:srgbClr val="616161"/>
              </a:buClr>
              <a:buSzPct val="100000"/>
              <a:buNone/>
              <a:defRPr sz="1600" b="1">
                <a:solidFill>
                  <a:srgbClr val="616161"/>
                </a:solidFill>
              </a:defRPr>
            </a:lvl7pPr>
            <a:lvl8pPr lvl="7" algn="l">
              <a:lnSpc>
                <a:spcPct val="100000"/>
              </a:lnSpc>
              <a:spcBef>
                <a:spcPts val="0"/>
              </a:spcBef>
              <a:spcAft>
                <a:spcPts val="0"/>
              </a:spcAft>
              <a:buClr>
                <a:srgbClr val="616161"/>
              </a:buClr>
              <a:buSzPct val="100000"/>
              <a:buNone/>
              <a:defRPr sz="1600" b="1">
                <a:solidFill>
                  <a:srgbClr val="616161"/>
                </a:solidFill>
              </a:defRPr>
            </a:lvl8pPr>
            <a:lvl9pPr lvl="8" algn="l">
              <a:lnSpc>
                <a:spcPct val="100000"/>
              </a:lnSpc>
              <a:spcBef>
                <a:spcPts val="0"/>
              </a:spcBef>
              <a:spcAft>
                <a:spcPts val="0"/>
              </a:spcAft>
              <a:buClr>
                <a:srgbClr val="616161"/>
              </a:buClr>
              <a:buSzPct val="100000"/>
              <a:buNone/>
              <a:defRPr sz="1600" b="1">
                <a:solidFill>
                  <a:srgbClr val="616161"/>
                </a:solidFill>
              </a:defRPr>
            </a:lvl9pPr>
          </a:lstStyle>
          <a:p>
            <a:endParaRPr/>
          </a:p>
        </p:txBody>
      </p:sp>
      <p:sp>
        <p:nvSpPr>
          <p:cNvPr id="54" name="Shape 54"/>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endParaRPr lang="en" sz="1000">
              <a:solidFill>
                <a:srgbClr val="61616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55"/>
        <p:cNvGrpSpPr/>
        <p:nvPr/>
      </p:nvGrpSpPr>
      <p:grpSpPr>
        <a:xfrm>
          <a:off x="0" y="0"/>
          <a:ext cx="0" cy="0"/>
          <a:chOff x="0" y="0"/>
          <a:chExt cx="0" cy="0"/>
        </a:xfrm>
      </p:grpSpPr>
      <p:sp>
        <p:nvSpPr>
          <p:cNvPr id="56" name="Shape 56"/>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291875" y="406900"/>
            <a:ext cx="4813500" cy="1388700"/>
          </a:xfrm>
          <a:prstGeom prst="rect">
            <a:avLst/>
          </a:prstGeom>
          <a:noFill/>
        </p:spPr>
        <p:txBody>
          <a:bodyPr lIns="91425" tIns="91425" rIns="91425" bIns="91425" anchor="b" anchorCtr="0"/>
          <a:lstStyle>
            <a:lvl1pPr lvl="0" algn="l">
              <a:lnSpc>
                <a:spcPct val="100000"/>
              </a:lnSpc>
              <a:spcBef>
                <a:spcPts val="0"/>
              </a:spcBef>
              <a:spcAft>
                <a:spcPts val="0"/>
              </a:spcAft>
              <a:buClr>
                <a:schemeClr val="dk1"/>
              </a:buClr>
              <a:buSzPct val="100000"/>
              <a:buNone/>
              <a:defRPr sz="3000">
                <a:solidFill>
                  <a:schemeClr val="dk1"/>
                </a:solidFill>
              </a:defRPr>
            </a:lvl1pPr>
            <a:lvl2pPr lvl="1" algn="l">
              <a:lnSpc>
                <a:spcPct val="100000"/>
              </a:lnSpc>
              <a:spcBef>
                <a:spcPts val="0"/>
              </a:spcBef>
              <a:spcAft>
                <a:spcPts val="0"/>
              </a:spcAft>
              <a:buClr>
                <a:schemeClr val="dk1"/>
              </a:buClr>
              <a:buSzPct val="100000"/>
              <a:buNone/>
              <a:defRPr sz="3000">
                <a:solidFill>
                  <a:schemeClr val="dk1"/>
                </a:solidFill>
              </a:defRPr>
            </a:lvl2pPr>
            <a:lvl3pPr lvl="2" algn="l">
              <a:lnSpc>
                <a:spcPct val="100000"/>
              </a:lnSpc>
              <a:spcBef>
                <a:spcPts val="0"/>
              </a:spcBef>
              <a:spcAft>
                <a:spcPts val="0"/>
              </a:spcAft>
              <a:buClr>
                <a:schemeClr val="dk1"/>
              </a:buClr>
              <a:buSzPct val="100000"/>
              <a:buNone/>
              <a:defRPr sz="3000">
                <a:solidFill>
                  <a:schemeClr val="dk1"/>
                </a:solidFill>
              </a:defRPr>
            </a:lvl3pPr>
            <a:lvl4pPr lvl="3" algn="l">
              <a:lnSpc>
                <a:spcPct val="100000"/>
              </a:lnSpc>
              <a:spcBef>
                <a:spcPts val="0"/>
              </a:spcBef>
              <a:spcAft>
                <a:spcPts val="0"/>
              </a:spcAft>
              <a:buClr>
                <a:schemeClr val="dk1"/>
              </a:buClr>
              <a:buSzPct val="100000"/>
              <a:buNone/>
              <a:defRPr sz="3000">
                <a:solidFill>
                  <a:schemeClr val="dk1"/>
                </a:solidFill>
              </a:defRPr>
            </a:lvl4pPr>
            <a:lvl5pPr lvl="4" algn="l">
              <a:lnSpc>
                <a:spcPct val="100000"/>
              </a:lnSpc>
              <a:spcBef>
                <a:spcPts val="0"/>
              </a:spcBef>
              <a:spcAft>
                <a:spcPts val="0"/>
              </a:spcAft>
              <a:buClr>
                <a:schemeClr val="dk1"/>
              </a:buClr>
              <a:buSzPct val="100000"/>
              <a:buNone/>
              <a:defRPr sz="3000">
                <a:solidFill>
                  <a:schemeClr val="dk1"/>
                </a:solidFill>
              </a:defRPr>
            </a:lvl5pPr>
            <a:lvl6pPr lvl="5" algn="l">
              <a:lnSpc>
                <a:spcPct val="100000"/>
              </a:lnSpc>
              <a:spcBef>
                <a:spcPts val="0"/>
              </a:spcBef>
              <a:spcAft>
                <a:spcPts val="0"/>
              </a:spcAft>
              <a:buClr>
                <a:schemeClr val="dk1"/>
              </a:buClr>
              <a:buSzPct val="100000"/>
              <a:buNone/>
              <a:defRPr sz="3000">
                <a:solidFill>
                  <a:schemeClr val="dk1"/>
                </a:solidFill>
              </a:defRPr>
            </a:lvl6pPr>
            <a:lvl7pPr lvl="6" algn="l">
              <a:lnSpc>
                <a:spcPct val="100000"/>
              </a:lnSpc>
              <a:spcBef>
                <a:spcPts val="0"/>
              </a:spcBef>
              <a:spcAft>
                <a:spcPts val="0"/>
              </a:spcAft>
              <a:buClr>
                <a:schemeClr val="dk1"/>
              </a:buClr>
              <a:buSzPct val="100000"/>
              <a:buNone/>
              <a:defRPr sz="3000">
                <a:solidFill>
                  <a:schemeClr val="dk1"/>
                </a:solidFill>
              </a:defRPr>
            </a:lvl7pPr>
            <a:lvl8pPr lvl="7" algn="l">
              <a:lnSpc>
                <a:spcPct val="100000"/>
              </a:lnSpc>
              <a:spcBef>
                <a:spcPts val="0"/>
              </a:spcBef>
              <a:spcAft>
                <a:spcPts val="0"/>
              </a:spcAft>
              <a:buClr>
                <a:schemeClr val="dk1"/>
              </a:buClr>
              <a:buSzPct val="100000"/>
              <a:buNone/>
              <a:defRPr sz="3000">
                <a:solidFill>
                  <a:schemeClr val="dk1"/>
                </a:solidFill>
              </a:defRPr>
            </a:lvl8pPr>
            <a:lvl9pPr lvl="8" algn="l">
              <a:lnSpc>
                <a:spcPct val="100000"/>
              </a:lnSpc>
              <a:spcBef>
                <a:spcPts val="0"/>
              </a:spcBef>
              <a:spcAft>
                <a:spcPts val="0"/>
              </a:spcAft>
              <a:buClr>
                <a:schemeClr val="dk1"/>
              </a:buClr>
              <a:buSzPct val="100000"/>
              <a:buNone/>
              <a:defRPr sz="3000">
                <a:solidFill>
                  <a:schemeClr val="dk1"/>
                </a:solidFill>
              </a:defRPr>
            </a:lvl9pPr>
          </a:lstStyle>
          <a:p>
            <a:endParaRPr/>
          </a:p>
        </p:txBody>
      </p:sp>
      <p:sp>
        <p:nvSpPr>
          <p:cNvPr id="58" name="Shape 58"/>
          <p:cNvSpPr txBox="1">
            <a:spLocks noGrp="1"/>
          </p:cNvSpPr>
          <p:nvPr>
            <p:ph type="body" idx="1"/>
          </p:nvPr>
        </p:nvSpPr>
        <p:spPr>
          <a:xfrm>
            <a:off x="291975" y="1854951"/>
            <a:ext cx="4813500" cy="25770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59" name="Shape 59"/>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endParaRPr lang="en"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ideo" Target="https://www.youtube.com/embed/RN_BPvEYiHw" TargetMode="Externa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ideo" Target="https://www.youtube.com/embed/cVd9i4fNh8I" TargetMode="External"/><Relationship Id="rId5" Type="http://schemas.openxmlformats.org/officeDocument/2006/relationships/image" Target="../media/image6.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ideo" Target="https://www.youtube.com/embed/RwjY9YBfQP0" TargetMode="External"/><Relationship Id="rId5" Type="http://schemas.openxmlformats.org/officeDocument/2006/relationships/image" Target="../media/image6.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Shape 64" descr="Steph Curry ESPN - httpwww.espn.comnbastory_id10703246golden-state-warriors-stephen-curry-reinventing-shooting-espn-magazine.jpg"/>
          <p:cNvPicPr preferRelativeResize="0"/>
          <p:nvPr/>
        </p:nvPicPr>
        <p:blipFill rotWithShape="1">
          <a:blip r:embed="rId3">
            <a:alphaModFix/>
          </a:blip>
          <a:srcRect t="14839" b="14832"/>
          <a:stretch/>
        </p:blipFill>
        <p:spPr>
          <a:xfrm>
            <a:off x="0" y="0"/>
            <a:ext cx="9143999" cy="3615924"/>
          </a:xfrm>
          <a:prstGeom prst="rect">
            <a:avLst/>
          </a:prstGeom>
          <a:noFill/>
          <a:ln>
            <a:noFill/>
          </a:ln>
        </p:spPr>
      </p:pic>
      <p:sp>
        <p:nvSpPr>
          <p:cNvPr id="65" name="Shape 65"/>
          <p:cNvSpPr/>
          <p:nvPr/>
        </p:nvSpPr>
        <p:spPr>
          <a:xfrm>
            <a:off x="0" y="2958996"/>
            <a:ext cx="9144000" cy="666900"/>
          </a:xfrm>
          <a:prstGeom prst="rtTriangl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0" y="3615925"/>
            <a:ext cx="9144000" cy="15273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7" name="Shape 67"/>
          <p:cNvSpPr txBox="1">
            <a:spLocks noGrp="1"/>
          </p:cNvSpPr>
          <p:nvPr>
            <p:ph type="ctrTitle"/>
          </p:nvPr>
        </p:nvSpPr>
        <p:spPr>
          <a:xfrm>
            <a:off x="0" y="3369375"/>
            <a:ext cx="6214800" cy="489300"/>
          </a:xfrm>
          <a:prstGeom prst="rect">
            <a:avLst/>
          </a:prstGeom>
        </p:spPr>
        <p:txBody>
          <a:bodyPr lIns="91425" tIns="91425" rIns="91425" bIns="91425" anchor="b" anchorCtr="0">
            <a:noAutofit/>
          </a:bodyPr>
          <a:lstStyle/>
          <a:p>
            <a:pPr lvl="0">
              <a:spcBef>
                <a:spcPts val="0"/>
              </a:spcBef>
              <a:buNone/>
            </a:pPr>
            <a:r>
              <a:rPr lang="en" sz="2300">
                <a:latin typeface="Times New Roman"/>
                <a:ea typeface="Times New Roman"/>
                <a:cs typeface="Times New Roman"/>
                <a:sym typeface="Times New Roman"/>
              </a:rPr>
              <a:t>Optimization of Basketball’s 3-pt Shot</a:t>
            </a:r>
          </a:p>
        </p:txBody>
      </p:sp>
      <p:sp>
        <p:nvSpPr>
          <p:cNvPr id="68" name="Shape 68"/>
          <p:cNvSpPr txBox="1">
            <a:spLocks noGrp="1"/>
          </p:cNvSpPr>
          <p:nvPr>
            <p:ph type="subTitle" idx="1"/>
          </p:nvPr>
        </p:nvSpPr>
        <p:spPr>
          <a:xfrm>
            <a:off x="6287175" y="3538300"/>
            <a:ext cx="2796300" cy="1527300"/>
          </a:xfrm>
          <a:prstGeom prst="rect">
            <a:avLst/>
          </a:prstGeom>
        </p:spPr>
        <p:txBody>
          <a:bodyPr lIns="91425" tIns="91425" rIns="91425" bIns="91425" anchor="t" anchorCtr="0">
            <a:noAutofit/>
          </a:bodyPr>
          <a:lstStyle/>
          <a:p>
            <a:pPr lvl="0" algn="ctr" rtl="0">
              <a:spcBef>
                <a:spcPts val="0"/>
              </a:spcBef>
              <a:buNone/>
            </a:pPr>
            <a:r>
              <a:rPr lang="en" sz="1500" dirty="0">
                <a:solidFill>
                  <a:srgbClr val="000000"/>
                </a:solidFill>
                <a:latin typeface="Times New Roman"/>
                <a:ea typeface="Times New Roman"/>
                <a:cs typeface="Times New Roman"/>
                <a:sym typeface="Times New Roman"/>
              </a:rPr>
              <a:t>MECE 4602 Course Project </a:t>
            </a:r>
            <a:r>
              <a:rPr lang="en" sz="1500" u="sng" dirty="0">
                <a:solidFill>
                  <a:srgbClr val="000000"/>
                </a:solidFill>
                <a:latin typeface="Times New Roman"/>
                <a:ea typeface="Times New Roman"/>
                <a:cs typeface="Times New Roman"/>
                <a:sym typeface="Times New Roman"/>
              </a:rPr>
              <a:t>Group 7</a:t>
            </a:r>
          </a:p>
          <a:p>
            <a:pPr lvl="0" indent="457200" rtl="0">
              <a:spcBef>
                <a:spcPts val="0"/>
              </a:spcBef>
              <a:buNone/>
            </a:pPr>
            <a:endParaRPr lang="en-US" sz="1000" dirty="0">
              <a:solidFill>
                <a:srgbClr val="000000"/>
              </a:solidFill>
              <a:latin typeface="Times New Roman"/>
              <a:ea typeface="Times New Roman"/>
              <a:cs typeface="Times New Roman"/>
              <a:sym typeface="Times New Roman"/>
            </a:endParaRPr>
          </a:p>
          <a:p>
            <a:pPr lvl="0" indent="457200" rtl="0">
              <a:spcBef>
                <a:spcPts val="0"/>
              </a:spcBef>
              <a:buNone/>
            </a:pPr>
            <a:r>
              <a:rPr lang="en" sz="1000" dirty="0">
                <a:solidFill>
                  <a:srgbClr val="000000"/>
                </a:solidFill>
                <a:latin typeface="Times New Roman"/>
                <a:ea typeface="Times New Roman"/>
                <a:cs typeface="Times New Roman"/>
                <a:sym typeface="Times New Roman"/>
              </a:rPr>
              <a:t>Brian </a:t>
            </a:r>
            <a:r>
              <a:rPr lang="en" sz="1000" dirty="0" err="1">
                <a:solidFill>
                  <a:srgbClr val="000000"/>
                </a:solidFill>
                <a:latin typeface="Times New Roman"/>
                <a:ea typeface="Times New Roman"/>
                <a:cs typeface="Times New Roman"/>
                <a:sym typeface="Times New Roman"/>
              </a:rPr>
              <a:t>Jin</a:t>
            </a:r>
            <a:r>
              <a:rPr lang="en" sz="1000" dirty="0">
                <a:solidFill>
                  <a:srgbClr val="000000"/>
                </a:solidFill>
                <a:latin typeface="Times New Roman"/>
                <a:ea typeface="Times New Roman"/>
                <a:cs typeface="Times New Roman"/>
                <a:sym typeface="Times New Roman"/>
              </a:rPr>
              <a:t> </a:t>
            </a:r>
            <a:r>
              <a:rPr lang="en-US" sz="1000" dirty="0">
                <a:solidFill>
                  <a:srgbClr val="000000"/>
                </a:solidFill>
                <a:latin typeface="Times New Roman"/>
                <a:ea typeface="Times New Roman"/>
                <a:cs typeface="Times New Roman"/>
                <a:sym typeface="Times New Roman"/>
              </a:rPr>
              <a:t>	</a:t>
            </a:r>
            <a:r>
              <a:rPr lang="en" sz="1000" dirty="0">
                <a:solidFill>
                  <a:srgbClr val="000000"/>
                </a:solidFill>
                <a:latin typeface="Times New Roman"/>
                <a:ea typeface="Times New Roman"/>
                <a:cs typeface="Times New Roman"/>
                <a:sym typeface="Times New Roman"/>
              </a:rPr>
              <a:t>bj2464</a:t>
            </a:r>
          </a:p>
          <a:p>
            <a:pPr lvl="0" indent="457200" rtl="0">
              <a:spcBef>
                <a:spcPts val="0"/>
              </a:spcBef>
              <a:buNone/>
            </a:pPr>
            <a:r>
              <a:rPr lang="en" sz="1000" dirty="0">
                <a:solidFill>
                  <a:srgbClr val="000000"/>
                </a:solidFill>
                <a:latin typeface="Times New Roman"/>
                <a:ea typeface="Times New Roman"/>
                <a:cs typeface="Times New Roman"/>
                <a:sym typeface="Times New Roman"/>
              </a:rPr>
              <a:t>Jacob Joseph 	jcj2131</a:t>
            </a:r>
          </a:p>
          <a:p>
            <a:pPr marL="0" lvl="0" indent="457200" rtl="0">
              <a:spcBef>
                <a:spcPts val="0"/>
              </a:spcBef>
              <a:buNone/>
            </a:pPr>
            <a:r>
              <a:rPr lang="en" sz="1000" dirty="0" err="1">
                <a:solidFill>
                  <a:srgbClr val="000000"/>
                </a:solidFill>
                <a:latin typeface="Times New Roman"/>
                <a:ea typeface="Times New Roman"/>
                <a:cs typeface="Times New Roman"/>
                <a:sym typeface="Times New Roman"/>
              </a:rPr>
              <a:t>Rayal</a:t>
            </a:r>
            <a:r>
              <a:rPr lang="en" sz="1000" dirty="0">
                <a:solidFill>
                  <a:srgbClr val="000000"/>
                </a:solidFill>
                <a:latin typeface="Times New Roman"/>
                <a:ea typeface="Times New Roman"/>
                <a:cs typeface="Times New Roman"/>
                <a:sym typeface="Times New Roman"/>
              </a:rPr>
              <a:t> Raj Prasad 	rpn2108</a:t>
            </a:r>
          </a:p>
          <a:p>
            <a:pPr lvl="0" indent="457200">
              <a:spcBef>
                <a:spcPts val="0"/>
              </a:spcBef>
              <a:buNone/>
            </a:pPr>
            <a:r>
              <a:rPr lang="en" sz="1000" dirty="0">
                <a:solidFill>
                  <a:srgbClr val="000000"/>
                </a:solidFill>
                <a:latin typeface="Times New Roman"/>
                <a:ea typeface="Times New Roman"/>
                <a:cs typeface="Times New Roman"/>
                <a:sym typeface="Times New Roman"/>
              </a:rPr>
              <a:t>Yan Song-Chen	yc3240</a:t>
            </a:r>
          </a:p>
        </p:txBody>
      </p:sp>
      <p:sp>
        <p:nvSpPr>
          <p:cNvPr id="69" name="Shape 69"/>
          <p:cNvSpPr txBox="1"/>
          <p:nvPr/>
        </p:nvSpPr>
        <p:spPr>
          <a:xfrm>
            <a:off x="96375" y="3858675"/>
            <a:ext cx="6011099" cy="1123200"/>
          </a:xfrm>
          <a:prstGeom prst="rect">
            <a:avLst/>
          </a:prstGeom>
          <a:noFill/>
          <a:ln>
            <a:noFill/>
          </a:ln>
        </p:spPr>
        <p:txBody>
          <a:bodyPr lIns="91425" tIns="91425" rIns="91425" bIns="91425" anchor="t" anchorCtr="0">
            <a:noAutofit/>
          </a:bodyPr>
          <a:lstStyle/>
          <a:p>
            <a:pPr lvl="0">
              <a:spcBef>
                <a:spcPts val="0"/>
              </a:spcBef>
              <a:buNone/>
            </a:pPr>
            <a:r>
              <a:rPr lang="en" sz="1500">
                <a:latin typeface="Times New Roman"/>
                <a:ea typeface="Times New Roman"/>
                <a:cs typeface="Times New Roman"/>
                <a:sym typeface="Times New Roman"/>
              </a:rPr>
              <a:t>Applying principles of Robotics to improve the energy efficiency of the best 3-pt shooter in the NBA</a:t>
            </a:r>
          </a:p>
          <a:p>
            <a:pPr lvl="0">
              <a:spcBef>
                <a:spcPts val="0"/>
              </a:spcBef>
              <a:buNone/>
            </a:pPr>
            <a:endParaRPr sz="1500"/>
          </a:p>
        </p:txBody>
      </p:sp>
      <p:sp>
        <p:nvSpPr>
          <p:cNvPr id="70" name="Shape 70"/>
          <p:cNvSpPr txBox="1"/>
          <p:nvPr/>
        </p:nvSpPr>
        <p:spPr>
          <a:xfrm>
            <a:off x="0" y="4808725"/>
            <a:ext cx="900900" cy="334500"/>
          </a:xfrm>
          <a:prstGeom prst="rect">
            <a:avLst/>
          </a:prstGeom>
          <a:noFill/>
          <a:ln>
            <a:noFill/>
          </a:ln>
        </p:spPr>
        <p:txBody>
          <a:bodyPr lIns="91425" tIns="91425" rIns="91425" bIns="91425" anchor="t" anchorCtr="0">
            <a:noAutofit/>
          </a:bodyPr>
          <a:lstStyle/>
          <a:p>
            <a:pPr lvl="0">
              <a:spcBef>
                <a:spcPts val="0"/>
              </a:spcBef>
              <a:buNone/>
            </a:pPr>
            <a:r>
              <a:rPr lang="en" sz="1200"/>
              <a:t>12/6/16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2"/>
          </p:nvPr>
        </p:nvSpPr>
        <p:spPr>
          <a:xfrm>
            <a:off x="0" y="160256"/>
            <a:ext cx="3999900" cy="2382769"/>
          </a:xfrm>
          <a:prstGeom prst="rect">
            <a:avLst/>
          </a:prstGeom>
        </p:spPr>
        <p:txBody>
          <a:bodyPr lIns="91425" tIns="91425" rIns="91425" bIns="91425" anchor="t" anchorCtr="0">
            <a:noAutofit/>
          </a:bodyPr>
          <a:lstStyle/>
          <a:p>
            <a:pPr lvl="0">
              <a:spcBef>
                <a:spcPts val="0"/>
              </a:spcBef>
              <a:buNone/>
            </a:pPr>
            <a:endParaRPr sz="1200" dirty="0">
              <a:solidFill>
                <a:srgbClr val="000000"/>
              </a:solidFill>
              <a:latin typeface="Times New Roman"/>
              <a:ea typeface="Times New Roman"/>
              <a:cs typeface="Times New Roman"/>
              <a:sym typeface="Times New Roman"/>
            </a:endParaRPr>
          </a:p>
          <a:p>
            <a:pPr marL="457200" lvl="0" indent="-304800" rtl="0">
              <a:spcBef>
                <a:spcPts val="0"/>
              </a:spcBef>
              <a:buClr>
                <a:srgbClr val="000000"/>
              </a:buClr>
              <a:buSzPct val="100000"/>
              <a:buFont typeface="Arial" charset="0"/>
              <a:buChar char="•"/>
            </a:pPr>
            <a:r>
              <a:rPr lang="en" sz="1200" dirty="0">
                <a:solidFill>
                  <a:schemeClr val="dk1"/>
                </a:solidFill>
                <a:latin typeface="Times New Roman"/>
                <a:ea typeface="Times New Roman"/>
                <a:cs typeface="Times New Roman"/>
                <a:sym typeface="Times New Roman"/>
              </a:rPr>
              <a:t>Struzik, </a:t>
            </a:r>
            <a:r>
              <a:rPr lang="en" sz="1200" dirty="0" err="1">
                <a:solidFill>
                  <a:schemeClr val="dk1"/>
                </a:solidFill>
                <a:latin typeface="Times New Roman"/>
                <a:ea typeface="Times New Roman"/>
                <a:cs typeface="Times New Roman"/>
                <a:sym typeface="Times New Roman"/>
              </a:rPr>
              <a:t>Pietraszewski</a:t>
            </a:r>
            <a:r>
              <a:rPr lang="en" sz="1200" dirty="0">
                <a:solidFill>
                  <a:schemeClr val="dk1"/>
                </a:solidFill>
                <a:latin typeface="Times New Roman"/>
                <a:ea typeface="Times New Roman"/>
                <a:cs typeface="Times New Roman"/>
                <a:sym typeface="Times New Roman"/>
              </a:rPr>
              <a:t>, </a:t>
            </a:r>
            <a:r>
              <a:rPr lang="en" sz="1200" dirty="0" err="1">
                <a:solidFill>
                  <a:schemeClr val="dk1"/>
                </a:solidFill>
                <a:latin typeface="Times New Roman"/>
                <a:ea typeface="Times New Roman"/>
                <a:cs typeface="Times New Roman"/>
                <a:sym typeface="Times New Roman"/>
              </a:rPr>
              <a:t>Zawadzki</a:t>
            </a:r>
            <a:r>
              <a:rPr lang="en" sz="1200" dirty="0">
                <a:solidFill>
                  <a:schemeClr val="dk1"/>
                </a:solidFill>
                <a:latin typeface="Times New Roman"/>
                <a:ea typeface="Times New Roman"/>
                <a:cs typeface="Times New Roman"/>
                <a:sym typeface="Times New Roman"/>
              </a:rPr>
              <a:t>. “Biomechanical Analysis of the Jump Shot in Basketball”</a:t>
            </a:r>
          </a:p>
          <a:p>
            <a:pPr marL="914400" lvl="1" indent="-304800" rtl="0">
              <a:spcBef>
                <a:spcPts val="0"/>
              </a:spcBef>
              <a:buClr>
                <a:schemeClr val="dk1"/>
              </a:buClr>
              <a:buSzPct val="100000"/>
              <a:buFont typeface="Arial" charset="0"/>
              <a:buChar char="•"/>
            </a:pPr>
            <a:r>
              <a:rPr lang="en" dirty="0">
                <a:solidFill>
                  <a:schemeClr val="dk1"/>
                </a:solidFill>
                <a:latin typeface="Times New Roman"/>
                <a:ea typeface="Times New Roman"/>
                <a:cs typeface="Times New Roman"/>
                <a:sym typeface="Times New Roman"/>
              </a:rPr>
              <a:t>Empirical data on jump shot ground reaction force</a:t>
            </a:r>
          </a:p>
          <a:p>
            <a:pPr marL="457200" lvl="0" indent="-304800" rtl="0">
              <a:spcBef>
                <a:spcPts val="0"/>
              </a:spcBef>
              <a:buSzPct val="100000"/>
              <a:buFont typeface="Arial" charset="0"/>
              <a:buChar char="•"/>
            </a:pPr>
            <a:r>
              <a:rPr lang="en" sz="1200" dirty="0" err="1">
                <a:solidFill>
                  <a:schemeClr val="dk1"/>
                </a:solidFill>
                <a:latin typeface="Times New Roman"/>
                <a:ea typeface="Times New Roman"/>
                <a:cs typeface="Times New Roman"/>
                <a:sym typeface="Times New Roman"/>
              </a:rPr>
              <a:t>Clauser</a:t>
            </a:r>
            <a:r>
              <a:rPr lang="en" sz="1200" dirty="0">
                <a:solidFill>
                  <a:schemeClr val="dk1"/>
                </a:solidFill>
                <a:latin typeface="Times New Roman"/>
                <a:ea typeface="Times New Roman"/>
                <a:cs typeface="Times New Roman"/>
                <a:sym typeface="Times New Roman"/>
              </a:rPr>
              <a:t>. et </a:t>
            </a:r>
            <a:r>
              <a:rPr lang="en" sz="1200" dirty="0" err="1">
                <a:solidFill>
                  <a:schemeClr val="dk1"/>
                </a:solidFill>
                <a:latin typeface="Times New Roman"/>
                <a:ea typeface="Times New Roman"/>
                <a:cs typeface="Times New Roman"/>
                <a:sym typeface="Times New Roman"/>
              </a:rPr>
              <a:t>al.“Weight</a:t>
            </a:r>
            <a:r>
              <a:rPr lang="en" sz="1200" dirty="0">
                <a:solidFill>
                  <a:schemeClr val="dk1"/>
                </a:solidFill>
                <a:latin typeface="Times New Roman"/>
                <a:ea typeface="Times New Roman"/>
                <a:cs typeface="Times New Roman"/>
                <a:sym typeface="Times New Roman"/>
              </a:rPr>
              <a:t>, Volume, and Center of Mass of the Segments of the Human Body”</a:t>
            </a:r>
          </a:p>
          <a:p>
            <a:pPr marL="914400" lvl="1" indent="-323850" rtl="0">
              <a:spcBef>
                <a:spcPts val="0"/>
              </a:spcBef>
              <a:spcAft>
                <a:spcPts val="0"/>
              </a:spcAft>
              <a:buClr>
                <a:schemeClr val="dk1"/>
              </a:buClr>
              <a:buSzPct val="125000"/>
              <a:buFont typeface="Arial" charset="0"/>
              <a:buChar char="•"/>
            </a:pPr>
            <a:r>
              <a:rPr lang="en" sz="1150" dirty="0">
                <a:solidFill>
                  <a:schemeClr val="dk1"/>
                </a:solidFill>
                <a:latin typeface="Times New Roman"/>
                <a:ea typeface="Times New Roman"/>
                <a:cs typeface="Times New Roman"/>
                <a:sym typeface="Times New Roman"/>
              </a:rPr>
              <a:t>Estimation of anthropometric dimensions</a:t>
            </a:r>
          </a:p>
          <a:p>
            <a:pPr lvl="0">
              <a:spcBef>
                <a:spcPts val="0"/>
              </a:spcBef>
              <a:buNone/>
            </a:pPr>
            <a:endParaRPr sz="1200" dirty="0">
              <a:solidFill>
                <a:srgbClr val="000000"/>
              </a:solidFill>
              <a:latin typeface="Times New Roman"/>
              <a:ea typeface="Times New Roman"/>
              <a:cs typeface="Times New Roman"/>
              <a:sym typeface="Times New Roman"/>
            </a:endParaRPr>
          </a:p>
          <a:p>
            <a:pPr lvl="0">
              <a:spcBef>
                <a:spcPts val="0"/>
              </a:spcBef>
              <a:buNone/>
            </a:pPr>
            <a:endParaRPr dirty="0">
              <a:latin typeface="Times New Roman"/>
              <a:ea typeface="Times New Roman"/>
              <a:cs typeface="Times New Roman"/>
              <a:sym typeface="Times New Roman"/>
            </a:endParaRPr>
          </a:p>
        </p:txBody>
      </p:sp>
      <p:sp>
        <p:nvSpPr>
          <p:cNvPr id="76" name="Shape 76"/>
          <p:cNvSpPr txBox="1">
            <a:spLocks noGrp="1"/>
          </p:cNvSpPr>
          <p:nvPr>
            <p:ph type="title"/>
          </p:nvPr>
        </p:nvSpPr>
        <p:spPr>
          <a:xfrm>
            <a:off x="223200" y="82425"/>
            <a:ext cx="3379200" cy="5955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latin typeface="Times New Roman"/>
                <a:ea typeface="Times New Roman"/>
                <a:cs typeface="Times New Roman"/>
                <a:sym typeface="Times New Roman"/>
              </a:rPr>
              <a:t>Literature Review</a:t>
            </a:r>
          </a:p>
          <a:p>
            <a:pPr lvl="0" rtl="0">
              <a:spcBef>
                <a:spcPts val="0"/>
              </a:spcBef>
              <a:buNone/>
            </a:pPr>
            <a:endParaRPr/>
          </a:p>
        </p:txBody>
      </p:sp>
      <p:pic>
        <p:nvPicPr>
          <p:cNvPr id="77" name="Shape 77"/>
          <p:cNvPicPr preferRelativeResize="0"/>
          <p:nvPr/>
        </p:nvPicPr>
        <p:blipFill rotWithShape="1">
          <a:blip r:embed="rId3">
            <a:alphaModFix/>
          </a:blip>
          <a:srcRect l="8808" t="13817" r="2041" b="23458"/>
          <a:stretch/>
        </p:blipFill>
        <p:spPr>
          <a:xfrm>
            <a:off x="223200" y="2543025"/>
            <a:ext cx="3379200" cy="1726075"/>
          </a:xfrm>
          <a:prstGeom prst="rect">
            <a:avLst/>
          </a:prstGeom>
          <a:noFill/>
          <a:ln>
            <a:noFill/>
          </a:ln>
        </p:spPr>
      </p:pic>
      <p:sp>
        <p:nvSpPr>
          <p:cNvPr id="78" name="Shape 78"/>
          <p:cNvSpPr txBox="1"/>
          <p:nvPr/>
        </p:nvSpPr>
        <p:spPr>
          <a:xfrm>
            <a:off x="111600" y="4208875"/>
            <a:ext cx="3801300" cy="5010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 sz="1100">
                <a:solidFill>
                  <a:schemeClr val="dk1"/>
                </a:solidFill>
                <a:latin typeface="Times New Roman"/>
                <a:ea typeface="Times New Roman"/>
                <a:cs typeface="Times New Roman"/>
                <a:sym typeface="Times New Roman"/>
              </a:rPr>
              <a:t>Figure 1: Throwable Domain (Nato, Matsuda, Nakamura “Adaptive Control for a Throwing Motion of a 2 DOF Robot”)</a:t>
            </a:r>
          </a:p>
        </p:txBody>
      </p:sp>
      <p:pic>
        <p:nvPicPr>
          <p:cNvPr id="79" name="Shape 79"/>
          <p:cNvPicPr preferRelativeResize="0"/>
          <p:nvPr/>
        </p:nvPicPr>
        <p:blipFill rotWithShape="1">
          <a:blip r:embed="rId4">
            <a:alphaModFix/>
          </a:blip>
          <a:srcRect b="15002"/>
          <a:stretch/>
        </p:blipFill>
        <p:spPr>
          <a:xfrm>
            <a:off x="4787625" y="1488450"/>
            <a:ext cx="3100799" cy="2720424"/>
          </a:xfrm>
          <a:prstGeom prst="rect">
            <a:avLst/>
          </a:prstGeom>
          <a:noFill/>
          <a:ln>
            <a:noFill/>
          </a:ln>
        </p:spPr>
      </p:pic>
      <p:sp>
        <p:nvSpPr>
          <p:cNvPr id="80" name="Shape 80"/>
          <p:cNvSpPr txBox="1"/>
          <p:nvPr/>
        </p:nvSpPr>
        <p:spPr>
          <a:xfrm>
            <a:off x="3999900" y="4208875"/>
            <a:ext cx="5144100" cy="689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 sz="1100" dirty="0">
                <a:solidFill>
                  <a:schemeClr val="dk1"/>
                </a:solidFill>
                <a:latin typeface="Times New Roman"/>
                <a:ea typeface="Times New Roman"/>
                <a:cs typeface="Times New Roman"/>
                <a:sym typeface="Times New Roman"/>
              </a:rPr>
              <a:t>Figure 2: Optimal release angle for lowest energy release or highest probability of successful shot-- 45-55 (</a:t>
            </a:r>
            <a:r>
              <a:rPr lang="en" sz="1100" dirty="0" err="1">
                <a:solidFill>
                  <a:schemeClr val="dk1"/>
                </a:solidFill>
                <a:latin typeface="Times New Roman"/>
                <a:ea typeface="Times New Roman"/>
                <a:cs typeface="Times New Roman"/>
                <a:sym typeface="Times New Roman"/>
              </a:rPr>
              <a:t>Brancazio</a:t>
            </a:r>
            <a:r>
              <a:rPr lang="en" sz="1100" dirty="0">
                <a:solidFill>
                  <a:schemeClr val="dk1"/>
                </a:solidFill>
                <a:latin typeface="Times New Roman"/>
                <a:ea typeface="Times New Roman"/>
                <a:cs typeface="Times New Roman"/>
                <a:sym typeface="Times New Roman"/>
              </a:rPr>
              <a:t>.”Physics of Basketball”)</a:t>
            </a:r>
          </a:p>
        </p:txBody>
      </p:sp>
      <p:sp>
        <p:nvSpPr>
          <p:cNvPr id="81" name="Shape 81"/>
          <p:cNvSpPr txBox="1"/>
          <p:nvPr/>
        </p:nvSpPr>
        <p:spPr>
          <a:xfrm>
            <a:off x="3690000" y="589488"/>
            <a:ext cx="5763900" cy="1020600"/>
          </a:xfrm>
          <a:prstGeom prst="rect">
            <a:avLst/>
          </a:prstGeom>
          <a:noFill/>
          <a:ln>
            <a:noFill/>
          </a:ln>
        </p:spPr>
        <p:txBody>
          <a:bodyPr lIns="91425" tIns="91425" rIns="91425" bIns="91425" anchor="t" anchorCtr="0">
            <a:noAutofit/>
          </a:bodyPr>
          <a:lstStyle/>
          <a:p>
            <a:pPr marL="457200" lvl="0" indent="-304800" rtl="0">
              <a:lnSpc>
                <a:spcPct val="115000"/>
              </a:lnSpc>
              <a:spcBef>
                <a:spcPts val="0"/>
              </a:spcBef>
              <a:spcAft>
                <a:spcPts val="1600"/>
              </a:spcAft>
              <a:buClr>
                <a:schemeClr val="dk1"/>
              </a:buClr>
              <a:buSzPct val="100000"/>
              <a:buFont typeface="Arial" charset="0"/>
              <a:buChar char="•"/>
            </a:pPr>
            <a:r>
              <a:rPr lang="en" sz="1200" dirty="0" err="1">
                <a:solidFill>
                  <a:schemeClr val="dk1"/>
                </a:solidFill>
                <a:latin typeface="Times New Roman"/>
                <a:ea typeface="Times New Roman"/>
                <a:cs typeface="Times New Roman"/>
                <a:sym typeface="Times New Roman"/>
              </a:rPr>
              <a:t>Okuboa</a:t>
            </a:r>
            <a:r>
              <a:rPr lang="en" sz="1200" dirty="0">
                <a:solidFill>
                  <a:schemeClr val="dk1"/>
                </a:solidFill>
                <a:latin typeface="Times New Roman"/>
                <a:ea typeface="Times New Roman"/>
                <a:cs typeface="Times New Roman"/>
                <a:sym typeface="Times New Roman"/>
              </a:rPr>
              <a:t>, Hubbard. “Kinematics of arm joint motions in basketball shooting”</a:t>
            </a:r>
          </a:p>
          <a:p>
            <a:pPr marL="914400" lvl="1" indent="-304800" rtl="0">
              <a:lnSpc>
                <a:spcPct val="115000"/>
              </a:lnSpc>
              <a:spcBef>
                <a:spcPts val="0"/>
              </a:spcBef>
              <a:spcAft>
                <a:spcPts val="1600"/>
              </a:spcAft>
              <a:buClr>
                <a:schemeClr val="dk1"/>
              </a:buClr>
              <a:buSzPct val="100000"/>
              <a:buFont typeface="Arial" charset="0"/>
              <a:buChar char="•"/>
            </a:pPr>
            <a:r>
              <a:rPr lang="en" sz="1200" dirty="0">
                <a:solidFill>
                  <a:schemeClr val="dk1"/>
                </a:solidFill>
                <a:latin typeface="Times New Roman"/>
                <a:ea typeface="Times New Roman"/>
                <a:cs typeface="Times New Roman"/>
                <a:sym typeface="Times New Roman"/>
              </a:rPr>
              <a:t>Estimate arm joint motions for a set of desired release speed, angle</a:t>
            </a:r>
          </a:p>
          <a:p>
            <a:pPr marL="914400" lvl="1" indent="-304800" rtl="0">
              <a:lnSpc>
                <a:spcPct val="115000"/>
              </a:lnSpc>
              <a:spcBef>
                <a:spcPts val="0"/>
              </a:spcBef>
              <a:spcAft>
                <a:spcPts val="1600"/>
              </a:spcAft>
              <a:buClr>
                <a:schemeClr val="dk1"/>
              </a:buClr>
              <a:buSzPct val="100000"/>
              <a:buFont typeface="Arial" charset="0"/>
              <a:buChar char="•"/>
            </a:pPr>
            <a:r>
              <a:rPr lang="en" sz="1200" dirty="0">
                <a:solidFill>
                  <a:schemeClr val="dk1"/>
                </a:solidFill>
                <a:latin typeface="Times New Roman"/>
                <a:ea typeface="Times New Roman"/>
                <a:cs typeface="Times New Roman"/>
                <a:sym typeface="Times New Roman"/>
              </a:rPr>
              <a:t>Infinite combinations of angular velocities for successful shot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Shape 86"/>
          <p:cNvPicPr preferRelativeResize="0"/>
          <p:nvPr/>
        </p:nvPicPr>
        <p:blipFill>
          <a:blip r:embed="rId4">
            <a:alphaModFix/>
          </a:blip>
          <a:stretch>
            <a:fillRect/>
          </a:stretch>
        </p:blipFill>
        <p:spPr>
          <a:xfrm>
            <a:off x="6218687" y="746900"/>
            <a:ext cx="2949174" cy="3095774"/>
          </a:xfrm>
          <a:prstGeom prst="rect">
            <a:avLst/>
          </a:prstGeom>
          <a:noFill/>
          <a:ln>
            <a:noFill/>
          </a:ln>
        </p:spPr>
      </p:pic>
      <p:sp>
        <p:nvSpPr>
          <p:cNvPr id="87" name="Shape 87"/>
          <p:cNvSpPr txBox="1"/>
          <p:nvPr/>
        </p:nvSpPr>
        <p:spPr>
          <a:xfrm>
            <a:off x="16425" y="3842675"/>
            <a:ext cx="2429400" cy="252900"/>
          </a:xfrm>
          <a:prstGeom prst="rect">
            <a:avLst/>
          </a:prstGeom>
          <a:noFill/>
          <a:ln>
            <a:noFill/>
          </a:ln>
        </p:spPr>
        <p:txBody>
          <a:bodyPr lIns="91425" tIns="91425" rIns="91425" bIns="91425" anchor="t" anchorCtr="0">
            <a:noAutofit/>
          </a:bodyPr>
          <a:lstStyle/>
          <a:p>
            <a:pPr lvl="0" rtl="0">
              <a:spcBef>
                <a:spcPts val="0"/>
              </a:spcBef>
              <a:buNone/>
            </a:pPr>
            <a:r>
              <a:rPr lang="en" sz="1200">
                <a:latin typeface="Times New Roman"/>
                <a:ea typeface="Times New Roman"/>
                <a:cs typeface="Times New Roman"/>
                <a:sym typeface="Times New Roman"/>
              </a:rPr>
              <a:t>Figure 3: </a:t>
            </a:r>
            <a:r>
              <a:rPr lang="en" sz="1100">
                <a:solidFill>
                  <a:schemeClr val="dk1"/>
                </a:solidFill>
                <a:latin typeface="Times New Roman"/>
                <a:ea typeface="Times New Roman"/>
                <a:cs typeface="Times New Roman"/>
                <a:sym typeface="Times New Roman"/>
              </a:rPr>
              <a:t>Experimental data from video analysis</a:t>
            </a:r>
          </a:p>
        </p:txBody>
      </p:sp>
      <p:sp>
        <p:nvSpPr>
          <p:cNvPr id="88" name="Shape 88"/>
          <p:cNvSpPr txBox="1"/>
          <p:nvPr/>
        </p:nvSpPr>
        <p:spPr>
          <a:xfrm>
            <a:off x="6478562" y="3842675"/>
            <a:ext cx="2429400" cy="252900"/>
          </a:xfrm>
          <a:prstGeom prst="rect">
            <a:avLst/>
          </a:prstGeom>
          <a:noFill/>
          <a:ln>
            <a:noFill/>
          </a:ln>
        </p:spPr>
        <p:txBody>
          <a:bodyPr lIns="91425" tIns="91425" rIns="91425" bIns="91425" anchor="t" anchorCtr="0">
            <a:noAutofit/>
          </a:bodyPr>
          <a:lstStyle/>
          <a:p>
            <a:pPr lvl="0" rtl="0">
              <a:spcBef>
                <a:spcPts val="0"/>
              </a:spcBef>
              <a:buNone/>
            </a:pPr>
            <a:r>
              <a:rPr lang="en" sz="1300">
                <a:latin typeface="Times New Roman"/>
                <a:ea typeface="Times New Roman"/>
                <a:cs typeface="Times New Roman"/>
                <a:sym typeface="Times New Roman"/>
              </a:rPr>
              <a:t>Figure 4: Model-Prismatic Joint with two rotational Joints</a:t>
            </a:r>
          </a:p>
        </p:txBody>
      </p:sp>
      <p:pic>
        <p:nvPicPr>
          <p:cNvPr id="89" name="Shape 89"/>
          <p:cNvPicPr preferRelativeResize="0"/>
          <p:nvPr/>
        </p:nvPicPr>
        <p:blipFill>
          <a:blip r:embed="rId5">
            <a:alphaModFix/>
          </a:blip>
          <a:stretch>
            <a:fillRect/>
          </a:stretch>
        </p:blipFill>
        <p:spPr>
          <a:xfrm>
            <a:off x="100050" y="999812"/>
            <a:ext cx="2262150" cy="2842874"/>
          </a:xfrm>
          <a:prstGeom prst="rect">
            <a:avLst/>
          </a:prstGeom>
          <a:noFill/>
          <a:ln>
            <a:noFill/>
          </a:ln>
        </p:spPr>
      </p:pic>
      <p:sp>
        <p:nvSpPr>
          <p:cNvPr id="91" name="Shape 91"/>
          <p:cNvSpPr txBox="1"/>
          <p:nvPr/>
        </p:nvSpPr>
        <p:spPr>
          <a:xfrm>
            <a:off x="2680637" y="3842675"/>
            <a:ext cx="3782700" cy="4314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Simulation 1: Steph Curry modeled as a PRR Robot</a:t>
            </a:r>
          </a:p>
        </p:txBody>
      </p:sp>
      <p:sp>
        <p:nvSpPr>
          <p:cNvPr id="92" name="Shape 92"/>
          <p:cNvSpPr txBox="1">
            <a:spLocks noGrp="1"/>
          </p:cNvSpPr>
          <p:nvPr>
            <p:ph type="title"/>
          </p:nvPr>
        </p:nvSpPr>
        <p:spPr>
          <a:xfrm>
            <a:off x="223200" y="82425"/>
            <a:ext cx="3782700" cy="595500"/>
          </a:xfrm>
          <a:prstGeom prst="rect">
            <a:avLst/>
          </a:prstGeom>
        </p:spPr>
        <p:txBody>
          <a:bodyPr lIns="91425" tIns="91425" rIns="91425" bIns="91425" anchor="b" anchorCtr="0">
            <a:noAutofit/>
          </a:bodyPr>
          <a:lstStyle/>
          <a:p>
            <a:pPr lvl="0" rtl="0">
              <a:spcBef>
                <a:spcPts val="0"/>
              </a:spcBef>
              <a:buClr>
                <a:schemeClr val="dk1"/>
              </a:buClr>
              <a:buSzPct val="36666"/>
              <a:buFont typeface="Arial"/>
              <a:buNone/>
            </a:pPr>
            <a:endParaRPr>
              <a:latin typeface="Calibri"/>
              <a:ea typeface="Calibri"/>
              <a:cs typeface="Calibri"/>
              <a:sym typeface="Calibri"/>
            </a:endParaRPr>
          </a:p>
          <a:p>
            <a:pPr lvl="0" rtl="0">
              <a:spcBef>
                <a:spcPts val="0"/>
              </a:spcBef>
              <a:buNone/>
            </a:pPr>
            <a:r>
              <a:rPr lang="en">
                <a:latin typeface="Times New Roman"/>
                <a:ea typeface="Times New Roman"/>
                <a:cs typeface="Times New Roman"/>
                <a:sym typeface="Times New Roman"/>
              </a:rPr>
              <a:t>Methods and Models</a:t>
            </a:r>
          </a:p>
        </p:txBody>
      </p:sp>
      <p:pic>
        <p:nvPicPr>
          <p:cNvPr id="2" name="RN_BPvEYiHw">
            <a:hlinkClick r:id="" action="ppaction://media"/>
          </p:cNvPr>
          <p:cNvPicPr>
            <a:picLocks noRot="1" noChangeAspect="1"/>
          </p:cNvPicPr>
          <p:nvPr>
            <a:videoFile r:link="rId1"/>
          </p:nvPr>
        </p:nvPicPr>
        <p:blipFill>
          <a:blip r:embed="rId6"/>
          <a:stretch>
            <a:fillRect/>
          </a:stretch>
        </p:blipFill>
        <p:spPr>
          <a:xfrm>
            <a:off x="2680637" y="1132703"/>
            <a:ext cx="3632245" cy="2724185"/>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Shape 97" descr="Throwing Range 2.jpg"/>
          <p:cNvPicPr preferRelativeResize="0"/>
          <p:nvPr/>
        </p:nvPicPr>
        <p:blipFill rotWithShape="1">
          <a:blip r:embed="rId3">
            <a:alphaModFix/>
          </a:blip>
          <a:srcRect l="3060" r="3060"/>
          <a:stretch/>
        </p:blipFill>
        <p:spPr>
          <a:xfrm>
            <a:off x="140796" y="818925"/>
            <a:ext cx="4191453" cy="3720450"/>
          </a:xfrm>
          <a:prstGeom prst="rect">
            <a:avLst/>
          </a:prstGeom>
          <a:noFill/>
          <a:ln>
            <a:noFill/>
          </a:ln>
        </p:spPr>
      </p:pic>
      <p:sp>
        <p:nvSpPr>
          <p:cNvPr id="98" name="Shape 98"/>
          <p:cNvSpPr txBox="1">
            <a:spLocks noGrp="1"/>
          </p:cNvSpPr>
          <p:nvPr>
            <p:ph type="title"/>
          </p:nvPr>
        </p:nvSpPr>
        <p:spPr>
          <a:xfrm>
            <a:off x="223200" y="122450"/>
            <a:ext cx="3379200" cy="5955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dirty="0">
                <a:latin typeface="Times New Roman"/>
                <a:ea typeface="Times New Roman"/>
                <a:cs typeface="Times New Roman"/>
                <a:sym typeface="Times New Roman"/>
              </a:rPr>
              <a:t>Results</a:t>
            </a:r>
          </a:p>
          <a:p>
            <a:pPr lvl="0" rtl="0">
              <a:spcBef>
                <a:spcPts val="0"/>
              </a:spcBef>
              <a:buNone/>
            </a:pPr>
            <a:endParaRPr dirty="0"/>
          </a:p>
        </p:txBody>
      </p:sp>
      <p:pic>
        <p:nvPicPr>
          <p:cNvPr id="99" name="Shape 99" descr="scatter1.jpg"/>
          <p:cNvPicPr preferRelativeResize="0"/>
          <p:nvPr/>
        </p:nvPicPr>
        <p:blipFill rotWithShape="1">
          <a:blip r:embed="rId4">
            <a:alphaModFix/>
          </a:blip>
          <a:srcRect t="2207" b="2207"/>
          <a:stretch/>
        </p:blipFill>
        <p:spPr>
          <a:xfrm>
            <a:off x="4413025" y="818925"/>
            <a:ext cx="4670951" cy="3720456"/>
          </a:xfrm>
          <a:prstGeom prst="rect">
            <a:avLst/>
          </a:prstGeom>
          <a:noFill/>
          <a:ln>
            <a:noFill/>
          </a:ln>
        </p:spPr>
      </p:pic>
      <p:pic>
        <p:nvPicPr>
          <p:cNvPr id="100" name="Shape 100"/>
          <p:cNvPicPr preferRelativeResize="0"/>
          <p:nvPr/>
        </p:nvPicPr>
        <p:blipFill>
          <a:blip r:embed="rId4"/>
          <a:stretch>
            <a:fillRect/>
          </a:stretch>
        </p:blipFill>
        <p:spPr>
          <a:xfrm>
            <a:off x="4516227" y="818925"/>
            <a:ext cx="4464547" cy="3720456"/>
          </a:xfrm>
          <a:prstGeom prst="rect">
            <a:avLst/>
          </a:prstGeom>
          <a:noFill/>
          <a:ln>
            <a:noFill/>
          </a:ln>
        </p:spPr>
      </p:pic>
      <p:pic>
        <p:nvPicPr>
          <p:cNvPr id="101" name="Shape 101"/>
          <p:cNvPicPr preferRelativeResize="0"/>
          <p:nvPr/>
        </p:nvPicPr>
        <p:blipFill>
          <a:blip r:embed="rId3">
            <a:extLst>
              <a:ext uri="{28A0092B-C50C-407E-A947-70E740481C1C}">
                <a14:useLocalDpi xmlns:a14="http://schemas.microsoft.com/office/drawing/2010/main" val="0"/>
              </a:ext>
            </a:extLst>
          </a:blip>
          <a:stretch>
            <a:fillRect/>
          </a:stretch>
        </p:blipFill>
        <p:spPr>
          <a:xfrm>
            <a:off x="140796" y="932711"/>
            <a:ext cx="4191453" cy="3492877"/>
          </a:xfrm>
          <a:prstGeom prst="rect">
            <a:avLst/>
          </a:prstGeom>
          <a:noFill/>
          <a:ln>
            <a:noFill/>
          </a:ln>
        </p:spPr>
      </p:pic>
      <p:pic>
        <p:nvPicPr>
          <p:cNvPr id="7" name="Shape 101"/>
          <p:cNvPicPr preferRelativeResize="0"/>
          <p:nvPr/>
        </p:nvPicPr>
        <p:blipFill>
          <a:blip r:embed="rId5">
            <a:extLst>
              <a:ext uri="{28A0092B-C50C-407E-A947-70E740481C1C}">
                <a14:useLocalDpi xmlns:a14="http://schemas.microsoft.com/office/drawing/2010/main" val="0"/>
              </a:ext>
            </a:extLst>
          </a:blip>
          <a:stretch>
            <a:fillRect/>
          </a:stretch>
        </p:blipFill>
        <p:spPr>
          <a:xfrm>
            <a:off x="140797" y="932711"/>
            <a:ext cx="4191452" cy="3492877"/>
          </a:xfrm>
          <a:prstGeom prst="rect">
            <a:avLst/>
          </a:prstGeom>
          <a:noFill/>
          <a:ln>
            <a:noFill/>
          </a:ln>
        </p:spPr>
      </p:pic>
      <p:pic>
        <p:nvPicPr>
          <p:cNvPr id="8" name="Shape 100"/>
          <p:cNvPicPr preferRelativeResize="0"/>
          <p:nvPr/>
        </p:nvPicPr>
        <p:blipFill>
          <a:blip r:embed="rId6"/>
          <a:stretch>
            <a:fillRect/>
          </a:stretch>
        </p:blipFill>
        <p:spPr>
          <a:xfrm>
            <a:off x="4516226" y="818926"/>
            <a:ext cx="4464547" cy="372045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Shape 107"/>
          <p:cNvSpPr txBox="1"/>
          <p:nvPr/>
        </p:nvSpPr>
        <p:spPr>
          <a:xfrm>
            <a:off x="836199" y="1188807"/>
            <a:ext cx="2393700" cy="482700"/>
          </a:xfrm>
          <a:prstGeom prst="rect">
            <a:avLst/>
          </a:prstGeom>
          <a:noFill/>
          <a:ln>
            <a:noFill/>
          </a:ln>
        </p:spPr>
        <p:txBody>
          <a:bodyPr lIns="91425" tIns="91425" rIns="91425" bIns="91425" anchor="ctr" anchorCtr="0">
            <a:noAutofit/>
          </a:bodyPr>
          <a:lstStyle/>
          <a:p>
            <a:pPr marL="0" lvl="0" indent="0" algn="ctr" rtl="0">
              <a:lnSpc>
                <a:spcPct val="115000"/>
              </a:lnSpc>
              <a:spcBef>
                <a:spcPts val="0"/>
              </a:spcBef>
              <a:spcAft>
                <a:spcPts val="1600"/>
              </a:spcAft>
              <a:buNone/>
            </a:pPr>
            <a:r>
              <a:rPr lang="en" sz="1800" dirty="0">
                <a:solidFill>
                  <a:schemeClr val="dk1"/>
                </a:solidFill>
                <a:latin typeface="Times New Roman"/>
                <a:ea typeface="Times New Roman"/>
                <a:cs typeface="Times New Roman"/>
                <a:sym typeface="Times New Roman"/>
              </a:rPr>
              <a:t>    Optimal Throw </a:t>
            </a:r>
          </a:p>
          <a:p>
            <a:pPr lvl="0" rtl="0">
              <a:lnSpc>
                <a:spcPct val="115000"/>
              </a:lnSpc>
              <a:spcBef>
                <a:spcPts val="0"/>
              </a:spcBef>
              <a:spcAft>
                <a:spcPts val="1600"/>
              </a:spcAft>
              <a:buNone/>
            </a:pPr>
            <a:endParaRPr sz="1800" dirty="0">
              <a:solidFill>
                <a:schemeClr val="dk1"/>
              </a:solidFill>
              <a:latin typeface="Times New Roman"/>
              <a:ea typeface="Times New Roman"/>
              <a:cs typeface="Times New Roman"/>
              <a:sym typeface="Times New Roman"/>
            </a:endParaRPr>
          </a:p>
        </p:txBody>
      </p:sp>
      <p:sp>
        <p:nvSpPr>
          <p:cNvPr id="108" name="Shape 108"/>
          <p:cNvSpPr txBox="1">
            <a:spLocks noGrp="1"/>
          </p:cNvSpPr>
          <p:nvPr>
            <p:ph type="title"/>
          </p:nvPr>
        </p:nvSpPr>
        <p:spPr>
          <a:xfrm>
            <a:off x="223200" y="82425"/>
            <a:ext cx="4472400" cy="5955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dirty="0">
                <a:latin typeface="Times New Roman"/>
                <a:ea typeface="Times New Roman"/>
                <a:cs typeface="Times New Roman"/>
                <a:sym typeface="Times New Roman"/>
              </a:rPr>
              <a:t>Simulation and Results </a:t>
            </a:r>
          </a:p>
          <a:p>
            <a:pPr lvl="0" rtl="0">
              <a:spcBef>
                <a:spcPts val="0"/>
              </a:spcBef>
              <a:buNone/>
            </a:pPr>
            <a:endParaRPr dirty="0"/>
          </a:p>
        </p:txBody>
      </p:sp>
      <p:sp>
        <p:nvSpPr>
          <p:cNvPr id="109" name="Shape 109"/>
          <p:cNvSpPr txBox="1"/>
          <p:nvPr/>
        </p:nvSpPr>
        <p:spPr>
          <a:xfrm>
            <a:off x="710150" y="4240400"/>
            <a:ext cx="3000000" cy="482700"/>
          </a:xfrm>
          <a:prstGeom prst="rect">
            <a:avLst/>
          </a:prstGeom>
          <a:noFill/>
          <a:ln>
            <a:noFill/>
          </a:ln>
        </p:spPr>
        <p:txBody>
          <a:bodyPr lIns="91425" tIns="91425" rIns="91425" bIns="91425" anchor="ctr" anchorCtr="0">
            <a:noAutofit/>
          </a:bodyPr>
          <a:lstStyle/>
          <a:p>
            <a:pPr lvl="0" indent="457200" rtl="0">
              <a:lnSpc>
                <a:spcPct val="115000"/>
              </a:lnSpc>
              <a:spcBef>
                <a:spcPts val="0"/>
              </a:spcBef>
              <a:spcAft>
                <a:spcPts val="1600"/>
              </a:spcAft>
              <a:buNone/>
            </a:pPr>
            <a:r>
              <a:rPr lang="en" sz="1800">
                <a:solidFill>
                  <a:schemeClr val="dk1"/>
                </a:solidFill>
                <a:latin typeface="Times New Roman"/>
                <a:ea typeface="Times New Roman"/>
                <a:cs typeface="Times New Roman"/>
                <a:sym typeface="Times New Roman"/>
              </a:rPr>
              <a:t>(23% Less Energy)			</a:t>
            </a:r>
          </a:p>
        </p:txBody>
      </p:sp>
      <p:pic>
        <p:nvPicPr>
          <p:cNvPr id="110" name="Shape 110" descr="Energies.jpg"/>
          <p:cNvPicPr preferRelativeResize="0"/>
          <p:nvPr/>
        </p:nvPicPr>
        <p:blipFill>
          <a:blip r:embed="rId4">
            <a:alphaModFix/>
          </a:blip>
          <a:stretch>
            <a:fillRect/>
          </a:stretch>
        </p:blipFill>
        <p:spPr>
          <a:xfrm>
            <a:off x="4149324" y="82424"/>
            <a:ext cx="5031000" cy="5061074"/>
          </a:xfrm>
          <a:prstGeom prst="rect">
            <a:avLst/>
          </a:prstGeom>
          <a:noFill/>
          <a:ln>
            <a:noFill/>
          </a:ln>
        </p:spPr>
      </p:pic>
      <p:pic>
        <p:nvPicPr>
          <p:cNvPr id="2" name="cVd9i4fNh8I">
            <a:hlinkClick r:id="" action="ppaction://media"/>
          </p:cNvPr>
          <p:cNvPicPr>
            <a:picLocks noRot="1" noChangeAspect="1"/>
          </p:cNvPicPr>
          <p:nvPr>
            <a:videoFile r:link="rId1"/>
          </p:nvPr>
        </p:nvPicPr>
        <p:blipFill>
          <a:blip r:embed="rId5"/>
          <a:stretch>
            <a:fillRect/>
          </a:stretch>
        </p:blipFill>
        <p:spPr>
          <a:xfrm>
            <a:off x="383059" y="1393975"/>
            <a:ext cx="3521676" cy="2641257"/>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Shape 116"/>
          <p:cNvSpPr txBox="1">
            <a:spLocks noGrp="1"/>
          </p:cNvSpPr>
          <p:nvPr>
            <p:ph type="title"/>
          </p:nvPr>
        </p:nvSpPr>
        <p:spPr>
          <a:xfrm>
            <a:off x="223199" y="82425"/>
            <a:ext cx="6202200" cy="5955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dirty="0">
                <a:latin typeface="Times New Roman"/>
                <a:ea typeface="Times New Roman"/>
                <a:cs typeface="Times New Roman"/>
                <a:sym typeface="Times New Roman"/>
              </a:rPr>
              <a:t>Conclusion and Future Extension</a:t>
            </a:r>
          </a:p>
          <a:p>
            <a:pPr lvl="0" rtl="0">
              <a:spcBef>
                <a:spcPts val="0"/>
              </a:spcBef>
              <a:buNone/>
            </a:pPr>
            <a:endParaRPr dirty="0"/>
          </a:p>
        </p:txBody>
      </p:sp>
      <p:pic>
        <p:nvPicPr>
          <p:cNvPr id="117" name="Shape 117" descr="Trajectories.jpg"/>
          <p:cNvPicPr preferRelativeResize="0"/>
          <p:nvPr/>
        </p:nvPicPr>
        <p:blipFill>
          <a:blip r:embed="rId4">
            <a:alphaModFix/>
          </a:blip>
          <a:stretch>
            <a:fillRect/>
          </a:stretch>
        </p:blipFill>
        <p:spPr>
          <a:xfrm>
            <a:off x="-187438" y="677925"/>
            <a:ext cx="4623514" cy="4233219"/>
          </a:xfrm>
          <a:prstGeom prst="rect">
            <a:avLst/>
          </a:prstGeom>
          <a:noFill/>
          <a:ln>
            <a:noFill/>
          </a:ln>
        </p:spPr>
      </p:pic>
      <p:pic>
        <p:nvPicPr>
          <p:cNvPr id="2" name="RwjY9YBfQP0">
            <a:hlinkClick r:id="" action="ppaction://media"/>
          </p:cNvPr>
          <p:cNvPicPr>
            <a:picLocks noRot="1" noChangeAspect="1"/>
          </p:cNvPicPr>
          <p:nvPr>
            <a:videoFile r:link="rId1"/>
          </p:nvPr>
        </p:nvPicPr>
        <p:blipFill>
          <a:blip r:embed="rId5"/>
          <a:stretch>
            <a:fillRect/>
          </a:stretch>
        </p:blipFill>
        <p:spPr>
          <a:xfrm>
            <a:off x="4436076" y="1428750"/>
            <a:ext cx="4090086" cy="3067565"/>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559</Words>
  <Application>Microsoft Office PowerPoint</Application>
  <PresentationFormat>On-screen Show (16:9)</PresentationFormat>
  <Paragraphs>72</Paragraphs>
  <Slides>6</Slides>
  <Notes>6</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simple-light-2</vt:lpstr>
      <vt:lpstr>Optimization of Basketball’s 3-pt Shot</vt:lpstr>
      <vt:lpstr>Literature Review </vt:lpstr>
      <vt:lpstr> Methods and Models</vt:lpstr>
      <vt:lpstr>Results </vt:lpstr>
      <vt:lpstr>Simulation and Results  </vt:lpstr>
      <vt:lpstr>Conclusion and Future Extension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Basketball’s 3-pt Shot</dc:title>
  <cp:lastModifiedBy>Rayal Raj-Prasad</cp:lastModifiedBy>
  <cp:revision>6</cp:revision>
  <dcterms:modified xsi:type="dcterms:W3CDTF">2016-12-06T19:57:41Z</dcterms:modified>
</cp:coreProperties>
</file>