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3" r:id="rId4"/>
    <p:sldId id="264" r:id="rId5"/>
    <p:sldId id="261" r:id="rId6"/>
    <p:sldId id="262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423655-99F4-414A-A281-B166C626FBED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D39DCE-FDDD-4C68-8894-D92266AFB0D9}" type="datetime1">
              <a:rPr lang="ru-RU" smtClean="0"/>
              <a:t>18.01.2023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76F51D-0E6E-4A75-A23B-D254C0D52FAE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39109F-FA39-4352-92A9-8AA49B62A697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B8888-E102-45DF-A94C-4B7EAA750ED8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762D60-F5ED-487E-879C-FFEAD324A64B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" sz="800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" sz="800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CCB53E-3003-46EC-9147-1EB4A113050D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A90B4B-F7DE-484E-BCF4-80CF0386CBEA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C53675-63B5-475C-9581-11F28D58B6F8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C7FA24-3B06-42D5-9D27-1B01EF6B8A1A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84A81F-4A8D-4EFF-B3FE-B7FF49A0FE1D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4FA72-B21F-47D1-986F-7973CEFBCDC2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23D99-D265-49DC-9C82-B2D75F321266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19514-BEB7-4F29-887F-8F464FC6AC4F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677EE-D5B7-49AE-9C2F-2BBA7A188D04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E4904-EB69-4509-980A-A41B9F62C514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F90A9C-323C-4429-AE52-049736C99CF5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E08748-9155-4E8C-8B18-D34929B7DA3F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438F62-8E28-4B7D-A8DA-6957C9310073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F338F7-D97C-4122-9BE8-A78CC781FF6F}" type="datetime1">
              <a:rPr lang="ru-RU" smtClean="0"/>
              <a:t>18.01.2023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чашки, кофе, еды, напитка&#10;&#10;Автоматически созданное описание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7200" dirty="0"/>
              <a:t>Жизненный цикл ПО. Понятие ЖЦ ПО. Основные этапы ЖЦ ПО.</a:t>
            </a:r>
            <a:endParaRPr lang="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ru" sz="2800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FCFE-F168-9F15-07DA-4D265760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767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ru-RU" dirty="0"/>
              <a:t>«Iterative Model» </a:t>
            </a:r>
            <a:br>
              <a:rPr lang="ru-RU" dirty="0"/>
            </a:br>
            <a:r>
              <a:rPr lang="ru-RU" dirty="0"/>
              <a:t>(итеративная или итерационная модель)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3B3E-C082-7034-20CC-EC802210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ru-RU" dirty="0"/>
              <a:t>Итерационная модель жизненного цикла не требует для начала полной спецификации требований. Вместо этого, создание начинается с реализации части функционала, становящейся базой для определения дальнейших требований. Этот процесс повторяется. Версия может быть неидеальна, главное, чтобы она работала. Понимая конечную цель, мы стремимся к ней так, чтобы каждый шаг был результативен, а каждая версия — работоспособна.</a:t>
            </a:r>
            <a:endParaRPr lang="en-US" dirty="0"/>
          </a:p>
          <a:p>
            <a:pPr marL="36900" indent="0">
              <a:buNone/>
            </a:pPr>
            <a:r>
              <a:rPr lang="ru-RU" dirty="0"/>
              <a:t>Примером итерационной разработки может служить распознавание голоса. Первые исследования и подготовка научного аппарата начались давно, в начале — в мыслях, затем — на бумаге. С каждой новой итерацией качество распознавания улучшалось. Тем не менее, идеальное распознавание еще не достигнуто, следовательно, задача еще не решена полностью.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3866-FA6E-3AB7-5D23-E97E5D92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18.01.2023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5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89CB-24FE-7C39-0FA9-0DA04C54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«Spiral Model» (</a:t>
            </a:r>
            <a:r>
              <a:rPr lang="ru-RU" dirty="0"/>
              <a:t>спиральная модель)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0B3C-E39A-3E4E-8E0C-16EC28C58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ru-RU" dirty="0"/>
              <a:t>«Спиральная модель» похожа на инкрементную, но с акцентом на анализ рисков. Она хорошо работает для решения критически важных бизнес-задач, когда неудача несовместима с деятельностью компании, в условиях выпуска новых продуктовых линеек, при необходимости научных исследований и практической апробации.</a:t>
            </a:r>
            <a:endParaRPr lang="en-US" dirty="0"/>
          </a:p>
          <a:p>
            <a:pPr marL="36900" indent="0">
              <a:buNone/>
            </a:pPr>
            <a:r>
              <a:rPr lang="ru-RU" dirty="0"/>
              <a:t>Спиральная модель предполагает 4 этапа для каждого витка:</a:t>
            </a:r>
            <a:endParaRPr lang="en-US" dirty="0"/>
          </a:p>
          <a:p>
            <a:r>
              <a:rPr lang="ru-RU" dirty="0"/>
              <a:t>Планирование</a:t>
            </a:r>
          </a:p>
          <a:p>
            <a:r>
              <a:rPr lang="ru-RU" dirty="0"/>
              <a:t>Анализ рисков</a:t>
            </a:r>
          </a:p>
          <a:p>
            <a:r>
              <a:rPr lang="ru-RU" dirty="0"/>
              <a:t>Конструирование</a:t>
            </a:r>
          </a:p>
          <a:p>
            <a:r>
              <a:rPr lang="ru-RU" dirty="0"/>
              <a:t>Оценка результата и при удовлетворительном качестве переход к новому витку.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6D66-F40C-2796-2492-2434029D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18.01.2023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1C35-92F4-050B-F421-4BF4A1DF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жизненного цикла ПО. </a:t>
            </a:r>
            <a:br>
              <a:rPr lang="ru-RU" dirty="0"/>
            </a:br>
            <a:r>
              <a:rPr lang="ru-RU" dirty="0"/>
              <a:t>Модель ЖЦ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8D51-5327-7740-F3AA-B1912499F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22484"/>
            <a:ext cx="10353762" cy="1398514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ЖЦ ПО определяется как период времени, который начинается с момента принятия решения о необходимости создания ПО и заканчивается в момент его полного изъятия из эксплуатации.</a:t>
            </a:r>
          </a:p>
          <a:p>
            <a:pPr marL="36900" indent="0">
              <a:buNone/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 жизненного цикла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это структура, определяющая последовательность выполнения и взаимосвязи процессов, действий и задач на протяжении ЖЦ.</a:t>
            </a:r>
          </a:p>
          <a:p>
            <a:pPr marL="36900" indent="0">
              <a:buNone/>
            </a:pP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AC57-C03C-18BE-B11E-D900D550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18.01.2023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3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AD31FE-EA9F-9E78-4245-7A380E56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процессы ЖЦ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5B4A6-DB6A-F9E0-03D7-AD79E2C34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404751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Приобретение - </a:t>
            </a:r>
            <a:r>
              <a:rPr lang="ru-RU" sz="2000" dirty="0"/>
              <a:t>определяет действия предприятия-покупателя, которое приобретает программный продукт</a:t>
            </a:r>
          </a:p>
          <a:p>
            <a:r>
              <a:rPr lang="ru-RU" dirty="0"/>
              <a:t>Разработка - </a:t>
            </a:r>
            <a:r>
              <a:rPr lang="ru-RU" sz="2000" dirty="0"/>
              <a:t>определяет действия предприятия-разработчика, которое разрабатывает принцип построения программного обеспечения и программный продукт. </a:t>
            </a:r>
          </a:p>
          <a:p>
            <a:r>
              <a:rPr lang="ru-RU" dirty="0"/>
              <a:t>Эксплуатация - </a:t>
            </a:r>
            <a:r>
              <a:rPr lang="ru-RU" sz="2200" dirty="0">
                <a:effectLst/>
              </a:rPr>
              <a:t>о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пределяет действия персонала эксплуатации, который обеспечивает обслуживание вычислительной системы в процессе еѐ функционирования в интересах пользователей. </a:t>
            </a:r>
            <a:endParaRPr lang="ru-RU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EDF012-BADE-A09A-A544-011A02B52E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Поставка - определяет действия предприятия-поставщика, которое снабжает покупателя программным продуктом. </a:t>
            </a:r>
          </a:p>
          <a:p>
            <a:r>
              <a:rPr lang="ru-RU" dirty="0"/>
              <a:t>Сопровождение - определяет действия персонала  сопровождения, который обеспечивает инсталляцию и удаление программного продукта, его сопровождение, что представляет собой  поддержку текущего состояния и функциональную пригодность, а также действия по управлению модификациями.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F3F72-B78D-2C44-B606-561AC63D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18.01.2023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5FAD-C1C7-C0A3-1C05-E64AD0F7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Вспомогательные процессы ЖЦ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98EFB-09F7-39E9-EAF8-F9E9CA0546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Документирование - </a:t>
            </a:r>
            <a:r>
              <a:rPr lang="ru-RU" sz="2000" dirty="0"/>
              <a:t>определяет действия для записи результатов выполнения какого-либо из процессов жизненного цикла. </a:t>
            </a:r>
          </a:p>
          <a:p>
            <a:r>
              <a:rPr lang="ru-RU" dirty="0"/>
              <a:t>Обеспечение качества - определяет действия для объективной гарантии, что программный продукт и процессы жизненного цикла соответствуют определѐнным требованиям к ним и придерживаются  установленных замыслов. </a:t>
            </a:r>
          </a:p>
          <a:p>
            <a:r>
              <a:rPr lang="ru-RU" dirty="0"/>
              <a:t>Аттестация - определяет действия (покупателя, поставщика, независимой стороны) для подтверждения качества программного продукта по общепринятой или официальной процедуре. </a:t>
            </a:r>
          </a:p>
          <a:p>
            <a:r>
              <a:rPr lang="ru-RU" dirty="0"/>
              <a:t>Проверка - Определяет деятельность для определения соответствия с требованиями, замыслами и контрактом.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5371F-E01E-8ABD-6297-5D3F950C6B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Управление конфигурацией - определяет действия по управлению конфигурацией. </a:t>
            </a:r>
          </a:p>
          <a:p>
            <a:r>
              <a:rPr lang="ru-RU" dirty="0"/>
              <a:t>Верификация - определяет действия (для покупателя, поставщика, независимой стороны) для верификации программного продукта с различной глубиной зависимости от проекта программного обеспечения. </a:t>
            </a:r>
          </a:p>
          <a:p>
            <a:r>
              <a:rPr lang="ru-RU" dirty="0"/>
              <a:t>Совместная оценка - определяет действия для оценки состояния и результатов чего-нибудь в программном продукте или проекте программного обеспечения. </a:t>
            </a:r>
          </a:p>
          <a:p>
            <a:r>
              <a:rPr lang="ru-RU" dirty="0"/>
              <a:t>Решение проблем - определяет процесс анализа и устранения проблем (включая несоответствия), какова бы ни была их природа или источник, которые были обнаружены на протяжении разработки, эксплуатации, сопровождения или других процессов жизненного цикла.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C451A-8532-0A26-D03F-5C8795BB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519514-BEB7-4F29-887F-8F464FC6AC4F}" type="datetime1">
              <a:rPr lang="ru-RU" smtClean="0"/>
              <a:t>18.01.2023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7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3866-C61B-DF15-A8B5-B945B4D5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модели ЖЦ.</a:t>
            </a:r>
            <a:br>
              <a:rPr lang="ru-RU" dirty="0"/>
            </a:br>
            <a:r>
              <a:rPr lang="ru-RU" dirty="0"/>
              <a:t>Каскадная модель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BB65C-F4B9-01B7-00D4-6CA6C16EE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Каскадная модель – разбивает процесс ЖЦ на пять этапов, выполняемых последовательно, один за другим. Выделяют этапы модели:</a:t>
            </a:r>
          </a:p>
          <a:p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Анализ</a:t>
            </a:r>
          </a:p>
          <a:p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</a:t>
            </a:r>
          </a:p>
          <a:p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</a:t>
            </a:r>
          </a:p>
          <a:p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Внедрение</a:t>
            </a:r>
          </a:p>
          <a:p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Сопровождение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26C67-D08B-E360-0FBA-095A21C6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18.01.2023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6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E8E3-B091-C678-40DB-8D9E1638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модели ЖЦ.</a:t>
            </a:r>
            <a:br>
              <a:rPr lang="ru-RU" dirty="0"/>
            </a:br>
            <a:r>
              <a:rPr lang="ru-RU" dirty="0"/>
              <a:t>Спиральная модель.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D2B2-3622-EE7F-73C0-BA8ACF84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Спиральная модель так же определяет пять этапов, которые могут, при необходимости, повторяться на протяжении всего ЖЦ ПО</a:t>
            </a:r>
          </a:p>
          <a:p>
            <a:r>
              <a:rPr lang="ru-RU" dirty="0"/>
              <a:t>Определение требований</a:t>
            </a:r>
          </a:p>
          <a:p>
            <a:r>
              <a:rPr lang="ru-RU" dirty="0"/>
              <a:t>Анализ</a:t>
            </a:r>
          </a:p>
          <a:p>
            <a:r>
              <a:rPr lang="ru-RU" dirty="0"/>
              <a:t>Проектирование</a:t>
            </a:r>
          </a:p>
          <a:p>
            <a:r>
              <a:rPr lang="ru-RU" dirty="0"/>
              <a:t>Реализация и тестирование</a:t>
            </a:r>
          </a:p>
          <a:p>
            <a:r>
              <a:rPr lang="ru-RU" dirty="0"/>
              <a:t>Интеграция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54A9-7AB1-448B-7E71-768D8FAC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18.01.2023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7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9FBF-745E-6753-391A-602C5C16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модели ЖЦ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42439-98AA-D487-084C-1569D8DCB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Выделяют несколько дополнительных моделец жизненного цикла программного обеспечения.</a:t>
            </a:r>
          </a:p>
          <a:p>
            <a:r>
              <a:rPr lang="en-US" dirty="0"/>
              <a:t>RAD Model</a:t>
            </a:r>
            <a:r>
              <a:rPr lang="ru-RU" dirty="0"/>
              <a:t> (или </a:t>
            </a:r>
            <a:r>
              <a:rPr lang="en-US" dirty="0"/>
              <a:t>rapid application development model</a:t>
            </a:r>
            <a:r>
              <a:rPr lang="ru-RU" dirty="0"/>
              <a:t> </a:t>
            </a:r>
            <a:r>
              <a:rPr lang="en-US" dirty="0"/>
              <a:t>/</a:t>
            </a:r>
            <a:r>
              <a:rPr lang="ru-RU" dirty="0"/>
              <a:t> быстрая разработка приложений)</a:t>
            </a:r>
            <a:endParaRPr lang="en-US" dirty="0"/>
          </a:p>
          <a:p>
            <a:r>
              <a:rPr lang="en-US" dirty="0"/>
              <a:t>Agile Model</a:t>
            </a:r>
            <a:r>
              <a:rPr lang="ru-RU" dirty="0"/>
              <a:t> (гибкая методология разработки)</a:t>
            </a:r>
            <a:endParaRPr lang="en-US" dirty="0"/>
          </a:p>
          <a:p>
            <a:r>
              <a:rPr lang="en-US" dirty="0"/>
              <a:t>Iterative Model (</a:t>
            </a:r>
            <a:r>
              <a:rPr lang="ru-RU" dirty="0"/>
              <a:t>итеративная или итерационная модель</a:t>
            </a:r>
            <a:endParaRPr lang="en-US" dirty="0"/>
          </a:p>
          <a:p>
            <a:r>
              <a:rPr lang="en-US" dirty="0"/>
              <a:t>Spiral Model</a:t>
            </a:r>
            <a:r>
              <a:rPr lang="ru-RU" dirty="0"/>
              <a:t> (спиральная модель)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D3761-C5F3-5BCE-8EC5-4347779E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18.01.2023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7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9F20-D289-9FB9-5742-909C511B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Model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9D0F-9FE5-05FA-2DE1-21977CAB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ru-RU" dirty="0"/>
              <a:t>Модель быстрой разработки приложений включает следующие фазы: </a:t>
            </a:r>
          </a:p>
          <a:p>
            <a:r>
              <a:rPr lang="ru-RU" dirty="0"/>
              <a:t>Бизнес-моделирование: определение списка информационных потоков между различными подразделениями.</a:t>
            </a:r>
          </a:p>
          <a:p>
            <a:r>
              <a:rPr lang="ru-RU" dirty="0"/>
              <a:t>Моделирование данных: информация, собранная на предыдущем этапе, используется для определения объектов и иных сущностей, необходимых для циркуляции информации.</a:t>
            </a:r>
          </a:p>
          <a:p>
            <a:r>
              <a:rPr lang="ru-RU" dirty="0"/>
              <a:t>Моделирование процесса: информационные потоки связывают объекты для достижения целей разработки.</a:t>
            </a:r>
          </a:p>
          <a:p>
            <a:r>
              <a:rPr lang="ru-RU" dirty="0"/>
              <a:t>Сборка приложения: используются средства автоматической сборки для преобразования моделей системы автоматического проектирования в код.</a:t>
            </a:r>
          </a:p>
          <a:p>
            <a:r>
              <a:rPr lang="ru-RU" dirty="0"/>
              <a:t>Тестирование: тестируются новые компоненты и интерфейсы.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C4AA-6224-6D43-294C-F6F977D3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18.01.2023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0598-70C1-D3F1-6C07-453FF410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Agile Model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(гибкая методология)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ACB2-FFB9-8733-4738-7090E092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ru-RU" dirty="0"/>
              <a:t>В «гибкой» методологии разработки после каждой итерации заказчик может наблюдать результат и понимать, удовлетворяет он его или нет. Это одно из преимуществ гибкой модели. К ее недостаткам относят то, что из-за отсутствия конкретных формулировок результатов сложно оценить трудозатраты и стоимость, требуемые на разработку. </a:t>
            </a:r>
            <a:endParaRPr lang="en-US" dirty="0"/>
          </a:p>
          <a:p>
            <a:pPr marL="36900" indent="0">
              <a:buNone/>
            </a:pPr>
            <a:r>
              <a:rPr lang="ru-RU" dirty="0"/>
              <a:t>Методология включает в себя:</a:t>
            </a:r>
          </a:p>
          <a:p>
            <a:r>
              <a:rPr lang="ru-RU" dirty="0"/>
              <a:t>Планирование</a:t>
            </a:r>
          </a:p>
          <a:p>
            <a:r>
              <a:rPr lang="ru-RU" dirty="0"/>
              <a:t>Разработку</a:t>
            </a:r>
          </a:p>
          <a:p>
            <a:r>
              <a:rPr lang="ru-RU" dirty="0"/>
              <a:t>Тестирование</a:t>
            </a:r>
          </a:p>
          <a:p>
            <a:r>
              <a:rPr lang="ru-RU" dirty="0"/>
              <a:t>Демонстрацию</a:t>
            </a:r>
          </a:p>
          <a:p>
            <a:endParaRPr lang="ru-RU" dirty="0"/>
          </a:p>
          <a:p>
            <a:pPr marL="36900" indent="0">
              <a:buNone/>
            </a:pP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CB237-841B-DCB3-4D7C-6231AD36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4FA72-B21F-47D1-986F-7973CEFBCDC2}" type="datetime1">
              <a:rPr lang="ru-RU" smtClean="0"/>
              <a:t>18.01.2023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4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01_TF12214701" id="{56759B6B-9885-49D2-982D-9646159608C0}" vid="{37F740C0-197C-4D7E-9343-79430DBFAB7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{4B32D50C-54DC-435E-8ABE-8D3A8FF6E361}tf12214701_win32</Template>
  <TotalTime>69</TotalTime>
  <Words>819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Goudy Old Style</vt:lpstr>
      <vt:lpstr>Times New Roman</vt:lpstr>
      <vt:lpstr>Wingdings 2</vt:lpstr>
      <vt:lpstr>СланецVTI</vt:lpstr>
      <vt:lpstr>Жизненный цикл ПО. Понятие ЖЦ ПО. Основные этапы ЖЦ ПО.</vt:lpstr>
      <vt:lpstr>Определение жизненного цикла ПО.  Модель ЖЦ</vt:lpstr>
      <vt:lpstr>Основные процессы ЖЦ</vt:lpstr>
      <vt:lpstr>Вспомогательные процессы ЖЦ</vt:lpstr>
      <vt:lpstr>Основные модели ЖЦ. Каскадная модель</vt:lpstr>
      <vt:lpstr>Основные модели ЖЦ. Спиральная модель.</vt:lpstr>
      <vt:lpstr>Дополнительные модели ЖЦ</vt:lpstr>
      <vt:lpstr>RAD Model</vt:lpstr>
      <vt:lpstr>Agile Model  (гибкая методология)</vt:lpstr>
      <vt:lpstr>«Iterative Model»  (итеративная или итерационная модель)</vt:lpstr>
      <vt:lpstr>«Spiral Model» (спиральная модель)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ПО. Понятие ЖЦ ПО. Основные этапы ЖЦ ПО.</dc:title>
  <dc:creator>PaLeVoO PaLeVoO</dc:creator>
  <cp:lastModifiedBy>PaLeVoO PaLeVoO</cp:lastModifiedBy>
  <cp:revision>1</cp:revision>
  <dcterms:created xsi:type="dcterms:W3CDTF">2023-01-18T05:19:06Z</dcterms:created>
  <dcterms:modified xsi:type="dcterms:W3CDTF">2023-01-18T06:28:41Z</dcterms:modified>
</cp:coreProperties>
</file>