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9" r:id="rId4"/>
    <p:sldId id="260" r:id="rId5"/>
    <p:sldId id="261" r:id="rId6"/>
    <p:sldId id="263" r:id="rId7"/>
    <p:sldId id="264" r:id="rId8"/>
    <p:sldId id="265" r:id="rId9"/>
    <p:sldId id="262" r:id="rId10"/>
    <p:sldId id="25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116" d="100"/>
          <a:sy n="116" d="100"/>
        </p:scale>
        <p:origin x="354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0F1244-EB86-4752-944C-32D9048EFCCC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60D524-EB5F-4E33-A65E-4B797E20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566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60D524-EB5F-4E33-A65E-4B797E20057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8321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60D524-EB5F-4E33-A65E-4B797E20057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1232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60D524-EB5F-4E33-A65E-4B797E20057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291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60D524-EB5F-4E33-A65E-4B797E20057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2281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60D524-EB5F-4E33-A65E-4B797E20057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9840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60D524-EB5F-4E33-A65E-4B797E20057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986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621D0-44BB-410F-9ECF-410C0C93A3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C6C5E8-22C5-42C4-B80B-F22EEEB3CF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A9ED7-272B-4E55-ADC6-510830B7C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56A55-E6BB-4462-8862-C7BA1EA1553E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7CA23D-3577-4F3D-B335-048ACFDB5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4209FC-415A-4693-AFE0-6EED7E232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91B0F-10A2-4028-A034-C7ECDE41A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012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F51D4-9A2B-40C5-A113-A53BE9F4F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BC79FE-8A4B-47FE-B55E-02CB790CC8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53BDDA-950F-4BBD-A3BF-C422953D2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56A55-E6BB-4462-8862-C7BA1EA1553E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7F9931-192D-4EC7-B02C-D1C4B473E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0094C0-9AF9-4020-80C8-C5A043BB6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91B0F-10A2-4028-A034-C7ECDE41A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898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983246-6238-42EB-B32D-F30E1554AB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C56542-705D-442D-A0A9-0277A1D01A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7E0436-99B1-4DFC-8A8F-8E3EF2181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56A55-E6BB-4462-8862-C7BA1EA1553E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D1B3AB-7E07-4751-BFB6-2AA9EBDBA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251AD-4EF1-481C-A90F-F02DB39AA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91B0F-10A2-4028-A034-C7ECDE41A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091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1F281-81C8-4624-A72F-8486BC282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EDE31-E62C-4137-9D51-F3F21F789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1636C-740E-42D6-A933-4009C1B65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56A55-E6BB-4462-8862-C7BA1EA1553E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809E67-E4DD-4302-A883-59381BCEC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7CB3A-F820-432A-91B5-706450031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91B0F-10A2-4028-A034-C7ECDE41A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772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0097B-14B7-4D8B-94BD-DE08668D1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A04901-041E-4B39-9369-D94B880D5F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FEBCDC-7799-4124-B101-E6A39A56C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56A55-E6BB-4462-8862-C7BA1EA1553E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BE9CDA-1A98-409F-ABA2-61B5D8D1D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25C14-A949-4AE9-BB6B-6AEE67645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91B0F-10A2-4028-A034-C7ECDE41A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300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20408-F284-4F61-B0AB-2F7302766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7D256-FB9B-49FC-9043-9A12E1E42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4C2E1-46D0-4CCF-B9C6-35AD75B0DC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573442-68D4-4B03-9AA5-9B484C27E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56A55-E6BB-4462-8862-C7BA1EA1553E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E8F902-8D2B-4EE7-9483-54358ECA9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4CAB5E-C134-4D92-9C78-22489291E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91B0F-10A2-4028-A034-C7ECDE41A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640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00BF7-9C86-4C9D-AAD3-E0236CD8C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42AA45-1F4D-4ADF-8FAE-D914D16132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DA879D-E090-4D3C-8B68-AA5289CFF2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394FDE-86F8-482D-86CA-15F2E10616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9A2060-7DA8-4CDF-8C64-9E4E06EE30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C13E47-DDD4-4A6B-BED4-9D759499F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56A55-E6BB-4462-8862-C7BA1EA1553E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47E79B-2B86-4140-84A0-E5506A719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5953B6-8309-44CA-886E-23C90E6AD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91B0F-10A2-4028-A034-C7ECDE41A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806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65E88-88C1-442E-9424-33F953264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86414A-4EFF-49C2-927E-0E7A04909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56A55-E6BB-4462-8862-C7BA1EA1553E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C260C3-7CAB-4C98-9656-ACCE5BD5E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72151A-0BEC-4336-8B8E-56D4BB695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91B0F-10A2-4028-A034-C7ECDE41A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297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F1C934-1839-4AAA-9046-CAE84ACA5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56A55-E6BB-4462-8862-C7BA1EA1553E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7CE406-A224-4D8E-B6E9-A78DB6C03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EC2CB2-B532-4957-9283-76D109415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91B0F-10A2-4028-A034-C7ECDE41A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092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912B0-97CE-46BE-A446-5E90C7631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2C911-188C-47F1-91E7-CDD5C84B4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5EAAB1-E746-408E-ADD1-56120F088B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B24770-ED05-4E36-BF66-52A78A6D7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56A55-E6BB-4462-8862-C7BA1EA1553E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B80DCF-A9CB-4C28-A631-6A3DDEACB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285B15-5BA4-4C99-8B35-A19576000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91B0F-10A2-4028-A034-C7ECDE41A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309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509B6-A667-42E2-BF27-FF0E2662A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22A35B-C3A5-48BD-BFE2-F242A3FFA2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FF5D34-EE22-4331-A42C-B36D2A4514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66585B-8AB5-4DE9-993E-956983B10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56A55-E6BB-4462-8862-C7BA1EA1553E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CE7781-FE6A-454A-8EC5-0A0FE1453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200CE4-3A72-4801-9125-0870D304F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91B0F-10A2-4028-A034-C7ECDE41A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270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709E56-4DA0-42EC-AE2A-96DD5E0C9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EA5993-946A-47F4-8092-EE2A43D073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A70E25-0760-4C5E-B2F9-38C911F873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956A55-E6BB-4462-8862-C7BA1EA1553E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05DBD1-0724-427F-A8C2-7B8B24E47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52C8B3-41FE-4A55-BDAF-845FF0FF4D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D91B0F-10A2-4028-A034-C7ECDE41A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969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jpg"/><Relationship Id="rId7" Type="http://schemas.microsoft.com/office/2007/relationships/hdphoto" Target="../media/hdphoto1.wd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microsoft.com/office/2007/relationships/hdphoto" Target="../media/hdphoto1.wd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hyperlink" Target="http://commons.wikimedia.org/wiki/File:Internet-talk-error.svg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jp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commons.wikimedia.org/wiki/File:Internet-talk-error.svg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8">
            <a:extLst>
              <a:ext uri="{FF2B5EF4-FFF2-40B4-BE49-F238E27FC236}">
                <a16:creationId xmlns:a16="http://schemas.microsoft.com/office/drawing/2014/main" id="{0BC9EFE1-D8CB-4668-9980-DB108327A7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5" y="0"/>
            <a:ext cx="6271569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0">
            <a:extLst>
              <a:ext uri="{FF2B5EF4-FFF2-40B4-BE49-F238E27FC236}">
                <a16:creationId xmlns:a16="http://schemas.microsoft.com/office/drawing/2014/main" id="{7CBAE1BD-B8E4-4029-8AA2-C77E4FED9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1797BD3-7836-446D-8761-13E7D1C487F8}"/>
              </a:ext>
            </a:extLst>
          </p:cNvPr>
          <p:cNvSpPr/>
          <p:nvPr/>
        </p:nvSpPr>
        <p:spPr>
          <a:xfrm>
            <a:off x="6903123" y="3017531"/>
            <a:ext cx="4805996" cy="324331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0" cap="none" spc="0" dirty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Group 6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400" b="0" cap="none" spc="0" dirty="0">
              <a:ln w="0"/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  <a:p>
            <a:pPr marL="571500" indent="-5715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400" dirty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Sameer </a:t>
            </a:r>
            <a:r>
              <a:rPr lang="en-US" sz="4400" dirty="0" err="1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Barretto</a:t>
            </a:r>
            <a:endParaRPr lang="en-US" sz="4400" dirty="0">
              <a:ln w="0"/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  <a:p>
            <a:pPr marL="571500" indent="-5715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400" dirty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Brayan Alfonso</a:t>
            </a:r>
          </a:p>
          <a:p>
            <a:pPr marL="571500" indent="-5715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400" dirty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Aayush Shah</a:t>
            </a:r>
          </a:p>
          <a:p>
            <a:pPr marL="571500" indent="-5715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400" dirty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Rory Dune</a:t>
            </a:r>
          </a:p>
          <a:p>
            <a:pPr marL="571500" indent="-5715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400" dirty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Anirudh Sharma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400" dirty="0">
              <a:ln w="0"/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400" b="0" cap="none" spc="0" dirty="0">
              <a:ln w="0"/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27" name="Freeform 49">
            <a:extLst>
              <a:ext uri="{FF2B5EF4-FFF2-40B4-BE49-F238E27FC236}">
                <a16:creationId xmlns:a16="http://schemas.microsoft.com/office/drawing/2014/main" id="{77DA6D33-2D62-458C-BF5D-DBF612FD5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590635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accent3"/>
                </a:gs>
                <a:gs pos="100000">
                  <a:schemeClr val="accent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57A21A-8DD7-40E4-8DF1-34EDACFAEEA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13693"/>
          <a:stretch/>
        </p:blipFill>
        <p:spPr>
          <a:xfrm>
            <a:off x="1" y="770037"/>
            <a:ext cx="5298683" cy="6097438"/>
          </a:xfrm>
          <a:custGeom>
            <a:avLst/>
            <a:gdLst>
              <a:gd name="connsiteX0" fmla="*/ 2178155 w 5298683"/>
              <a:gd name="connsiteY0" fmla="*/ 0 h 6097438"/>
              <a:gd name="connsiteX1" fmla="*/ 5298683 w 5298683"/>
              <a:gd name="connsiteY1" fmla="*/ 3120527 h 6097438"/>
              <a:gd name="connsiteX2" fmla="*/ 3392805 w 5298683"/>
              <a:gd name="connsiteY2" fmla="*/ 5995828 h 6097438"/>
              <a:gd name="connsiteX3" fmla="*/ 3115184 w 5298683"/>
              <a:gd name="connsiteY3" fmla="*/ 6097438 h 6097438"/>
              <a:gd name="connsiteX4" fmla="*/ 1241127 w 5298683"/>
              <a:gd name="connsiteY4" fmla="*/ 6097438 h 6097438"/>
              <a:gd name="connsiteX5" fmla="*/ 963506 w 5298683"/>
              <a:gd name="connsiteY5" fmla="*/ 5995828 h 6097438"/>
              <a:gd name="connsiteX6" fmla="*/ 193210 w 5298683"/>
              <a:gd name="connsiteY6" fmla="*/ 5528477 h 6097438"/>
              <a:gd name="connsiteX7" fmla="*/ 0 w 5298683"/>
              <a:gd name="connsiteY7" fmla="*/ 5352876 h 6097438"/>
              <a:gd name="connsiteX8" fmla="*/ 0 w 5298683"/>
              <a:gd name="connsiteY8" fmla="*/ 888178 h 6097438"/>
              <a:gd name="connsiteX9" fmla="*/ 193210 w 5298683"/>
              <a:gd name="connsiteY9" fmla="*/ 712577 h 6097438"/>
              <a:gd name="connsiteX10" fmla="*/ 2178155 w 5298683"/>
              <a:gd name="connsiteY10" fmla="*/ 0 h 609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98683" h="6097438">
                <a:moveTo>
                  <a:pt x="2178155" y="0"/>
                </a:moveTo>
                <a:cubicBezTo>
                  <a:pt x="3901575" y="0"/>
                  <a:pt x="5298683" y="1397108"/>
                  <a:pt x="5298683" y="3120527"/>
                </a:cubicBezTo>
                <a:cubicBezTo>
                  <a:pt x="5298683" y="4413092"/>
                  <a:pt x="4512810" y="5522106"/>
                  <a:pt x="3392805" y="5995828"/>
                </a:cubicBezTo>
                <a:lnTo>
                  <a:pt x="3115184" y="6097438"/>
                </a:lnTo>
                <a:lnTo>
                  <a:pt x="1241127" y="6097438"/>
                </a:lnTo>
                <a:lnTo>
                  <a:pt x="963506" y="5995828"/>
                </a:lnTo>
                <a:cubicBezTo>
                  <a:pt x="683504" y="5877397"/>
                  <a:pt x="424387" y="5719261"/>
                  <a:pt x="193210" y="5528477"/>
                </a:cubicBezTo>
                <a:lnTo>
                  <a:pt x="0" y="5352876"/>
                </a:lnTo>
                <a:lnTo>
                  <a:pt x="0" y="888178"/>
                </a:lnTo>
                <a:lnTo>
                  <a:pt x="193210" y="712577"/>
                </a:lnTo>
                <a:cubicBezTo>
                  <a:pt x="732621" y="267415"/>
                  <a:pt x="1424159" y="0"/>
                  <a:pt x="2178155" y="0"/>
                </a:cubicBezTo>
                <a:close/>
              </a:path>
            </a:pathLst>
          </a:cu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3213535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0461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4AEEED3-2570-4B00-9A78-7D97DF2706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8889" y="0"/>
            <a:ext cx="8103111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6A79083-8C69-42FF-8F03-3AA794A00F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4088889" cy="685799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903DC7F-464F-4EE9-BFEE-26A5352A58A5}"/>
              </a:ext>
            </a:extLst>
          </p:cNvPr>
          <p:cNvSpPr/>
          <p:nvPr/>
        </p:nvSpPr>
        <p:spPr>
          <a:xfrm>
            <a:off x="4440083" y="1487310"/>
            <a:ext cx="7326060" cy="604249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i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Apprisen</a:t>
            </a:r>
            <a:r>
              <a:rPr lang="en-US" sz="2400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challenge statement: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400" b="0" cap="none" spc="0" dirty="0">
              <a:ln w="0"/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dirty="0"/>
              <a:t>How can </a:t>
            </a:r>
            <a:r>
              <a:rPr lang="en-US" sz="2400" dirty="0" err="1"/>
              <a:t>Apprisen</a:t>
            </a:r>
            <a:r>
              <a:rPr lang="en-US" sz="2400" dirty="0"/>
              <a:t> help Debt Management Program participants successfully graduate from the program at a </a:t>
            </a:r>
            <a:r>
              <a:rPr lang="en-US" sz="2400" dirty="0">
                <a:solidFill>
                  <a:schemeClr val="bg1"/>
                </a:solidFill>
              </a:rPr>
              <a:t>higher rate</a:t>
            </a:r>
            <a:r>
              <a:rPr lang="en-US" sz="2400" dirty="0"/>
              <a:t>? </a:t>
            </a:r>
            <a:r>
              <a:rPr lang="en-US" sz="2400" dirty="0" err="1"/>
              <a:t>Apprisen</a:t>
            </a:r>
            <a:r>
              <a:rPr lang="en-US" sz="2400" dirty="0"/>
              <a:t> would like an app that allows the </a:t>
            </a:r>
            <a:r>
              <a:rPr lang="en-US" sz="2400" dirty="0" err="1"/>
              <a:t>cllients</a:t>
            </a:r>
            <a:r>
              <a:rPr lang="en-US" sz="2400" dirty="0"/>
              <a:t> to find the </a:t>
            </a:r>
            <a:r>
              <a:rPr lang="en-US" sz="2400" dirty="0">
                <a:solidFill>
                  <a:schemeClr val="bg1"/>
                </a:solidFill>
              </a:rPr>
              <a:t>information</a:t>
            </a:r>
            <a:r>
              <a:rPr lang="en-US" sz="2400" dirty="0"/>
              <a:t> about their program, track their </a:t>
            </a:r>
            <a:r>
              <a:rPr lang="en-US" sz="2400" dirty="0">
                <a:solidFill>
                  <a:schemeClr val="bg1"/>
                </a:solidFill>
              </a:rPr>
              <a:t>progress </a:t>
            </a:r>
            <a:r>
              <a:rPr lang="en-US" sz="2400" dirty="0"/>
              <a:t>with a </a:t>
            </a:r>
            <a:r>
              <a:rPr lang="en-US" sz="2400" dirty="0">
                <a:solidFill>
                  <a:schemeClr val="bg1"/>
                </a:solidFill>
              </a:rPr>
              <a:t>motivational visual representation</a:t>
            </a:r>
            <a:r>
              <a:rPr lang="en-US" sz="2400" dirty="0"/>
              <a:t>, and access tools/resources cultivated exclusively for them. Additional features would include the ability to </a:t>
            </a:r>
            <a:r>
              <a:rPr lang="en-US" sz="2400" dirty="0">
                <a:solidFill>
                  <a:schemeClr val="bg1"/>
                </a:solidFill>
              </a:rPr>
              <a:t>communicate through the app</a:t>
            </a:r>
            <a:r>
              <a:rPr lang="en-US" sz="2400" dirty="0"/>
              <a:t>, send </a:t>
            </a:r>
            <a:r>
              <a:rPr lang="en-US" sz="2400" dirty="0">
                <a:solidFill>
                  <a:schemeClr val="bg1"/>
                </a:solidFill>
              </a:rPr>
              <a:t>push notifications</a:t>
            </a:r>
            <a:r>
              <a:rPr lang="en-US" sz="2400" dirty="0"/>
              <a:t>, and encourage the participants with </a:t>
            </a:r>
            <a:r>
              <a:rPr lang="en-US" sz="2400" dirty="0">
                <a:solidFill>
                  <a:schemeClr val="bg1"/>
                </a:solidFill>
              </a:rPr>
              <a:t>motivation tools</a:t>
            </a:r>
            <a:r>
              <a:rPr lang="en-US" sz="2400" dirty="0"/>
              <a:t>.</a:t>
            </a:r>
            <a:endParaRPr lang="en-US" sz="2400" dirty="0">
              <a:ln w="0"/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400" b="0" cap="none" spc="0" dirty="0">
              <a:ln w="0"/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400" dirty="0">
              <a:ln w="0"/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400" b="0" cap="none" spc="0" dirty="0">
              <a:ln w="0"/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735016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4AEEED3-2570-4B00-9A78-7D97DF2706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8889" y="0"/>
            <a:ext cx="8103111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6A79083-8C69-42FF-8F03-3AA794A00F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4088889" cy="685799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E8CDBF1-535F-41A6-92A8-C645EABAA9F2}"/>
              </a:ext>
            </a:extLst>
          </p:cNvPr>
          <p:cNvSpPr/>
          <p:nvPr/>
        </p:nvSpPr>
        <p:spPr>
          <a:xfrm>
            <a:off x="4440083" y="1039441"/>
            <a:ext cx="7326060" cy="604249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u="sng" dirty="0">
                <a:ln w="0"/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Our goal: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dirty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Create an app that satisfies our Nonprofit Organization needs, by including features such as:</a:t>
            </a: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Debt Tracker(Balance,  Payment, Interest Rate, Estimate time to </a:t>
            </a:r>
            <a:r>
              <a:rPr lang="en-US" sz="2400" dirty="0" err="1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completition</a:t>
            </a:r>
            <a:r>
              <a:rPr lang="en-US" sz="2400" dirty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Budget (Income)</a:t>
            </a: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Payment Reminders (Push/Email/Text/Phones)</a:t>
            </a: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Nest egg tracker(Savings Account)</a:t>
            </a: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Appointment Scheduling</a:t>
            </a: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Find nearby locations</a:t>
            </a: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ln w="0"/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ln w="0"/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ln w="0"/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400" b="0" cap="none" spc="0" dirty="0">
              <a:ln w="0"/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400" dirty="0">
              <a:ln w="0"/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400" b="0" cap="none" spc="0" dirty="0">
              <a:ln w="0"/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323031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4AEEED3-2570-4B00-9A78-7D97DF2706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8889" y="0"/>
            <a:ext cx="8103111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6A79083-8C69-42FF-8F03-3AA794A00F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4088889" cy="685799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A166BA9-897B-4FB9-90A0-4A2EC6862345}"/>
              </a:ext>
            </a:extLst>
          </p:cNvPr>
          <p:cNvSpPr/>
          <p:nvPr/>
        </p:nvSpPr>
        <p:spPr>
          <a:xfrm>
            <a:off x="4514748" y="3138828"/>
            <a:ext cx="7326060" cy="604249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i="1" u="sng" dirty="0"/>
              <a:t>How does our proposed solution respond to the challenge statement?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i="1" dirty="0"/>
              <a:t> </a:t>
            </a:r>
            <a:endParaRPr lang="en-US" sz="4400" b="0" cap="none" spc="0" dirty="0">
              <a:ln w="0"/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800" dirty="0">
              <a:ln w="0"/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400" b="0" cap="none" spc="0" dirty="0">
              <a:ln w="0"/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254807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4AEEED3-2570-4B00-9A78-7D97DF2706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8889" y="0"/>
            <a:ext cx="8103111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6A79083-8C69-42FF-8F03-3AA794A00F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4088889" cy="685799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4C58203-793B-4E6D-938A-334F35970113}"/>
              </a:ext>
            </a:extLst>
          </p:cNvPr>
          <p:cNvSpPr/>
          <p:nvPr/>
        </p:nvSpPr>
        <p:spPr>
          <a:xfrm>
            <a:off x="4438284" y="384355"/>
            <a:ext cx="3539367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Motivational Visual Representation: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0D8D61-9C33-4C33-A762-90B1D9A476CB}"/>
              </a:ext>
            </a:extLst>
          </p:cNvPr>
          <p:cNvSpPr/>
          <p:nvPr/>
        </p:nvSpPr>
        <p:spPr>
          <a:xfrm>
            <a:off x="4440083" y="1039441"/>
            <a:ext cx="7326060" cy="604249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Balance Summary </a:t>
            </a: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ln w="0"/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ln w="0"/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400" dirty="0">
              <a:ln w="0"/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Different Goal Steps  ---  Motivational Tiers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400" dirty="0">
              <a:ln w="0"/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ln w="0"/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ln w="0"/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ln w="0"/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ln w="0"/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ln w="0"/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One More payment until you are </a:t>
            </a:r>
            <a:r>
              <a:rPr lang="en-US" sz="2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25%</a:t>
            </a:r>
            <a:r>
              <a:rPr lang="en-US" sz="2400" dirty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sz="2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50%</a:t>
            </a:r>
            <a:r>
              <a:rPr lang="en-US" sz="2400" dirty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sz="2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75%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dirty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of your goal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400" dirty="0">
              <a:ln w="0"/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400" dirty="0">
              <a:ln w="0"/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ln w="0"/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400" b="0" cap="none" spc="0" dirty="0">
              <a:ln w="0"/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400" dirty="0">
              <a:ln w="0"/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400" b="0" cap="none" spc="0" dirty="0">
              <a:ln w="0"/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251520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4AEEED3-2570-4B00-9A78-7D97DF2706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8889" y="0"/>
            <a:ext cx="8103111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6A79083-8C69-42FF-8F03-3AA794A00F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4088889" cy="685799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4C58203-793B-4E6D-938A-334F35970113}"/>
              </a:ext>
            </a:extLst>
          </p:cNvPr>
          <p:cNvSpPr/>
          <p:nvPr/>
        </p:nvSpPr>
        <p:spPr>
          <a:xfrm>
            <a:off x="4438284" y="384355"/>
            <a:ext cx="3539367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Motivational Visual Representation: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0D8D61-9C33-4C33-A762-90B1D9A476CB}"/>
              </a:ext>
            </a:extLst>
          </p:cNvPr>
          <p:cNvSpPr/>
          <p:nvPr/>
        </p:nvSpPr>
        <p:spPr>
          <a:xfrm>
            <a:off x="4475789" y="555171"/>
            <a:ext cx="7326060" cy="604249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400" dirty="0">
              <a:ln w="0"/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See how your Credit Score has risen</a:t>
            </a: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ln w="0"/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ln w="0"/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ln w="0"/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ln w="0"/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ln w="0"/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ln w="0"/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400" dirty="0">
              <a:ln w="0"/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Color for levels of accomplishment:</a:t>
            </a: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ln w="0"/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ln w="0"/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400" b="0" cap="none" spc="0" dirty="0">
              <a:ln w="0"/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400" dirty="0">
              <a:ln w="0"/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400" b="0" cap="none" spc="0" dirty="0">
              <a:ln w="0"/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7125E3B-0E68-4639-B484-2C6575076BC0}"/>
              </a:ext>
            </a:extLst>
          </p:cNvPr>
          <p:cNvGrpSpPr/>
          <p:nvPr/>
        </p:nvGrpSpPr>
        <p:grpSpPr>
          <a:xfrm>
            <a:off x="9244849" y="4613037"/>
            <a:ext cx="3160079" cy="1571287"/>
            <a:chOff x="9031921" y="4847219"/>
            <a:chExt cx="2730365" cy="1230754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B1E63AB9-2A21-4B5E-BBE7-56F0F12C8D4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31921" y="5343569"/>
              <a:ext cx="980646" cy="734404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918AF46-617D-47AB-B45F-E799D16086B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59791" y="5076871"/>
              <a:ext cx="1336766" cy="1001102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0DFB8D21-CE12-412B-B582-F107E241512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18868" y="4847219"/>
              <a:ext cx="1643418" cy="1230754"/>
            </a:xfrm>
            <a:prstGeom prst="rect">
              <a:avLst/>
            </a:prstGeom>
          </p:spPr>
        </p:pic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FE1B5FB4-482F-4AA7-B9A2-25B472A1F41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6425" y="1790737"/>
            <a:ext cx="2340443" cy="141192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731E94F-3DE9-4AB7-8FB6-E2616E45404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0274" y="1790737"/>
            <a:ext cx="2211558" cy="133417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4113E306-DBF2-49B7-BFEA-C6B664A4089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946" y="1751860"/>
            <a:ext cx="2340441" cy="1411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532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4AEEED3-2570-4B00-9A78-7D97DF2706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8889" y="0"/>
            <a:ext cx="8103111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6A79083-8C69-42FF-8F03-3AA794A00F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4088889" cy="685799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4C58203-793B-4E6D-938A-334F35970113}"/>
              </a:ext>
            </a:extLst>
          </p:cNvPr>
          <p:cNvSpPr/>
          <p:nvPr/>
        </p:nvSpPr>
        <p:spPr>
          <a:xfrm>
            <a:off x="4438284" y="384355"/>
            <a:ext cx="3539367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Motivational Visual Representation: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0D8D61-9C33-4C33-A762-90B1D9A476CB}"/>
              </a:ext>
            </a:extLst>
          </p:cNvPr>
          <p:cNvSpPr/>
          <p:nvPr/>
        </p:nvSpPr>
        <p:spPr>
          <a:xfrm>
            <a:off x="4475789" y="555171"/>
            <a:ext cx="7326060" cy="604249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400" dirty="0">
              <a:ln w="0"/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See how your Credit Score has risen</a:t>
            </a: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ln w="0"/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ln w="0"/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ln w="0"/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ln w="0"/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ln w="0"/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ln w="0"/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400" dirty="0">
              <a:ln w="0"/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Color for levels of accomplishment:</a:t>
            </a: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ln w="0"/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ln w="0"/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400" b="0" cap="none" spc="0" dirty="0">
              <a:ln w="0"/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400" dirty="0">
              <a:ln w="0"/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400" b="0" cap="none" spc="0" dirty="0">
              <a:ln w="0"/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7125E3B-0E68-4639-B484-2C6575076BC0}"/>
              </a:ext>
            </a:extLst>
          </p:cNvPr>
          <p:cNvGrpSpPr/>
          <p:nvPr/>
        </p:nvGrpSpPr>
        <p:grpSpPr>
          <a:xfrm>
            <a:off x="9244849" y="4613037"/>
            <a:ext cx="3160079" cy="1571287"/>
            <a:chOff x="9031921" y="4847219"/>
            <a:chExt cx="2730365" cy="1230754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B1E63AB9-2A21-4B5E-BBE7-56F0F12C8D4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31921" y="5343569"/>
              <a:ext cx="980646" cy="734404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918AF46-617D-47AB-B45F-E799D16086B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59791" y="5076871"/>
              <a:ext cx="1336766" cy="1001102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0DFB8D21-CE12-412B-B582-F107E241512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18868" y="4847219"/>
              <a:ext cx="1643418" cy="12307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04818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4AEEED3-2570-4B00-9A78-7D97DF2706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8889" y="0"/>
            <a:ext cx="8103111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6A79083-8C69-42FF-8F03-3AA794A00F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4088889" cy="685799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4C58203-793B-4E6D-938A-334F35970113}"/>
              </a:ext>
            </a:extLst>
          </p:cNvPr>
          <p:cNvSpPr/>
          <p:nvPr/>
        </p:nvSpPr>
        <p:spPr>
          <a:xfrm>
            <a:off x="4438284" y="384355"/>
            <a:ext cx="3539367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Motivational Visual Representation: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0D8D61-9C33-4C33-A762-90B1D9A476CB}"/>
              </a:ext>
            </a:extLst>
          </p:cNvPr>
          <p:cNvSpPr/>
          <p:nvPr/>
        </p:nvSpPr>
        <p:spPr>
          <a:xfrm>
            <a:off x="4475789" y="555171"/>
            <a:ext cx="7326060" cy="604249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400" dirty="0">
              <a:ln w="0"/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Missed Payment ?</a:t>
            </a: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ln w="0"/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dirty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Get back on track!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dirty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Do you want to talk to someone?</a:t>
            </a: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ln w="0"/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ln w="0"/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400" dirty="0">
              <a:ln w="0"/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400" dirty="0">
              <a:ln w="0"/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dirty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*** All about motivation ***</a:t>
            </a: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ln w="0"/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ln w="0"/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400" b="0" cap="none" spc="0" dirty="0">
              <a:ln w="0"/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400" dirty="0">
              <a:ln w="0"/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400" b="0" cap="none" spc="0" dirty="0">
              <a:ln w="0"/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76A925-89DC-45CA-819D-48280B325B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8599" y="3828537"/>
            <a:ext cx="3143250" cy="14573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4A5EAFE-1356-4B5F-A0AB-68A190F7EFE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9807146" y="1227437"/>
            <a:ext cx="1802027" cy="1802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495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24A1D86-3BD6-49FA-AE46-AE5AF265A5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810000" y="1143000"/>
            <a:ext cx="4572000" cy="4572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5D6EC47-A015-4537-8666-8CF5A5F5B9AD}"/>
              </a:ext>
            </a:extLst>
          </p:cNvPr>
          <p:cNvSpPr txBox="1"/>
          <p:nvPr/>
        </p:nvSpPr>
        <p:spPr>
          <a:xfrm>
            <a:off x="3810000" y="5715000"/>
            <a:ext cx="457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://commons.wikimedia.org/wiki/File:Internet-talk-error.svg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sa/3.0/"/>
              </a:rPr>
              <a:t>CC BY-SA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4017597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194</Words>
  <Application>Microsoft Office PowerPoint</Application>
  <PresentationFormat>Widescreen</PresentationFormat>
  <Paragraphs>92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Brayan Alfonso Barroso</dc:creator>
  <cp:lastModifiedBy>Brayan Alfonso Barroso</cp:lastModifiedBy>
  <cp:revision>16</cp:revision>
  <dcterms:created xsi:type="dcterms:W3CDTF">2019-10-19T11:42:42Z</dcterms:created>
  <dcterms:modified xsi:type="dcterms:W3CDTF">2019-10-19T14:29:41Z</dcterms:modified>
</cp:coreProperties>
</file>