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Ubuntu"/>
      <p:regular r:id="rId11"/>
      <p:bold r:id="rId12"/>
      <p:italic r:id="rId13"/>
      <p:boldItalic r:id="rId14"/>
    </p:embeddedFont>
    <p:embeddedFont>
      <p:font typeface="Economica"/>
      <p:regular r:id="rId15"/>
      <p:bold r:id="rId16"/>
      <p:italic r:id="rId17"/>
      <p:boldItalic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font" Target="fonts/Ubuntu-regular.fntdata"/><Relationship Id="rId22" Type="http://schemas.openxmlformats.org/officeDocument/2006/relationships/font" Target="fonts/OpenSans-boldItalic.fntdata"/><Relationship Id="rId10" Type="http://schemas.openxmlformats.org/officeDocument/2006/relationships/slide" Target="slides/slide6.xml"/><Relationship Id="rId21" Type="http://schemas.openxmlformats.org/officeDocument/2006/relationships/font" Target="fonts/OpenSans-italic.fntdata"/><Relationship Id="rId13" Type="http://schemas.openxmlformats.org/officeDocument/2006/relationships/font" Target="fonts/Ubuntu-italic.fntdata"/><Relationship Id="rId12" Type="http://schemas.openxmlformats.org/officeDocument/2006/relationships/font" Target="fonts/Ubuntu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Economica-regular.fntdata"/><Relationship Id="rId14" Type="http://schemas.openxmlformats.org/officeDocument/2006/relationships/font" Target="fonts/Ubuntu-boldItalic.fntdata"/><Relationship Id="rId17" Type="http://schemas.openxmlformats.org/officeDocument/2006/relationships/font" Target="fonts/Economica-italic.fntdata"/><Relationship Id="rId16" Type="http://schemas.openxmlformats.org/officeDocument/2006/relationships/font" Target="fonts/Economica-bold.fntdata"/><Relationship Id="rId5" Type="http://schemas.openxmlformats.org/officeDocument/2006/relationships/slide" Target="slides/slide1.xml"/><Relationship Id="rId19" Type="http://schemas.openxmlformats.org/officeDocument/2006/relationships/font" Target="fonts/OpenSans-regular.fntdata"/><Relationship Id="rId6" Type="http://schemas.openxmlformats.org/officeDocument/2006/relationships/slide" Target="slides/slide2.xml"/><Relationship Id="rId18" Type="http://schemas.openxmlformats.org/officeDocument/2006/relationships/font" Target="fonts/Economica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Relationship Id="rId4" Type="http://schemas.openxmlformats.org/officeDocument/2006/relationships/image" Target="../media/image01.png"/><Relationship Id="rId5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TEAM 9 </a:t>
            </a:r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8800" y="1405862"/>
            <a:ext cx="3326374" cy="1613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THE ORGANIZATION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Ubuntu"/>
                <a:ea typeface="Ubuntu"/>
                <a:cs typeface="Ubuntu"/>
                <a:sym typeface="Ubuntu"/>
              </a:rPr>
              <a:t>CHOICES is an interactive decision-making workshop that empowers teens to achieve academic success in pursuit of their career and life aspirations. 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latin typeface="Ubuntu"/>
                <a:ea typeface="Ubuntu"/>
                <a:cs typeface="Ubuntu"/>
                <a:sym typeface="Ubuntu"/>
              </a:rPr>
              <a:t>In two hour-long sessions, business and community volunteers take students through real-world exercises on academic self-discipline, time and money management, and goal setting.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THE APP	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We followed an agile software development life cycle model</a:t>
            </a:r>
          </a:p>
          <a:p>
            <a:pPr indent="-342900" lvl="0" marL="457200" rtl="0"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Ubuntu"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First we defined our minimal viable product then we broke the process into several scrum sessions.</a:t>
            </a:r>
          </a:p>
          <a:p>
            <a:pPr indent="-342900" lvl="0" marL="457200"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Ubuntu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To build our app we used Android Studio, leveraging the accessible and easy to learn IDE.</a:t>
            </a:r>
          </a:p>
          <a:p>
            <a:pPr indent="-342900" lvl="0" marL="457200">
              <a:spcBef>
                <a:spcPts val="30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Ubuntu"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Some scrum sessions were over in as little as 30 minutes, others went for hours.</a:t>
            </a:r>
          </a:p>
          <a:p>
            <a:pPr indent="-342900" lvl="0" marL="457200" rtl="0">
              <a:spcBef>
                <a:spcPts val="30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Ubuntu"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Once the Minimum Viable Product was reached we focused on developing a more inviting interface with natural interactions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423100" y="371075"/>
            <a:ext cx="8499000" cy="415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To create more interactive scenarios that encouraged critical thinking from the students and built positive rapport between the character and the student:</a:t>
            </a:r>
          </a:p>
          <a:p>
            <a:pPr indent="-342900" lvl="0" marL="457200"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Ubuntu"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Emphasized the importance of the student's decisions on the characters academics, social and future opportunities.</a:t>
            </a:r>
          </a:p>
          <a:p>
            <a:pPr indent="-342900" lvl="0" marL="457200">
              <a:spcBef>
                <a:spcPts val="30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Ubuntu"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Made scenarios span actual conversations creating a natural flow that draws in the user.</a:t>
            </a:r>
          </a:p>
          <a:p>
            <a:pPr indent="-342900" lvl="0" marL="457200">
              <a:spcBef>
                <a:spcPts val="30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Ubuntu"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Students are rewarded for making good choices with trophies that increase their skills socially, academically, and introduce new opportunities for the characters.</a:t>
            </a:r>
          </a:p>
          <a:p>
            <a:pPr indent="-342900" lvl="0" marL="457200">
              <a:spcBef>
                <a:spcPts val="30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Ubuntu"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Ultimately the character should with the help of participating students graduate.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Shot1.png"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2886594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2.png"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9625" y="0"/>
            <a:ext cx="2875598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4.png" id="91" name="Shape 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28242" y="0"/>
            <a:ext cx="261576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MOVING FORWARD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Font typeface="Ubuntu"/>
            </a:pPr>
            <a:r>
              <a:rPr lang="en" sz="2000">
                <a:latin typeface="Ubuntu"/>
                <a:ea typeface="Ubuntu"/>
                <a:cs typeface="Ubuntu"/>
                <a:sym typeface="Ubuntu"/>
              </a:rPr>
              <a:t>Students are given the opportunity to walk through more scenarios with a variety of characters after the daily scenarios.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Ubuntu"/>
            </a:pPr>
            <a:r>
              <a:rPr lang="en" sz="2000">
                <a:latin typeface="Ubuntu"/>
                <a:ea typeface="Ubuntu"/>
                <a:cs typeface="Ubuntu"/>
                <a:sym typeface="Ubuntu"/>
              </a:rPr>
              <a:t>Past decisions will reflect on future scenarios and interactions.</a:t>
            </a:r>
            <a:br>
              <a:rPr lang="en" sz="2000">
                <a:latin typeface="Ubuntu"/>
                <a:ea typeface="Ubuntu"/>
                <a:cs typeface="Ubuntu"/>
                <a:sym typeface="Ubuntu"/>
              </a:rPr>
            </a:br>
            <a:r>
              <a:rPr lang="en" sz="2000">
                <a:latin typeface="Ubuntu"/>
                <a:ea typeface="Ubuntu"/>
                <a:cs typeface="Ubuntu"/>
                <a:sym typeface="Ubuntu"/>
              </a:rPr>
              <a:t>Character decisions will impact their interactions with others in their school.</a:t>
            </a:r>
          </a:p>
          <a:p>
            <a:pPr indent="-355600" lvl="0" marL="457200">
              <a:spcBef>
                <a:spcPts val="0"/>
              </a:spcBef>
              <a:buSzPct val="100000"/>
              <a:buFont typeface="Ubuntu"/>
            </a:pPr>
            <a:r>
              <a:rPr lang="en" sz="2000">
                <a:latin typeface="Ubuntu"/>
                <a:ea typeface="Ubuntu"/>
                <a:cs typeface="Ubuntu"/>
                <a:sym typeface="Ubuntu"/>
              </a:rPr>
              <a:t>The setup currently would allow for new scenarios to be added by the CHOICES program team using a set template.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