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1" r:id="rId1"/>
    <p:sldMasterId id="2147483912" r:id="rId2"/>
    <p:sldMasterId id="2147483913" r:id="rId3"/>
    <p:sldMasterId id="2147483914" r:id="rId4"/>
    <p:sldMasterId id="2147483915" r:id="rId5"/>
  </p:sldMasterIdLst>
  <p:notesMasterIdLst>
    <p:notesMasterId r:id="rId30"/>
  </p:notesMasterIdLst>
  <p:sldIdLst>
    <p:sldId id="296" r:id="rId6"/>
    <p:sldId id="260" r:id="rId7"/>
    <p:sldId id="313" r:id="rId8"/>
    <p:sldId id="333" r:id="rId9"/>
    <p:sldId id="312" r:id="rId10"/>
    <p:sldId id="315" r:id="rId11"/>
    <p:sldId id="299" r:id="rId12"/>
    <p:sldId id="341" r:id="rId13"/>
    <p:sldId id="342" r:id="rId14"/>
    <p:sldId id="343" r:id="rId15"/>
    <p:sldId id="318" r:id="rId16"/>
    <p:sldId id="310" r:id="rId17"/>
    <p:sldId id="314" r:id="rId18"/>
    <p:sldId id="332" r:id="rId19"/>
    <p:sldId id="321" r:id="rId20"/>
    <p:sldId id="330" r:id="rId21"/>
    <p:sldId id="345" r:id="rId22"/>
    <p:sldId id="346" r:id="rId23"/>
    <p:sldId id="324" r:id="rId24"/>
    <p:sldId id="322" r:id="rId25"/>
    <p:sldId id="316" r:id="rId26"/>
    <p:sldId id="331" r:id="rId27"/>
    <p:sldId id="323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858A8"/>
    <a:srgbClr val="064788"/>
    <a:srgbClr val="096BC9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5369" autoAdjust="0"/>
  </p:normalViewPr>
  <p:slideViewPr>
    <p:cSldViewPr snapToObjects="1">
      <p:cViewPr varScale="1">
        <p:scale>
          <a:sx n="73" d="100"/>
          <a:sy n="73" d="100"/>
        </p:scale>
        <p:origin x="907" y="62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2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.kr/view/?no=2019071721363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60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= https://www.fasoo.com/products/analyticdid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1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9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0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8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나눔고딕" charset="0"/>
                <a:ea typeface="나눔고딕" charset="0"/>
              </a:rPr>
              <a:t>: k-익명성에서 k는 자연수로서 데이터 세트에서 동일한 데이터 값들을 가지는 레코드들의 수.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나눔고딕" charset="0"/>
                <a:ea typeface="나눔고딕" charset="0"/>
              </a:rPr>
              <a:t>ex) k=3, 최소한 3개의 레코드들이 동일한 데이터 값들을 가지도록 한다는 의미.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/>
                </a:solidFill>
                <a:latin typeface="나눔고딕" charset="0"/>
                <a:ea typeface="나눔고딕" charset="0"/>
              </a:rPr>
              <a:t>14</a:t>
            </a:fld>
            <a:endParaRPr sz="12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0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91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http://www.easycerti.com/?p=3522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16</a:t>
            </a:fld>
            <a:endParaRPr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62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fld id="{04A4E647-5A0F-41E6-A0EF-B58D8C1C6CD4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t>17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24"/>
      </p:ext>
    </p:extLst>
  </p:cSld>
  <p:clrMapOvr>
    <a:masterClrMapping/>
  </p:clrMapOvr>
</p:notes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ko-KR" altLang="en-US" sz="1800"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sz="1800"/>
                </a:pPr>
                <a:fld id="{B9320F77-B9A0-41C5-862A-B4B631284C64}" type="slidenum">
                  <a:rPr kumimoji="0" lang="en-US" altLang="en-US" sz="1200" b="0" i="0" u="none" strike="noStrike" kern="1200" cap="none" spc="1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charset="0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lang="ko-KR" sz="1800"/>
                  </a:pPr>
                  <a:t>18</a:t>
                </a:fld>
                <a:endParaRPr kumimoji="0" lang="en-US" altLang="en-US" sz="1200" b="0" i="0" u="none" strike="noStrike" kern="1200" cap="none" spc="1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/>
              <a:t>박영수</a:t>
            </a:r>
            <a:r>
              <a:rPr lang="en-US" altLang="ko-KR" dirty="0"/>
              <a:t>, "</a:t>
            </a:r>
            <a:r>
              <a:rPr lang="ko-KR" altLang="en-US" dirty="0"/>
              <a:t>개인정보 </a:t>
            </a:r>
            <a:r>
              <a:rPr lang="ko-KR" altLang="en-US" dirty="0" err="1"/>
              <a:t>비식별</a:t>
            </a:r>
            <a:r>
              <a:rPr lang="ko-KR" altLang="en-US" dirty="0"/>
              <a:t> 조치 가이드라인</a:t>
            </a:r>
            <a:r>
              <a:rPr lang="en-US" altLang="ko-KR" dirty="0"/>
              <a:t>", </a:t>
            </a:r>
            <a:r>
              <a:rPr lang="ko-KR" altLang="en-US" dirty="0"/>
              <a:t>한국인터넷진흥원</a:t>
            </a:r>
            <a:r>
              <a:rPr lang="en-US" altLang="ko-KR" dirty="0"/>
              <a:t>, p.13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dirty="0"/>
              <a:t>박영수</a:t>
            </a:r>
            <a:r>
              <a:rPr lang="en-US" altLang="ko-KR" dirty="0"/>
              <a:t>, "</a:t>
            </a:r>
            <a:r>
              <a:rPr lang="ko-KR" altLang="en-US" dirty="0"/>
              <a:t>개인정보 </a:t>
            </a:r>
            <a:r>
              <a:rPr lang="ko-KR" altLang="en-US" dirty="0" err="1"/>
              <a:t>비식별</a:t>
            </a:r>
            <a:r>
              <a:rPr lang="ko-KR" altLang="en-US" dirty="0"/>
              <a:t> 조치 가이드라인</a:t>
            </a:r>
            <a:r>
              <a:rPr lang="en-US" altLang="ko-KR" dirty="0"/>
              <a:t>", </a:t>
            </a:r>
            <a:r>
              <a:rPr lang="ko-KR" altLang="en-US" dirty="0"/>
              <a:t>한국인터넷진흥원</a:t>
            </a:r>
            <a:r>
              <a:rPr lang="en-US" altLang="ko-KR" dirty="0"/>
              <a:t>, p.69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fld id="{04A4E647-5A0F-41E6-A0EF-B58D8C1C6CD4}" type="slidenum">
              <a:rPr lang="en-US" altLang="en-US" spc="5">
                <a:solidFill>
                  <a:prstClr val="black"/>
                </a:solidFill>
                <a:ea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t>19</a:t>
            </a:fld>
            <a:endParaRPr lang="en-US" altLang="en-US" spc="5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593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94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60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fld id="{04A4E647-5A0F-41E6-A0EF-B58D8C1C6CD4}" type="slidenum">
              <a:rPr lang="en-US" altLang="en-US" spc="5">
                <a:solidFill>
                  <a:prstClr val="black"/>
                </a:solidFill>
                <a:ea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t>21</a:t>
            </a:fld>
            <a:endParaRPr lang="en-US" altLang="en-US" spc="5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413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 spc="10">
                <a:solidFill>
                  <a:srgbClr val="000000"/>
                </a:solidFill>
                <a:latin typeface="나눔고딕" charset="0"/>
                <a:ea typeface="나눔고딕" charset="0"/>
              </a:rPr>
              <a:t>22</a:t>
            </a:fld>
            <a:endParaRPr sz="1200" spc="1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73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/>
              <a:t> 회수 방법 </a:t>
            </a:r>
            <a:r>
              <a:rPr lang="ko-KR" altLang="en-US" dirty="0" err="1"/>
              <a:t>고민중이라고</a:t>
            </a:r>
            <a:r>
              <a:rPr lang="ko-KR" altLang="en-US" dirty="0"/>
              <a:t> 추후 설명으로 넘기는 </a:t>
            </a:r>
            <a:r>
              <a:rPr lang="en-US" altLang="ko-KR" dirty="0"/>
              <a:t>page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fld id="{04A4E647-5A0F-41E6-A0EF-B58D8C1C6CD4}" type="slidenum">
              <a:rPr lang="en-US" altLang="en-US" spc="5">
                <a:solidFill>
                  <a:prstClr val="black"/>
                </a:solidFill>
                <a:ea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t>23</a:t>
            </a:fld>
            <a:endParaRPr lang="en-US" altLang="en-US" spc="5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7639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9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4</a:t>
            </a:fld>
            <a:endParaRPr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6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6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http://www.zdnet.co.kr/view/?no=20190717213635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= https://www.fasoo.com/products/analyticdid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7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= https://www.fasoo.com/products/analyticdid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6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= https://www.fasoo.com/products/analyticdid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EF97-C84B-4513-8CBC-16D735526040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8C5F-DE3D-4912-B82E-2FE4DC8C57A6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E9B3-06F3-41CC-B0B6-1E887AC074CD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543649-6313-4C1E-9F0D-905A2F4B6A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2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1824-FC35-40A8-BD00-5F12BD9A9A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1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3B2532E-C1E8-476B-9CA3-236B4CFEA8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6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7978D0-F02F-479A-A5D9-A16CDF3E24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5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7B05AAE-539B-40E8-8FED-CC107E0CA23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0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CC63D87-DAD2-4866-9176-46A2732667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17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C04E56D-AE70-4E9E-B58C-BAA06A1F956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69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F505015-50FA-4E51-BAB4-D8282B062E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A7-0A1A-4654-A7E9-7F53C1B0BE14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19451B4-7242-4BE0-AAA5-DB1DF733DFC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03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3511BD9-4C93-47E4-B40E-093009E34B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6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B6E971A-1FA1-4B3D-8356-F1F69D101D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92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3AFE0BFD-B7BB-40CF-AFB4-6415AF496A5C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1A574ECA-1A62-40F3-835B-5FD9C48AD3A1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C183907B-8B01-4E05-8510-FC1E04B7D5C3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332C7E5A-818A-4648-83E0-2994427F6362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3C3D400-7756-465B-99CA-74CF92A96F02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4ED34742-E721-48E9-8F15-0226508D70C4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FE8508EC-A90E-4851-BA94-EAD5010591DA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2029-343A-4541-B060-515E0A879C35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C7D75A2E-9395-429D-B1A3-A0EF313DFBA2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C937F5D2-D1EF-4269-93FD-B1996567459E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AFD94410-DDF4-4464-9183-497A2B34ED89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0C0AA721-A44A-45B9-A499-E363CA7B893C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7111B08B-329D-4263-9F37-6DDEB72D0DC9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A1A3F995-21C9-4144-8768-567608001E73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844AFB84-CA1F-4DEF-B549-6310B69E87EF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F285AA3C-083B-4CC2-8847-EAE435FD5A65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92805D0D-2EE8-41F4-85F2-68DCAC479F9C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DF21AC18-0C6B-43FE-8EA2-F13C714D95F4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86CD-B4E5-4996-B342-F5D785A2EA70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8F37FD1B-2C16-4349-9C82-F925CDB6BA1E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59390B61-64E8-4907-9B45-CF6B6F4638ED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D1C1052A-CAFB-4705-A445-E08D9D4818F4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6EE5394E-0ABA-444E-B952-342761D0A997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F32745CC-484D-4460-9A8A-A3DB9C88971D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4629986-5DA9-4215-BC92-02A65DDF3C51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4D6EA09C-804D-45D9-8884-E021BA2C2428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0DDE1514-982E-4487-B41B-5D06446FE1C1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82CAC67E-1941-4889-A2E3-2EE93AD810FE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6CF26F3E-E6C9-4663-99C6-E4E0268CCADC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D363-7975-4976-9C30-2FC6E269C80D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74819639-897C-4F5A-B04E-17919B63533E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57EFA939-39E4-4AEB-B85F-C481D8134CA5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F12507D4-0C5F-4CCF-9F77-2CF73C8218B3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2286C3AA-3B8A-4008-AAF6-2A478E263C2B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5908CCA8-EDBB-4795-A5E6-A80E93AAC384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78586FAE-71BB-4362-A9BB-78C292348BAD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0059-6AE5-43F1-AAE2-EBBCDBE33516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F0B9-D421-41A0-BCB3-9A6736A0E7A1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8846-1765-449B-B716-739E29AFCE61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D83-54B0-4382-AED2-DE33F376753E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9F09-BC8F-4E31-A0A4-C3351600404E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1F31F98-AB60-4EDD-A463-4975219982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77CD0F7-B239-41DD-B89C-138EEA1D13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DAC01981-A7E6-4414-9A4F-270D9B4E7634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0143DD14-5BB8-4BE3-882B-DAA211934C00}" type="datetime1">
              <a:rPr lang="ko-KR" altLang="en-US" sz="1200" smtClean="0"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C6770C8A-81C6-4F99-BB26-BC5FCDCA9009}" type="datetime1">
              <a:rPr lang="ko-KR" altLang="en-US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2020-02-21</a:t>
            </a:fld>
            <a:endParaRPr lang="ko-KR" altLang="en-US"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총 페이지 </a:t>
            </a:r>
            <a:r>
              <a:rPr lang="en-US" altLang="ko-KR"/>
              <a:t>24</a:t>
            </a: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11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04605" y="4170680"/>
            <a:ext cx="2736215" cy="181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팀 장 김 신 학</a:t>
            </a:r>
            <a:endParaRPr lang="en-US" altLang="ko-KR" sz="16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팀원노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선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이 동 욱 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민 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최 지 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3975" y="6066155"/>
            <a:ext cx="3600450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SIXTH-SENSE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9560" y="1557020"/>
            <a:ext cx="9072880" cy="21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비식별화</a:t>
            </a:r>
            <a:endParaRPr kumimoji="0" lang="en-US" altLang="ko-KR" sz="6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-1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De-identification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425" y="989330"/>
            <a:ext cx="450850" cy="3981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920" y="986790"/>
            <a:ext cx="117475" cy="40068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9040" y="970280"/>
            <a:ext cx="3081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유사 서비스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5B6D8-4747-46EB-8A04-A2C11893CB8E}"/>
              </a:ext>
            </a:extLst>
          </p:cNvPr>
          <p:cNvSpPr txBox="1"/>
          <p:nvPr/>
        </p:nvSpPr>
        <p:spPr>
          <a:xfrm>
            <a:off x="3878523" y="925108"/>
            <a:ext cx="4668991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>
              <a:defRPr sz="1800"/>
            </a:pPr>
            <a:r>
              <a:rPr lang="en-US" altLang="ko-KR" sz="3200" b="1" dirty="0">
                <a:solidFill>
                  <a:srgbClr val="1F497D">
                    <a:lumMod val="75000"/>
                  </a:srgbClr>
                </a:solidFill>
                <a:ea typeface="HY헤드라인M" charset="0"/>
              </a:rPr>
              <a:t>ARX </a:t>
            </a:r>
            <a:r>
              <a:rPr lang="en-US" altLang="ko-KR" b="1" dirty="0"/>
              <a:t>Data Anonymization Tool </a:t>
            </a:r>
            <a:endParaRPr lang="ko-KR" altLang="en-US" sz="3200" b="1" dirty="0">
              <a:solidFill>
                <a:srgbClr val="1F497D">
                  <a:lumMod val="75000"/>
                </a:srgbClr>
              </a:solidFill>
              <a:ea typeface="HY헤드라인M" charset="0"/>
            </a:endParaRPr>
          </a:p>
        </p:txBody>
      </p:sp>
      <p:sp>
        <p:nvSpPr>
          <p:cNvPr id="17" name="텍스트 상자 13">
            <a:extLst>
              <a:ext uri="{FF2B5EF4-FFF2-40B4-BE49-F238E27FC236}">
                <a16:creationId xmlns:a16="http://schemas.microsoft.com/office/drawing/2014/main" id="{906515ED-962A-47ED-A676-465672A6D944}"/>
              </a:ext>
            </a:extLst>
          </p:cNvPr>
          <p:cNvSpPr txBox="1">
            <a:spLocks/>
          </p:cNvSpPr>
          <p:nvPr/>
        </p:nvSpPr>
        <p:spPr>
          <a:xfrm>
            <a:off x="2339322" y="2210581"/>
            <a:ext cx="2469686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375E"/>
                </a:solidFill>
                <a:ea typeface="HY헤드라인M" charset="0"/>
              </a:rPr>
              <a:t>Configure</a:t>
            </a:r>
            <a:endParaRPr lang="ko-KR" altLang="en-US" sz="2400" b="1" dirty="0">
              <a:solidFill>
                <a:srgbClr val="17375E"/>
              </a:solidFill>
              <a:ea typeface="HY헤드라인M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1C53C7-AC42-4566-AA00-A5804E1F6EDA}"/>
              </a:ext>
            </a:extLst>
          </p:cNvPr>
          <p:cNvSpPr/>
          <p:nvPr/>
        </p:nvSpPr>
        <p:spPr>
          <a:xfrm>
            <a:off x="5089901" y="1916832"/>
            <a:ext cx="575862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1. Raw Data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를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Import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(CSV, Excel, Database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형식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2.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데이터 변환모형과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(interval, ordering, masking)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3.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프라이버시 모형을 설정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(KLT)</a:t>
            </a:r>
          </a:p>
        </p:txBody>
      </p:sp>
      <p:sp>
        <p:nvSpPr>
          <p:cNvPr id="19" name="텍스트 상자 13">
            <a:extLst>
              <a:ext uri="{FF2B5EF4-FFF2-40B4-BE49-F238E27FC236}">
                <a16:creationId xmlns:a16="http://schemas.microsoft.com/office/drawing/2014/main" id="{BC61D6D0-22C3-483A-936E-5604DA1BD8DF}"/>
              </a:ext>
            </a:extLst>
          </p:cNvPr>
          <p:cNvSpPr txBox="1">
            <a:spLocks/>
          </p:cNvSpPr>
          <p:nvPr/>
        </p:nvSpPr>
        <p:spPr>
          <a:xfrm>
            <a:off x="2197058" y="3495079"/>
            <a:ext cx="2469686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375E"/>
                </a:solidFill>
                <a:ea typeface="HY헤드라인M" charset="0"/>
              </a:rPr>
              <a:t>Explore</a:t>
            </a:r>
            <a:endParaRPr lang="ko-KR" altLang="en-US" sz="2400" b="1" dirty="0">
              <a:solidFill>
                <a:srgbClr val="17375E"/>
              </a:solidFill>
              <a:ea typeface="HY헤드라인M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CF9137-818F-4CD6-80E3-C357CC34C8C5}"/>
              </a:ext>
            </a:extLst>
          </p:cNvPr>
          <p:cNvSpPr/>
          <p:nvPr/>
        </p:nvSpPr>
        <p:spPr>
          <a:xfrm>
            <a:off x="5089901" y="3573016"/>
            <a:ext cx="575862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설정된 모형을 만족하는 모든 가능한 변환을 도식화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텍스트 상자 13">
            <a:extLst>
              <a:ext uri="{FF2B5EF4-FFF2-40B4-BE49-F238E27FC236}">
                <a16:creationId xmlns:a16="http://schemas.microsoft.com/office/drawing/2014/main" id="{B135608C-9FBD-4568-A751-D97DD60C164A}"/>
              </a:ext>
            </a:extLst>
          </p:cNvPr>
          <p:cNvSpPr txBox="1">
            <a:spLocks/>
          </p:cNvSpPr>
          <p:nvPr/>
        </p:nvSpPr>
        <p:spPr>
          <a:xfrm>
            <a:off x="2207568" y="4779577"/>
            <a:ext cx="2469686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375E"/>
                </a:solidFill>
                <a:ea typeface="HY헤드라인M" charset="0"/>
              </a:rPr>
              <a:t>Analyze</a:t>
            </a:r>
            <a:endParaRPr lang="ko-KR" altLang="en-US" sz="2400" b="1" dirty="0">
              <a:solidFill>
                <a:srgbClr val="17375E"/>
              </a:solidFill>
              <a:ea typeface="HY헤드라인M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E015BA-1665-4A4E-9198-DC3F098B41CB}"/>
              </a:ext>
            </a:extLst>
          </p:cNvPr>
          <p:cNvSpPr/>
          <p:nvPr/>
        </p:nvSpPr>
        <p:spPr>
          <a:xfrm>
            <a:off x="5089901" y="4815176"/>
            <a:ext cx="575862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재식별화 가능성 등 위험수준을 분석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A0A5418-BBEA-40F6-B19F-0623F610DAB2}"/>
              </a:ext>
            </a:extLst>
          </p:cNvPr>
          <p:cNvSpPr/>
          <p:nvPr/>
        </p:nvSpPr>
        <p:spPr>
          <a:xfrm>
            <a:off x="2116339" y="2170732"/>
            <a:ext cx="576000" cy="576000"/>
          </a:xfrm>
          <a:prstGeom prst="ellipse">
            <a:avLst/>
          </a:prstGeom>
          <a:solidFill>
            <a:srgbClr val="085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1" spc="5" dirty="0">
                <a:solidFill>
                  <a:schemeClr val="bg1"/>
                </a:solidFill>
              </a:rPr>
              <a:t>1</a:t>
            </a:r>
            <a:endParaRPr lang="ko-KR" altLang="en-US" sz="2400" b="1" spc="5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50CC09-01F0-41E4-8864-1B1AE88DDBB4}"/>
              </a:ext>
            </a:extLst>
          </p:cNvPr>
          <p:cNvSpPr/>
          <p:nvPr/>
        </p:nvSpPr>
        <p:spPr>
          <a:xfrm>
            <a:off x="2116339" y="3437912"/>
            <a:ext cx="576000" cy="576000"/>
          </a:xfrm>
          <a:prstGeom prst="ellipse">
            <a:avLst/>
          </a:prstGeom>
          <a:solidFill>
            <a:srgbClr val="085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1" spc="5" dirty="0">
                <a:solidFill>
                  <a:schemeClr val="bg1"/>
                </a:solidFill>
              </a:rPr>
              <a:t>2</a:t>
            </a:r>
            <a:endParaRPr lang="ko-KR" altLang="en-US" sz="2400" b="1" spc="5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9D688E-6E5E-411B-9AFA-DF6E975F0254}"/>
              </a:ext>
            </a:extLst>
          </p:cNvPr>
          <p:cNvSpPr/>
          <p:nvPr/>
        </p:nvSpPr>
        <p:spPr>
          <a:xfrm>
            <a:off x="2116339" y="4705092"/>
            <a:ext cx="576000" cy="576000"/>
          </a:xfrm>
          <a:prstGeom prst="ellipse">
            <a:avLst/>
          </a:prstGeom>
          <a:solidFill>
            <a:srgbClr val="085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1" spc="5" dirty="0">
                <a:solidFill>
                  <a:schemeClr val="bg1"/>
                </a:solidFill>
              </a:rPr>
              <a:t>3</a:t>
            </a:r>
            <a:endParaRPr lang="ko-KR" altLang="en-US" sz="2400" b="1" spc="5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E7B7A1-0624-49E6-B287-7B6CEE831705}"/>
              </a:ext>
            </a:extLst>
          </p:cNvPr>
          <p:cNvSpPr/>
          <p:nvPr/>
        </p:nvSpPr>
        <p:spPr>
          <a:xfrm>
            <a:off x="3156427" y="1437579"/>
            <a:ext cx="74890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i="1" dirty="0">
                <a:solidFill>
                  <a:srgbClr val="44546A">
                    <a:lumMod val="75000"/>
                  </a:srgbClr>
                </a:solidFill>
              </a:rPr>
              <a:t>비식별화를 수행하는 </a:t>
            </a:r>
            <a:r>
              <a:rPr lang="en-US" altLang="ko-KR" sz="1600" i="1" dirty="0">
                <a:solidFill>
                  <a:srgbClr val="44546A">
                    <a:lumMod val="75000"/>
                  </a:srgbClr>
                </a:solidFill>
              </a:rPr>
              <a:t>Java </a:t>
            </a:r>
            <a:r>
              <a:rPr lang="ko-KR" altLang="en-US" sz="1600" i="1" dirty="0">
                <a:solidFill>
                  <a:srgbClr val="44546A">
                    <a:lumMod val="75000"/>
                  </a:srgbClr>
                </a:solidFill>
              </a:rPr>
              <a:t>기반 오픈소스 프로그램 </a:t>
            </a:r>
            <a:r>
              <a:rPr lang="en-US" altLang="ko-KR" sz="1600" i="1" dirty="0">
                <a:solidFill>
                  <a:srgbClr val="44546A">
                    <a:lumMod val="75000"/>
                  </a:srgbClr>
                </a:solidFill>
              </a:rPr>
              <a:t>(http://arx.deidentifier.org)</a:t>
            </a:r>
            <a:endParaRPr lang="en-US" altLang="ko-KR" sz="1600" i="1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18CF0-BBB7-46EC-B8C7-85A6935523C2}"/>
              </a:ext>
            </a:extLst>
          </p:cNvPr>
          <p:cNvSpPr txBox="1"/>
          <p:nvPr/>
        </p:nvSpPr>
        <p:spPr>
          <a:xfrm rot="16200000">
            <a:off x="9399658" y="4025978"/>
            <a:ext cx="553998" cy="4569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한국정보화진흥원 개인정보 비식별화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(De-identification)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225" y="8788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25" y="2061845"/>
            <a:ext cx="10441305" cy="18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83615" y="3923665"/>
            <a:ext cx="1167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2909570" y="2726690"/>
            <a:ext cx="630936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3600" b="1" spc="-140">
                <a:solidFill>
                  <a:srgbClr val="FFFFFF"/>
                </a:solidFill>
                <a:latin typeface="맑은 고딕" charset="0"/>
                <a:ea typeface="맑은 고딕" charset="0"/>
              </a:rPr>
              <a:t>비식별화 방법 및 적정성 평가</a:t>
            </a:r>
            <a:endParaRPr lang="ko-KR" altLang="en-US" sz="36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479425" y="-99695"/>
            <a:ext cx="11233785" cy="6553200"/>
            <a:chOff x="479425" y="-99695"/>
            <a:chExt cx="11233785" cy="6553200"/>
          </a:xfrm>
        </p:grpSpPr>
        <p:sp>
          <p:nvSpPr>
            <p:cNvPr id="44" name="직사각형 43"/>
            <p:cNvSpPr>
              <a:spLocks/>
            </p:cNvSpPr>
            <p:nvPr/>
          </p:nvSpPr>
          <p:spPr>
            <a:xfrm>
              <a:off x="479425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45" name="타원 44"/>
            <p:cNvSpPr>
              <a:spLocks/>
            </p:cNvSpPr>
            <p:nvPr/>
          </p:nvSpPr>
          <p:spPr>
            <a:xfrm>
              <a:off x="5591810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17375E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46" name="TextBox 45"/>
            <p:cNvSpPr txBox="1">
              <a:spLocks/>
            </p:cNvSpPr>
            <p:nvPr/>
          </p:nvSpPr>
          <p:spPr>
            <a:xfrm>
              <a:off x="5520055" y="260350"/>
              <a:ext cx="108077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2400">
                  <a:solidFill>
                    <a:srgbClr val="FFFFFF"/>
                  </a:solidFill>
                  <a:latin typeface="HY헤드라인M" charset="0"/>
                  <a:ea typeface="HY헤드라인M" charset="0"/>
                </a:rPr>
                <a:t>04</a:t>
              </a:r>
              <a:endParaRPr lang="ko-KR" altLang="en-US" sz="240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135505" y="756920"/>
            <a:ext cx="784860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007485" y="1052830"/>
            <a:ext cx="410464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비식별화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방법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079875" y="1628775"/>
            <a:ext cx="3888740" cy="889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>
            <a:spLocks/>
          </p:cNvSpPr>
          <p:nvPr/>
        </p:nvSpPr>
        <p:spPr>
          <a:xfrm>
            <a:off x="354330" y="3292475"/>
            <a:ext cx="2531745" cy="599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2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Arial" charset="0"/>
                <a:cs typeface="+mn-cs"/>
              </a:rPr>
              <a:t>가명처리</a:t>
            </a:r>
            <a:endParaRPr lang="ko-KR" altLang="en-US" sz="2200" b="1">
              <a:solidFill>
                <a:srgbClr val="44546A">
                  <a:lumMod val="75000"/>
                </a:srgbClr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966A44-0AAC-4F58-9755-13BEAAE8D573}"/>
              </a:ext>
            </a:extLst>
          </p:cNvPr>
          <p:cNvSpPr/>
          <p:nvPr/>
        </p:nvSpPr>
        <p:spPr>
          <a:xfrm>
            <a:off x="3503930" y="1702435"/>
            <a:ext cx="7581900" cy="3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i="1" dirty="0" err="1">
                <a:solidFill>
                  <a:srgbClr val="17375E"/>
                </a:solidFill>
              </a:rPr>
              <a:t>비식별</a:t>
            </a:r>
            <a:r>
              <a:rPr lang="ko-KR" altLang="en-US" sz="1700" i="1" dirty="0">
                <a:solidFill>
                  <a:srgbClr val="17375E"/>
                </a:solidFill>
              </a:rPr>
              <a:t>조치 방법을 기준으로 데이터 </a:t>
            </a:r>
            <a:r>
              <a:rPr lang="ko-KR" altLang="en-US" sz="1700" i="1" dirty="0" err="1">
                <a:solidFill>
                  <a:srgbClr val="17375E"/>
                </a:solidFill>
              </a:rPr>
              <a:t>비식별여부</a:t>
            </a:r>
            <a:r>
              <a:rPr lang="ko-KR" altLang="en-US" sz="1700" i="1" dirty="0">
                <a:solidFill>
                  <a:srgbClr val="17375E"/>
                </a:solidFill>
              </a:rPr>
              <a:t>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756419" y="6052185"/>
            <a:ext cx="11017250" cy="510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한국인터넷진흥원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＂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개인정보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비식별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조치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가이드라인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5930265" y="4483735"/>
            <a:ext cx="2531745" cy="599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2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Arial" charset="0"/>
                <a:cs typeface="+mn-cs"/>
              </a:rPr>
              <a:t>데이터삭제</a:t>
            </a:r>
            <a:endParaRPr lang="ko-KR" altLang="en-US" sz="2200" b="1">
              <a:solidFill>
                <a:srgbClr val="44546A">
                  <a:lumMod val="75000"/>
                </a:srgbClr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424815" y="5624195"/>
            <a:ext cx="2531745" cy="599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200" b="1" dirty="0" err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Arial" charset="0"/>
                <a:cs typeface="+mn-cs"/>
              </a:rPr>
              <a:t>총계처리</a:t>
            </a:r>
            <a:endParaRPr lang="ko-KR" altLang="en-US" sz="2200" b="1" dirty="0">
              <a:solidFill>
                <a:srgbClr val="44546A">
                  <a:lumMod val="75000"/>
                </a:srgbClr>
              </a:solidFill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11" name="그림 10" descr="/Users/griffindouble/Library/Group Containers/L48J367XN4.com.infraware.PolarisOffice/EngineTemp/8934/image1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63360" y="3291205"/>
            <a:ext cx="1260475" cy="1260475"/>
          </a:xfrm>
          <a:prstGeom prst="rect">
            <a:avLst/>
          </a:prstGeom>
          <a:noFill/>
        </p:spPr>
      </p:pic>
      <p:pic>
        <p:nvPicPr>
          <p:cNvPr id="13" name="그림 12" descr="/Users/griffindouble/Library/Group Containers/L48J367XN4.com.infraware.PolarisOffice/EngineTemp/8934/image2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94105" y="4349750"/>
            <a:ext cx="1260475" cy="1260475"/>
          </a:xfrm>
          <a:prstGeom prst="rect">
            <a:avLst/>
          </a:prstGeom>
          <a:noFill/>
        </p:spPr>
      </p:pic>
      <p:pic>
        <p:nvPicPr>
          <p:cNvPr id="14" name="그림 13" descr="/Users/griffindouble/Library/Group Containers/L48J367XN4.com.infraware.PolarisOffice/EngineTemp/8934/image2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6155" y="2110105"/>
            <a:ext cx="1260475" cy="1260475"/>
          </a:xfrm>
          <a:prstGeom prst="rect">
            <a:avLst/>
          </a:prstGeom>
          <a:noFill/>
        </p:spPr>
      </p:pic>
      <p:grpSp>
        <p:nvGrpSpPr>
          <p:cNvPr id="12" name="그룹 11"/>
          <p:cNvGrpSpPr/>
          <p:nvPr/>
        </p:nvGrpSpPr>
        <p:grpSpPr>
          <a:xfrm>
            <a:off x="2783840" y="2204720"/>
            <a:ext cx="3329305" cy="1224280"/>
            <a:chOff x="2783840" y="2204720"/>
            <a:chExt cx="3329305" cy="1224280"/>
          </a:xfrm>
        </p:grpSpPr>
        <p:sp>
          <p:nvSpPr>
            <p:cNvPr id="5" name="직사각형 4"/>
            <p:cNvSpPr/>
            <p:nvPr/>
          </p:nvSpPr>
          <p:spPr>
            <a:xfrm>
              <a:off x="2800985" y="2204720"/>
              <a:ext cx="3312160" cy="419100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홍길동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35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세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서울거주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한국대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재학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83840" y="3009900"/>
              <a:ext cx="3312160" cy="419100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FF0000"/>
                  </a:solidFill>
                </a:rPr>
                <a:t>임꺽정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,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30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대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서울거주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>
                  <a:solidFill>
                    <a:srgbClr val="FF0000"/>
                  </a:solidFill>
                </a:rPr>
                <a:t>국제대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재학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4457065" y="2624455"/>
              <a:ext cx="0" cy="432435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2783840" y="4352290"/>
            <a:ext cx="3329305" cy="1452880"/>
            <a:chOff x="2783840" y="4352290"/>
            <a:chExt cx="3329305" cy="1452880"/>
          </a:xfrm>
        </p:grpSpPr>
        <p:sp>
          <p:nvSpPr>
            <p:cNvPr id="30" name="직사각형 29"/>
            <p:cNvSpPr/>
            <p:nvPr/>
          </p:nvSpPr>
          <p:spPr>
            <a:xfrm>
              <a:off x="2800985" y="4352290"/>
              <a:ext cx="3312160" cy="513715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홍길동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170cm 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임꺽정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178cm, </a:t>
              </a: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엘사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168cm,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이동욱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186cm 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83840" y="5252085"/>
              <a:ext cx="3312795" cy="553720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소프트웨어학과 학생키 총합 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: 702cm</a:t>
              </a:r>
              <a:endParaRPr lang="ko-KR" altLang="en-US" sz="1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rgbClr val="FF0000"/>
                  </a:solidFill>
                  <a:latin typeface="맑은 고딕" charset="0"/>
                  <a:ea typeface="Arial" charset="0"/>
                  <a:cs typeface="+mn-cs"/>
                </a:rPr>
                <a:t>평균키</a:t>
              </a: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: 175.5</a:t>
              </a:r>
              <a:endParaRPr lang="ko-KR" altLang="en-US" sz="1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32" name="직선 화살표 연결선 31"/>
            <p:cNvCxnSpPr>
              <a:stCxn id="30" idx="2"/>
            </p:cNvCxnSpPr>
            <p:nvPr/>
          </p:nvCxnSpPr>
          <p:spPr>
            <a:xfrm>
              <a:off x="4457065" y="4866640"/>
              <a:ext cx="0" cy="432435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8256270" y="3323484"/>
            <a:ext cx="3329305" cy="1224280"/>
            <a:chOff x="8256270" y="2280285"/>
            <a:chExt cx="3329305" cy="1224280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>
              <a:off x="8273415" y="2280285"/>
              <a:ext cx="3312795" cy="419735"/>
            </a:xfrm>
            <a:prstGeom prst="rect">
              <a:avLst/>
            </a:prstGeom>
            <a:noFill/>
            <a:ln w="25400" cap="flat" cmpd="sng">
              <a:solidFill>
                <a:schemeClr val="accent1">
                  <a:lumMod val="20000"/>
                  <a:lumOff val="8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주민등록번호 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940126-1234567</a:t>
              </a:r>
              <a:endParaRPr lang="ko-KR" altLang="en-US" sz="1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>
              <a:off x="8256270" y="3085465"/>
              <a:ext cx="3312795" cy="419735"/>
            </a:xfrm>
            <a:prstGeom prst="rect">
              <a:avLst/>
            </a:prstGeom>
            <a:noFill/>
            <a:ln w="25400" cap="flat" cmpd="sng">
              <a:solidFill>
                <a:schemeClr val="accent1">
                  <a:lumMod val="20000"/>
                  <a:lumOff val="8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rgbClr val="FF0000"/>
                  </a:solidFill>
                  <a:latin typeface="맑은 고딕" charset="0"/>
                  <a:ea typeface="Arial" charset="0"/>
                  <a:cs typeface="+mn-cs"/>
                </a:rPr>
                <a:t>90년대생, 남자</a:t>
              </a:r>
              <a:endParaRPr lang="ko-KR" altLang="en-US" sz="1400" b="1">
                <a:solidFill>
                  <a:srgbClr val="FF0000"/>
                </a:solidFill>
                <a:latin typeface="맑은 고딕" charset="0"/>
                <a:ea typeface="Arial" charset="0"/>
                <a:cs typeface="+mn-cs"/>
              </a:endParaRPr>
            </a:p>
          </p:txBody>
        </p:sp>
        <p:cxnSp>
          <p:nvCxnSpPr>
            <p:cNvPr id="36" name="직선 화살표 연결선 35"/>
            <p:cNvCxnSpPr>
              <a:stCxn id="34" idx="2"/>
            </p:cNvCxnSpPr>
            <p:nvPr/>
          </p:nvCxnSpPr>
          <p:spPr>
            <a:xfrm>
              <a:off x="9929495" y="2700020"/>
              <a:ext cx="635" cy="433070"/>
            </a:xfrm>
            <a:prstGeom prst="straightConnector1">
              <a:avLst/>
            </a:prstGeom>
            <a:ln w="603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8112125" y="4557289"/>
            <a:ext cx="3456305" cy="4191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*</a:t>
            </a:r>
            <a:r>
              <a:rPr lang="ko-KR" altLang="en-US" sz="1400" b="1" i="1" dirty="0">
                <a:solidFill>
                  <a:schemeClr val="tx1"/>
                </a:solidFill>
              </a:rPr>
              <a:t>개인과 관련된 날짜 정보는 </a:t>
            </a:r>
            <a:r>
              <a:rPr lang="ko-KR" altLang="en-US" sz="1400" b="1" i="1" dirty="0" err="1">
                <a:solidFill>
                  <a:schemeClr val="tx1"/>
                </a:solidFill>
              </a:rPr>
              <a:t>연단위</a:t>
            </a:r>
            <a:r>
              <a:rPr lang="ko-KR" altLang="en-US" sz="1400" b="1" i="1" dirty="0">
                <a:solidFill>
                  <a:schemeClr val="tx1"/>
                </a:solidFill>
              </a:rPr>
              <a:t> 처리</a:t>
            </a:r>
            <a:endParaRPr lang="en-US" altLang="ko-KR" sz="1400" b="1" i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5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135505" y="756920"/>
            <a:ext cx="784860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007485" y="1052830"/>
            <a:ext cx="410464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비식별화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방법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079875" y="1628775"/>
            <a:ext cx="3888740" cy="889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0200" y="4446905"/>
            <a:ext cx="2531745" cy="599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2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Arial" charset="0"/>
                <a:cs typeface="+mn-cs"/>
              </a:rPr>
              <a:t>범주화</a:t>
            </a:r>
            <a:endParaRPr lang="ko-KR" altLang="en-US" sz="2200" b="1">
              <a:solidFill>
                <a:srgbClr val="44546A">
                  <a:lumMod val="75000"/>
                </a:srgbClr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5570855" y="4344035"/>
            <a:ext cx="2923540" cy="599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2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Arial" charset="0"/>
                <a:cs typeface="+mn-cs"/>
              </a:rPr>
              <a:t>데이터 마스킹</a:t>
            </a:r>
            <a:endParaRPr lang="ko-KR" altLang="en-US" sz="2200" b="1">
              <a:solidFill>
                <a:srgbClr val="44546A">
                  <a:lumMod val="75000"/>
                </a:srgbClr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966A44-0AAC-4F58-9755-13BEAAE8D573}"/>
              </a:ext>
            </a:extLst>
          </p:cNvPr>
          <p:cNvSpPr/>
          <p:nvPr/>
        </p:nvSpPr>
        <p:spPr>
          <a:xfrm>
            <a:off x="3503930" y="1702435"/>
            <a:ext cx="7581900" cy="3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i="1" dirty="0" err="1">
                <a:solidFill>
                  <a:srgbClr val="17375E"/>
                </a:solidFill>
              </a:rPr>
              <a:t>비식별</a:t>
            </a:r>
            <a:r>
              <a:rPr lang="ko-KR" altLang="en-US" sz="1700" i="1" dirty="0">
                <a:solidFill>
                  <a:srgbClr val="17375E"/>
                </a:solidFill>
              </a:rPr>
              <a:t>조치 방법을 기준으로 데이터 </a:t>
            </a:r>
            <a:r>
              <a:rPr lang="ko-KR" altLang="en-US" sz="1700" i="1" dirty="0" err="1">
                <a:solidFill>
                  <a:srgbClr val="17375E"/>
                </a:solidFill>
              </a:rPr>
              <a:t>비식별여부</a:t>
            </a:r>
            <a:r>
              <a:rPr lang="ko-KR" altLang="en-US" sz="1700" i="1" dirty="0">
                <a:solidFill>
                  <a:srgbClr val="17375E"/>
                </a:solidFill>
              </a:rPr>
              <a:t>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695325" y="6032299"/>
            <a:ext cx="11017250" cy="510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한국인터넷진흥원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＂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개인정보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비식별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조치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가이드라인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 descr="/Users/griffindouble/Library/Group Containers/L48J367XN4.com.infraware.PolarisOffice/EngineTemp/8934/image2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6470" y="2955925"/>
            <a:ext cx="1260475" cy="1260475"/>
          </a:xfrm>
          <a:prstGeom prst="rect">
            <a:avLst/>
          </a:prstGeom>
          <a:noFill/>
        </p:spPr>
      </p:pic>
      <p:pic>
        <p:nvPicPr>
          <p:cNvPr id="27" name="그림 26" descr="/Users/griffindouble/Library/Group Containers/L48J367XN4.com.infraware.PolarisOffice/EngineTemp/8934/image2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29045" y="2880360"/>
            <a:ext cx="1260475" cy="1260475"/>
          </a:xfrm>
          <a:prstGeom prst="rect">
            <a:avLst/>
          </a:prstGeom>
          <a:noFill/>
        </p:spPr>
      </p:pic>
      <p:grpSp>
        <p:nvGrpSpPr>
          <p:cNvPr id="26" name="그룹 25"/>
          <p:cNvGrpSpPr/>
          <p:nvPr/>
        </p:nvGrpSpPr>
        <p:grpSpPr>
          <a:xfrm>
            <a:off x="2495550" y="2853055"/>
            <a:ext cx="3329305" cy="1224280"/>
            <a:chOff x="2495550" y="2853055"/>
            <a:chExt cx="3329305" cy="1224280"/>
          </a:xfrm>
        </p:grpSpPr>
        <p:sp>
          <p:nvSpPr>
            <p:cNvPr id="28" name="직사각형 27"/>
            <p:cNvSpPr/>
            <p:nvPr/>
          </p:nvSpPr>
          <p:spPr>
            <a:xfrm>
              <a:off x="2512695" y="2853055"/>
              <a:ext cx="3312160" cy="419100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홍길동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35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세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서울거주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한국대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재학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95550" y="3657600"/>
              <a:ext cx="3312795" cy="419735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rgbClr val="FF0000"/>
                  </a:solidFill>
                  <a:latin typeface="맑은 고딕" charset="0"/>
                  <a:ea typeface="Arial" charset="0"/>
                  <a:cs typeface="+mn-cs"/>
                </a:rPr>
                <a:t>홍</a:t>
              </a: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씨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, </a:t>
              </a:r>
              <a:r>
                <a:rPr sz="1400" b="1">
                  <a:solidFill>
                    <a:srgbClr val="FF0000"/>
                  </a:solidFill>
                  <a:latin typeface="맑은 고딕" charset="0"/>
                  <a:ea typeface="Arial" charset="0"/>
                  <a:cs typeface="+mn-cs"/>
                </a:rPr>
                <a:t>30 ~ 40세</a:t>
              </a:r>
              <a:endParaRPr lang="ko-KR" altLang="en-US" sz="1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30" name="직선 화살표 연결선 29"/>
            <p:cNvCxnSpPr>
              <a:stCxn id="28" idx="2"/>
            </p:cNvCxnSpPr>
            <p:nvPr/>
          </p:nvCxnSpPr>
          <p:spPr>
            <a:xfrm>
              <a:off x="4168775" y="3272155"/>
              <a:ext cx="0" cy="432435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112125" y="2853055"/>
            <a:ext cx="3329305" cy="1224280"/>
            <a:chOff x="8112125" y="2853055"/>
            <a:chExt cx="3329305" cy="1224280"/>
          </a:xfrm>
        </p:grpSpPr>
        <p:sp>
          <p:nvSpPr>
            <p:cNvPr id="32" name="직사각형 31"/>
            <p:cNvSpPr/>
            <p:nvPr/>
          </p:nvSpPr>
          <p:spPr>
            <a:xfrm>
              <a:off x="8129270" y="2853055"/>
              <a:ext cx="3312160" cy="419100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홍길동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35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세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서울거주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한국대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재학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2125" y="3657600"/>
              <a:ext cx="3312795" cy="419735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홍</a:t>
              </a:r>
              <a:r>
                <a:rPr sz="1400" b="1">
                  <a:solidFill>
                    <a:srgbClr val="FF0000"/>
                  </a:solidFill>
                  <a:latin typeface="맑은 고딕" charset="0"/>
                  <a:ea typeface="Arial" charset="0"/>
                  <a:cs typeface="+mn-cs"/>
                </a:rPr>
                <a:t>00,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 35</a:t>
              </a: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세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, </a:t>
              </a:r>
              <a:r>
                <a:rPr lang="ko-KR" altLang="en-US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서울거주</a:t>
              </a:r>
              <a:r>
                <a:rPr lang="en-US" altLang="ko-KR" sz="1400" b="1">
                  <a:solidFill>
                    <a:schemeClr val="tx1"/>
                  </a:solidFill>
                  <a:latin typeface="맑은 고딕" charset="0"/>
                  <a:ea typeface="맑은 고딕" charset="0"/>
                  <a:cs typeface="+mn-cs"/>
                </a:rPr>
                <a:t>, </a:t>
              </a:r>
              <a:r>
                <a:rPr sz="1400" b="1">
                  <a:solidFill>
                    <a:srgbClr val="FF0000"/>
                  </a:solidFill>
                  <a:latin typeface="맑은 고딕" charset="0"/>
                  <a:ea typeface="Arial" charset="0"/>
                  <a:cs typeface="+mn-cs"/>
                </a:rPr>
                <a:t>00대 재학</a:t>
              </a:r>
              <a:endParaRPr lang="ko-KR" altLang="en-US" sz="1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34" name="직선 화살표 연결선 33"/>
            <p:cNvCxnSpPr>
              <a:stCxn id="32" idx="2"/>
            </p:cNvCxnSpPr>
            <p:nvPr/>
          </p:nvCxnSpPr>
          <p:spPr>
            <a:xfrm>
              <a:off x="9785350" y="3272155"/>
              <a:ext cx="0" cy="432435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총 페이지 </a:t>
            </a:r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2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479425" y="332740"/>
            <a:ext cx="11234420" cy="61220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249805" y="850900"/>
            <a:ext cx="7849870" cy="101663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rgbClr val="FFFFFF">
                    <a:lumMod val="75000"/>
                  </a:srgbClr>
                </a:solidFill>
                <a:latin typeface="HY헤드라인M" charset="0"/>
                <a:ea typeface="HY헤드라인M" charset="0"/>
              </a:rPr>
              <a:t>“                 ”</a:t>
            </a:r>
            <a:endParaRPr lang="ko-KR" altLang="en-US" sz="6000">
              <a:solidFill>
                <a:srgbClr val="FFFFFF">
                  <a:lumMod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3852545" y="1038860"/>
            <a:ext cx="464439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 spc="-13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비식별화 적정성 평가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16200000">
            <a:off x="8402560" y="3168971"/>
            <a:ext cx="369332" cy="6294352"/>
          </a:xfrm>
          <a:prstGeom prst="rect">
            <a:avLst/>
          </a:prstGeom>
          <a:noFill/>
        </p:spPr>
        <p:txBody>
          <a:bodyPr vert="eaVert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출처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: RISS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비식별화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방식을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적용한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개인정보보호에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대한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연구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: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보건의료정보를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중심으로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>
            <a:off x="4296410" y="1637665"/>
            <a:ext cx="3756025" cy="1270"/>
          </a:xfrm>
          <a:prstGeom prst="line">
            <a:avLst/>
          </a:prstGeom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16200000">
            <a:off x="6029325" y="-901700"/>
            <a:ext cx="739775" cy="6122035"/>
          </a:xfrm>
          <a:prstGeom prst="rect">
            <a:avLst/>
          </a:prstGeom>
          <a:noFill/>
        </p:spPr>
        <p:txBody>
          <a:bodyPr vert="eaVert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가능한 추론의 형태와 프라이버시 노출에 대한 </a:t>
            </a:r>
            <a:endParaRPr lang="ko-KR" altLang="en-US" sz="1800" i="1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정량적인 위험성을 규정 하는 방법</a:t>
            </a:r>
            <a:endParaRPr lang="ko-KR" altLang="en-US" sz="1800" i="1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/Users/griffindouble/Library/Group Containers/L48J367XN4.com.infraware.PolarisOffice/EngineTemp/8934/fImage21172707112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605" y="2914015"/>
            <a:ext cx="973455" cy="973455"/>
          </a:xfrm>
          <a:prstGeom prst="rect">
            <a:avLst/>
          </a:prstGeom>
          <a:noFill/>
        </p:spPr>
      </p:pic>
      <p:pic>
        <p:nvPicPr>
          <p:cNvPr id="14" name="그림 13" descr="/Users/griffindouble/Library/Group Containers/L48J367XN4.com.infraware.PolarisOffice/EngineTemp/8934/fImage1233970895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81980" y="2914015"/>
            <a:ext cx="973455" cy="973455"/>
          </a:xfrm>
          <a:prstGeom prst="rect">
            <a:avLst/>
          </a:prstGeom>
          <a:noFill/>
        </p:spPr>
      </p:pic>
      <p:pic>
        <p:nvPicPr>
          <p:cNvPr id="18" name="그림 17" descr="/Users/griffindouble/Library/Group Containers/L48J367XN4.com.infraware.PolarisOffice/EngineTemp/8934/fImage12868709688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39580" y="3017520"/>
            <a:ext cx="973455" cy="973455"/>
          </a:xfrm>
          <a:prstGeom prst="rect">
            <a:avLst/>
          </a:prstGeom>
          <a:noFill/>
        </p:spPr>
      </p:pic>
      <p:sp>
        <p:nvSpPr>
          <p:cNvPr id="27" name="텍스트 상자 26"/>
          <p:cNvSpPr txBox="1">
            <a:spLocks/>
          </p:cNvSpPr>
          <p:nvPr/>
        </p:nvSpPr>
        <p:spPr>
          <a:xfrm rot="16200000">
            <a:off x="2037000" y="3151739"/>
            <a:ext cx="738664" cy="3628557"/>
          </a:xfrm>
          <a:prstGeom prst="rect">
            <a:avLst/>
          </a:prstGeom>
          <a:noFill/>
        </p:spPr>
        <p:txBody>
          <a:bodyPr vert="eaVert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한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개인이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K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-1명의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다른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사람들과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구별되지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않음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944245" y="3994150"/>
            <a:ext cx="3037205" cy="4944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K</a:t>
            </a:r>
            <a:r>
              <a:rPr sz="20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-</a:t>
            </a:r>
            <a:r>
              <a:rPr sz="2000" b="1" dirty="0" err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익명성</a:t>
            </a:r>
            <a:r>
              <a:rPr sz="20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20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K</a:t>
            </a:r>
            <a:r>
              <a:rPr sz="20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-anonymity</a:t>
            </a:r>
            <a:r>
              <a:rPr lang="en-US" sz="2000" b="1" dirty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00" b="1" dirty="0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16200000">
            <a:off x="5691425" y="3257707"/>
            <a:ext cx="738664" cy="3381696"/>
          </a:xfrm>
          <a:prstGeom prst="rect">
            <a:avLst/>
          </a:prstGeom>
          <a:noFill/>
        </p:spPr>
        <p:txBody>
          <a:bodyPr vert="eaVert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각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블록이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적어도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L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개의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다양한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민감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정보를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가지고</a:t>
            </a:r>
            <a:r>
              <a:rPr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있음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4493895" y="3994150"/>
            <a:ext cx="292417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L-다양성 (L-diversity)</a:t>
            </a:r>
            <a:endParaRPr lang="ko-KR" altLang="en-US" sz="20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8103235" y="4020820"/>
            <a:ext cx="2924175" cy="554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T-근접성 (T-closeness)</a:t>
            </a:r>
            <a:endParaRPr lang="ko-KR" altLang="en-US" sz="20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16200000">
            <a:off x="9213215" y="3372485"/>
            <a:ext cx="1016634" cy="3421380"/>
          </a:xfrm>
          <a:prstGeom prst="rect">
            <a:avLst/>
          </a:prstGeom>
          <a:noFill/>
        </p:spPr>
        <p:txBody>
          <a:bodyPr vert="eaVert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동질 집단의 민감 정보의 분포와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 데이터에서의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분포 차이 통제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/>
          </p:nvPr>
        </p:nvSpPr>
        <p:spPr>
          <a:xfrm>
            <a:off x="11374664" y="6344285"/>
            <a:ext cx="382736" cy="365760"/>
          </a:xfrm>
        </p:spPr>
        <p:txBody>
          <a:bodyPr/>
          <a:lstStyle/>
          <a:p>
            <a: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14</a:t>
            </a:fld>
            <a:endParaRPr lang="en-US" altLang="ko-KR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/>
          </p:nvPr>
        </p:nvSpPr>
        <p:spPr>
          <a:xfrm>
            <a:off x="4165283" y="6381328"/>
            <a:ext cx="3861435" cy="365760"/>
          </a:xfrm>
        </p:spPr>
        <p:txBody>
          <a:bodyPr/>
          <a:lstStyle/>
          <a:p>
            <a: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chemeClr val="tx1">
                    <a:tint val="75000"/>
                  </a:schemeClr>
                </a:solidFill>
              </a:rPr>
              <a:t>총 페이지 </a:t>
            </a:r>
            <a:r>
              <a:rPr lang="en-US" altLang="ko-KR" sz="1200" dirty="0">
                <a:solidFill>
                  <a:schemeClr val="tx1">
                    <a:tint val="75000"/>
                  </a:schemeClr>
                </a:solidFill>
              </a:rPr>
              <a:t>24</a:t>
            </a:r>
            <a:endParaRPr lang="ko-KR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5591810" y="-99695"/>
            <a:ext cx="936625" cy="936625"/>
          </a:xfrm>
          <a:prstGeom prst="ellipse">
            <a:avLst/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5520055" y="260350"/>
            <a:ext cx="108077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225" y="8788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25" y="2061845"/>
            <a:ext cx="10441305" cy="18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83615" y="3923665"/>
            <a:ext cx="1167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5595" y="2723515"/>
            <a:ext cx="576199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핵심기능</a:t>
            </a:r>
            <a:endParaRPr kumimoji="0" lang="en-US" altLang="ko-KR" sz="3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3600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3600" b="1" spc="-1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3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785" cy="6553835"/>
            <a:chOff x="479425" y="-99695"/>
            <a:chExt cx="11233785" cy="6553835"/>
          </a:xfrm>
        </p:grpSpPr>
        <p:sp>
          <p:nvSpPr>
            <p:cNvPr id="2" name="직사각형 1"/>
            <p:cNvSpPr>
              <a:spLocks/>
            </p:cNvSpPr>
            <p:nvPr/>
          </p:nvSpPr>
          <p:spPr>
            <a:xfrm>
              <a:off x="479425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" name="타원 2"/>
            <p:cNvSpPr>
              <a:spLocks/>
            </p:cNvSpPr>
            <p:nvPr/>
          </p:nvSpPr>
          <p:spPr>
            <a:xfrm>
              <a:off x="5591810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17375E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520055" y="260350"/>
              <a:ext cx="108077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2400">
                  <a:solidFill>
                    <a:srgbClr val="FFFFFF"/>
                  </a:solidFill>
                  <a:latin typeface="HY헤드라인M" charset="0"/>
                  <a:ea typeface="HY헤드라인M" charset="0"/>
                </a:rPr>
                <a:t>05</a:t>
              </a:r>
              <a:endParaRPr lang="ko-KR" altLang="en-US" sz="240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15" name="TextBox 14"/>
          <p:cNvSpPr txBox="1">
            <a:spLocks/>
          </p:cNvSpPr>
          <p:nvPr/>
        </p:nvSpPr>
        <p:spPr>
          <a:xfrm>
            <a:off x="2279650" y="756920"/>
            <a:ext cx="7849234" cy="1016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6000">
                <a:solidFill>
                  <a:srgbClr val="FFFFFF">
                    <a:lumMod val="75000"/>
                  </a:srgbClr>
                </a:solidFill>
                <a:latin typeface="HY헤드라인M" charset="0"/>
                <a:ea typeface="HY헤드라인M" charset="0"/>
              </a:rPr>
              <a:t>“               ”</a:t>
            </a:r>
            <a:endParaRPr lang="ko-KR" altLang="en-US" sz="6000">
              <a:solidFill>
                <a:srgbClr val="FFFFFF">
                  <a:lumMod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4151630" y="1052830"/>
            <a:ext cx="4105274" cy="5854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3200" b="1" spc="-14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Data Format </a:t>
            </a:r>
            <a:r>
              <a:rPr lang="ko-KR" altLang="en-US" sz="3200" b="1" spc="-14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표준화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47440" y="1628775"/>
            <a:ext cx="5328920" cy="635"/>
          </a:xfrm>
          <a:prstGeom prst="line">
            <a:avLst/>
          </a:prstGeom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39265" y="1932940"/>
          <a:ext cx="2952115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>
                          <a:latin typeface="맑은 고딕" charset="0"/>
                          <a:ea typeface="맑은 고딕" charset="0"/>
                          <a:cs typeface="+mn-cs"/>
                        </a:rPr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01012341234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06312351235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0631231234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021231234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559040" y="4260850"/>
          <a:ext cx="2952115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>
                          <a:latin typeface="맑은 고딕" charset="0"/>
                          <a:ea typeface="맑은 고딕" charset="0"/>
                          <a:cs typeface="+mn-cs"/>
                        </a:rPr>
                        <a:t>생년월일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1997-10-05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1994-07-08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1993-07-05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1994-03-07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739265" y="4275455"/>
          <a:ext cx="2952115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>
                          <a:latin typeface="맑은 고딕" charset="0"/>
                          <a:ea typeface="맑은 고딕" charset="0"/>
                          <a:cs typeface="+mn-cs"/>
                        </a:rPr>
                        <a:t>생년월일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19971005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1994-7-8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930705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1994.3.7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571740" y="1926590"/>
          <a:ext cx="2952115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>
                          <a:latin typeface="맑은 고딕" charset="0"/>
                          <a:ea typeface="맑은 고딕" charset="0"/>
                          <a:cs typeface="+mn-cs"/>
                        </a:rPr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010-1234-1234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063-1235-1235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063-123-1234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latin typeface="맑은 고딕" charset="0"/>
                          <a:ea typeface="맑은 고딕" charset="0"/>
                          <a:cs typeface="+mn-cs"/>
                        </a:rPr>
                        <a:t>02-123-1234</a:t>
                      </a:r>
                      <a:endParaRPr lang="ko-KR" altLang="en-US" sz="18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그림 19" descr="/Users/griffindouble/Library/Group Containers/L48J367XN4.com.infraware.PolarisOffice/EngineTemp/8934/image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8650" y="2530475"/>
            <a:ext cx="819785" cy="667385"/>
          </a:xfrm>
          <a:prstGeom prst="rect">
            <a:avLst/>
          </a:prstGeom>
          <a:noFill/>
        </p:spPr>
      </p:pic>
      <p:pic>
        <p:nvPicPr>
          <p:cNvPr id="21" name="그림 20" descr="/Users/griffindouble/Library/Group Containers/L48J367XN4.com.infraware.PolarisOffice/EngineTemp/8934/image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6905" y="4841875"/>
            <a:ext cx="819785" cy="667385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2750" y="-99695"/>
            <a:ext cx="11233150" cy="6552565"/>
            <a:chOff x="412750" y="-99695"/>
            <a:chExt cx="11233150" cy="6552565"/>
          </a:xfrm>
        </p:grpSpPr>
        <p:sp>
          <p:nvSpPr>
            <p:cNvPr id="2" name="직사각형 1"/>
            <p:cNvSpPr>
              <a:spLocks/>
            </p:cNvSpPr>
            <p:nvPr/>
          </p:nvSpPr>
          <p:spPr>
            <a:xfrm>
              <a:off x="412750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sz="1800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" name="타원 2"/>
            <p:cNvSpPr>
              <a:spLocks/>
            </p:cNvSpPr>
            <p:nvPr/>
          </p:nvSpPr>
          <p:spPr>
            <a:xfrm>
              <a:off x="5525135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sz="1800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453380" y="260350"/>
              <a:ext cx="108077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sz="1800"/>
              </a:pPr>
              <a:r>
                <a:rPr kumimoji="0" lang="en-US" altLang="ko-KR" sz="24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Y헤드라인M" charset="0"/>
                  <a:ea typeface="HY헤드라인M" charset="0"/>
                  <a:cs typeface="+mn-cs"/>
                </a:rPr>
                <a:t>05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charset="0"/>
                <a:ea typeface="HY헤드라인M" charset="0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79650" y="756920"/>
            <a:ext cx="7848600" cy="100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en-US" altLang="ko-KR" sz="6000" b="0" i="0" u="none" strike="noStrike" kern="1200" cap="none" spc="5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       ”</a:t>
            </a:r>
            <a:endParaRPr kumimoji="0" lang="ko-KR" altLang="en-US" sz="6000" b="0" i="0" u="none" strike="noStrike" kern="1200" cap="none" spc="5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1630" y="1052830"/>
            <a:ext cx="4105274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sz="1800"/>
            </a:pPr>
            <a:r>
              <a:rPr kumimoji="0" lang="ko-KR" altLang="en-US" sz="3200" b="1" i="0" u="none" strike="noStrike" kern="1200" cap="none" spc="-12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데이터 비식별 처리</a:t>
            </a:r>
            <a:endParaRPr kumimoji="0" lang="ko-KR" altLang="en-US" sz="32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11675" y="1757680"/>
            <a:ext cx="3240405" cy="889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21580" y="2493645"/>
            <a:ext cx="1624330" cy="1369695"/>
            <a:chOff x="5021580" y="2493645"/>
            <a:chExt cx="1624330" cy="1369695"/>
          </a:xfrm>
        </p:grpSpPr>
        <p:pic>
          <p:nvPicPr>
            <p:cNvPr id="68" name="그림 67" descr="/Users/colvet/Library/Group Containers/L48J367XN4.com.infraware.PolarisOffice/EngineTemp/1956/image3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209540" y="2603500"/>
              <a:ext cx="1437640" cy="1260475"/>
            </a:xfrm>
            <a:prstGeom prst="rect">
              <a:avLst/>
            </a:prstGeom>
            <a:noFill/>
          </p:spPr>
        </p:pic>
        <p:pic>
          <p:nvPicPr>
            <p:cNvPr id="70" name="그림 69" descr="/Users/colvet/Library/Group Containers/L48J367XN4.com.infraware.PolarisOffice/EngineTemp/1956/image39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21580" y="2504440"/>
              <a:ext cx="831850" cy="729615"/>
            </a:xfrm>
            <a:prstGeom prst="rect">
              <a:avLst/>
            </a:prstGeom>
            <a:noFill/>
          </p:spPr>
        </p:pic>
        <p:pic>
          <p:nvPicPr>
            <p:cNvPr id="71" name="그림 70" descr="/Users/colvet/Library/Group Containers/L48J367XN4.com.infraware.PolarisOffice/EngineTemp/1956/image4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678170" y="2493645"/>
              <a:ext cx="844550" cy="740410"/>
            </a:xfrm>
            <a:prstGeom prst="rect">
              <a:avLst/>
            </a:prstGeom>
            <a:noFill/>
          </p:spPr>
        </p:pic>
      </p:grpSp>
      <p:sp>
        <p:nvSpPr>
          <p:cNvPr id="19" name="오른쪽 화살표 18"/>
          <p:cNvSpPr>
            <a:spLocks/>
          </p:cNvSpPr>
          <p:nvPr/>
        </p:nvSpPr>
        <p:spPr>
          <a:xfrm>
            <a:off x="4264025" y="3033395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0" name="오른쪽 화살표 19"/>
          <p:cNvSpPr>
            <a:spLocks/>
          </p:cNvSpPr>
          <p:nvPr/>
        </p:nvSpPr>
        <p:spPr>
          <a:xfrm>
            <a:off x="2248535" y="3063240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09880" y="4149089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Json, Csv 파일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25" name="오른쪽 화살표 24"/>
          <p:cNvSpPr>
            <a:spLocks/>
          </p:cNvSpPr>
          <p:nvPr/>
        </p:nvSpPr>
        <p:spPr>
          <a:xfrm>
            <a:off x="6744335" y="3011170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9264650" y="3011170"/>
            <a:ext cx="431800" cy="2863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2423795" y="4149089"/>
            <a:ext cx="201676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Cloud Computing 저장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4540" y="4149089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비식별 Data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7215505" y="4149089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비식별 </a:t>
            </a: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검증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9721215" y="4149089"/>
            <a:ext cx="2017394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3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비식별 Data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3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Cloud 저장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8470265" y="3382645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저장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총 페이지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2" name="그림 71" descr="/Users/colvet/Library/Group Containers/L48J367XN4.com.infraware.PolarisOffice/EngineTemp/1956/fImage30448743378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5" y="2651760"/>
            <a:ext cx="1053465" cy="1052195"/>
          </a:xfrm>
          <a:prstGeom prst="rect">
            <a:avLst/>
          </a:prstGeom>
          <a:noFill/>
        </p:spPr>
      </p:pic>
      <p:pic>
        <p:nvPicPr>
          <p:cNvPr id="73" name="그림 72" descr="/Users/colvet/Library/Group Containers/L48J367XN4.com.infraware.PolarisOffice/EngineTemp/1956/fImage6976744631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2825115"/>
            <a:ext cx="652145" cy="704215"/>
          </a:xfrm>
          <a:prstGeom prst="rect">
            <a:avLst/>
          </a:prstGeom>
          <a:noFill/>
        </p:spPr>
      </p:pic>
      <p:pic>
        <p:nvPicPr>
          <p:cNvPr id="74" name="그림 73" descr="/Users/colvet/Library/Group Containers/L48J367XN4.com.infraware.PolarisOffice/EngineTemp/1956/fImage137517458076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94000"/>
            <a:ext cx="678815" cy="827405"/>
          </a:xfrm>
          <a:prstGeom prst="rect">
            <a:avLst/>
          </a:prstGeom>
          <a:noFill/>
        </p:spPr>
      </p:pic>
      <p:pic>
        <p:nvPicPr>
          <p:cNvPr id="76" name="그림 75" descr="/Users/colvet/Library/Group Containers/L48J367XN4.com.infraware.PolarisOffice/EngineTemp/1956/fImage26787747798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545" y="2493010"/>
            <a:ext cx="1237615" cy="1236345"/>
          </a:xfrm>
          <a:prstGeom prst="rect">
            <a:avLst/>
          </a:prstGeom>
          <a:noFill/>
        </p:spPr>
      </p:pic>
      <p:sp>
        <p:nvSpPr>
          <p:cNvPr id="77" name="TextBox 76"/>
          <p:cNvSpPr txBox="1">
            <a:spLocks/>
          </p:cNvSpPr>
          <p:nvPr/>
        </p:nvSpPr>
        <p:spPr>
          <a:xfrm>
            <a:off x="3470275" y="3377565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비식별 처리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>
            <a:off x="8422005" y="2559685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YES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cxnSp>
        <p:nvCxnSpPr>
          <p:cNvPr id="79" name="Elbow Arrow Connector 78"/>
          <p:cNvCxnSpPr/>
          <p:nvPr/>
        </p:nvCxnSpPr>
        <p:spPr>
          <a:xfrm rot="5400000" flipH="1">
            <a:off x="5965190" y="2320925"/>
            <a:ext cx="772160" cy="3745865"/>
          </a:xfrm>
          <a:prstGeom prst="bentConnector3">
            <a:avLst>
              <a:gd name="adj1" fmla="val -93505"/>
            </a:avLst>
          </a:prstGeom>
          <a:ln w="1143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/>
        </p:nvSpPr>
        <p:spPr>
          <a:xfrm>
            <a:off x="5233035" y="5365750"/>
            <a:ext cx="20167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NO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pic>
        <p:nvPicPr>
          <p:cNvPr id="81" name="그림 80" descr="/Users/colvet/Library/Group Containers/L48J367XN4.com.infraware.PolarisOffice/EngineTemp/1956/fImage17770772248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75" y="2599055"/>
            <a:ext cx="1287145" cy="12630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35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970" y="-99695"/>
            <a:ext cx="11233785" cy="6553200"/>
            <a:chOff x="394970" y="-99695"/>
            <a:chExt cx="11233785" cy="6553200"/>
          </a:xfrm>
        </p:grpSpPr>
        <p:sp>
          <p:nvSpPr>
            <p:cNvPr id="2" name="직사각형 1"/>
            <p:cNvSpPr>
              <a:spLocks/>
            </p:cNvSpPr>
            <p:nvPr/>
          </p:nvSpPr>
          <p:spPr>
            <a:xfrm>
              <a:off x="394970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sz="1800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" name="타원 2"/>
            <p:cNvSpPr>
              <a:spLocks/>
            </p:cNvSpPr>
            <p:nvPr/>
          </p:nvSpPr>
          <p:spPr>
            <a:xfrm>
              <a:off x="5507355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sz="1800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435600" y="260350"/>
              <a:ext cx="108077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sz="1800"/>
              </a:pPr>
              <a:r>
                <a:rPr kumimoji="0" lang="en-US" altLang="ko-KR" sz="2400" b="0" i="0" u="none" strike="noStrike" kern="1200" cap="none" spc="1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Y헤드라인M" charset="0"/>
                  <a:ea typeface="HY헤드라인M" charset="0"/>
                  <a:cs typeface="+mn-cs"/>
                </a:rPr>
                <a:t>05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charset="0"/>
                <a:ea typeface="HY헤드라인M" charset="0"/>
                <a:cs typeface="+mn-cs"/>
              </a:endParaRPr>
            </a:p>
          </p:txBody>
        </p:sp>
      </p:grpSp>
      <p:sp>
        <p:nvSpPr>
          <p:cNvPr id="15" name="TextBox 14"/>
          <p:cNvSpPr txBox="1">
            <a:spLocks/>
          </p:cNvSpPr>
          <p:nvPr/>
        </p:nvSpPr>
        <p:spPr>
          <a:xfrm>
            <a:off x="2279650" y="756920"/>
            <a:ext cx="7849234" cy="1003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sz="1800"/>
            </a:pPr>
            <a:r>
              <a:rPr kumimoji="0" lang="en-US" altLang="ko-KR" sz="6000" b="0" i="0" u="none" strike="noStrike" kern="1200" cap="none" spc="10" normalizeH="0" baseline="0" noProof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Y헤드라인M" charset="0"/>
                <a:ea typeface="HY헤드라인M" charset="0"/>
                <a:cs typeface="+mn-cs"/>
              </a:rPr>
              <a:t>“                ”</a:t>
            </a:r>
            <a:endParaRPr kumimoji="0" lang="ko-KR" altLang="en-US" sz="6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Y헤드라인M" charset="0"/>
              <a:ea typeface="HY헤드라인M" charset="0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151630" y="1052830"/>
            <a:ext cx="4105274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sz="1800"/>
            </a:pPr>
            <a:r>
              <a:rPr kumimoji="0" lang="ko-KR" altLang="en-US" sz="3200" b="1" i="0" u="none" strike="noStrike" kern="1200" cap="none" spc="-12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데이터 요청 시나리오</a:t>
            </a:r>
            <a:endParaRPr kumimoji="0" lang="ko-KR" altLang="en-US" sz="32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182744" y="1757680"/>
            <a:ext cx="3241040" cy="9525"/>
          </a:xfrm>
          <a:prstGeom prst="line">
            <a:avLst/>
          </a:prstGeom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그림 68" descr="/Users/colvet/Library/Group Containers/L48J367XN4.com.infraware.PolarisOffice/EngineTemp/1956/image3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080" y="2552700"/>
            <a:ext cx="1353820" cy="1310640"/>
          </a:xfrm>
          <a:prstGeom prst="rect">
            <a:avLst/>
          </a:prstGeom>
          <a:noFill/>
        </p:spPr>
      </p:pic>
      <p:grpSp>
        <p:nvGrpSpPr>
          <p:cNvPr id="8" name="그룹 7"/>
          <p:cNvGrpSpPr/>
          <p:nvPr/>
        </p:nvGrpSpPr>
        <p:grpSpPr>
          <a:xfrm>
            <a:off x="7063105" y="2493645"/>
            <a:ext cx="1624965" cy="1370330"/>
            <a:chOff x="7063105" y="2493645"/>
            <a:chExt cx="1624965" cy="1370330"/>
          </a:xfrm>
        </p:grpSpPr>
        <p:pic>
          <p:nvPicPr>
            <p:cNvPr id="68" name="그림 67" descr="/Users/colvet/Library/Group Containers/L48J367XN4.com.infraware.PolarisOffice/EngineTemp/1956/image38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51065" y="2603500"/>
              <a:ext cx="1437640" cy="1260475"/>
            </a:xfrm>
            <a:prstGeom prst="rect">
              <a:avLst/>
            </a:prstGeom>
            <a:noFill/>
          </p:spPr>
        </p:pic>
        <p:pic>
          <p:nvPicPr>
            <p:cNvPr id="70" name="그림 69" descr="/Users/colvet/Library/Group Containers/L48J367XN4.com.infraware.PolarisOffice/EngineTemp/1956/image39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063105" y="2504440"/>
              <a:ext cx="831850" cy="729615"/>
            </a:xfrm>
            <a:prstGeom prst="rect">
              <a:avLst/>
            </a:prstGeom>
            <a:noFill/>
          </p:spPr>
        </p:pic>
        <p:pic>
          <p:nvPicPr>
            <p:cNvPr id="71" name="그림 70" descr="/Users/colvet/Library/Group Containers/L48J367XN4.com.infraware.PolarisOffice/EngineTemp/1956/image40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719695" y="2493645"/>
              <a:ext cx="844550" cy="740410"/>
            </a:xfrm>
            <a:prstGeom prst="rect">
              <a:avLst/>
            </a:prstGeom>
            <a:noFill/>
          </p:spPr>
        </p:pic>
      </p:grpSp>
      <p:pic>
        <p:nvPicPr>
          <p:cNvPr id="18" name="그림 17" descr="/Users/colvet/Library/Group Containers/L48J367XN4.com.infraware.PolarisOffice/EngineTemp/1956/image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4910" y="2588895"/>
            <a:ext cx="1362710" cy="1275080"/>
          </a:xfrm>
          <a:prstGeom prst="rect">
            <a:avLst/>
          </a:prstGeom>
          <a:noFill/>
        </p:spPr>
      </p:pic>
      <p:sp>
        <p:nvSpPr>
          <p:cNvPr id="19" name="오른쪽 화살표 18"/>
          <p:cNvSpPr>
            <a:spLocks/>
          </p:cNvSpPr>
          <p:nvPr/>
        </p:nvSpPr>
        <p:spPr>
          <a:xfrm>
            <a:off x="4110990" y="3011170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0" name="오른쪽 화살표 19"/>
          <p:cNvSpPr>
            <a:spLocks/>
          </p:cNvSpPr>
          <p:nvPr/>
        </p:nvSpPr>
        <p:spPr>
          <a:xfrm>
            <a:off x="1734820" y="3063240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8740" y="4149089"/>
            <a:ext cx="201676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Client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pic>
        <p:nvPicPr>
          <p:cNvPr id="24" name="그림 23" descr="/Users/colvet/Library/Group Containers/L48J367XN4.com.infraware.PolarisOffice/EngineTemp/1956/image3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700" y="2722880"/>
            <a:ext cx="1080770" cy="1141095"/>
          </a:xfrm>
          <a:prstGeom prst="rect">
            <a:avLst/>
          </a:prstGeom>
          <a:noFill/>
        </p:spPr>
      </p:pic>
      <p:sp>
        <p:nvSpPr>
          <p:cNvPr id="25" name="오른쪽 화살표 24"/>
          <p:cNvSpPr>
            <a:spLocks/>
          </p:cNvSpPr>
          <p:nvPr/>
        </p:nvSpPr>
        <p:spPr>
          <a:xfrm>
            <a:off x="6415405" y="3011170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오른쪽 화살표 26"/>
          <p:cNvSpPr>
            <a:spLocks/>
          </p:cNvSpPr>
          <p:nvPr/>
        </p:nvSpPr>
        <p:spPr>
          <a:xfrm>
            <a:off x="8935720" y="3011170"/>
            <a:ext cx="432435" cy="287020"/>
          </a:xfrm>
          <a:prstGeom prst="rightArrow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2094865" y="4149089"/>
            <a:ext cx="201676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서버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245610" y="4149089"/>
            <a:ext cx="201676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Key </a:t>
            </a: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발생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6886575" y="4149089"/>
            <a:ext cx="201676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비 식별 </a:t>
            </a:r>
            <a:r>
              <a:rPr kumimoji="0" lang="en-US" altLang="ko-KR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Data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798830" y="1866265"/>
            <a:ext cx="201676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비식별 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데이터 요청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8141335" y="3422015"/>
            <a:ext cx="201676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제공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800"/>
            </a:pPr>
            <a:fld id="{B9320F77-B9A0-41C5-862A-B4B631284C6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 sz="1800"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800"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총 페이지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24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2" name="Rectangle 71"/>
          <p:cNvSpPr>
            <a:spLocks/>
          </p:cNvSpPr>
          <p:nvPr/>
        </p:nvSpPr>
        <p:spPr>
          <a:xfrm>
            <a:off x="9659620" y="2297430"/>
            <a:ext cx="870585" cy="744220"/>
          </a:xfrm>
          <a:prstGeom prst="rect">
            <a:avLst/>
          </a:prstGeom>
          <a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800"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73" name="그림 72" descr="/Users/colvet/Library/Group Containers/L48J367XN4.com.infraware.PolarisOffice/EngineTemp/1956/fImage697673352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715" y="2336800"/>
            <a:ext cx="833755" cy="704215"/>
          </a:xfrm>
          <a:prstGeom prst="rect">
            <a:avLst/>
          </a:prstGeom>
          <a:noFill/>
        </p:spPr>
      </p:pic>
      <p:pic>
        <p:nvPicPr>
          <p:cNvPr id="74" name="그림 73" descr="/Users/colvet/Library/Group Containers/L48J367XN4.com.infraware.PolarisOffice/EngineTemp/1956/fImage13751741260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50" y="3145790"/>
            <a:ext cx="829310" cy="827405"/>
          </a:xfrm>
          <a:prstGeom prst="rect">
            <a:avLst/>
          </a:prstGeom>
          <a:noFill/>
        </p:spPr>
      </p:pic>
      <p:sp>
        <p:nvSpPr>
          <p:cNvPr id="75" name="TextBox 74"/>
          <p:cNvSpPr txBox="1">
            <a:spLocks/>
          </p:cNvSpPr>
          <p:nvPr/>
        </p:nvSpPr>
        <p:spPr>
          <a:xfrm>
            <a:off x="9483090" y="4145915"/>
            <a:ext cx="201676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API 제공 및 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ko-KR" altLang="en-US" sz="1800" b="1" i="0" u="none" strike="noStrike" kern="1200" cap="none" spc="-14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charset="0"/>
                <a:ea typeface="HY헤드라인M" charset="0"/>
                <a:cs typeface="+mn-cs"/>
              </a:rPr>
              <a:t>엑셀파일 제공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charset="0"/>
              <a:ea typeface="HY헤드라인M" charset="0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860" y="-99695"/>
            <a:ext cx="11233150" cy="6552565"/>
            <a:chOff x="403860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03860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16245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44490" y="260350"/>
              <a:ext cx="1080135" cy="461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en-US" altLang="ko-KR" sz="2400" spc="5" dirty="0">
                  <a:solidFill>
                    <a:prstClr val="white"/>
                  </a:solidFill>
                  <a:latin typeface="HY헤드라인M"/>
                  <a:ea typeface="HY헤드라인M"/>
                </a:rPr>
                <a:t>05</a:t>
              </a:r>
              <a:endParaRPr lang="ko-KR" altLang="en-US" sz="2400" spc="5" dirty="0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79650" y="756920"/>
            <a:ext cx="7848600" cy="101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6000" spc="5" dirty="0">
                <a:solidFill>
                  <a:prstClr val="white">
                    <a:lumMod val="75000"/>
                  </a:prstClr>
                </a:solidFill>
                <a:latin typeface="HY헤드라인M"/>
                <a:ea typeface="HY헤드라인M"/>
              </a:rPr>
              <a:t>“                ”</a:t>
            </a:r>
            <a:endParaRPr lang="ko-KR" altLang="en-US" sz="6000" spc="5" dirty="0">
              <a:solidFill>
                <a:prstClr val="white">
                  <a:lumMod val="75000"/>
                </a:prstClr>
              </a:solidFill>
              <a:latin typeface="HY헤드라인M"/>
              <a:ea typeface="HY헤드라인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1630" y="1052830"/>
            <a:ext cx="4104640" cy="58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3200" b="1" spc="-133" dirty="0">
                <a:solidFill>
                  <a:srgbClr val="1F497D">
                    <a:lumMod val="75000"/>
                  </a:srgbClr>
                </a:solidFill>
                <a:ea typeface="HY헤드라인M"/>
              </a:rPr>
              <a:t>데이터 공유 서버 제공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19616" y="1844675"/>
            <a:ext cx="6768668" cy="3912870"/>
            <a:chOff x="2999740" y="1844675"/>
            <a:chExt cx="6336665" cy="3912870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15640" y="1994535"/>
              <a:ext cx="5904865" cy="371602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999740" y="1844675"/>
              <a:ext cx="6336665" cy="391287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3431540" y="3644900"/>
            <a:ext cx="266446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623392" y="6045584"/>
            <a:ext cx="11017250" cy="510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한국인터넷진흥원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＂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개인정보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비식별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조치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가이드라인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225" y="8788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70" y="2987675"/>
            <a:ext cx="1030795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01    02    03    04    05    06 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83615" y="392366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50490" y="392366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78325" y="392366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6795" y="392366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834630" y="392366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7725" y="4058284"/>
            <a:ext cx="136906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1" i="0" strike="noStrike" cap="none" spc="-14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배경 및 개요</a:t>
            </a:r>
            <a:endParaRPr lang="ko-KR" altLang="en-US" sz="1800" b="1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6345" y="4058285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비식별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spc="-15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조치란</a:t>
            </a:r>
            <a:r>
              <a:rPr lang="en-US" altLang="ko-KR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2425" y="4058285"/>
            <a:ext cx="165671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1" spc="-14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유사서비스</a:t>
            </a:r>
            <a:r>
              <a:rPr lang="ko-KR" altLang="en-US" sz="1800" b="1" i="0" strike="noStrike" cap="none" spc="-140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1800" b="1" i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8800" y="4067810"/>
            <a:ext cx="219646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1" spc="-140">
                <a:solidFill>
                  <a:srgbClr val="FFFFFF"/>
                </a:solidFill>
                <a:latin typeface="맑은 고딕" charset="0"/>
                <a:ea typeface="맑은 고딕" charset="0"/>
              </a:rPr>
              <a:t>비식별화 방법 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1" spc="-140">
                <a:solidFill>
                  <a:srgbClr val="FFFFFF"/>
                </a:solidFill>
                <a:latin typeface="맑은 고딕" charset="0"/>
                <a:ea typeface="맑은 고딕" charset="0"/>
              </a:rPr>
              <a:t>및 적정성 평가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1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5515" y="4058285"/>
            <a:ext cx="219583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핵심 기능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91047A-63F4-4B8D-8802-E2390D107C28}"/>
              </a:ext>
            </a:extLst>
          </p:cNvPr>
          <p:cNvCxnSpPr/>
          <p:nvPr/>
        </p:nvCxnSpPr>
        <p:spPr>
          <a:xfrm>
            <a:off x="9563100" y="392366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E828CC-4F75-4221-8412-627BA702D664}"/>
              </a:ext>
            </a:extLst>
          </p:cNvPr>
          <p:cNvSpPr txBox="1"/>
          <p:nvPr/>
        </p:nvSpPr>
        <p:spPr>
          <a:xfrm>
            <a:off x="9091930" y="4030980"/>
            <a:ext cx="21971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1" i="0" strike="noStrike" cap="none" spc="-13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추후 과제</a:t>
            </a:r>
            <a:endParaRPr lang="ko-KR" altLang="en-US" sz="1800" b="1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1225" y="8788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25" y="2061845"/>
            <a:ext cx="10441305" cy="18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06</a:t>
            </a:r>
            <a:endParaRPr kumimoji="0" lang="ko-KR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83615" y="3923665"/>
            <a:ext cx="1167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2711450" y="2899410"/>
            <a:ext cx="576326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36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추후 과제</a:t>
            </a:r>
            <a:endParaRPr lang="ko-KR" altLang="en-US" sz="36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8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860" y="-99695"/>
            <a:ext cx="11233150" cy="6552565"/>
            <a:chOff x="403860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03860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16245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44490" y="260350"/>
              <a:ext cx="1080135" cy="461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en-US" altLang="ko-KR" sz="2400" spc="5" dirty="0">
                  <a:solidFill>
                    <a:prstClr val="white"/>
                  </a:solidFill>
                  <a:latin typeface="HY헤드라인M"/>
                  <a:ea typeface="HY헤드라인M"/>
                </a:rPr>
                <a:t>06</a:t>
              </a:r>
              <a:endParaRPr lang="ko-KR" altLang="en-US" sz="2400" spc="5" dirty="0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22805" y="756920"/>
            <a:ext cx="7848600" cy="101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6000" spc="5" dirty="0">
                <a:solidFill>
                  <a:prstClr val="white">
                    <a:lumMod val="75000"/>
                  </a:prstClr>
                </a:solidFill>
                <a:latin typeface="HY헤드라인M"/>
                <a:ea typeface="HY헤드라인M"/>
              </a:rPr>
              <a:t>“          ”</a:t>
            </a:r>
            <a:endParaRPr lang="ko-KR" altLang="en-US" sz="6000" spc="5" dirty="0">
              <a:solidFill>
                <a:prstClr val="white">
                  <a:lumMod val="75000"/>
                </a:prstClr>
              </a:solidFill>
              <a:latin typeface="HY헤드라인M"/>
              <a:ea typeface="HY헤드라인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4785" y="1054735"/>
            <a:ext cx="410591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3200" b="1" spc="-13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추후 과제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11675" y="1757680"/>
            <a:ext cx="3240405" cy="889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E604A1-CE82-436C-B163-120CB682B480}"/>
              </a:ext>
            </a:extLst>
          </p:cNvPr>
          <p:cNvSpPr/>
          <p:nvPr/>
        </p:nvSpPr>
        <p:spPr>
          <a:xfrm>
            <a:off x="1631315" y="2548255"/>
            <a:ext cx="9432925" cy="2446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/>
                </a:solidFill>
              </a:rPr>
              <a:t>비식별</a:t>
            </a:r>
            <a:r>
              <a:rPr lang="ko-KR" altLang="en-US" sz="1600" dirty="0">
                <a:solidFill>
                  <a:prstClr val="black"/>
                </a:solidFill>
              </a:rPr>
              <a:t> 조치된 정보가 유출되는 경우 다른 정보와 결합하여 식별될 우려가 있으므로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C00000"/>
                </a:solidFill>
              </a:rPr>
              <a:t>필수적인 보호조치 이행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관리적</a:t>
            </a:r>
            <a:r>
              <a:rPr lang="en-US" altLang="ko-KR" sz="1600" dirty="0">
                <a:solidFill>
                  <a:prstClr val="black"/>
                </a:solidFill>
              </a:rPr>
              <a:t>·</a:t>
            </a:r>
            <a:r>
              <a:rPr lang="ko-KR" altLang="en-US" sz="1600" dirty="0">
                <a:solidFill>
                  <a:prstClr val="black"/>
                </a:solidFill>
              </a:rPr>
              <a:t>기술적 보호조치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/>
                </a:solidFill>
              </a:rPr>
              <a:t>비식별</a:t>
            </a:r>
            <a:r>
              <a:rPr lang="ko-KR" altLang="en-US" sz="1600" dirty="0">
                <a:solidFill>
                  <a:prstClr val="black"/>
                </a:solidFill>
              </a:rPr>
              <a:t> 정보 유출 시 유출 원인 분석 및 추가 유출 방지를 위해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유출된 </a:t>
            </a:r>
            <a:r>
              <a:rPr lang="ko-KR" altLang="en-US" sz="1600" dirty="0" err="1">
                <a:solidFill>
                  <a:prstClr val="black"/>
                </a:solidFill>
              </a:rPr>
              <a:t>비식별</a:t>
            </a:r>
            <a:r>
              <a:rPr lang="ko-KR" altLang="en-US" sz="1600" dirty="0">
                <a:solidFill>
                  <a:prstClr val="black"/>
                </a:solidFill>
              </a:rPr>
              <a:t> 정보의 </a:t>
            </a:r>
            <a:r>
              <a:rPr lang="ko-KR" altLang="en-US" sz="2000" b="1" dirty="0">
                <a:solidFill>
                  <a:srgbClr val="C00000"/>
                </a:solidFill>
              </a:rPr>
              <a:t>회수</a:t>
            </a:r>
            <a:r>
              <a:rPr lang="en-US" altLang="ko-KR" sz="2000" b="1" dirty="0">
                <a:solidFill>
                  <a:srgbClr val="C00000"/>
                </a:solidFill>
              </a:rPr>
              <a:t>·</a:t>
            </a:r>
            <a:r>
              <a:rPr lang="ko-KR" altLang="en-US" sz="2000" b="1" dirty="0">
                <a:solidFill>
                  <a:srgbClr val="C00000"/>
                </a:solidFill>
              </a:rPr>
              <a:t>파기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D660D-3062-492E-B33C-C6380D1F84E0}"/>
              </a:ext>
            </a:extLst>
          </p:cNvPr>
          <p:cNvSpPr txBox="1"/>
          <p:nvPr/>
        </p:nvSpPr>
        <p:spPr>
          <a:xfrm>
            <a:off x="702310" y="2196465"/>
            <a:ext cx="488632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정보 안전 조치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92B335-B71F-4DC1-BAC2-1950C8DFB2ED}"/>
              </a:ext>
            </a:extLst>
          </p:cNvPr>
          <p:cNvSpPr/>
          <p:nvPr/>
        </p:nvSpPr>
        <p:spPr>
          <a:xfrm rot="10800000" flipV="1">
            <a:off x="604520" y="6039184"/>
            <a:ext cx="11017250" cy="510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개인정보보호 종합 포털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https://www.privacy.go.kr/edu/inf/6.do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9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860" y="-99695"/>
            <a:ext cx="11233785" cy="6553835"/>
            <a:chOff x="403860" y="-99695"/>
            <a:chExt cx="11233785" cy="6553835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403860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Oval 2"/>
            <p:cNvSpPr>
              <a:spLocks/>
            </p:cNvSpPr>
            <p:nvPr/>
          </p:nvSpPr>
          <p:spPr>
            <a:xfrm>
              <a:off x="5516245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17375E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텍스트 상자 8"/>
            <p:cNvSpPr txBox="1">
              <a:spLocks/>
            </p:cNvSpPr>
            <p:nvPr/>
          </p:nvSpPr>
          <p:spPr>
            <a:xfrm>
              <a:off x="5444490" y="260350"/>
              <a:ext cx="108077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spc="10">
                  <a:solidFill>
                    <a:srgbClr val="FFFFFF"/>
                  </a:solidFill>
                  <a:latin typeface="HY헤드라인M" charset="0"/>
                  <a:ea typeface="HY헤드라인M" charset="0"/>
                </a:rPr>
                <a:t>06</a:t>
              </a:r>
              <a:endParaRPr lang="ko-KR" altLang="en-US" sz="240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15" name="텍스트 상자 14"/>
          <p:cNvSpPr txBox="1">
            <a:spLocks/>
          </p:cNvSpPr>
          <p:nvPr/>
        </p:nvSpPr>
        <p:spPr>
          <a:xfrm>
            <a:off x="2122805" y="756920"/>
            <a:ext cx="7849234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spc="10">
                <a:solidFill>
                  <a:srgbClr val="FFFFFF">
                    <a:lumMod val="75000"/>
                  </a:srgbClr>
                </a:solidFill>
                <a:latin typeface="HY헤드라인M" charset="0"/>
                <a:ea typeface="HY헤드라인M" charset="0"/>
              </a:rPr>
              <a:t>“          ”</a:t>
            </a:r>
            <a:endParaRPr lang="ko-KR" altLang="en-US" sz="6000">
              <a:solidFill>
                <a:srgbClr val="FFFFFF">
                  <a:lumMod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3994785" y="1054735"/>
            <a:ext cx="4105274" cy="584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 spc="-14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추후 과제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>
            <a:off x="4236489" y="1711325"/>
            <a:ext cx="3241040" cy="9525"/>
          </a:xfrm>
          <a:prstGeom prst="line">
            <a:avLst/>
          </a:prstGeom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4366994" y="4844415"/>
            <a:ext cx="3745230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유출된</a:t>
            </a:r>
            <a:r>
              <a:rPr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</a:t>
            </a: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비식별</a:t>
            </a:r>
            <a:r>
              <a:rPr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</a:t>
            </a: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정보의</a:t>
            </a:r>
            <a:r>
              <a:rPr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</a:t>
            </a:r>
            <a:endParaRPr lang="ko-KR" altLang="en-US" sz="2400" b="1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 spc="-140" dirty="0" err="1">
                <a:solidFill>
                  <a:srgbClr val="C00000"/>
                </a:solidFill>
                <a:latin typeface="맑은 고딕" charset="0"/>
                <a:ea typeface="HY헤드라인M" charset="0"/>
              </a:rPr>
              <a:t>회수</a:t>
            </a:r>
            <a:r>
              <a:rPr sz="2400" b="1" spc="-140" dirty="0">
                <a:solidFill>
                  <a:srgbClr val="C00000"/>
                </a:solidFill>
                <a:latin typeface="맑은 고딕" charset="0"/>
                <a:ea typeface="HY헤드라인M" charset="0"/>
              </a:rPr>
              <a:t> · </a:t>
            </a:r>
            <a:r>
              <a:rPr sz="2400" b="1" spc="-140" dirty="0" err="1">
                <a:solidFill>
                  <a:srgbClr val="C00000"/>
                </a:solidFill>
                <a:latin typeface="맑은 고딕" charset="0"/>
                <a:ea typeface="HY헤드라인M" charset="0"/>
              </a:rPr>
              <a:t>파기</a:t>
            </a:r>
            <a:endParaRPr lang="ko-KR" altLang="en-US" sz="2400" b="1" dirty="0">
              <a:solidFill>
                <a:srgbClr val="C00000"/>
              </a:solidFill>
              <a:latin typeface="맑은 고딕" charset="0"/>
              <a:ea typeface="HY헤드라인M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8507779" y="4844415"/>
            <a:ext cx="32048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비식별</a:t>
            </a:r>
            <a:r>
              <a:rPr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</a:t>
            </a: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정보</a:t>
            </a:r>
            <a:r>
              <a:rPr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</a:t>
            </a: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안전</a:t>
            </a:r>
            <a:r>
              <a:rPr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</a:t>
            </a:r>
            <a:r>
              <a:rPr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조치</a:t>
            </a:r>
            <a:endParaRPr lang="ko-KR" altLang="en-US" sz="2400" b="1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785641" y="3648075"/>
            <a:ext cx="597535" cy="415290"/>
            <a:chOff x="5923915" y="3648075"/>
            <a:chExt cx="597535" cy="415290"/>
          </a:xfrm>
        </p:grpSpPr>
        <p:sp>
          <p:nvSpPr>
            <p:cNvPr id="19" name="Chevron Up 18"/>
            <p:cNvSpPr>
              <a:spLocks/>
            </p:cNvSpPr>
            <p:nvPr/>
          </p:nvSpPr>
          <p:spPr>
            <a:xfrm>
              <a:off x="5923915" y="3648075"/>
              <a:ext cx="309880" cy="4152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Chevron Up 19"/>
            <p:cNvSpPr>
              <a:spLocks/>
            </p:cNvSpPr>
            <p:nvPr/>
          </p:nvSpPr>
          <p:spPr>
            <a:xfrm>
              <a:off x="6212205" y="3648075"/>
              <a:ext cx="309880" cy="4152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5" name="그림 24" descr="/Users/griffindouble/Library/Group Containers/L48J367XN4.com.infraware.PolarisOffice/EngineTemp/8934/fImage2209978284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1661" y="2236470"/>
            <a:ext cx="2417445" cy="2417445"/>
          </a:xfrm>
          <a:prstGeom prst="rect">
            <a:avLst/>
          </a:prstGeom>
          <a:noFill/>
        </p:spPr>
      </p:pic>
      <p:pic>
        <p:nvPicPr>
          <p:cNvPr id="5" name="그림 4" descr="/Users/griffindouble/Library/Group Containers/L48J367XN4.com.infraware.PolarisOffice/EngineTemp/8934/fImage1964078356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3785" y="2161540"/>
            <a:ext cx="2492375" cy="2492375"/>
          </a:xfrm>
          <a:prstGeom prst="rect">
            <a:avLst/>
          </a:prstGeom>
          <a:noFill/>
        </p:spPr>
      </p:pic>
      <p:sp>
        <p:nvSpPr>
          <p:cNvPr id="21" name="TextBox 20"/>
          <p:cNvSpPr txBox="1">
            <a:spLocks/>
          </p:cNvSpPr>
          <p:nvPr/>
        </p:nvSpPr>
        <p:spPr>
          <a:xfrm>
            <a:off x="334546" y="4844415"/>
            <a:ext cx="374523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일정 기간 이후 </a:t>
            </a:r>
            <a:r>
              <a:rPr lang="ko-KR" altLang="en-US" sz="2400" b="1" spc="-140" dirty="0">
                <a:solidFill>
                  <a:srgbClr val="C00000"/>
                </a:solidFill>
                <a:latin typeface="맑은 고딕" charset="0"/>
                <a:ea typeface="HY헤드라인M" charset="0"/>
              </a:rPr>
              <a:t>인증키</a:t>
            </a: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 만료</a:t>
            </a:r>
            <a:endParaRPr lang="ko-KR" altLang="en-US" sz="2400" b="1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57249" y="3648075"/>
            <a:ext cx="597535" cy="415290"/>
            <a:chOff x="5923915" y="3648075"/>
            <a:chExt cx="597535" cy="415290"/>
          </a:xfrm>
        </p:grpSpPr>
        <p:sp>
          <p:nvSpPr>
            <p:cNvPr id="23" name="갈매기형 수장 22"/>
            <p:cNvSpPr>
              <a:spLocks/>
            </p:cNvSpPr>
            <p:nvPr/>
          </p:nvSpPr>
          <p:spPr>
            <a:xfrm>
              <a:off x="5923915" y="3648075"/>
              <a:ext cx="309880" cy="4152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갈매기형 수장 23"/>
            <p:cNvSpPr>
              <a:spLocks/>
            </p:cNvSpPr>
            <p:nvPr/>
          </p:nvSpPr>
          <p:spPr>
            <a:xfrm>
              <a:off x="6212205" y="3648075"/>
              <a:ext cx="309880" cy="4152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6" name="그림 25" descr="/Users/griffindouble/Library/Group Containers/L48J367XN4.com.infraware.PolarisOffice/EngineTemp/8934/image3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416" y="2091690"/>
            <a:ext cx="2668905" cy="2668905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/>
          </p:nvPr>
        </p:nvSpPr>
        <p:spPr>
          <a:xfrm>
            <a:off x="11261697" y="6374765"/>
            <a:ext cx="405526" cy="365760"/>
          </a:xfrm>
        </p:spPr>
        <p:txBody>
          <a:bodyPr/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22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/>
          </p:nvPr>
        </p:nvSpPr>
        <p:spPr>
          <a:xfrm>
            <a:off x="5444490" y="6366510"/>
            <a:ext cx="3861435" cy="365760"/>
          </a:xfrm>
        </p:spPr>
        <p:txBody>
          <a:bodyPr/>
          <a:lstStyle/>
          <a:p>
            <a:pPr defTabSz="508000"/>
            <a:r>
              <a:rPr lang="ko-KR" altLang="en-US" sz="1200" dirty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총 페이지 </a:t>
            </a:r>
            <a:r>
              <a:rPr lang="en-US" altLang="ko-KR" sz="1200" dirty="0">
                <a:solidFill>
                  <a:srgbClr val="000000">
                    <a:tint val="75000"/>
                  </a:srgbClr>
                </a:solidFill>
                <a:latin typeface="나눔고딕" charset="0"/>
                <a:ea typeface="나눔고딕" charset="0"/>
              </a:rPr>
              <a:t>24</a:t>
            </a:r>
            <a:endParaRPr lang="ko-KR" altLang="en-US" sz="1200" dirty="0">
              <a:solidFill>
                <a:srgbClr val="000000">
                  <a:tint val="7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3860" y="-99695"/>
            <a:ext cx="11233150" cy="6552565"/>
            <a:chOff x="403860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03860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16245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pc="5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44490" y="260350"/>
              <a:ext cx="1080135" cy="461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en-US" altLang="ko-KR" sz="2400" spc="5" dirty="0">
                  <a:solidFill>
                    <a:prstClr val="white"/>
                  </a:solidFill>
                  <a:latin typeface="HY헤드라인M"/>
                  <a:ea typeface="HY헤드라인M"/>
                </a:rPr>
                <a:t>06</a:t>
              </a:r>
              <a:endParaRPr lang="ko-KR" altLang="en-US" sz="2400" spc="5" dirty="0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22805" y="756920"/>
            <a:ext cx="7848600" cy="101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6000" spc="5" dirty="0">
                <a:solidFill>
                  <a:prstClr val="white">
                    <a:lumMod val="75000"/>
                  </a:prstClr>
                </a:solidFill>
                <a:latin typeface="HY헤드라인M"/>
                <a:ea typeface="HY헤드라인M"/>
              </a:rPr>
              <a:t>“          ”</a:t>
            </a:r>
            <a:endParaRPr lang="ko-KR" altLang="en-US" sz="6000" spc="5" dirty="0">
              <a:solidFill>
                <a:prstClr val="white">
                  <a:lumMod val="75000"/>
                </a:prstClr>
              </a:solidFill>
              <a:latin typeface="HY헤드라인M"/>
              <a:ea typeface="HY헤드라인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4785" y="1054735"/>
            <a:ext cx="410591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3200" b="1" spc="-13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추후 과제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11675" y="1757680"/>
            <a:ext cx="3240405" cy="889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1D660D-3062-492E-B33C-C6380D1F84E0}"/>
              </a:ext>
            </a:extLst>
          </p:cNvPr>
          <p:cNvSpPr txBox="1"/>
          <p:nvPr/>
        </p:nvSpPr>
        <p:spPr>
          <a:xfrm>
            <a:off x="922020" y="2196465"/>
            <a:ext cx="488632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회수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D660D-3062-492E-B33C-C6380D1F84E0}"/>
              </a:ext>
            </a:extLst>
          </p:cNvPr>
          <p:cNvSpPr txBox="1"/>
          <p:nvPr/>
        </p:nvSpPr>
        <p:spPr>
          <a:xfrm>
            <a:off x="6311900" y="2193290"/>
            <a:ext cx="488632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파기 방법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8816919" y="3617300"/>
            <a:ext cx="553998" cy="5138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개인정보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비식별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조치 가이드라인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14P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빅데이터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활용을 위한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비식별화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기술 활용 안내서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85p(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한국정보화진흥원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5" y="2987675"/>
            <a:ext cx="2250440" cy="22504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2987675"/>
            <a:ext cx="2250440" cy="225044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E604A1-CE82-436C-B163-120CB682B480}"/>
              </a:ext>
            </a:extLst>
          </p:cNvPr>
          <p:cNvSpPr/>
          <p:nvPr/>
        </p:nvSpPr>
        <p:spPr>
          <a:xfrm>
            <a:off x="7107555" y="2801620"/>
            <a:ext cx="3528695" cy="276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</a:rPr>
              <a:t>KEY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 값 혹은 토큰의 유효기간 설정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개인정보를 복구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재생할 수 없도록 조치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총 페이지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460" y="3068955"/>
            <a:ext cx="8641080" cy="35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630" y="1052830"/>
            <a:ext cx="3858895" cy="38588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4020" y="2564765"/>
            <a:ext cx="381635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575" y="5178425"/>
            <a:ext cx="273621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lang="ko-KR" altLang="en-US" sz="3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17283" y="6544568"/>
            <a:ext cx="3860800" cy="365125"/>
          </a:xfrm>
        </p:spPr>
        <p:txBody>
          <a:bodyPr/>
          <a:lstStyle/>
          <a:p>
            <a:r>
              <a:rPr lang="ko-KR" altLang="en-US" dirty="0"/>
              <a:t>총 페이지 </a:t>
            </a:r>
            <a:r>
              <a:rPr lang="en-US" altLang="ko-KR" dirty="0"/>
              <a:t>24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650" y="756920"/>
            <a:ext cx="784860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065270" y="1052830"/>
            <a:ext cx="4105274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3200" b="1" spc="-14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배경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3647440" y="1628775"/>
            <a:ext cx="532828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506460" y="1184910"/>
            <a:ext cx="553720" cy="30708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</a:rPr>
              <a:t>그 외</a:t>
            </a:r>
            <a:r>
              <a:rPr lang="en-US" altLang="ko-KR" sz="2400" b="1" dirty="0">
                <a:solidFill>
                  <a:srgbClr val="17375E"/>
                </a:solidFill>
              </a:rPr>
              <a:t>,</a:t>
            </a:r>
            <a:r>
              <a:rPr lang="ko-KR" altLang="en-US" sz="2400" b="1" dirty="0">
                <a:solidFill>
                  <a:srgbClr val="17375E"/>
                </a:solidFill>
              </a:rPr>
              <a:t> 활용 가능 분야</a:t>
            </a:r>
            <a:endParaRPr lang="en-US" altLang="ko-KR" b="1" dirty="0">
              <a:solidFill>
                <a:srgbClr val="17375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8697185" y="3486270"/>
            <a:ext cx="553998" cy="54287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머니투데이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http://a.msn.com/01/ko-kr/BBYOles?ocid=st (2020.01.10)</a:t>
            </a:r>
          </a:p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뉴스핌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http://m.newspim.com/news/view/20191028000925 (2019.10.29)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1837055"/>
            <a:ext cx="5084445" cy="3683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384290" y="2997200"/>
            <a:ext cx="4667885" cy="1625600"/>
            <a:chOff x="6384290" y="2997200"/>
            <a:chExt cx="4667885" cy="1625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290" y="3260090"/>
              <a:ext cx="1155065" cy="109918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485" y="3208020"/>
              <a:ext cx="1202690" cy="120269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620" y="2997200"/>
              <a:ext cx="1625600" cy="16256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 rot="16200000">
            <a:off x="6730365" y="4106545"/>
            <a:ext cx="461645" cy="10153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통계작성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545830" y="3950335"/>
            <a:ext cx="461645" cy="13284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과학적 연구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245090" y="3678555"/>
            <a:ext cx="461645" cy="18719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공익적 기록 보전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785" cy="6553835"/>
            <a:chOff x="479425" y="-99695"/>
            <a:chExt cx="11233785" cy="6553835"/>
          </a:xfrm>
        </p:grpSpPr>
        <p:sp>
          <p:nvSpPr>
            <p:cNvPr id="2" name="직사각형 1"/>
            <p:cNvSpPr>
              <a:spLocks/>
            </p:cNvSpPr>
            <p:nvPr/>
          </p:nvSpPr>
          <p:spPr>
            <a:xfrm>
              <a:off x="479425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" name="타원 2"/>
            <p:cNvSpPr>
              <a:spLocks/>
            </p:cNvSpPr>
            <p:nvPr/>
          </p:nvSpPr>
          <p:spPr>
            <a:xfrm>
              <a:off x="5591810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17375E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520055" y="260350"/>
              <a:ext cx="108077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2400">
                  <a:solidFill>
                    <a:srgbClr val="FFFFFF"/>
                  </a:solidFill>
                  <a:latin typeface="HY헤드라인M" charset="0"/>
                  <a:ea typeface="HY헤드라인M" charset="0"/>
                </a:rPr>
                <a:t>01</a:t>
              </a:r>
              <a:endParaRPr lang="ko-KR" altLang="en-US" sz="240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15" name="TextBox 14"/>
          <p:cNvSpPr txBox="1">
            <a:spLocks/>
          </p:cNvSpPr>
          <p:nvPr/>
        </p:nvSpPr>
        <p:spPr>
          <a:xfrm>
            <a:off x="2279650" y="756920"/>
            <a:ext cx="7849234" cy="1016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6000">
                <a:solidFill>
                  <a:srgbClr val="FFFFFF">
                    <a:lumMod val="75000"/>
                  </a:srgbClr>
                </a:solidFill>
                <a:latin typeface="HY헤드라인M" charset="0"/>
                <a:ea typeface="HY헤드라인M" charset="0"/>
              </a:rPr>
              <a:t>“               ”</a:t>
            </a:r>
            <a:endParaRPr lang="ko-KR" altLang="en-US" sz="6000">
              <a:solidFill>
                <a:srgbClr val="FFFFFF">
                  <a:lumMod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151630" y="1052830"/>
            <a:ext cx="4105274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3200" b="1" spc="-14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핵심 서비스</a:t>
            </a:r>
            <a:endParaRPr lang="ko-KR" altLang="en-US" sz="3200" b="1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96410" y="1637665"/>
            <a:ext cx="3755390" cy="635"/>
          </a:xfrm>
          <a:prstGeom prst="line">
            <a:avLst/>
          </a:prstGeom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/Users/griffindouble/Library/Group Containers/L48J367XN4.com.infraware.PolarisOffice/EngineTemp/8934/fImage37064906296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05" y="2309495"/>
            <a:ext cx="1800860" cy="1800860"/>
          </a:xfrm>
          <a:prstGeom prst="rect">
            <a:avLst/>
          </a:prstGeom>
          <a:noFill/>
        </p:spPr>
      </p:pic>
      <p:pic>
        <p:nvPicPr>
          <p:cNvPr id="19" name="그림 18" descr="/Users/griffindouble/Library/Group Containers/L48J367XN4.com.infraware.PolarisOffice/EngineTemp/8934/fImage32168907145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2309495"/>
            <a:ext cx="1800860" cy="1800860"/>
          </a:xfrm>
          <a:prstGeom prst="rect">
            <a:avLst/>
          </a:prstGeom>
          <a:noFill/>
        </p:spPr>
      </p:pic>
      <p:pic>
        <p:nvPicPr>
          <p:cNvPr id="20" name="그림 19" descr="/Users/griffindouble/Library/Group Containers/L48J367XN4.com.infraware.PolarisOffice/EngineTemp/8934/fImage2496090856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45" y="2309495"/>
            <a:ext cx="1800860" cy="1800860"/>
          </a:xfrm>
          <a:prstGeom prst="rect">
            <a:avLst/>
          </a:prstGeom>
          <a:noFill/>
        </p:spPr>
      </p:pic>
      <p:sp>
        <p:nvSpPr>
          <p:cNvPr id="22" name="TextBox 21"/>
          <p:cNvSpPr txBox="1">
            <a:spLocks/>
          </p:cNvSpPr>
          <p:nvPr/>
        </p:nvSpPr>
        <p:spPr>
          <a:xfrm rot="16200000">
            <a:off x="5484872" y="3846711"/>
            <a:ext cx="553998" cy="1600438"/>
          </a:xfrm>
          <a:prstGeom prst="rect">
            <a:avLst/>
          </a:prstGeom>
          <a:noFill/>
        </p:spPr>
        <p:txBody>
          <a:bodyPr vert="eaVert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데이터 검증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16200000">
            <a:off x="8622010" y="3609350"/>
            <a:ext cx="923330" cy="2324675"/>
          </a:xfrm>
          <a:prstGeom prst="rect">
            <a:avLst/>
          </a:prstGeom>
          <a:noFill/>
        </p:spPr>
        <p:txBody>
          <a:bodyPr vert="eaVert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데이터 공유</a:t>
            </a:r>
            <a:endParaRPr lang="en-US" altLang="ko-KR" sz="2400" b="1" spc="-140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(API </a:t>
            </a: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및 파일제공</a:t>
            </a:r>
            <a:r>
              <a:rPr lang="en-US" altLang="ko-KR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)</a:t>
            </a:r>
            <a:endParaRPr lang="ko-KR" altLang="en-US" sz="2400" b="1" spc="-140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24" name="텍스트 상자 13">
            <a:extLst>
              <a:ext uri="{FF2B5EF4-FFF2-40B4-BE49-F238E27FC236}">
                <a16:creationId xmlns:a16="http://schemas.microsoft.com/office/drawing/2014/main" id="{78040740-4AD9-4A9A-A2C0-00EE4C507FE0}"/>
              </a:ext>
            </a:extLst>
          </p:cNvPr>
          <p:cNvSpPr txBox="1">
            <a:spLocks/>
          </p:cNvSpPr>
          <p:nvPr/>
        </p:nvSpPr>
        <p:spPr>
          <a:xfrm>
            <a:off x="1116012" y="4415790"/>
            <a:ext cx="32048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비식별화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B8654F-B11A-4948-B2A6-24DD51A09023}"/>
              </a:ext>
            </a:extLst>
          </p:cNvPr>
          <p:cNvSpPr txBox="1"/>
          <p:nvPr/>
        </p:nvSpPr>
        <p:spPr>
          <a:xfrm>
            <a:off x="2279650" y="756920"/>
            <a:ext cx="784860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112E4-95E5-4445-829C-F94CDB25E7C4}"/>
              </a:ext>
            </a:extLst>
          </p:cNvPr>
          <p:cNvSpPr txBox="1"/>
          <p:nvPr/>
        </p:nvSpPr>
        <p:spPr>
          <a:xfrm>
            <a:off x="4151630" y="1052830"/>
            <a:ext cx="410464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spc="-150" dirty="0" err="1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비식별</a:t>
            </a:r>
            <a:r>
              <a: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조치란</a:t>
            </a:r>
            <a:r>
              <a:rPr lang="en-US" altLang="ko-KR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?</a:t>
            </a:r>
            <a:endParaRPr lang="ko-KR" altLang="en-US" sz="32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0136856" y="4944775"/>
            <a:ext cx="369332" cy="27725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개인정보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비식별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조치 가이드라인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468880"/>
            <a:ext cx="1378585" cy="137858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20F5ED-FC51-4FCB-94B7-7CAB3D849189}"/>
              </a:ext>
            </a:extLst>
          </p:cNvPr>
          <p:cNvCxnSpPr>
            <a:cxnSpLocks/>
          </p:cNvCxnSpPr>
          <p:nvPr/>
        </p:nvCxnSpPr>
        <p:spPr>
          <a:xfrm>
            <a:off x="4296410" y="1637665"/>
            <a:ext cx="3754755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898900" y="1558290"/>
            <a:ext cx="3096260" cy="3096260"/>
            <a:chOff x="3898900" y="1558290"/>
            <a:chExt cx="3096260" cy="309626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900" y="1558290"/>
              <a:ext cx="3096260" cy="3096260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4712335" y="2978785"/>
              <a:ext cx="1625600" cy="542925"/>
              <a:chOff x="4712335" y="2978785"/>
              <a:chExt cx="1625600" cy="54292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335" y="2978785"/>
                <a:ext cx="542290" cy="54229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355" y="2978785"/>
                <a:ext cx="542290" cy="54229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645" y="2978785"/>
                <a:ext cx="542290" cy="542290"/>
              </a:xfrm>
              <a:prstGeom prst="rect">
                <a:avLst/>
              </a:prstGeom>
            </p:spPr>
          </p:pic>
        </p:grpSp>
      </p:grpSp>
      <p:sp>
        <p:nvSpPr>
          <p:cNvPr id="31" name="오른쪽 화살표 30"/>
          <p:cNvSpPr/>
          <p:nvPr/>
        </p:nvSpPr>
        <p:spPr>
          <a:xfrm>
            <a:off x="3431540" y="3124835"/>
            <a:ext cx="431800" cy="2863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935778" y="3522742"/>
            <a:ext cx="923330" cy="1694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데이터 셋</a:t>
            </a:r>
            <a:endParaRPr lang="en-US" altLang="ko-KR" sz="2400" b="1" spc="-140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  <a:p>
            <a:pPr algn="ctr"/>
            <a:r>
              <a:rPr lang="en-US" altLang="ko-KR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(</a:t>
            </a: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정보집합물</a:t>
            </a:r>
            <a:r>
              <a:rPr lang="en-US" altLang="ko-KR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)</a:t>
            </a:r>
            <a:endParaRPr lang="ko-KR" altLang="en-US" sz="2400" b="1" spc="-140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054818" y="3315473"/>
            <a:ext cx="923330" cy="21092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개인정보</a:t>
            </a:r>
            <a:endParaRPr lang="en-US" altLang="ko-KR" sz="2400" b="1" spc="-140" dirty="0">
              <a:solidFill>
                <a:srgbClr val="1F497D">
                  <a:lumMod val="75000"/>
                </a:srgbClr>
              </a:solidFill>
              <a:latin typeface="맑은 고딕" charset="0"/>
              <a:ea typeface="HY헤드라인M" charset="0"/>
            </a:endParaRPr>
          </a:p>
          <a:p>
            <a:pPr algn="ctr"/>
            <a:r>
              <a:rPr lang="en-US" altLang="ko-KR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(</a:t>
            </a:r>
            <a:r>
              <a:rPr lang="ko-KR" altLang="en-US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식별자</a:t>
            </a:r>
            <a:r>
              <a:rPr lang="en-US" altLang="ko-KR" sz="2400" b="1" spc="-140" dirty="0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, </a:t>
            </a:r>
            <a:r>
              <a:rPr lang="ko-KR" altLang="en-US" sz="2400" b="1" spc="-140" dirty="0" err="1">
                <a:solidFill>
                  <a:srgbClr val="1F497D">
                    <a:lumMod val="75000"/>
                  </a:srgbClr>
                </a:solidFill>
                <a:latin typeface="맑은 고딕" charset="0"/>
                <a:ea typeface="HY헤드라인M" charset="0"/>
              </a:rPr>
              <a:t>속성자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7252970" y="3124835"/>
            <a:ext cx="431800" cy="286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8829916" y="1615848"/>
            <a:ext cx="1338828" cy="3280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prstClr val="black"/>
                </a:solidFill>
              </a:rPr>
              <a:t> </a:t>
            </a:r>
            <a:r>
              <a:rPr lang="ko-KR" altLang="en-US" sz="3500" b="1" dirty="0">
                <a:solidFill>
                  <a:prstClr val="black"/>
                </a:solidFill>
              </a:rPr>
              <a:t>개인정보 식별 </a:t>
            </a:r>
            <a:endParaRPr lang="en-US" altLang="ko-KR" sz="35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3500" b="1" dirty="0">
                <a:solidFill>
                  <a:prstClr val="black"/>
                </a:solidFill>
              </a:rPr>
              <a:t>요소를 제거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>
              <a:spLocks/>
            </p:cNvSpPr>
            <p:nvPr/>
          </p:nvSpPr>
          <p:spPr>
            <a:xfrm>
              <a:off x="479425" y="332740"/>
              <a:ext cx="11233785" cy="61214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" name="타원 2"/>
            <p:cNvSpPr>
              <a:spLocks/>
            </p:cNvSpPr>
            <p:nvPr/>
          </p:nvSpPr>
          <p:spPr>
            <a:xfrm>
              <a:off x="5591810" y="-99695"/>
              <a:ext cx="936625" cy="9366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ko-KR" altLang="en-US" sz="1800">
                <a:solidFill>
                  <a:srgbClr val="17375E"/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520055" y="260350"/>
              <a:ext cx="108077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2400">
                  <a:solidFill>
                    <a:srgbClr val="FFFFFF"/>
                  </a:solidFill>
                  <a:latin typeface="HY헤드라인M" charset="0"/>
                  <a:ea typeface="HY헤드라인M" charset="0"/>
                </a:rPr>
                <a:t>02</a:t>
              </a:r>
              <a:endParaRPr lang="ko-KR" altLang="en-US" sz="240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425" y="989330"/>
            <a:ext cx="450850" cy="3981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920" y="986790"/>
            <a:ext cx="117475" cy="40068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9040" y="970280"/>
            <a:ext cx="927944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400" b="1" dirty="0" err="1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비식별화</a:t>
            </a:r>
            <a:r>
              <a: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조치 단계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12165" y="1531620"/>
            <a:ext cx="2223135" cy="4561840"/>
            <a:chOff x="812165" y="1531620"/>
            <a:chExt cx="2223135" cy="456184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12165" y="1531620"/>
              <a:ext cx="2223135" cy="4561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28395" y="1700530"/>
              <a:ext cx="1583690" cy="791845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사전검토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36315" y="1531620"/>
            <a:ext cx="2223135" cy="4561840"/>
            <a:chOff x="3536315" y="1531620"/>
            <a:chExt cx="2223135" cy="456184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536315" y="1531620"/>
              <a:ext cx="2223135" cy="4561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851910" y="1700530"/>
              <a:ext cx="1583690" cy="791845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</a:rPr>
                <a:t>비식별</a:t>
              </a:r>
              <a:r>
                <a:rPr lang="ko-KR" altLang="en-US" dirty="0">
                  <a:solidFill>
                    <a:schemeClr val="tx1"/>
                  </a:solidFill>
                </a:rPr>
                <a:t> 조치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60465" y="1531620"/>
            <a:ext cx="2223135" cy="4561840"/>
            <a:chOff x="6260465" y="1531620"/>
            <a:chExt cx="2223135" cy="456184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260465" y="1531620"/>
              <a:ext cx="2223135" cy="4561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576060" y="1700530"/>
              <a:ext cx="1583690" cy="791845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적정성 평가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983980" y="1531620"/>
            <a:ext cx="2223135" cy="4561840"/>
            <a:chOff x="8983980" y="1531620"/>
            <a:chExt cx="2223135" cy="456184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8983980" y="1531620"/>
              <a:ext cx="2223135" cy="4561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9300210" y="1700530"/>
              <a:ext cx="1583690" cy="791845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사후 관리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012190" y="2708910"/>
            <a:ext cx="4536440" cy="1224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43660" y="2924810"/>
            <a:ext cx="1296035" cy="72009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개인정보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50640" y="2924810"/>
            <a:ext cx="1452880" cy="720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rgbClr val="FF0000"/>
                </a:solidFill>
              </a:rPr>
              <a:t>개인식별 </a:t>
            </a:r>
            <a:endParaRPr lang="en-US" altLang="ko-KR" sz="17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700" dirty="0">
                <a:solidFill>
                  <a:srgbClr val="FF0000"/>
                </a:solidFill>
              </a:rPr>
              <a:t>요소 제거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50845" y="3304540"/>
            <a:ext cx="69723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11825" y="3284855"/>
            <a:ext cx="69723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400415" y="3238500"/>
            <a:ext cx="69723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/>
          <p:cNvSpPr/>
          <p:nvPr/>
        </p:nvSpPr>
        <p:spPr>
          <a:xfrm>
            <a:off x="6527800" y="2708910"/>
            <a:ext cx="1728470" cy="115189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적정성 평가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92260" y="2780665"/>
            <a:ext cx="1748790" cy="935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비식별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56270" y="2734310"/>
            <a:ext cx="84074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94780" y="3668395"/>
            <a:ext cx="84074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꺾인 연결선 32"/>
          <p:cNvCxnSpPr>
            <a:stCxn id="29" idx="2"/>
            <a:endCxn id="31" idx="2"/>
          </p:cNvCxnSpPr>
          <p:nvPr/>
        </p:nvCxnSpPr>
        <p:spPr>
          <a:xfrm rot="5400000" flipH="1">
            <a:off x="5876925" y="2345690"/>
            <a:ext cx="215900" cy="2814955"/>
          </a:xfrm>
          <a:prstGeom prst="bentConnector3">
            <a:avLst>
              <a:gd name="adj1" fmla="val -315238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/오른쪽 화살표 39"/>
          <p:cNvSpPr/>
          <p:nvPr/>
        </p:nvSpPr>
        <p:spPr>
          <a:xfrm>
            <a:off x="812165" y="4979670"/>
            <a:ext cx="6523355" cy="897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특정 개인을 알아 볼 수 있는 정보</a:t>
            </a:r>
          </a:p>
        </p:txBody>
      </p:sp>
      <p:sp>
        <p:nvSpPr>
          <p:cNvPr id="49" name="왼쪽/오른쪽 화살표 48"/>
          <p:cNvSpPr/>
          <p:nvPr/>
        </p:nvSpPr>
        <p:spPr>
          <a:xfrm>
            <a:off x="7320280" y="4979670"/>
            <a:ext cx="3886835" cy="897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개인정보가 아닌 정보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0431951" y="5279527"/>
            <a:ext cx="369332" cy="20479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개인정보보호 종합포털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4" name="组合 2">
            <a:extLst>
              <a:ext uri="{FF2B5EF4-FFF2-40B4-BE49-F238E27FC236}">
                <a16:creationId xmlns:a16="http://schemas.microsoft.com/office/drawing/2014/main" id="{B71C5E44-622E-4705-A16E-FBF4F288D463}"/>
              </a:ext>
            </a:extLst>
          </p:cNvPr>
          <p:cNvGrpSpPr/>
          <p:nvPr/>
        </p:nvGrpSpPr>
        <p:grpSpPr>
          <a:xfrm>
            <a:off x="4649470" y="1473835"/>
            <a:ext cx="6703060" cy="4679950"/>
            <a:chOff x="4649470" y="1473835"/>
            <a:chExt cx="6703060" cy="4679950"/>
          </a:xfrm>
        </p:grpSpPr>
        <p:cxnSp>
          <p:nvCxnSpPr>
            <p:cNvPr id="35" name="直接连接符 17">
              <a:extLst>
                <a:ext uri="{FF2B5EF4-FFF2-40B4-BE49-F238E27FC236}">
                  <a16:creationId xmlns:a16="http://schemas.microsoft.com/office/drawing/2014/main" id="{1B97218B-436A-4846-B6AB-EBB3FF69BB5D}"/>
                </a:ext>
              </a:extLst>
            </p:cNvPr>
            <p:cNvCxnSpPr/>
            <p:nvPr/>
          </p:nvCxnSpPr>
          <p:spPr>
            <a:xfrm>
              <a:off x="11293475" y="1473835"/>
              <a:ext cx="59055" cy="467995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20">
              <a:extLst>
                <a:ext uri="{FF2B5EF4-FFF2-40B4-BE49-F238E27FC236}">
                  <a16:creationId xmlns:a16="http://schemas.microsoft.com/office/drawing/2014/main" id="{223AAAE9-A54D-4D32-84A8-A086BA1BA8F1}"/>
                </a:ext>
              </a:extLst>
            </p:cNvPr>
            <p:cNvCxnSpPr/>
            <p:nvPr/>
          </p:nvCxnSpPr>
          <p:spPr>
            <a:xfrm>
              <a:off x="4679315" y="6153785"/>
              <a:ext cx="6644005" cy="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3D5303A5-6922-49BF-96CA-D45F96F36995}"/>
                </a:ext>
              </a:extLst>
            </p:cNvPr>
            <p:cNvCxnSpPr/>
            <p:nvPr/>
          </p:nvCxnSpPr>
          <p:spPr>
            <a:xfrm>
              <a:off x="4649470" y="1473835"/>
              <a:ext cx="6644005" cy="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11">
              <a:extLst>
                <a:ext uri="{FF2B5EF4-FFF2-40B4-BE49-F238E27FC236}">
                  <a16:creationId xmlns:a16="http://schemas.microsoft.com/office/drawing/2014/main" id="{4A6DC3DE-3F02-4D76-9D5E-6C98C230161D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40" y="5020945"/>
              <a:ext cx="0" cy="1132840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2">
              <a:extLst>
                <a:ext uri="{FF2B5EF4-FFF2-40B4-BE49-F238E27FC236}">
                  <a16:creationId xmlns:a16="http://schemas.microsoft.com/office/drawing/2014/main" id="{0D18F54D-161C-4515-83D1-FBCF12CD2439}"/>
                </a:ext>
              </a:extLst>
            </p:cNvPr>
            <p:cNvCxnSpPr>
              <a:cxnSpLocks/>
            </p:cNvCxnSpPr>
            <p:nvPr/>
          </p:nvCxnSpPr>
          <p:spPr>
            <a:xfrm>
              <a:off x="4681855" y="1473835"/>
              <a:ext cx="0" cy="868045"/>
            </a:xfrm>
            <a:prstGeom prst="line">
              <a:avLst/>
            </a:prstGeom>
            <a:ln w="38100">
              <a:solidFill>
                <a:srgbClr val="616F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24">
            <a:extLst>
              <a:ext uri="{FF2B5EF4-FFF2-40B4-BE49-F238E27FC236}">
                <a16:creationId xmlns:a16="http://schemas.microsoft.com/office/drawing/2014/main" id="{189A8499-016A-457E-8D60-756D7A3B3DE6}"/>
              </a:ext>
            </a:extLst>
          </p:cNvPr>
          <p:cNvSpPr txBox="1"/>
          <p:nvPr/>
        </p:nvSpPr>
        <p:spPr>
          <a:xfrm>
            <a:off x="7464425" y="1831975"/>
            <a:ext cx="2707640" cy="8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효율적인 빅데이터 활용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신뢰할 수 있는 빅데이터 사용 환경 구축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425" y="989330"/>
            <a:ext cx="450850" cy="3981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920" y="986790"/>
            <a:ext cx="117475" cy="40068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9040" y="970280"/>
            <a:ext cx="3081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유사 서비스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12DBB-524E-4C41-9726-28378D48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5" y="2498090"/>
            <a:ext cx="3460115" cy="2237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05597E-98D9-4B71-95A7-372643E0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10" y="1633855"/>
            <a:ext cx="1534160" cy="125984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68EEEBE-7D6C-4449-BA48-AB83047DD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055" y="3218180"/>
            <a:ext cx="1823085" cy="115189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5A16A3F-21B3-4E41-932A-3DC2793AD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200" y="4802505"/>
            <a:ext cx="1294765" cy="1151890"/>
          </a:xfrm>
          <a:prstGeom prst="rect">
            <a:avLst/>
          </a:prstGeom>
        </p:spPr>
      </p:pic>
      <p:sp>
        <p:nvSpPr>
          <p:cNvPr id="54" name="文本框 24">
            <a:extLst>
              <a:ext uri="{FF2B5EF4-FFF2-40B4-BE49-F238E27FC236}">
                <a16:creationId xmlns:a16="http://schemas.microsoft.com/office/drawing/2014/main" id="{C1EE40CF-D830-43E8-BA26-513148EAB7F0}"/>
              </a:ext>
            </a:extLst>
          </p:cNvPr>
          <p:cNvSpPr txBox="1"/>
          <p:nvPr/>
        </p:nvSpPr>
        <p:spPr>
          <a:xfrm>
            <a:off x="7464425" y="3089275"/>
            <a:ext cx="297307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컴플라이언스 완벽 대응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개인정보 </a:t>
            </a:r>
            <a:r>
              <a:rPr lang="ko-KR" altLang="en-US" sz="1500" dirty="0" err="1">
                <a:solidFill>
                  <a:prstClr val="black"/>
                </a:solidFill>
              </a:rPr>
              <a:t>비식별</a:t>
            </a:r>
            <a:r>
              <a:rPr lang="ko-KR" altLang="en-US" sz="1500" dirty="0">
                <a:solidFill>
                  <a:prstClr val="black"/>
                </a:solidFill>
              </a:rPr>
              <a:t> 조치 가이드라인에 대응할 수 있는 </a:t>
            </a:r>
            <a:r>
              <a:rPr lang="ko-KR" altLang="en-US" sz="1500" dirty="0" err="1">
                <a:solidFill>
                  <a:prstClr val="black"/>
                </a:solidFill>
              </a:rPr>
              <a:t>비식별</a:t>
            </a:r>
            <a:r>
              <a:rPr lang="ko-KR" altLang="en-US" sz="1500" dirty="0">
                <a:solidFill>
                  <a:prstClr val="black"/>
                </a:solidFill>
              </a:rPr>
              <a:t> 기술을 제공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55" name="文本框 24">
            <a:extLst>
              <a:ext uri="{FF2B5EF4-FFF2-40B4-BE49-F238E27FC236}">
                <a16:creationId xmlns:a16="http://schemas.microsoft.com/office/drawing/2014/main" id="{8A3C7E96-B1C4-424F-B118-AE6C6048F326}"/>
              </a:ext>
            </a:extLst>
          </p:cNvPr>
          <p:cNvSpPr txBox="1"/>
          <p:nvPr/>
        </p:nvSpPr>
        <p:spPr>
          <a:xfrm>
            <a:off x="7466330" y="4742815"/>
            <a:ext cx="3237865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다양한 프라이버시 모델 제공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각종 데이터의 성격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ko-KR" altLang="en-US" sz="1500" dirty="0">
                <a:solidFill>
                  <a:prstClr val="black"/>
                </a:solidFill>
              </a:rPr>
              <a:t>유형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ko-KR" altLang="en-US" sz="1500" dirty="0">
                <a:solidFill>
                  <a:prstClr val="black"/>
                </a:solidFill>
              </a:rPr>
              <a:t>활용 목적에 따라 다양한 프라이버스 모델 제공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9760310" y="4542028"/>
            <a:ext cx="369332" cy="35351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https://www.fasoo.com/products/analyticdid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425" y="989330"/>
            <a:ext cx="450850" cy="3981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920" y="986790"/>
            <a:ext cx="117475" cy="40068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9040" y="970280"/>
            <a:ext cx="3081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유사 서비스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1328A-B250-43A1-B915-0C47D7B3012A}"/>
              </a:ext>
            </a:extLst>
          </p:cNvPr>
          <p:cNvSpPr txBox="1"/>
          <p:nvPr/>
        </p:nvSpPr>
        <p:spPr>
          <a:xfrm>
            <a:off x="3878523" y="925108"/>
            <a:ext cx="4668991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>
              <a:defRPr sz="1800"/>
            </a:pPr>
            <a:r>
              <a:rPr lang="en-US" altLang="ko-KR" sz="3200" b="1" dirty="0">
                <a:solidFill>
                  <a:srgbClr val="1F497D">
                    <a:lumMod val="75000"/>
                  </a:srgbClr>
                </a:solidFill>
                <a:ea typeface="HY헤드라인M" charset="0"/>
              </a:rPr>
              <a:t>ARX </a:t>
            </a:r>
            <a:r>
              <a:rPr lang="en-US" altLang="ko-KR" b="1" dirty="0"/>
              <a:t>Data Anonymization Tool </a:t>
            </a:r>
            <a:endParaRPr lang="ko-KR" altLang="en-US" sz="3200" b="1" dirty="0">
              <a:solidFill>
                <a:srgbClr val="1F497D">
                  <a:lumMod val="75000"/>
                </a:srgbClr>
              </a:solidFill>
              <a:ea typeface="HY헤드라인M" charset="0"/>
            </a:endParaRPr>
          </a:p>
        </p:txBody>
      </p:sp>
      <p:sp>
        <p:nvSpPr>
          <p:cNvPr id="13" name="텍스트 상자 13">
            <a:extLst>
              <a:ext uri="{FF2B5EF4-FFF2-40B4-BE49-F238E27FC236}">
                <a16:creationId xmlns:a16="http://schemas.microsoft.com/office/drawing/2014/main" id="{7D9D53D4-F83F-4281-B757-1B0EFE91D6EB}"/>
              </a:ext>
            </a:extLst>
          </p:cNvPr>
          <p:cNvSpPr txBox="1">
            <a:spLocks/>
          </p:cNvSpPr>
          <p:nvPr/>
        </p:nvSpPr>
        <p:spPr>
          <a:xfrm>
            <a:off x="2339322" y="2210581"/>
            <a:ext cx="2469686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375E"/>
                </a:solidFill>
                <a:ea typeface="HY헤드라인M" charset="0"/>
              </a:rPr>
              <a:t>Configure</a:t>
            </a:r>
            <a:endParaRPr lang="ko-KR" altLang="en-US" sz="2400" b="1" dirty="0">
              <a:solidFill>
                <a:srgbClr val="17375E"/>
              </a:solidFill>
              <a:ea typeface="HY헤드라인M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010E44-D174-430E-B49D-14222D16B10E}"/>
              </a:ext>
            </a:extLst>
          </p:cNvPr>
          <p:cNvSpPr/>
          <p:nvPr/>
        </p:nvSpPr>
        <p:spPr>
          <a:xfrm>
            <a:off x="5089901" y="1916832"/>
            <a:ext cx="575862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1. Raw Data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를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Import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(CSV, Excel, Database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형식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2.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데이터 변환모형과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(interval, ordering, masking)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3. 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프라이버시 모형을 설정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(KLT)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7B664F-B8A6-4954-B394-2BC8471667F2}"/>
              </a:ext>
            </a:extLst>
          </p:cNvPr>
          <p:cNvSpPr/>
          <p:nvPr/>
        </p:nvSpPr>
        <p:spPr>
          <a:xfrm>
            <a:off x="2116339" y="2170732"/>
            <a:ext cx="576000" cy="576000"/>
          </a:xfrm>
          <a:prstGeom prst="ellipse">
            <a:avLst/>
          </a:prstGeom>
          <a:solidFill>
            <a:srgbClr val="085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1" spc="5" dirty="0">
                <a:solidFill>
                  <a:schemeClr val="bg1"/>
                </a:solidFill>
              </a:rPr>
              <a:t>1</a:t>
            </a:r>
            <a:endParaRPr lang="ko-KR" altLang="en-US" sz="2400" b="1" spc="5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844179-E8D2-456C-B59E-F1FD5EF6EFA5}"/>
              </a:ext>
            </a:extLst>
          </p:cNvPr>
          <p:cNvSpPr/>
          <p:nvPr/>
        </p:nvSpPr>
        <p:spPr>
          <a:xfrm>
            <a:off x="3156427" y="1437579"/>
            <a:ext cx="74890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i="1" dirty="0">
                <a:solidFill>
                  <a:srgbClr val="44546A">
                    <a:lumMod val="75000"/>
                  </a:srgbClr>
                </a:solidFill>
              </a:rPr>
              <a:t>비식별화를 수행하는 </a:t>
            </a:r>
            <a:r>
              <a:rPr lang="en-US" altLang="ko-KR" sz="1600" i="1" dirty="0">
                <a:solidFill>
                  <a:srgbClr val="44546A">
                    <a:lumMod val="75000"/>
                  </a:srgbClr>
                </a:solidFill>
              </a:rPr>
              <a:t>Java </a:t>
            </a:r>
            <a:r>
              <a:rPr lang="ko-KR" altLang="en-US" sz="1600" i="1" dirty="0">
                <a:solidFill>
                  <a:srgbClr val="44546A">
                    <a:lumMod val="75000"/>
                  </a:srgbClr>
                </a:solidFill>
              </a:rPr>
              <a:t>기반 오픈소스 프로그램 </a:t>
            </a:r>
            <a:r>
              <a:rPr lang="en-US" altLang="ko-KR" sz="1600" i="1" dirty="0">
                <a:solidFill>
                  <a:srgbClr val="44546A">
                    <a:lumMod val="75000"/>
                  </a:srgbClr>
                </a:solidFill>
              </a:rPr>
              <a:t>(http://arx.deidentifier.org)</a:t>
            </a:r>
            <a:endParaRPr lang="en-US" altLang="ko-KR" sz="1600" i="1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7CD3-AB09-4352-8722-9F7B0B1BF2C4}"/>
              </a:ext>
            </a:extLst>
          </p:cNvPr>
          <p:cNvSpPr txBox="1"/>
          <p:nvPr/>
        </p:nvSpPr>
        <p:spPr>
          <a:xfrm rot="16200000">
            <a:off x="9399658" y="4025978"/>
            <a:ext cx="553998" cy="4569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한국정보화진흥원 개인정보 비식별화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(De-identification)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9425" y="-99695"/>
            <a:ext cx="11233150" cy="6552565"/>
            <a:chOff x="479425" y="-99695"/>
            <a:chExt cx="11233150" cy="6552565"/>
          </a:xfrm>
        </p:grpSpPr>
        <p:sp>
          <p:nvSpPr>
            <p:cNvPr id="2" name="직사각형 1"/>
            <p:cNvSpPr/>
            <p:nvPr/>
          </p:nvSpPr>
          <p:spPr>
            <a:xfrm>
              <a:off x="479425" y="332740"/>
              <a:ext cx="11233150" cy="612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5591810" y="-99695"/>
              <a:ext cx="935990" cy="935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17375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0055" y="260350"/>
              <a:ext cx="1080135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50C50F7E-5B00-426F-B189-8F96F8637712}"/>
              </a:ext>
            </a:extLst>
          </p:cNvPr>
          <p:cNvSpPr/>
          <p:nvPr/>
        </p:nvSpPr>
        <p:spPr>
          <a:xfrm>
            <a:off x="479425" y="989330"/>
            <a:ext cx="450850" cy="3981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1D36480B-404D-430A-8798-DC5EBB5207C0}"/>
              </a:ext>
            </a:extLst>
          </p:cNvPr>
          <p:cNvSpPr/>
          <p:nvPr/>
        </p:nvSpPr>
        <p:spPr>
          <a:xfrm>
            <a:off x="1010920" y="986790"/>
            <a:ext cx="117475" cy="40068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4CAD8947-AF03-4714-B2C7-6E632FDE59F5}"/>
              </a:ext>
            </a:extLst>
          </p:cNvPr>
          <p:cNvSpPr txBox="1"/>
          <p:nvPr/>
        </p:nvSpPr>
        <p:spPr>
          <a:xfrm>
            <a:off x="1209040" y="970280"/>
            <a:ext cx="3081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유사 서비스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총 페이지 </a:t>
            </a:r>
            <a:r>
              <a:rPr lang="en-US" altLang="ko-KR"/>
              <a:t>24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BA3740-5051-4D3F-A7F0-92261E1A30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71" b="54187"/>
          <a:stretch/>
        </p:blipFill>
        <p:spPr>
          <a:xfrm>
            <a:off x="5743916" y="2029718"/>
            <a:ext cx="5825403" cy="2695355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74EE0C-7780-4929-B48D-AF277FE92E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5850" r="8933" b="58759"/>
          <a:stretch/>
        </p:blipFill>
        <p:spPr>
          <a:xfrm>
            <a:off x="5735960" y="4725144"/>
            <a:ext cx="5825403" cy="109335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498055-F35F-4105-A1B3-DA817163EF30}"/>
              </a:ext>
            </a:extLst>
          </p:cNvPr>
          <p:cNvGrpSpPr/>
          <p:nvPr/>
        </p:nvGrpSpPr>
        <p:grpSpPr>
          <a:xfrm>
            <a:off x="4579067" y="3752428"/>
            <a:ext cx="597535" cy="415290"/>
            <a:chOff x="5923915" y="3648075"/>
            <a:chExt cx="597535" cy="415290"/>
          </a:xfrm>
        </p:grpSpPr>
        <p:sp>
          <p:nvSpPr>
            <p:cNvPr id="19" name="Chevron Up 18">
              <a:extLst>
                <a:ext uri="{FF2B5EF4-FFF2-40B4-BE49-F238E27FC236}">
                  <a16:creationId xmlns:a16="http://schemas.microsoft.com/office/drawing/2014/main" id="{D634B950-7642-4FA9-BB2F-A80844BBF349}"/>
                </a:ext>
              </a:extLst>
            </p:cNvPr>
            <p:cNvSpPr>
              <a:spLocks/>
            </p:cNvSpPr>
            <p:nvPr/>
          </p:nvSpPr>
          <p:spPr>
            <a:xfrm>
              <a:off x="5923915" y="3648075"/>
              <a:ext cx="309880" cy="4152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Chevron Up 19">
              <a:extLst>
                <a:ext uri="{FF2B5EF4-FFF2-40B4-BE49-F238E27FC236}">
                  <a16:creationId xmlns:a16="http://schemas.microsoft.com/office/drawing/2014/main" id="{EEE55F08-F717-4234-95B7-9397616E5EAB}"/>
                </a:ext>
              </a:extLst>
            </p:cNvPr>
            <p:cNvSpPr>
              <a:spLocks/>
            </p:cNvSpPr>
            <p:nvPr/>
          </p:nvSpPr>
          <p:spPr>
            <a:xfrm>
              <a:off x="6212205" y="3648075"/>
              <a:ext cx="309880" cy="4152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" name="텍스트 상자 13">
            <a:extLst>
              <a:ext uri="{FF2B5EF4-FFF2-40B4-BE49-F238E27FC236}">
                <a16:creationId xmlns:a16="http://schemas.microsoft.com/office/drawing/2014/main" id="{B24D4C99-6908-41AB-A00F-A82C15E10419}"/>
              </a:ext>
            </a:extLst>
          </p:cNvPr>
          <p:cNvSpPr txBox="1">
            <a:spLocks/>
          </p:cNvSpPr>
          <p:nvPr/>
        </p:nvSpPr>
        <p:spPr>
          <a:xfrm>
            <a:off x="4359099" y="2525098"/>
            <a:ext cx="902568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ko-KR" altLang="en-US" sz="2400" b="1" spc="-140" dirty="0">
                <a:solidFill>
                  <a:prstClr val="black"/>
                </a:solidFill>
                <a:ea typeface="HY헤드라인M" charset="0"/>
              </a:rPr>
              <a:t>이름</a:t>
            </a:r>
            <a:endParaRPr lang="ko-KR" altLang="en-US" sz="2400" b="1" dirty="0">
              <a:solidFill>
                <a:prstClr val="black"/>
              </a:solidFill>
              <a:ea typeface="HY헤드라인M" charset="0"/>
            </a:endParaRPr>
          </a:p>
        </p:txBody>
      </p:sp>
      <p:sp>
        <p:nvSpPr>
          <p:cNvPr id="22" name="텍스트 상자 13">
            <a:extLst>
              <a:ext uri="{FF2B5EF4-FFF2-40B4-BE49-F238E27FC236}">
                <a16:creationId xmlns:a16="http://schemas.microsoft.com/office/drawing/2014/main" id="{B3185F81-A4AF-4BA1-99BE-583AEF3A7846}"/>
              </a:ext>
            </a:extLst>
          </p:cNvPr>
          <p:cNvSpPr txBox="1">
            <a:spLocks/>
          </p:cNvSpPr>
          <p:nvPr/>
        </p:nvSpPr>
        <p:spPr>
          <a:xfrm>
            <a:off x="4355853" y="5079471"/>
            <a:ext cx="902568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ko-KR" altLang="en-US" sz="2400" b="1" spc="-140" dirty="0">
                <a:solidFill>
                  <a:prstClr val="black"/>
                </a:solidFill>
                <a:ea typeface="HY헤드라인M" charset="0"/>
              </a:rPr>
              <a:t>나이</a:t>
            </a:r>
            <a:endParaRPr lang="ko-KR" altLang="en-US" sz="2400" b="1" dirty="0">
              <a:solidFill>
                <a:prstClr val="black"/>
              </a:solidFill>
              <a:ea typeface="HY헤드라인M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DD8CF3-19E1-4A26-8409-AB7D4699A59D}"/>
              </a:ext>
            </a:extLst>
          </p:cNvPr>
          <p:cNvSpPr/>
          <p:nvPr/>
        </p:nvSpPr>
        <p:spPr>
          <a:xfrm>
            <a:off x="4368368" y="2840674"/>
            <a:ext cx="1307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</a:rPr>
              <a:t>masking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B47AFC-CFB2-4B44-99D6-3FA9A7CFD262}"/>
              </a:ext>
            </a:extLst>
          </p:cNvPr>
          <p:cNvSpPr/>
          <p:nvPr/>
        </p:nvSpPr>
        <p:spPr>
          <a:xfrm>
            <a:off x="4239156" y="5421018"/>
            <a:ext cx="1205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4546A">
                    <a:lumMod val="75000"/>
                  </a:srgbClr>
                </a:solidFill>
              </a:rPr>
              <a:t>Aggregation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513BF9-8E99-4810-9D9C-2A8CF17D88AB}"/>
              </a:ext>
            </a:extLst>
          </p:cNvPr>
          <p:cNvSpPr txBox="1"/>
          <p:nvPr/>
        </p:nvSpPr>
        <p:spPr>
          <a:xfrm>
            <a:off x="3878523" y="925108"/>
            <a:ext cx="4668991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>
              <a:defRPr sz="1800"/>
            </a:pPr>
            <a:r>
              <a:rPr lang="en-US" altLang="ko-KR" sz="3200" b="1" dirty="0">
                <a:solidFill>
                  <a:srgbClr val="1F497D">
                    <a:lumMod val="75000"/>
                  </a:srgbClr>
                </a:solidFill>
                <a:ea typeface="HY헤드라인M" charset="0"/>
              </a:rPr>
              <a:t>ARX 1 - Configure</a:t>
            </a:r>
            <a:endParaRPr lang="ko-KR" altLang="en-US" sz="3200" b="1" dirty="0">
              <a:solidFill>
                <a:srgbClr val="1F497D">
                  <a:lumMod val="75000"/>
                </a:srgbClr>
              </a:solidFill>
              <a:ea typeface="HY헤드라인M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38042-A33E-407A-914E-5E6A1D988A95}"/>
              </a:ext>
            </a:extLst>
          </p:cNvPr>
          <p:cNvSpPr/>
          <p:nvPr/>
        </p:nvSpPr>
        <p:spPr>
          <a:xfrm>
            <a:off x="1237294" y="4934989"/>
            <a:ext cx="262060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CSV, Excel, Database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ECC1E3A-8E41-48BC-B43D-500D6BC3CD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923" r="53703" b="11441"/>
          <a:stretch/>
        </p:blipFill>
        <p:spPr>
          <a:xfrm>
            <a:off x="612928" y="2368990"/>
            <a:ext cx="3527835" cy="25476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22D592-F5AB-4A8A-9ABE-9F8188F5CEA7}"/>
              </a:ext>
            </a:extLst>
          </p:cNvPr>
          <p:cNvSpPr txBox="1"/>
          <p:nvPr/>
        </p:nvSpPr>
        <p:spPr>
          <a:xfrm rot="16200000">
            <a:off x="9399658" y="4025978"/>
            <a:ext cx="553998" cy="4569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 한국정보화진흥원 개인정보 비식별화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(De-identification)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Pages>24</Pages>
  <Words>1143</Words>
  <Characters>0</Characters>
  <Application>Microsoft Office PowerPoint</Application>
  <DocSecurity>0</DocSecurity>
  <PresentationFormat>와이드스크린</PresentationFormat>
  <Lines>0</Lines>
  <Paragraphs>330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HY헤드라인M</vt:lpstr>
      <vt:lpstr>나눔고딕</vt:lpstr>
      <vt:lpstr>Arial</vt:lpstr>
      <vt:lpstr>맑은 고딕</vt:lpstr>
      <vt:lpstr>Office 테마</vt:lpstr>
      <vt:lpstr>1_Office 테마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지훈 최</cp:lastModifiedBy>
  <cp:revision>74</cp:revision>
  <dcterms:modified xsi:type="dcterms:W3CDTF">2020-02-21T11:53:15Z</dcterms:modified>
</cp:coreProperties>
</file>