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73" r:id="rId6"/>
    <p:sldId id="278" r:id="rId7"/>
    <p:sldId id="267" r:id="rId8"/>
    <p:sldId id="268" r:id="rId9"/>
    <p:sldId id="284" r:id="rId10"/>
    <p:sldId id="287" r:id="rId11"/>
    <p:sldId id="279" r:id="rId12"/>
    <p:sldId id="282" r:id="rId13"/>
    <p:sldId id="274" r:id="rId14"/>
    <p:sldId id="270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-윤고딕130" panose="020B0600000101010101" charset="-127"/>
      <p:regular r:id="rId18"/>
    </p:embeddedFont>
    <p:embeddedFont>
      <p:font typeface="HY견고딕" panose="02030600000101010101" pitchFamily="18" charset="-127"/>
      <p:regular r:id="rId19"/>
    </p:embeddedFont>
    <p:embeddedFont>
      <p:font typeface="-윤고딕160" panose="020B0600000101010101" charset="-127"/>
      <p:regular r:id="rId20"/>
    </p:embeddedFont>
    <p:embeddedFont>
      <p:font typeface="HY헤드라인M" panose="02030600000101010101" pitchFamily="18" charset="-127"/>
      <p:regular r:id="rId21"/>
    </p:embeddedFont>
    <p:embeddedFont>
      <p:font typeface="Microsoft Sans Serif" panose="020B0604020202020204" pitchFamily="34" charset="0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27853" autoAdjust="0"/>
  </p:normalViewPr>
  <p:slideViewPr>
    <p:cSldViewPr snapToGrid="0">
      <p:cViewPr varScale="1">
        <p:scale>
          <a:sx n="44" d="100"/>
          <a:sy n="44" d="100"/>
        </p:scale>
        <p:origin x="-828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7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6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9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0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1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6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8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6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9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2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5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4BB1D-494E-45AE-BAEB-7F789305F6A1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0523-1A13-4E46-B4A7-0DEE6F2BAB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19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qwesc1234@naver.com" TargetMode="External"/><Relationship Id="rId2" Type="http://schemas.openxmlformats.org/officeDocument/2006/relationships/hyperlink" Target="mailto:1004choihs@naver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l896@hanmail.ne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eongchul.tistory.com/42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168" t="12600" r="25372" b="34900"/>
          <a:stretch/>
        </p:blipFill>
        <p:spPr>
          <a:xfrm>
            <a:off x="9143" y="0"/>
            <a:ext cx="12182857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/>
          <p:cNvSpPr/>
          <p:nvPr/>
        </p:nvSpPr>
        <p:spPr>
          <a:xfrm>
            <a:off x="2167128" y="1610512"/>
            <a:ext cx="97771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3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스타</a:t>
            </a:r>
            <a:r>
              <a:rPr lang="ko-KR" altLang="en-US" sz="3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r>
              <a:rPr lang="ko-KR" altLang="en-US" sz="3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가이드를 위한 </a:t>
            </a:r>
            <a:r>
              <a:rPr lang="ko-KR" altLang="en-US" sz="8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스마트 </a:t>
            </a:r>
            <a:r>
              <a:rPr lang="ko-KR" altLang="en-US" sz="8000" b="1" dirty="0" err="1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미러</a:t>
            </a:r>
            <a:endParaRPr lang="en-US" altLang="ko-KR" sz="8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sz="4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 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</a:t>
            </a:r>
            <a:r>
              <a:rPr lang="en-US" altLang="ko-KR" sz="4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irror For Style </a:t>
            </a: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</a:t>
            </a:r>
            <a:r>
              <a:rPr lang="en-US" altLang="ko-KR" sz="40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uide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14240" y="3844076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최혜수 태경원 김미리</a:t>
            </a:r>
            <a:endParaRPr lang="en-US" altLang="ko-KR" sz="2800" b="1" dirty="0" smtClean="0">
              <a:solidFill>
                <a:schemeClr val="bg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454657" y="4429425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800" b="1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이상호 교수님</a:t>
            </a:r>
            <a:endParaRPr lang="en-US" altLang="ko-KR" sz="2800" b="1" dirty="0" smtClean="0">
              <a:solidFill>
                <a:schemeClr val="bg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5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8"/>
    </mc:Choice>
    <mc:Fallback xmlns="">
      <p:transition spd="slow" advTm="590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59368" y="1497175"/>
            <a:ext cx="327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개발현황</a:t>
            </a:r>
            <a:r>
              <a:rPr lang="en-US" altLang="ko-KR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906" y="1304331"/>
            <a:ext cx="118693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GitHub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https://</a:t>
            </a:r>
            <a:r>
              <a:rPr lang="en-US" altLang="ko-KR" sz="28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github.com/Com-Miri/Capstone/tree/master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팀원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32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최혜수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1004choihs@naver.com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태경원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hlinkClick r:id="rId3"/>
              </a:rPr>
              <a:t>qwesc1234@naver.com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김미리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3200" dirty="0" smtClean="0">
                <a:latin typeface="HY헤드라인M" panose="02030600000101010101" pitchFamily="18" charset="-127"/>
                <a:ea typeface="HY헤드라인M" panose="02030600000101010101" pitchFamily="18" charset="-127"/>
                <a:hlinkClick r:id="rId4"/>
              </a:rPr>
              <a:t>alfl896@hanmail.net</a:t>
            </a:r>
            <a:endParaRPr lang="en-US" altLang="ko-KR" sz="32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910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1"/>
    </mc:Choice>
    <mc:Fallback xmlns="">
      <p:transition spd="slow" advTm="186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59368" y="1497175"/>
            <a:ext cx="327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375660"/>
              </p:ext>
            </p:extLst>
          </p:nvPr>
        </p:nvGraphicFramePr>
        <p:xfrm>
          <a:off x="376936" y="1497177"/>
          <a:ext cx="9599168" cy="506821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99896"/>
                <a:gridCol w="1199896"/>
                <a:gridCol w="2399792"/>
                <a:gridCol w="2399792"/>
                <a:gridCol w="2399792"/>
              </a:tblGrid>
              <a:tr h="649311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김미리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최혜수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태경원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64931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자료조사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Body detecting </a:t>
                      </a: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방법 조사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통신규약 조사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하드웨어 정보 조사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영상처리 방법 조사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96358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설계</a:t>
                      </a:r>
                      <a:r>
                        <a:rPr lang="en-US" altLang="ko-K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구현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하드웨어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원웨이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미러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제작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라즈베리파이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 연결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카메라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마이크 모듈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963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라즈베리파이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시간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날짜</a:t>
                      </a:r>
                      <a:r>
                        <a:rPr lang="en-US" altLang="ko-KR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날씨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  <a:p>
                      <a:pPr algn="ctr" rtl="0"/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스케쥴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뉴스 헤드라인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  <a:p>
                      <a:pPr algn="ctr" rtl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음성인식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옷 사진 띄우기</a:t>
                      </a:r>
                    </a:p>
                  </a:txBody>
                  <a:tcPr anchor="ctr"/>
                </a:tc>
              </a:tr>
              <a:tr h="96358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어플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스케줄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오늘의 </a:t>
                      </a:r>
                      <a:r>
                        <a:rPr lang="ko-KR" altLang="en-US" sz="1600" kern="1200" dirty="0" err="1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핫토픽</a:t>
                      </a:r>
                      <a:endParaRPr lang="ko-KR" altLang="en-US" sz="1600" kern="120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kern="12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  <a:cs typeface="+mn-cs"/>
                        </a:rPr>
                        <a:t>거울아 보여줘</a:t>
                      </a:r>
                      <a:endParaRPr lang="en-US" altLang="ko-KR" sz="1600" kern="120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  <a:cs typeface="+mn-cs"/>
                      </a:endParaRPr>
                    </a:p>
                  </a:txBody>
                  <a:tcPr anchor="ctr"/>
                </a:tc>
              </a:tr>
              <a:tr h="8788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테스트</a:t>
                      </a:r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작동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제어 테스트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DB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연동 테스트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통합테스트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/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유지보수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>
                            <a:lumMod val="50000"/>
                          </a:schemeClr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2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8"/>
    </mc:Choice>
    <mc:Fallback xmlns="">
      <p:transition spd="slow" advTm="3038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59368" y="1497175"/>
            <a:ext cx="327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12679"/>
              </p:ext>
            </p:extLst>
          </p:nvPr>
        </p:nvGraphicFramePr>
        <p:xfrm>
          <a:off x="256032" y="722377"/>
          <a:ext cx="9134853" cy="5838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0894"/>
                <a:gridCol w="2274450"/>
                <a:gridCol w="476319"/>
                <a:gridCol w="476319"/>
                <a:gridCol w="476319"/>
                <a:gridCol w="476319"/>
                <a:gridCol w="476319"/>
                <a:gridCol w="476319"/>
                <a:gridCol w="476319"/>
                <a:gridCol w="476319"/>
                <a:gridCol w="476319"/>
                <a:gridCol w="476319"/>
                <a:gridCol w="476319"/>
              </a:tblGrid>
              <a:tr h="64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추진사항</a:t>
                      </a:r>
                      <a:endParaRPr lang="ko-KR" altLang="en-US" sz="14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r>
                        <a:rPr lang="ko-KR" altLang="en-US" sz="1100" dirty="0" smtClean="0"/>
                        <a:t>월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r>
                        <a:rPr lang="ko-KR" altLang="en-US" sz="1100" dirty="0" smtClean="0"/>
                        <a:t>월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r>
                        <a:rPr lang="ko-KR" altLang="en-US" sz="1100" dirty="0" smtClean="0"/>
                        <a:t>월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r>
                        <a:rPr lang="ko-KR" altLang="en-US" sz="1100" dirty="0" smtClean="0"/>
                        <a:t>월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r>
                        <a:rPr lang="ko-KR" altLang="en-US" sz="1100" dirty="0" smtClean="0"/>
                        <a:t>월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r>
                        <a:rPr lang="ko-KR" altLang="en-US" sz="1100" dirty="0" smtClean="0"/>
                        <a:t>월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r>
                        <a:rPr lang="ko-KR" altLang="en-US" sz="1100" dirty="0" smtClean="0"/>
                        <a:t>월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r>
                        <a:rPr lang="ko-KR" altLang="en-US" sz="1100" dirty="0" smtClean="0"/>
                        <a:t>월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r>
                        <a:rPr lang="ko-KR" altLang="en-US" sz="1100" dirty="0" smtClean="0"/>
                        <a:t>월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월</a:t>
                      </a:r>
                      <a:endParaRPr lang="ko-KR" altLang="en-US" sz="10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64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요구사항 정의 및 분석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요구사항 정의 및 분석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요구사항 명세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64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설계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시스템 설계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상세설계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64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하드웨어 제작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스마트 </a:t>
                      </a:r>
                      <a:r>
                        <a:rPr lang="ko-KR" altLang="en-US" sz="1100" dirty="0" err="1" smtClean="0"/>
                        <a:t>미러</a:t>
                      </a:r>
                      <a:r>
                        <a:rPr lang="ko-KR" altLang="en-US" sz="1100" dirty="0" smtClean="0"/>
                        <a:t> 제작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64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구현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코딩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64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데모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err="1" smtClean="0"/>
                        <a:t>유니티</a:t>
                      </a:r>
                      <a:r>
                        <a:rPr lang="ko-KR" altLang="en-US" sz="1100" dirty="0" smtClean="0"/>
                        <a:t> 시험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시스템 통합시험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졸업작품 완전성</a:t>
                      </a:r>
                      <a:r>
                        <a:rPr lang="ko-KR" altLang="en-US" sz="1100" baseline="0" dirty="0" smtClean="0"/>
                        <a:t> 보강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64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문서화 및 발표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졸업작품 중간 보고서 작성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발표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64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산업기술대전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산업기술대전 참가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6487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졸업작품 최종 보고서 작성 및 </a:t>
                      </a:r>
                      <a:r>
                        <a:rPr lang="ko-KR" altLang="en-US" sz="1100" dirty="0" err="1" smtClean="0"/>
                        <a:t>패키징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/>
                        <a:t>-</a:t>
                      </a:r>
                      <a:r>
                        <a:rPr lang="ko-KR" altLang="en-US" sz="1100" dirty="0" smtClean="0"/>
                        <a:t>졸업작품 최종 보고서 작성</a:t>
                      </a:r>
                      <a:endParaRPr lang="en-US" altLang="ko-KR" sz="1100" dirty="0" smtClean="0"/>
                    </a:p>
                    <a:p>
                      <a:pPr algn="l" latinLnBrk="1"/>
                      <a:r>
                        <a:rPr lang="en-US" altLang="ko-KR" sz="1100" dirty="0" smtClean="0"/>
                        <a:t>-CD </a:t>
                      </a:r>
                      <a:r>
                        <a:rPr lang="ko-KR" altLang="en-US" sz="1100" dirty="0" err="1" smtClean="0"/>
                        <a:t>패키징</a:t>
                      </a:r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4160520" y="1520436"/>
            <a:ext cx="4275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60520" y="1785131"/>
            <a:ext cx="4275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74281" y="2218268"/>
            <a:ext cx="4275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620126" y="2426815"/>
            <a:ext cx="4275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638976" y="2988289"/>
            <a:ext cx="4275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620126" y="3646015"/>
            <a:ext cx="18769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580246" y="4319782"/>
            <a:ext cx="14301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010399" y="4480203"/>
            <a:ext cx="7700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828672" y="4115693"/>
            <a:ext cx="18769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7010399" y="4833131"/>
            <a:ext cx="137962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8819789" y="5089804"/>
            <a:ext cx="2486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8843853" y="5643254"/>
            <a:ext cx="2486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9124590" y="6060351"/>
            <a:ext cx="2486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9142232" y="6317025"/>
            <a:ext cx="24865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0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0"/>
    </mc:Choice>
    <mc:Fallback xmlns="">
      <p:transition spd="slow" advTm="138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59368" y="1497175"/>
            <a:ext cx="327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참고문헌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0408" y="1446668"/>
            <a:ext cx="1071639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김정출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블로그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스마트미러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제작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http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://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hlinkClick r:id="rId2"/>
              </a:rPr>
              <a:t>jeongchul.tistory.com/423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FX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미러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홈페이지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 http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://www.fxgear.net/kr/technology/human/fxmirror.php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Carsten 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Rother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Vladimir Kolmogorov &amp; Andrew Blake(2004).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“</a:t>
            </a:r>
            <a:r>
              <a:rPr lang="en-US" altLang="ko-KR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GrabCut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”-Interactive Foreground Extraction using Iterated Graph Cuts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39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3"/>
    </mc:Choice>
    <mc:Fallback xmlns="">
      <p:transition spd="slow" advTm="1463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168" t="12600" r="25372" b="34900"/>
          <a:stretch/>
        </p:blipFill>
        <p:spPr>
          <a:xfrm>
            <a:off x="9143" y="0"/>
            <a:ext cx="12182857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endPos="0" dist="50800" dir="5400000" sy="-100000" algn="bl" rotWithShape="0"/>
            <a:softEdge rad="0"/>
          </a:effectLst>
        </p:spPr>
      </p:pic>
      <p:sp>
        <p:nvSpPr>
          <p:cNvPr id="6" name="직사각형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" name="직사각형 6"/>
          <p:cNvSpPr/>
          <p:nvPr/>
        </p:nvSpPr>
        <p:spPr>
          <a:xfrm>
            <a:off x="2119503" y="1743862"/>
            <a:ext cx="9777146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1500" b="1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Thank You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14240" y="3764948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bg1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최혜수 태경원 김미리</a:t>
            </a:r>
            <a:endParaRPr lang="en-US" altLang="ko-KR" sz="2800" b="1" dirty="0" smtClean="0">
              <a:solidFill>
                <a:schemeClr val="bg1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57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6"/>
    </mc:Choice>
    <mc:Fallback xmlns="">
      <p:transition spd="slow" advTm="151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22168" t="12600" r="25372" b="34900"/>
          <a:stretch/>
        </p:blipFill>
        <p:spPr>
          <a:xfrm>
            <a:off x="9143" y="0"/>
            <a:ext cx="12182857" cy="68580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reflection endPos="0" dist="50800" dir="5400000" sy="-100000" algn="bl" rotWithShape="0"/>
            <a:softEdge rad="0"/>
          </a:effectLst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8" name="TextBox 7"/>
          <p:cNvSpPr txBox="1"/>
          <p:nvPr/>
        </p:nvSpPr>
        <p:spPr>
          <a:xfrm>
            <a:off x="4988560" y="646176"/>
            <a:ext cx="6725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 smtClean="0">
                <a:solidFill>
                  <a:schemeClr val="bg2">
                    <a:lumMod val="9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  <a:endParaRPr lang="en-US" altLang="ko-KR" sz="4000" dirty="0" smtClean="0">
              <a:solidFill>
                <a:schemeClr val="bg2">
                  <a:lumMod val="9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18592" y="1448816"/>
            <a:ext cx="11354816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00928" y="1839584"/>
            <a:ext cx="5813552" cy="443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종합 설계 개요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 algn="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구성도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 algn="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 수행 시나리오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 algn="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 및 개발 방법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 algn="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현황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 algn="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분담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 algn="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종합설계 수행 일정</a:t>
            </a:r>
            <a:endParaRPr lang="en-US" altLang="ko-KR" sz="2400" dirty="0" smtClean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742950" indent="-742950" algn="r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참고문헌</a:t>
            </a:r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3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2"/>
    </mc:Choice>
    <mc:Fallback xmlns="">
      <p:transition spd="slow" advTm="275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59368" y="1497175"/>
            <a:ext cx="327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err="1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지적사항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192" y="1268624"/>
            <a:ext cx="8228535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빨리 구현해서 데모하고 </a:t>
            </a:r>
            <a:r>
              <a:rPr lang="ko-KR" altLang="en-US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퀄리티를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측정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보완할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것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어플과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스마트미러의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메인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서버는 구현이 완료된 상황이며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바디딕텍팅을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추가해 보완할 예정이다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설계가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구체적이지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않음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작성한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API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상세 설계내용을 추가 할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것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구현현황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문제점 제시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필요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데이터가 아닌 기존의 데이터를 사용하다 보니 측면과 뒷면의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모습이 보이긴 불가능하다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 이미지를 왜곡시키고 </a:t>
            </a:r>
            <a:r>
              <a:rPr lang="ko-KR" altLang="en-US" sz="2000" dirty="0" err="1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볼륨감을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 smtClean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넣어 명암을 조절해 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3D </a:t>
            </a:r>
            <a:r>
              <a:rPr lang="ko-KR" altLang="en-US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이미지와 비슷한 효과를 줄 예정이다</a:t>
            </a:r>
            <a:r>
              <a:rPr lang="en-US" altLang="ko-KR" sz="2000" dirty="0" smtClean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69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9"/>
    </mc:Choice>
    <mc:Fallback xmlns="">
      <p:transition spd="slow" advTm="1300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59368" y="1497175"/>
            <a:ext cx="327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연구개요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032" y="1075357"/>
            <a:ext cx="12545566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개발배경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온라인 쇼핑 시 실제로 받은 상품의 사이즈와 입었을 때 모습이 </a:t>
            </a:r>
            <a:endParaRPr lang="en-US" altLang="ko-KR" sz="25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예상과 달라 </a:t>
            </a:r>
            <a:r>
              <a:rPr lang="ko-KR" altLang="en-US" sz="2500" dirty="0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교환</a:t>
            </a:r>
            <a:r>
              <a:rPr lang="en-US" altLang="ko-KR" sz="2500" dirty="0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500" dirty="0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반품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하는 사례가 많음</a:t>
            </a:r>
            <a:endParaRPr lang="en-US" altLang="ko-KR" sz="25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목표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스마트미러를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활용한 </a:t>
            </a:r>
            <a:r>
              <a:rPr lang="ko-KR" altLang="en-US" sz="2500" dirty="0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가상 </a:t>
            </a:r>
            <a:r>
              <a:rPr lang="ko-KR" altLang="en-US" sz="2500" dirty="0" err="1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피팅</a:t>
            </a:r>
            <a:r>
              <a:rPr lang="ko-KR" altLang="en-US" sz="2500" dirty="0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시스템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개발</a:t>
            </a:r>
            <a:endParaRPr lang="en-US" altLang="ko-KR" sz="25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개발효과</a:t>
            </a:r>
            <a:endParaRPr lang="en-US" altLang="ko-KR" sz="28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온라인 쇼핑 시 교환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반품 확률이 줄어 </a:t>
            </a:r>
            <a:r>
              <a:rPr lang="ko-KR" altLang="en-US" sz="2500" dirty="0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시간적</a:t>
            </a:r>
            <a:r>
              <a:rPr lang="en-US" altLang="ko-KR" sz="2500" dirty="0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500" dirty="0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경제적 부담이 줄어듦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en-US" altLang="ko-KR" sz="25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옷을 매장에 가서 직접 입어보지 않아도 되므로 </a:t>
            </a:r>
            <a:r>
              <a:rPr lang="ko-KR" altLang="en-US" sz="2500" dirty="0" smtClean="0">
                <a:solidFill>
                  <a:schemeClr val="accent2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시간이 절약됨</a:t>
            </a:r>
            <a:endParaRPr lang="en-US" altLang="ko-KR" sz="2500" dirty="0">
              <a:solidFill>
                <a:schemeClr val="accent2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220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9"/>
    </mc:Choice>
    <mc:Fallback xmlns="">
      <p:transition spd="slow" advTm="1300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59368" y="1497175"/>
            <a:ext cx="327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시스템구성도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65644"/>
              </p:ext>
            </p:extLst>
          </p:nvPr>
        </p:nvGraphicFramePr>
        <p:xfrm>
          <a:off x="3211642" y="4483620"/>
          <a:ext cx="3815626" cy="159218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07813"/>
                <a:gridCol w="1907813"/>
              </a:tblGrid>
              <a:tr h="4264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Main UI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923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Picture Edit Manager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Gallery Manager</a:t>
                      </a:r>
                      <a:endParaRPr lang="ko-KR" altLang="en-US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</a:tr>
              <a:tr h="5256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Android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1182369" y="1899338"/>
            <a:ext cx="1655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Microsoft Sans Serif" panose="020B0604020202020204" pitchFamily="34" charset="0"/>
              </a:rPr>
              <a:t>스마트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  <a:cs typeface="Microsoft Sans Serif" panose="020B0604020202020204" pitchFamily="34" charset="0"/>
              </a:rPr>
              <a:t>미러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  <a:cs typeface="Microsoft Sans Serif" panose="020B0604020202020204" pitchFamily="34" charset="0"/>
            </a:endParaRPr>
          </a:p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  <a:cs typeface="Microsoft Sans Serif" panose="020B0604020202020204" pitchFamily="34" charset="0"/>
              </a:rPr>
              <a:t>(Server)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6812" y="4923674"/>
            <a:ext cx="2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미러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어플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(Client)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756965"/>
              </p:ext>
            </p:extLst>
          </p:nvPr>
        </p:nvGraphicFramePr>
        <p:xfrm>
          <a:off x="5496438" y="3618090"/>
          <a:ext cx="1895872" cy="44256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95872"/>
              </a:tblGrid>
              <a:tr h="442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Apache Server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오른쪽 화살표 25"/>
          <p:cNvSpPr/>
          <p:nvPr/>
        </p:nvSpPr>
        <p:spPr>
          <a:xfrm rot="16200000">
            <a:off x="4641289" y="3714021"/>
            <a:ext cx="962768" cy="24830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52222" y="3534240"/>
            <a:ext cx="1325136" cy="607867"/>
            <a:chOff x="3851920" y="3325189"/>
            <a:chExt cx="1325136" cy="607867"/>
          </a:xfrm>
        </p:grpSpPr>
        <p:sp>
          <p:nvSpPr>
            <p:cNvPr id="28" name="타원 27"/>
            <p:cNvSpPr/>
            <p:nvPr/>
          </p:nvSpPr>
          <p:spPr>
            <a:xfrm>
              <a:off x="3851920" y="3325189"/>
              <a:ext cx="1325136" cy="60786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42235" y="3445658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http </a:t>
              </a:r>
              <a:r>
                <a:rPr lang="ko-KR" altLang="en-US" smtClean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통신</a:t>
              </a:r>
              <a:endPara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23748"/>
              </p:ext>
            </p:extLst>
          </p:nvPr>
        </p:nvGraphicFramePr>
        <p:xfrm>
          <a:off x="2838146" y="1309141"/>
          <a:ext cx="4549162" cy="1920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37290"/>
                <a:gridCol w="1137291"/>
                <a:gridCol w="1137291"/>
                <a:gridCol w="1137290"/>
              </a:tblGrid>
              <a:tr h="486021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Main UI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860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Time Manager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Weather Manager</a:t>
                      </a:r>
                      <a:endParaRPr lang="ko-KR" altLang="en-US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Holiday</a:t>
                      </a:r>
                      <a:r>
                        <a:rPr lang="en-US" altLang="ko-KR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Manager</a:t>
                      </a:r>
                      <a:endParaRPr lang="ko-KR" altLang="en-US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Fitting Manager</a:t>
                      </a:r>
                      <a:endParaRPr lang="ko-KR" altLang="en-US" smtClean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86021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Raspbian</a:t>
                      </a:r>
                      <a:endParaRPr lang="ko-KR" altLang="en-US" dirty="0"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5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4"/>
    </mc:Choice>
    <mc:Fallback xmlns="">
      <p:transition spd="slow" advTm="293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659368" y="1497175"/>
            <a:ext cx="3273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시스템수행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시나리오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오른쪽 화살표 55"/>
          <p:cNvSpPr/>
          <p:nvPr/>
        </p:nvSpPr>
        <p:spPr>
          <a:xfrm>
            <a:off x="3019584" y="5085027"/>
            <a:ext cx="1785933" cy="48388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  <a:ea typeface="-윤고딕130" panose="0203050400010101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766308" y="4261048"/>
            <a:ext cx="1052931" cy="565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Microsoft Sans Serif" panose="020B0604020202020204" pitchFamily="34" charset="0"/>
              <a:ea typeface="-윤고딕160" panose="02030504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05117" y="5690929"/>
            <a:ext cx="194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Smart phone</a:t>
            </a:r>
            <a:endParaRPr lang="ko-KR" altLang="en-US" dirty="0">
              <a:latin typeface="Microsoft Sans Serif" panose="020B0604020202020204" pitchFamily="34" charset="0"/>
              <a:ea typeface="HY헤드라인M" panose="02030600000101010101" pitchFamily="18" charset="-127"/>
              <a:cs typeface="Microsoft Sans Serif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247067" y="5870154"/>
            <a:ext cx="290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 server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라즈베리파이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3233698" y="4367651"/>
            <a:ext cx="1052931" cy="5657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Microsoft Sans Serif" panose="020B0604020202020204" pitchFamily="34" charset="0"/>
              <a:ea typeface="-윤고딕160" panose="02030504000101010101" pitchFamily="18" charset="-127"/>
              <a:cs typeface="Microsoft Sans Serif" panose="020B0604020202020204" pitchFamily="34" charset="0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4470012" y="5069371"/>
            <a:ext cx="2240408" cy="625105"/>
            <a:chOff x="4282056" y="4978760"/>
            <a:chExt cx="1967793" cy="756376"/>
          </a:xfrm>
        </p:grpSpPr>
        <p:sp>
          <p:nvSpPr>
            <p:cNvPr id="73" name="정육면체 72"/>
            <p:cNvSpPr/>
            <p:nvPr/>
          </p:nvSpPr>
          <p:spPr>
            <a:xfrm>
              <a:off x="4282056" y="4978760"/>
              <a:ext cx="1967793" cy="756376"/>
            </a:xfrm>
            <a:prstGeom prst="cube">
              <a:avLst>
                <a:gd name="adj" fmla="val 1736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4716016" y="5379919"/>
              <a:ext cx="250902" cy="597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5436096" y="5378701"/>
              <a:ext cx="250902" cy="597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4367323" y="1163758"/>
            <a:ext cx="2464449" cy="3807091"/>
            <a:chOff x="3321181" y="1422109"/>
            <a:chExt cx="2464449" cy="3807091"/>
          </a:xfrm>
        </p:grpSpPr>
        <p:sp>
          <p:nvSpPr>
            <p:cNvPr id="77" name="직사각형 76"/>
            <p:cNvSpPr/>
            <p:nvPr/>
          </p:nvSpPr>
          <p:spPr>
            <a:xfrm>
              <a:off x="3321181" y="1422109"/>
              <a:ext cx="2464449" cy="380709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8" name="평행 사변형 77"/>
            <p:cNvSpPr/>
            <p:nvPr/>
          </p:nvSpPr>
          <p:spPr>
            <a:xfrm>
              <a:off x="3867712" y="1422109"/>
              <a:ext cx="1582051" cy="3807091"/>
            </a:xfrm>
            <a:prstGeom prst="parallelogram">
              <a:avLst>
                <a:gd name="adj" fmla="val 879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9" name="평행 사변형 78"/>
            <p:cNvSpPr/>
            <p:nvPr/>
          </p:nvSpPr>
          <p:spPr>
            <a:xfrm>
              <a:off x="4198357" y="1422109"/>
              <a:ext cx="1545501" cy="3807091"/>
            </a:xfrm>
            <a:prstGeom prst="parallelogram">
              <a:avLst>
                <a:gd name="adj" fmla="val 8949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928682" y="4665616"/>
            <a:ext cx="156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Smart mirror</a:t>
            </a:r>
            <a:endParaRPr lang="ko-KR" altLang="en-US" dirty="0">
              <a:latin typeface="Microsoft Sans Serif" panose="020B0604020202020204" pitchFamily="34" charset="0"/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84676" y="1254426"/>
            <a:ext cx="6106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+mj-lt"/>
                <a:ea typeface="맑은 고딕" panose="020B0503020000020004" pitchFamily="50" charset="-127"/>
              </a:rPr>
              <a:t>날짜</a:t>
            </a:r>
            <a:endParaRPr lang="en-US" altLang="ko-KR" sz="1100" b="1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b="1" smtClean="0">
                <a:latin typeface="+mj-lt"/>
                <a:ea typeface="맑은 고딕" panose="020B0503020000020004" pitchFamily="50" charset="-127"/>
              </a:rPr>
              <a:t>시간</a:t>
            </a:r>
            <a:endParaRPr lang="en-US" altLang="ko-KR" sz="1100" b="1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b="1" smtClean="0">
                <a:latin typeface="+mj-lt"/>
                <a:ea typeface="맑은 고딕" panose="020B0503020000020004" pitchFamily="50" charset="-127"/>
              </a:rPr>
              <a:t>공휴</a:t>
            </a:r>
            <a:r>
              <a:rPr lang="ko-KR" altLang="en-US" sz="1100" b="1">
                <a:latin typeface="+mj-lt"/>
                <a:ea typeface="맑은 고딕" panose="020B0503020000020004" pitchFamily="50" charset="-127"/>
              </a:rPr>
              <a:t>일</a:t>
            </a:r>
            <a:endParaRPr lang="en-US" altLang="ko-KR" sz="1100" b="1" dirty="0" smtClean="0">
              <a:latin typeface="+mj-lt"/>
              <a:ea typeface="맑은 고딕" panose="020B0503020000020004" pitchFamily="50" charset="-127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1205238" y="2018521"/>
            <a:ext cx="1951135" cy="3650501"/>
            <a:chOff x="5331345" y="330954"/>
            <a:chExt cx="3346906" cy="6272678"/>
          </a:xfrm>
        </p:grpSpPr>
        <p:grpSp>
          <p:nvGrpSpPr>
            <p:cNvPr id="83" name="그룹 82"/>
            <p:cNvGrpSpPr/>
            <p:nvPr/>
          </p:nvGrpSpPr>
          <p:grpSpPr>
            <a:xfrm>
              <a:off x="5331345" y="330954"/>
              <a:ext cx="3346906" cy="6272678"/>
              <a:chOff x="5652120" y="1988840"/>
              <a:chExt cx="1944216" cy="3578696"/>
            </a:xfrm>
          </p:grpSpPr>
          <p:sp>
            <p:nvSpPr>
              <p:cNvPr id="87" name="모서리가 둥근 직사각형 86"/>
              <p:cNvSpPr/>
              <p:nvPr/>
            </p:nvSpPr>
            <p:spPr>
              <a:xfrm>
                <a:off x="5652120" y="1988840"/>
                <a:ext cx="1944216" cy="3578696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j-lt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5749916" y="2281305"/>
                <a:ext cx="1755262" cy="281549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j-lt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6471211" y="5173244"/>
                <a:ext cx="306034" cy="27198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j-lt"/>
                </a:endParaRPr>
              </a:p>
            </p:txBody>
          </p:sp>
          <p:sp>
            <p:nvSpPr>
              <p:cNvPr id="90" name="모서리가 둥근 직사각형 89"/>
              <p:cNvSpPr/>
              <p:nvPr/>
            </p:nvSpPr>
            <p:spPr>
              <a:xfrm>
                <a:off x="6408204" y="2132856"/>
                <a:ext cx="432048" cy="72008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+mj-lt"/>
                </a:endParaRPr>
              </a:p>
            </p:txBody>
          </p:sp>
        </p:grpSp>
        <p:sp>
          <p:nvSpPr>
            <p:cNvPr id="84" name="직사각형 83"/>
            <p:cNvSpPr/>
            <p:nvPr/>
          </p:nvSpPr>
          <p:spPr>
            <a:xfrm>
              <a:off x="5777621" y="4042907"/>
              <a:ext cx="2444307" cy="5868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새로 편집하기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5777621" y="2887732"/>
              <a:ext cx="2444307" cy="567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바로 보여주기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5777621" y="1774146"/>
              <a:ext cx="2444307" cy="567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IP </a:t>
              </a:r>
              <a:r>
                <a:rPr lang="ko-KR" altLang="en-US" sz="14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설정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5392787" y="722377"/>
            <a:ext cx="410235" cy="410235"/>
            <a:chOff x="2281512" y="1116937"/>
            <a:chExt cx="720080" cy="720080"/>
          </a:xfrm>
        </p:grpSpPr>
        <p:sp>
          <p:nvSpPr>
            <p:cNvPr id="92" name="직사각형 91"/>
            <p:cNvSpPr/>
            <p:nvPr/>
          </p:nvSpPr>
          <p:spPr>
            <a:xfrm>
              <a:off x="2281512" y="1116937"/>
              <a:ext cx="720080" cy="7200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3" name="타원 92"/>
            <p:cNvSpPr/>
            <p:nvPr/>
          </p:nvSpPr>
          <p:spPr>
            <a:xfrm>
              <a:off x="2461532" y="1296957"/>
              <a:ext cx="360040" cy="36004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757845" y="4378194"/>
            <a:ext cx="1133573" cy="33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사진 출력</a:t>
            </a:r>
            <a:endParaRPr lang="ko-KR" altLang="en-US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885457" y="1296159"/>
            <a:ext cx="812805" cy="43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latin typeface="+mj-lt"/>
                <a:ea typeface="맑은 고딕" panose="020B0503020000020004" pitchFamily="50" charset="-127"/>
              </a:rPr>
              <a:t>오늘날씨</a:t>
            </a:r>
            <a:endParaRPr lang="en-US" altLang="ko-KR" sz="1100" b="1" smtClean="0">
              <a:latin typeface="+mj-lt"/>
              <a:ea typeface="맑은 고딕" panose="020B0503020000020004" pitchFamily="50" charset="-127"/>
            </a:endParaRPr>
          </a:p>
          <a:p>
            <a:pPr algn="ctr"/>
            <a:r>
              <a:rPr lang="ko-KR" altLang="en-US" sz="1100" b="1" smtClean="0">
                <a:latin typeface="+mj-lt"/>
                <a:ea typeface="맑은 고딕" panose="020B0503020000020004" pitchFamily="50" charset="-127"/>
              </a:rPr>
              <a:t>주간날</a:t>
            </a:r>
            <a:r>
              <a:rPr lang="ko-KR" altLang="en-US" sz="1100" b="1">
                <a:latin typeface="+mj-lt"/>
                <a:ea typeface="맑은 고딕" panose="020B0503020000020004" pitchFamily="50" charset="-127"/>
              </a:rPr>
              <a:t>씨</a:t>
            </a:r>
            <a:endParaRPr lang="en-US" altLang="ko-KR" sz="1100" b="1" dirty="0" smtClean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235295" y="4466793"/>
            <a:ext cx="10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 </a:t>
            </a:r>
            <a:r>
              <a:rPr lang="ko-KR" altLang="en-US" sz="16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통신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367323" y="1163758"/>
            <a:ext cx="2464449" cy="3807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U자형 화살표 97"/>
          <p:cNvSpPr/>
          <p:nvPr/>
        </p:nvSpPr>
        <p:spPr>
          <a:xfrm rot="5400000" flipH="1">
            <a:off x="6275695" y="4067653"/>
            <a:ext cx="1787373" cy="94224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4198765" y="1391987"/>
            <a:ext cx="3398848" cy="4461140"/>
            <a:chOff x="398029" y="1412776"/>
            <a:chExt cx="2578784" cy="3190960"/>
          </a:xfrm>
        </p:grpSpPr>
        <p:sp>
          <p:nvSpPr>
            <p:cNvPr id="5" name="직사각형 4"/>
            <p:cNvSpPr/>
            <p:nvPr/>
          </p:nvSpPr>
          <p:spPr>
            <a:xfrm>
              <a:off x="398029" y="1412776"/>
              <a:ext cx="2578784" cy="31909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6" name="평행 사변형 5"/>
            <p:cNvSpPr/>
            <p:nvPr/>
          </p:nvSpPr>
          <p:spPr>
            <a:xfrm>
              <a:off x="972336" y="1412776"/>
              <a:ext cx="1655448" cy="3190960"/>
            </a:xfrm>
            <a:prstGeom prst="parallelogram">
              <a:avLst>
                <a:gd name="adj" fmla="val 87963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1315901" y="1412776"/>
              <a:ext cx="1617204" cy="3190960"/>
            </a:xfrm>
            <a:prstGeom prst="parallelogram">
              <a:avLst>
                <a:gd name="adj" fmla="val 89494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81512" y="1116937"/>
            <a:ext cx="720080" cy="720080"/>
            <a:chOff x="2281512" y="1116937"/>
            <a:chExt cx="720080" cy="720080"/>
          </a:xfrm>
        </p:grpSpPr>
        <p:sp>
          <p:nvSpPr>
            <p:cNvPr id="9" name="직사각형 8"/>
            <p:cNvSpPr/>
            <p:nvPr/>
          </p:nvSpPr>
          <p:spPr>
            <a:xfrm>
              <a:off x="2281512" y="1116937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461532" y="1296957"/>
              <a:ext cx="360040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145678" y="1296957"/>
            <a:ext cx="504056" cy="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45678" y="1489981"/>
            <a:ext cx="504056" cy="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실행 단추: 소리 12">
            <a:hlinkClick r:id="" action="ppaction://noaction" highlightClick="1">
              <a:snd r:embed="rId2" name="applause.wav"/>
            </a:hlinkClick>
          </p:cNvPr>
          <p:cNvSpPr/>
          <p:nvPr/>
        </p:nvSpPr>
        <p:spPr>
          <a:xfrm>
            <a:off x="1111382" y="1116937"/>
            <a:ext cx="720080" cy="720080"/>
          </a:xfrm>
          <a:prstGeom prst="actionButtonSou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32" y="2390527"/>
            <a:ext cx="2228850" cy="1390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9374" y="1929106"/>
            <a:ext cx="11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마이크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2404" y="1929106"/>
            <a:ext cx="111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카메라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18080" y="3835151"/>
            <a:ext cx="178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770889" y="2647722"/>
            <a:ext cx="23762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50*80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유리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미러필름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절연테이프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LG 22M47VQ </a:t>
            </a:r>
          </a:p>
          <a:p>
            <a:pPr algn="ctr"/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디스플레이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59368" y="1485590"/>
            <a:ext cx="327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하드웨어구성도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026" name="Picture 2" descr="http://postfiles10.naver.net/20150517_41/roboholic84_1431854463461TIQuE_JPEG/1407287918707l0.jpg?type=w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9" y="4471144"/>
            <a:ext cx="2054688" cy="142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501034" y="5927921"/>
            <a:ext cx="144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pPr algn="ctr"/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와이파이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모듈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22444" y="5916631"/>
            <a:ext cx="1773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라즈베리파이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pPr algn="ctr"/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저장용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SD</a:t>
            </a:r>
            <a:r>
              <a:rPr lang="ko-KR" altLang="en-US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카드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96199" y="4471144"/>
            <a:ext cx="1746593" cy="15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0"/>
    </mc:Choice>
    <mc:Fallback xmlns="">
      <p:transition spd="slow" advTm="1022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59368" y="1497175"/>
            <a:ext cx="327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08536"/>
              </p:ext>
            </p:extLst>
          </p:nvPr>
        </p:nvGraphicFramePr>
        <p:xfrm>
          <a:off x="779572" y="2081950"/>
          <a:ext cx="4320480" cy="3240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62596"/>
                <a:gridCol w="2857884"/>
              </a:tblGrid>
              <a:tr h="648072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스마트 </a:t>
                      </a:r>
                      <a:r>
                        <a:rPr lang="ko-KR" altLang="en-US" sz="20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미러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개발언어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Java script,</a:t>
                      </a:r>
                      <a:r>
                        <a:rPr lang="en-US" baseline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c++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Server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Apache </a:t>
                      </a:r>
                      <a:r>
                        <a:rPr lang="en-US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Tomcat 6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u="none" strike="noStrike" kern="1200" dirty="0" smtClean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Raspberry</a:t>
                      </a:r>
                      <a:r>
                        <a:rPr lang="en-US" altLang="ko-KR" sz="1600" u="none" strike="noStrike" kern="1200" baseline="0" dirty="0" smtClean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Pi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Raspberry</a:t>
                      </a:r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en-US" altLang="ko-KR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2 B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kern="1200" dirty="0" smtClean="0">
                          <a:effectLst/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플랫폼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effectLst/>
                        <a:latin typeface="HY헤드라인M" panose="02030600000101010101" pitchFamily="18" charset="-127"/>
                        <a:ea typeface="HY헤드라인M" panose="02030600000101010101" pitchFamily="18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eclipse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91136"/>
              </p:ext>
            </p:extLst>
          </p:nvPr>
        </p:nvGraphicFramePr>
        <p:xfrm>
          <a:off x="5430448" y="2081950"/>
          <a:ext cx="3960440" cy="22184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61400"/>
                <a:gridCol w="2599040"/>
              </a:tblGrid>
              <a:tr h="554615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0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스마트 </a:t>
                      </a:r>
                      <a:r>
                        <a:rPr lang="ko-KR" altLang="en-US" sz="20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미러</a:t>
                      </a:r>
                      <a:r>
                        <a:rPr lang="ko-KR" altLang="en-US" sz="2000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 </a:t>
                      </a:r>
                      <a:r>
                        <a:rPr lang="ko-KR" altLang="en-US" sz="2000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어플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</a:tr>
              <a:tr h="5546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Android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Lollipop 5.1.1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461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개발언어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JAVA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5461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플랫폼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HY헤드라인M" panose="02030600000101010101" pitchFamily="18" charset="-127"/>
                          <a:ea typeface="HY헤드라인M" panose="02030600000101010101" pitchFamily="18" charset="-127"/>
                        </a:rPr>
                        <a:t>안드로이드스튜디오</a:t>
                      </a:r>
                      <a:endParaRPr lang="en-US" b="0" dirty="0">
                        <a:solidFill>
                          <a:schemeClr val="tx1"/>
                        </a:solidFill>
                        <a:latin typeface="HY헤드라인M" panose="02030600000101010101" pitchFamily="18" charset="-127"/>
                        <a:ea typeface="HY헤드라인M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74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"/>
    </mc:Choice>
    <mc:Fallback xmlns="">
      <p:transition spd="slow" advTm="406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59368" y="173736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SMART</a:t>
            </a:r>
          </a:p>
          <a:p>
            <a:pPr algn="r"/>
            <a:r>
              <a:rPr lang="en-US" altLang="ko-KR" sz="4000" dirty="0" smtClean="0">
                <a:solidFill>
                  <a:schemeClr val="bg1">
                    <a:lumMod val="6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MIRROR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256032" y="448056"/>
            <a:ext cx="913485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45642" y="1497175"/>
            <a:ext cx="3687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dirty="0" smtClean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개발현황</a:t>
            </a:r>
            <a:endParaRPr lang="en-US" altLang="ko-KR" sz="3200" dirty="0" smtClean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9191" y="727711"/>
            <a:ext cx="840905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 완료된 기능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스마트미러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UI(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공휴일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날씨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주간 날씨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어플에서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편집한 사진 즉시 전송 및 스마트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미러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상에 원하는 이미지를 디스플레이</a:t>
            </a:r>
            <a:endParaRPr lang="en-US" altLang="ko-KR" sz="20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개발할 기능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스마트미러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어플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사진 정밀 편집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바디디텍팅을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통해 얻은 상체의 좌표를 이용해 움직임을 따라 옷을 확대 축소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현재 상체의 좌표까지 받아옴</a:t>
            </a:r>
            <a:r>
              <a:rPr lang="en-US" altLang="ko-KR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개발에서 제외할 기능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옷 이미지의 왜곡을 통해 보다 자연스럽게 보이고 싶었으나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결국 사용자가 편집해야 하며 시간상의 문제로 개발에서 제외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60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5"/>
    </mc:Choice>
    <mc:Fallback xmlns="">
      <p:transition spd="slow" advTm="406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586</Words>
  <Application>Microsoft Office PowerPoint</Application>
  <PresentationFormat>사용자 지정</PresentationFormat>
  <Paragraphs>206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굴림</vt:lpstr>
      <vt:lpstr>Arial</vt:lpstr>
      <vt:lpstr>맑은 고딕</vt:lpstr>
      <vt:lpstr>-윤고딕130</vt:lpstr>
      <vt:lpstr>HY견고딕</vt:lpstr>
      <vt:lpstr>Wingdings</vt:lpstr>
      <vt:lpstr>-윤고딕160</vt:lpstr>
      <vt:lpstr>HY헤드라인M</vt:lpstr>
      <vt:lpstr>Microsoft Sans Serif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최혜수</dc:creator>
  <cp:lastModifiedBy>tae</cp:lastModifiedBy>
  <cp:revision>100</cp:revision>
  <dcterms:created xsi:type="dcterms:W3CDTF">2016-11-11T06:22:03Z</dcterms:created>
  <dcterms:modified xsi:type="dcterms:W3CDTF">2017-04-18T16:15:28Z</dcterms:modified>
</cp:coreProperties>
</file>