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25"/>
  </p:notesMasterIdLst>
  <p:handoutMasterIdLst>
    <p:handoutMasterId r:id="rId26"/>
  </p:handoutMasterIdLst>
  <p:sldIdLst>
    <p:sldId id="302" r:id="rId2"/>
    <p:sldId id="336" r:id="rId3"/>
    <p:sldId id="421" r:id="rId4"/>
    <p:sldId id="420" r:id="rId5"/>
    <p:sldId id="422" r:id="rId6"/>
    <p:sldId id="423" r:id="rId7"/>
    <p:sldId id="426" r:id="rId8"/>
    <p:sldId id="427" r:id="rId9"/>
    <p:sldId id="429" r:id="rId10"/>
    <p:sldId id="428" r:id="rId11"/>
    <p:sldId id="313" r:id="rId12"/>
    <p:sldId id="344" r:id="rId13"/>
    <p:sldId id="331" r:id="rId14"/>
    <p:sldId id="430" r:id="rId15"/>
    <p:sldId id="434" r:id="rId16"/>
    <p:sldId id="432" r:id="rId17"/>
    <p:sldId id="433" r:id="rId18"/>
    <p:sldId id="435" r:id="rId19"/>
    <p:sldId id="437" r:id="rId20"/>
    <p:sldId id="438" r:id="rId21"/>
    <p:sldId id="439" r:id="rId22"/>
    <p:sldId id="341" r:id="rId23"/>
    <p:sldId id="431" r:id="rId24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2F92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7"/>
    <p:restoredTop sz="87005"/>
  </p:normalViewPr>
  <p:slideViewPr>
    <p:cSldViewPr>
      <p:cViewPr varScale="1">
        <p:scale>
          <a:sx n="110" d="100"/>
          <a:sy n="110" d="100"/>
        </p:scale>
        <p:origin x="20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13" Type="http://schemas.openxmlformats.org/officeDocument/2006/relationships/slide" Target="slides/slide23.xml"/><Relationship Id="rId3" Type="http://schemas.openxmlformats.org/officeDocument/2006/relationships/slide" Target="slides/slide13.xml"/><Relationship Id="rId7" Type="http://schemas.openxmlformats.org/officeDocument/2006/relationships/slide" Target="slides/slide17.xml"/><Relationship Id="rId12" Type="http://schemas.openxmlformats.org/officeDocument/2006/relationships/slide" Target="slides/slide22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16.xml"/><Relationship Id="rId11" Type="http://schemas.openxmlformats.org/officeDocument/2006/relationships/slide" Target="slides/slide21.xml"/><Relationship Id="rId5" Type="http://schemas.openxmlformats.org/officeDocument/2006/relationships/slide" Target="slides/slide15.xml"/><Relationship Id="rId10" Type="http://schemas.openxmlformats.org/officeDocument/2006/relationships/slide" Target="slides/slide20.xml"/><Relationship Id="rId4" Type="http://schemas.openxmlformats.org/officeDocument/2006/relationships/slide" Target="slides/slide14.xml"/><Relationship Id="rId9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646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5415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1959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96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294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02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44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891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0256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68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9456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725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257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417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221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74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6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13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7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129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8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7803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9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421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10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163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Data Structures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#4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Store the distance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between the pairs of nodes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b="1" dirty="0">
                    <a:solidFill>
                      <a:schemeClr val="accent4">
                        <a:lumMod val="75000"/>
                      </a:schemeClr>
                    </a:solidFill>
                    <a:ea typeface="新細明體" panose="02020500000000000000" pitchFamily="18" charset="-120"/>
                  </a:rPr>
                  <a:t>in a hash table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The size of hash table is set 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sSup>
                      <m:sSupPr>
                        <m:ctrlP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1.5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Hash function is set to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14:m>
                  <m:oMath xmlns:m="http://schemas.openxmlformats.org/officeDocument/2006/math"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((</m:t>
                    </m:r>
                    <m:r>
                      <m:rPr>
                        <m:sty m:val="p"/>
                      </m:rP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nodeID</m:t>
                    </m:r>
                    <m: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+1)×</m:t>
                    </m:r>
                    <m: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nodeID</m:t>
                    </m:r>
                    <m: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2+1)</m:t>
                    </m:r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)%</m:t>
                    </m:r>
                    <m:r>
                      <m:rPr>
                        <m:sty m:val="p"/>
                      </m:rP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P</m:t>
                    </m:r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%</m:t>
                    </m:r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sSup>
                      <m:sSupPr>
                        <m:ctrlPr>
                          <a:rPr lang="en-US" altLang="zh-TW" sz="2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r>
                          <a:rPr lang="en-US" altLang="zh-TW" sz="2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2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1.5</m:t>
                        </m:r>
                      </m:sup>
                    </m:sSup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</m:oMath>
                </a14:m>
                <a:r>
                  <a:rPr lang="en-US" altLang="zh-TW" sz="2200" dirty="0">
                    <a:ea typeface="新細明體" panose="02020500000000000000" pitchFamily="18" charset="-120"/>
                  </a:rPr>
                  <a:t>,</a:t>
                </a:r>
                <a:br>
                  <a:rPr lang="en-US" altLang="zh-TW" sz="2200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where</a:t>
                </a:r>
                <a:r>
                  <a:rPr lang="en-US" altLang="zh-TW" dirty="0">
                    <a:solidFill>
                      <a:schemeClr val="tx1"/>
                    </a:solidFill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P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is a given prime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Use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a linked list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to store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the pairs with the same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hash value (collision handling)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The entry format is 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nodeID1, nodeID2, </a:t>
                </a:r>
                <a:r>
                  <a:rPr lang="en-US" altLang="zh-TW" dirty="0" err="1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dist</a:t>
                </a:r>
                <a:endParaRPr lang="en-US" altLang="zh-TW" dirty="0">
                  <a:solidFill>
                    <a:srgbClr val="7030A0"/>
                  </a:solidFill>
                  <a:ea typeface="新細明體" panose="02020500000000000000" pitchFamily="18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,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so we only 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store one copy in the hash table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229" t="-3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Implementation Rules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26F18D3B-BB2C-CC4B-AC23-22381CC8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89306"/>
              </p:ext>
            </p:extLst>
          </p:nvPr>
        </p:nvGraphicFramePr>
        <p:xfrm>
          <a:off x="6278990" y="107148"/>
          <a:ext cx="319316" cy="67514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9316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977305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88262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43038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085325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07969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696531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932177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18565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669218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935147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49171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925216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15530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73875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996804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59036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60B7A7CE-CFE3-3840-A914-E8781FFF5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20747"/>
              </p:ext>
            </p:extLst>
          </p:nvPr>
        </p:nvGraphicFramePr>
        <p:xfrm>
          <a:off x="6956954" y="107148"/>
          <a:ext cx="999422" cy="36871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142">
                  <a:extLst>
                    <a:ext uri="{9D8B030D-6E8A-4147-A177-3AD203B41FA5}">
                      <a16:colId xmlns:a16="http://schemas.microsoft.com/office/drawing/2014/main" val="2607702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68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0,16, 4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</a:tbl>
          </a:graphicData>
        </a:graphic>
      </p:graphicFrame>
      <p:sp>
        <p:nvSpPr>
          <p:cNvPr id="7" name="文字方塊 2">
            <a:extLst>
              <a:ext uri="{FF2B5EF4-FFF2-40B4-BE49-F238E27FC236}">
                <a16:creationId xmlns:a16="http://schemas.microsoft.com/office/drawing/2014/main" id="{AE5EE224-CACB-1949-9D6B-63E5F4710130}"/>
              </a:ext>
            </a:extLst>
          </p:cNvPr>
          <p:cNvSpPr txBox="1"/>
          <p:nvPr/>
        </p:nvSpPr>
        <p:spPr>
          <a:xfrm>
            <a:off x="5724129" y="14202"/>
            <a:ext cx="107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[0]</a:t>
            </a:r>
            <a:endParaRPr kumimoji="1" lang="zh-TW" altLang="en-US" sz="2400" dirty="0"/>
          </a:p>
        </p:txBody>
      </p:sp>
      <p:sp>
        <p:nvSpPr>
          <p:cNvPr id="8" name="文字方塊 9">
            <a:extLst>
              <a:ext uri="{FF2B5EF4-FFF2-40B4-BE49-F238E27FC236}">
                <a16:creationId xmlns:a16="http://schemas.microsoft.com/office/drawing/2014/main" id="{9BBAC118-2DF7-8140-9C3E-1A4E5C032B93}"/>
              </a:ext>
            </a:extLst>
          </p:cNvPr>
          <p:cNvSpPr txBox="1"/>
          <p:nvPr/>
        </p:nvSpPr>
        <p:spPr>
          <a:xfrm>
            <a:off x="5724128" y="1599986"/>
            <a:ext cx="107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[4]</a:t>
            </a:r>
            <a:endParaRPr kumimoji="1" lang="zh-TW" altLang="en-US" sz="2400" dirty="0"/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B75EAB1A-6798-AB44-A58F-F327C90C93C4}"/>
              </a:ext>
            </a:extLst>
          </p:cNvPr>
          <p:cNvSpPr txBox="1"/>
          <p:nvPr/>
        </p:nvSpPr>
        <p:spPr>
          <a:xfrm>
            <a:off x="5724127" y="3087509"/>
            <a:ext cx="107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[8]</a:t>
            </a:r>
            <a:endParaRPr kumimoji="1" lang="zh-TW" altLang="en-US" sz="2400" dirty="0"/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464D9FBE-8C80-9849-AB78-1C2FBBD036C5}"/>
              </a:ext>
            </a:extLst>
          </p:cNvPr>
          <p:cNvSpPr txBox="1"/>
          <p:nvPr/>
        </p:nvSpPr>
        <p:spPr>
          <a:xfrm>
            <a:off x="5580309" y="4764335"/>
            <a:ext cx="13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[12]</a:t>
            </a:r>
            <a:endParaRPr kumimoji="1" lang="zh-TW" altLang="en-US" sz="2400" dirty="0"/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98D39C0E-86C2-F740-8B2A-DF16FE8196C3}"/>
              </a:ext>
            </a:extLst>
          </p:cNvPr>
          <p:cNvSpPr txBox="1"/>
          <p:nvPr/>
        </p:nvSpPr>
        <p:spPr>
          <a:xfrm>
            <a:off x="5580112" y="6382781"/>
            <a:ext cx="13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[16]</a:t>
            </a:r>
            <a:endParaRPr kumimoji="1" lang="zh-TW" altLang="en-US" sz="2400" dirty="0"/>
          </a:p>
        </p:txBody>
      </p:sp>
      <p:graphicFrame>
        <p:nvGraphicFramePr>
          <p:cNvPr id="13" name="表格 14">
            <a:extLst>
              <a:ext uri="{FF2B5EF4-FFF2-40B4-BE49-F238E27FC236}">
                <a16:creationId xmlns:a16="http://schemas.microsoft.com/office/drawing/2014/main" id="{13E8B1D9-2C50-4540-B415-1DE39187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45250"/>
              </p:ext>
            </p:extLst>
          </p:nvPr>
        </p:nvGraphicFramePr>
        <p:xfrm>
          <a:off x="6971327" y="2409606"/>
          <a:ext cx="904352" cy="36871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96072">
                  <a:extLst>
                    <a:ext uri="{9D8B030D-6E8A-4147-A177-3AD203B41FA5}">
                      <a16:colId xmlns:a16="http://schemas.microsoft.com/office/drawing/2014/main" val="2607702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68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3, 9, 8 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</a:tbl>
          </a:graphicData>
        </a:graphic>
      </p:graphicFrame>
      <p:graphicFrame>
        <p:nvGraphicFramePr>
          <p:cNvPr id="14" name="表格 15">
            <a:extLst>
              <a:ext uri="{FF2B5EF4-FFF2-40B4-BE49-F238E27FC236}">
                <a16:creationId xmlns:a16="http://schemas.microsoft.com/office/drawing/2014/main" id="{CDC75EA2-3457-C040-BC8A-BE2BFF880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62862"/>
              </p:ext>
            </p:extLst>
          </p:nvPr>
        </p:nvGraphicFramePr>
        <p:xfrm>
          <a:off x="7991450" y="2409606"/>
          <a:ext cx="997072" cy="36871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88792">
                  <a:extLst>
                    <a:ext uri="{9D8B030D-6E8A-4147-A177-3AD203B41FA5}">
                      <a16:colId xmlns:a16="http://schemas.microsoft.com/office/drawing/2014/main" val="2607702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68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7, 4, 9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</a:tbl>
          </a:graphicData>
        </a:graphic>
      </p:graphicFrame>
      <p:cxnSp>
        <p:nvCxnSpPr>
          <p:cNvPr id="21" name="直線箭頭接點 8">
            <a:extLst>
              <a:ext uri="{FF2B5EF4-FFF2-40B4-BE49-F238E27FC236}">
                <a16:creationId xmlns:a16="http://schemas.microsoft.com/office/drawing/2014/main" id="{37E36256-CA57-1E42-AD79-46D91F7C5DFD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6453929" y="291507"/>
            <a:ext cx="5030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箭頭接點 28">
            <a:extLst>
              <a:ext uri="{FF2B5EF4-FFF2-40B4-BE49-F238E27FC236}">
                <a16:creationId xmlns:a16="http://schemas.microsoft.com/office/drawing/2014/main" id="{00A0046E-B70B-CD40-A12B-F135D299F18B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7740352" y="2593965"/>
            <a:ext cx="2510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箭頭接點 29">
            <a:extLst>
              <a:ext uri="{FF2B5EF4-FFF2-40B4-BE49-F238E27FC236}">
                <a16:creationId xmlns:a16="http://schemas.microsoft.com/office/drawing/2014/main" id="{56FE5ED3-56B2-0341-A430-25DE06A1E4B0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6415737" y="2589585"/>
            <a:ext cx="555590" cy="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64B4515-DE65-D242-9D72-EC9AA1936D3F}"/>
                  </a:ext>
                </a:extLst>
              </p:cNvPr>
              <p:cNvSpPr/>
              <p:nvPr/>
            </p:nvSpPr>
            <p:spPr>
              <a:xfrm>
                <a:off x="4932040" y="964807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  <m: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16</m:t>
                              </m:r>
                              <m:r>
                                <a:rPr lang="en-US" altLang="zh-TW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TW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64B4515-DE65-D242-9D72-EC9AA1936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64807"/>
                <a:ext cx="4572000" cy="439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C6BEDD-386B-1B4B-BDBB-8F1032C6BB9A}"/>
                  </a:ext>
                </a:extLst>
              </p:cNvPr>
              <p:cNvSpPr/>
              <p:nvPr/>
            </p:nvSpPr>
            <p:spPr>
              <a:xfrm>
                <a:off x="5004048" y="1985306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3</m:t>
                              </m:r>
                              <m: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9</m:t>
                              </m:r>
                              <m:r>
                                <a:rPr lang="en-US" altLang="zh-TW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TW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C6BEDD-386B-1B4B-BDBB-8F1032C6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85306"/>
                <a:ext cx="4572000" cy="43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EA7AEA-8515-544C-B721-019C4A47410C}"/>
                  </a:ext>
                </a:extLst>
              </p:cNvPr>
              <p:cNvSpPr/>
              <p:nvPr/>
            </p:nvSpPr>
            <p:spPr>
              <a:xfrm>
                <a:off x="5004048" y="2795378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7</m:t>
                              </m:r>
                              <m: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4</m:t>
                              </m:r>
                              <m:r>
                                <a:rPr lang="en-US" altLang="zh-TW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TW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EA7AEA-8515-544C-B721-019C4A474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795378"/>
                <a:ext cx="4572000" cy="43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A02A8B-9C8F-4549-A490-058BC50C4957}"/>
                  </a:ext>
                </a:extLst>
              </p:cNvPr>
              <p:cNvSpPr/>
              <p:nvPr/>
            </p:nvSpPr>
            <p:spPr>
              <a:xfrm>
                <a:off x="5548092" y="576016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</a:t>
                </a:r>
                <a:r>
                  <a:rPr lang="en-US" altLang="zh-TW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TW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e>
                    </m:d>
                    <m:r>
                      <a:rPr lang="en-US" altLang="zh-TW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</m:t>
                    </m:r>
                  </m:oMath>
                </a14:m>
                <a:endParaRPr lang="en-US" altLang="zh-TW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A02A8B-9C8F-4549-A490-058BC50C4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92" y="576016"/>
                <a:ext cx="4572000" cy="439736"/>
              </a:xfrm>
              <a:prstGeom prst="rect">
                <a:avLst/>
              </a:prstGeom>
              <a:blipFill>
                <a:blip r:embed="rId7"/>
                <a:stretch>
                  <a:fillRect l="-1108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23D0B068-7301-E844-AD8A-A0E437ECBA5A}"/>
              </a:ext>
            </a:extLst>
          </p:cNvPr>
          <p:cNvSpPr/>
          <p:nvPr/>
        </p:nvSpPr>
        <p:spPr>
          <a:xfrm>
            <a:off x="6808012" y="3581822"/>
            <a:ext cx="2228484" cy="2439465"/>
          </a:xfrm>
          <a:prstGeom prst="wedgeRectCallout">
            <a:avLst>
              <a:gd name="adj1" fmla="val 43906"/>
              <a:gd name="adj2" fmla="val -656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 the same position in the hash table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 collision  linked list</a:t>
            </a:r>
          </a:p>
        </p:txBody>
      </p:sp>
    </p:spTree>
    <p:extLst>
      <p:ext uri="{BB962C8B-B14F-4D97-AF65-F5344CB8AC3E}">
        <p14:creationId xmlns:p14="http://schemas.microsoft.com/office/powerpoint/2010/main" val="161078318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#4: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Modified approximate distance oracle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 and undirected links (connected graph)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Each link has a distance cost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distance queries and each queried pair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specific prime number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 the greedy algorithm to sample the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Store the necessary distance information in the hash table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queried pairs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distance information for each queried pairs</a:t>
            </a:r>
          </a:p>
        </p:txBody>
      </p:sp>
    </p:spTree>
    <p:extLst>
      <p:ext uri="{BB962C8B-B14F-4D97-AF65-F5344CB8AC3E}">
        <p14:creationId xmlns:p14="http://schemas.microsoft.com/office/powerpoint/2010/main" val="108799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“Approximate distance oracles,” Journal of the ACM, 2005 (also in ACM STOC 2001) </a:t>
                </a:r>
              </a:p>
              <a:p>
                <a:r>
                  <a:rPr lang="en-US" dirty="0"/>
                  <a:t>“Approximate Distance Oracles with Improved Preprocessing Time,” in ACM-SIAM SODA, 2012</a:t>
                </a:r>
              </a:p>
              <a:p>
                <a:r>
                  <a:rPr lang="en-US" dirty="0"/>
                  <a:t>“Constant query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-approximate distance oracle for planar graphs,” in TCS 2019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…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Reference and Reading Materials</a:t>
            </a:r>
          </a:p>
        </p:txBody>
      </p:sp>
    </p:spTree>
    <p:extLst>
      <p:ext uri="{BB962C8B-B14F-4D97-AF65-F5344CB8AC3E}">
        <p14:creationId xmlns:p14="http://schemas.microsoft.com/office/powerpoint/2010/main" val="338381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#nodes	#</a:t>
            </a:r>
            <a:r>
              <a:rPr lang="en-US" altLang="zh-CN" dirty="0" err="1">
                <a:solidFill>
                  <a:srgbClr val="C00000"/>
                </a:solidFill>
                <a:ea typeface="Cambria Math" panose="02040503050406030204" pitchFamily="18" charset="0"/>
              </a:rPr>
              <a:t>undirectedLinks</a:t>
            </a:r>
            <a:r>
              <a:rPr lang="en-US" altLang="zh-CN" dirty="0">
                <a:solidFill>
                  <a:srgbClr val="C00000"/>
                </a:solidFill>
                <a:ea typeface="Cambria Math" panose="02040503050406030204" pitchFamily="18" charset="0"/>
              </a:rPr>
              <a:t>		</a:t>
            </a:r>
            <a:r>
              <a:rPr lang="en-US" altLang="zh-CN" dirty="0">
                <a:ea typeface="Cambria Math" panose="02040503050406030204" pitchFamily="18" charset="0"/>
              </a:rPr>
              <a:t>prime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linkID</a:t>
            </a:r>
            <a:r>
              <a:rPr lang="en-US" altLang="zh-CN" dirty="0">
                <a:ea typeface="Cambria Math" panose="02040503050406030204" pitchFamily="18" charset="0"/>
              </a:rPr>
              <a:t>	nodeID1		nodeID2		</a:t>
            </a:r>
            <a:r>
              <a:rPr lang="en-US" altLang="zh-CN" dirty="0" err="1">
                <a:ea typeface="Cambria Math" panose="02040503050406030204" pitchFamily="18" charset="0"/>
              </a:rPr>
              <a:t>distCost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</a:t>
            </a:r>
            <a:r>
              <a:rPr lang="en-US" altLang="zh-CN" dirty="0" err="1">
                <a:ea typeface="Cambria Math" panose="02040503050406030204" pitchFamily="18" charset="0"/>
              </a:rPr>
              <a:t>queriedPairs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pairID</a:t>
            </a:r>
            <a:r>
              <a:rPr lang="en-US" altLang="zh-CN" dirty="0">
                <a:ea typeface="Cambria Math" panose="02040503050406030204" pitchFamily="18" charset="0"/>
              </a:rPr>
              <a:t>	nodeID1		nodeID2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7	10	3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0	0	1	3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1	0	3	12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2	0	6	4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3	1	2	7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4	1	4	6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5	2	3	5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6	2	6	10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7	3	4	4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8	4	5	7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9	5	6	1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ea typeface="Cambria Math" panose="02040503050406030204" pitchFamily="18" charset="0"/>
              </a:rPr>
              <a:t>0	1	4</a:t>
            </a:r>
          </a:p>
          <a:p>
            <a:pPr marL="0" indent="0">
              <a:buNone/>
            </a:pPr>
            <a:r>
              <a:rPr lang="en-US" altLang="zh-CN" sz="2700" b="1" dirty="0">
                <a:solidFill>
                  <a:schemeClr val="accent4"/>
                </a:solidFill>
                <a:ea typeface="Cambria Math" panose="02040503050406030204" pitchFamily="18" charset="0"/>
              </a:rPr>
              <a:t>1	6	5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  <a:ea typeface="Cambria Math" panose="02040503050406030204" pitchFamily="18" charset="0"/>
              </a:rPr>
              <a:t>2	1	5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</p:txBody>
      </p:sp>
      <p:grpSp>
        <p:nvGrpSpPr>
          <p:cNvPr id="56" name="群組 5">
            <a:extLst>
              <a:ext uri="{FF2B5EF4-FFF2-40B4-BE49-F238E27FC236}">
                <a16:creationId xmlns:a16="http://schemas.microsoft.com/office/drawing/2014/main" id="{7094C67C-EB32-6B4F-8C64-48FDE0641334}"/>
              </a:ext>
            </a:extLst>
          </p:cNvPr>
          <p:cNvGrpSpPr/>
          <p:nvPr/>
        </p:nvGrpSpPr>
        <p:grpSpPr>
          <a:xfrm>
            <a:off x="5148064" y="548680"/>
            <a:ext cx="3795580" cy="3091482"/>
            <a:chOff x="1324992" y="1799219"/>
            <a:chExt cx="4277782" cy="3576003"/>
          </a:xfrm>
        </p:grpSpPr>
        <p:grpSp>
          <p:nvGrpSpPr>
            <p:cNvPr id="57" name="群組 7">
              <a:extLst>
                <a:ext uri="{FF2B5EF4-FFF2-40B4-BE49-F238E27FC236}">
                  <a16:creationId xmlns:a16="http://schemas.microsoft.com/office/drawing/2014/main" id="{B1F08992-B344-314A-A369-6BB7450135D8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64" name="群組 14">
                <a:extLst>
                  <a:ext uri="{FF2B5EF4-FFF2-40B4-BE49-F238E27FC236}">
                    <a16:creationId xmlns:a16="http://schemas.microsoft.com/office/drawing/2014/main" id="{EB6B0D27-285B-C04B-9654-B82297C0D58F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68" name="群組 18">
                  <a:extLst>
                    <a:ext uri="{FF2B5EF4-FFF2-40B4-BE49-F238E27FC236}">
                      <a16:creationId xmlns:a16="http://schemas.microsoft.com/office/drawing/2014/main" id="{BD597E99-00BA-A14D-9DF4-028AFDF78FB0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70" name="七邊形 20">
                    <a:extLst>
                      <a:ext uri="{FF2B5EF4-FFF2-40B4-BE49-F238E27FC236}">
                        <a16:creationId xmlns:a16="http://schemas.microsoft.com/office/drawing/2014/main" id="{3C2E5D09-A729-C645-B381-701C49BF1C25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1" name="文字方塊 21">
                    <a:extLst>
                      <a:ext uri="{FF2B5EF4-FFF2-40B4-BE49-F238E27FC236}">
                        <a16:creationId xmlns:a16="http://schemas.microsoft.com/office/drawing/2014/main" id="{CE39E546-BBBE-9246-8EF6-513862FE2EC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2" name="文字方塊 22">
                    <a:extLst>
                      <a:ext uri="{FF2B5EF4-FFF2-40B4-BE49-F238E27FC236}">
                        <a16:creationId xmlns:a16="http://schemas.microsoft.com/office/drawing/2014/main" id="{B8A98FA4-BD7C-9E48-912A-39B7128A3E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73" name="文字方塊 23">
                    <a:extLst>
                      <a:ext uri="{FF2B5EF4-FFF2-40B4-BE49-F238E27FC236}">
                        <a16:creationId xmlns:a16="http://schemas.microsoft.com/office/drawing/2014/main" id="{1F79C062-296A-7243-848E-A7E2DCCDF7D0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74" name="文字方塊 24">
                    <a:extLst>
                      <a:ext uri="{FF2B5EF4-FFF2-40B4-BE49-F238E27FC236}">
                        <a16:creationId xmlns:a16="http://schemas.microsoft.com/office/drawing/2014/main" id="{15E2D930-A3FA-D04B-BEAE-1A82492B9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75" name="文字方塊 25">
                    <a:extLst>
                      <a:ext uri="{FF2B5EF4-FFF2-40B4-BE49-F238E27FC236}">
                        <a16:creationId xmlns:a16="http://schemas.microsoft.com/office/drawing/2014/main" id="{8D31B571-0F8C-7942-8739-1705C415C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6" name="文字方塊 26">
                    <a:extLst>
                      <a:ext uri="{FF2B5EF4-FFF2-40B4-BE49-F238E27FC236}">
                        <a16:creationId xmlns:a16="http://schemas.microsoft.com/office/drawing/2014/main" id="{20CEB3AD-9936-FB4F-8CB8-9C556458370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77" name="文字方塊 27">
                    <a:extLst>
                      <a:ext uri="{FF2B5EF4-FFF2-40B4-BE49-F238E27FC236}">
                        <a16:creationId xmlns:a16="http://schemas.microsoft.com/office/drawing/2014/main" id="{DD262276-156E-4D4B-BAAB-9B06CDC13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78" name="直線接點 28">
                    <a:extLst>
                      <a:ext uri="{FF2B5EF4-FFF2-40B4-BE49-F238E27FC236}">
                        <a16:creationId xmlns:a16="http://schemas.microsoft.com/office/drawing/2014/main" id="{AF6DAFA2-3FF1-C546-9CBE-6B8CEBABB85E}"/>
                      </a:ext>
                    </a:extLst>
                  </p:cNvPr>
                  <p:cNvCxnSpPr>
                    <a:stCxn id="70" idx="5"/>
                    <a:endCxn id="7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接點 29">
                    <a:extLst>
                      <a:ext uri="{FF2B5EF4-FFF2-40B4-BE49-F238E27FC236}">
                        <a16:creationId xmlns:a16="http://schemas.microsoft.com/office/drawing/2014/main" id="{3D1DE7CE-714F-3849-A9F3-F01961E859A6}"/>
                      </a:ext>
                    </a:extLst>
                  </p:cNvPr>
                  <p:cNvCxnSpPr>
                    <a:stCxn id="70" idx="6"/>
                    <a:endCxn id="7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接點 30">
                    <a:extLst>
                      <a:ext uri="{FF2B5EF4-FFF2-40B4-BE49-F238E27FC236}">
                        <a16:creationId xmlns:a16="http://schemas.microsoft.com/office/drawing/2014/main" id="{DA68BC6A-AB82-0F44-ADF5-908FE7B74AD5}"/>
                      </a:ext>
                    </a:extLst>
                  </p:cNvPr>
                  <p:cNvCxnSpPr>
                    <a:stCxn id="70" idx="3"/>
                    <a:endCxn id="7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字方塊 19">
                  <a:extLst>
                    <a:ext uri="{FF2B5EF4-FFF2-40B4-BE49-F238E27FC236}">
                      <a16:creationId xmlns:a16="http://schemas.microsoft.com/office/drawing/2014/main" id="{7EF721E3-B7F4-0A43-9970-67D76F3286E4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文字方塊 15">
                <a:extLst>
                  <a:ext uri="{FF2B5EF4-FFF2-40B4-BE49-F238E27FC236}">
                    <a16:creationId xmlns:a16="http://schemas.microsoft.com/office/drawing/2014/main" id="{8990BCD3-7EAC-2047-9F02-84A686DCB110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66" name="文字方塊 16">
                <a:extLst>
                  <a:ext uri="{FF2B5EF4-FFF2-40B4-BE49-F238E27FC236}">
                    <a16:creationId xmlns:a16="http://schemas.microsoft.com/office/drawing/2014/main" id="{3098AB7D-A335-724B-959F-29B5AC0B3FE0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67" name="文字方塊 17">
                <a:extLst>
                  <a:ext uri="{FF2B5EF4-FFF2-40B4-BE49-F238E27FC236}">
                    <a16:creationId xmlns:a16="http://schemas.microsoft.com/office/drawing/2014/main" id="{CDC93F5C-177A-2E4C-9C42-B5A18F670804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58" name="文字方塊 8">
              <a:extLst>
                <a:ext uri="{FF2B5EF4-FFF2-40B4-BE49-F238E27FC236}">
                  <a16:creationId xmlns:a16="http://schemas.microsoft.com/office/drawing/2014/main" id="{4439439A-9AD7-244A-BE72-1E0587105461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文字方塊 9">
              <a:extLst>
                <a:ext uri="{FF2B5EF4-FFF2-40B4-BE49-F238E27FC236}">
                  <a16:creationId xmlns:a16="http://schemas.microsoft.com/office/drawing/2014/main" id="{9B476CE9-1A8E-5346-82F9-5A22D8F99A80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字方塊 10">
              <a:extLst>
                <a:ext uri="{FF2B5EF4-FFF2-40B4-BE49-F238E27FC236}">
                  <a16:creationId xmlns:a16="http://schemas.microsoft.com/office/drawing/2014/main" id="{AC6CFF85-D2FB-204C-BDD0-0763718EF461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文字方塊 11">
              <a:extLst>
                <a:ext uri="{FF2B5EF4-FFF2-40B4-BE49-F238E27FC236}">
                  <a16:creationId xmlns:a16="http://schemas.microsoft.com/office/drawing/2014/main" id="{D42924D7-CAE4-EA42-8493-7EF37310ECCC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文字方塊 12">
              <a:extLst>
                <a:ext uri="{FF2B5EF4-FFF2-40B4-BE49-F238E27FC236}">
                  <a16:creationId xmlns:a16="http://schemas.microsoft.com/office/drawing/2014/main" id="{3E0ADA43-73D9-0F45-A3D0-7D4D465D39B7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文字方塊 13">
              <a:extLst>
                <a:ext uri="{FF2B5EF4-FFF2-40B4-BE49-F238E27FC236}">
                  <a16:creationId xmlns:a16="http://schemas.microsoft.com/office/drawing/2014/main" id="{73E16A5F-C273-7C4D-B96D-DA9F7EDA073F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5777639" y="4487531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5">
            <a:extLst>
              <a:ext uri="{FF2B5EF4-FFF2-40B4-BE49-F238E27FC236}">
                <a16:creationId xmlns:a16="http://schemas.microsoft.com/office/drawing/2014/main" id="{FCEB4D0E-8167-6144-8D99-EF0F58819F5A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40" name="群組 7">
              <a:extLst>
                <a:ext uri="{FF2B5EF4-FFF2-40B4-BE49-F238E27FC236}">
                  <a16:creationId xmlns:a16="http://schemas.microsoft.com/office/drawing/2014/main" id="{68F192CD-8BC8-8549-A015-6BA1F14FCB0D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7" name="群組 14">
                <a:extLst>
                  <a:ext uri="{FF2B5EF4-FFF2-40B4-BE49-F238E27FC236}">
                    <a16:creationId xmlns:a16="http://schemas.microsoft.com/office/drawing/2014/main" id="{7D37BE1B-0772-5642-BAD6-E76960935C1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51" name="群組 18">
                  <a:extLst>
                    <a:ext uri="{FF2B5EF4-FFF2-40B4-BE49-F238E27FC236}">
                      <a16:creationId xmlns:a16="http://schemas.microsoft.com/office/drawing/2014/main" id="{9F3EE6B1-BBFC-D143-BFC8-052B284C0671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3" name="七邊形 20">
                    <a:extLst>
                      <a:ext uri="{FF2B5EF4-FFF2-40B4-BE49-F238E27FC236}">
                        <a16:creationId xmlns:a16="http://schemas.microsoft.com/office/drawing/2014/main" id="{E3B68322-0770-0240-8D8E-B7292851CE36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21">
                    <a:extLst>
                      <a:ext uri="{FF2B5EF4-FFF2-40B4-BE49-F238E27FC236}">
                        <a16:creationId xmlns:a16="http://schemas.microsoft.com/office/drawing/2014/main" id="{1FD8F7CC-1207-1D45-BA8B-F021BDA2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2">
                    <a:extLst>
                      <a:ext uri="{FF2B5EF4-FFF2-40B4-BE49-F238E27FC236}">
                        <a16:creationId xmlns:a16="http://schemas.microsoft.com/office/drawing/2014/main" id="{6C9D8D89-40DB-A84A-A0AF-E2C8A77FD11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3">
                    <a:extLst>
                      <a:ext uri="{FF2B5EF4-FFF2-40B4-BE49-F238E27FC236}">
                        <a16:creationId xmlns:a16="http://schemas.microsoft.com/office/drawing/2014/main" id="{E6F5B5C1-6FEA-544C-B4FE-C194C53F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4">
                    <a:extLst>
                      <a:ext uri="{FF2B5EF4-FFF2-40B4-BE49-F238E27FC236}">
                        <a16:creationId xmlns:a16="http://schemas.microsoft.com/office/drawing/2014/main" id="{53D93D87-CA8B-DA45-ADC9-9EE6565C4004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84" name="文字方塊 25">
                    <a:extLst>
                      <a:ext uri="{FF2B5EF4-FFF2-40B4-BE49-F238E27FC236}">
                        <a16:creationId xmlns:a16="http://schemas.microsoft.com/office/drawing/2014/main" id="{4A89E845-E5D8-6A45-B56B-0BA7E2E14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5" name="文字方塊 26">
                    <a:extLst>
                      <a:ext uri="{FF2B5EF4-FFF2-40B4-BE49-F238E27FC236}">
                        <a16:creationId xmlns:a16="http://schemas.microsoft.com/office/drawing/2014/main" id="{00C2AADA-D1F2-0D4D-B0B9-612ECFED2969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6" name="文字方塊 27">
                    <a:extLst>
                      <a:ext uri="{FF2B5EF4-FFF2-40B4-BE49-F238E27FC236}">
                        <a16:creationId xmlns:a16="http://schemas.microsoft.com/office/drawing/2014/main" id="{B1E558B3-EADC-E244-BEFB-90693D6992FE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7" name="直線接點 28">
                    <a:extLst>
                      <a:ext uri="{FF2B5EF4-FFF2-40B4-BE49-F238E27FC236}">
                        <a16:creationId xmlns:a16="http://schemas.microsoft.com/office/drawing/2014/main" id="{00B5E0BE-0030-D648-BAE6-4C25DFE37276}"/>
                      </a:ext>
                    </a:extLst>
                  </p:cNvPr>
                  <p:cNvCxnSpPr>
                    <a:stCxn id="53" idx="5"/>
                    <a:endCxn id="53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線接點 29">
                    <a:extLst>
                      <a:ext uri="{FF2B5EF4-FFF2-40B4-BE49-F238E27FC236}">
                        <a16:creationId xmlns:a16="http://schemas.microsoft.com/office/drawing/2014/main" id="{24B64DB3-E6EB-4749-8FFE-C7CDCA8B9D41}"/>
                      </a:ext>
                    </a:extLst>
                  </p:cNvPr>
                  <p:cNvCxnSpPr>
                    <a:stCxn id="53" idx="6"/>
                    <a:endCxn id="53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線接點 30">
                    <a:extLst>
                      <a:ext uri="{FF2B5EF4-FFF2-40B4-BE49-F238E27FC236}">
                        <a16:creationId xmlns:a16="http://schemas.microsoft.com/office/drawing/2014/main" id="{C9E6199B-3893-A946-8616-F6977537A649}"/>
                      </a:ext>
                    </a:extLst>
                  </p:cNvPr>
                  <p:cNvCxnSpPr>
                    <a:stCxn id="53" idx="3"/>
                    <a:endCxn id="53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文字方塊 19">
                  <a:extLst>
                    <a:ext uri="{FF2B5EF4-FFF2-40B4-BE49-F238E27FC236}">
                      <a16:creationId xmlns:a16="http://schemas.microsoft.com/office/drawing/2014/main" id="{9A034267-0576-D548-9B70-D4503C978E40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8" name="文字方塊 15">
                <a:extLst>
                  <a:ext uri="{FF2B5EF4-FFF2-40B4-BE49-F238E27FC236}">
                    <a16:creationId xmlns:a16="http://schemas.microsoft.com/office/drawing/2014/main" id="{DA634197-4902-1D43-A6DF-7AF1D938517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9" name="文字方塊 16">
                <a:extLst>
                  <a:ext uri="{FF2B5EF4-FFF2-40B4-BE49-F238E27FC236}">
                    <a16:creationId xmlns:a16="http://schemas.microsoft.com/office/drawing/2014/main" id="{1522E340-7D34-4C41-803B-7DE88C3F07ED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50" name="文字方塊 17">
                <a:extLst>
                  <a:ext uri="{FF2B5EF4-FFF2-40B4-BE49-F238E27FC236}">
                    <a16:creationId xmlns:a16="http://schemas.microsoft.com/office/drawing/2014/main" id="{600D7D14-5435-6E44-B85F-06EF9358C194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41" name="文字方塊 8">
              <a:extLst>
                <a:ext uri="{FF2B5EF4-FFF2-40B4-BE49-F238E27FC236}">
                  <a16:creationId xmlns:a16="http://schemas.microsoft.com/office/drawing/2014/main" id="{5BCDED56-A4C8-BB46-BD91-A1509C5B33E6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9">
              <a:extLst>
                <a:ext uri="{FF2B5EF4-FFF2-40B4-BE49-F238E27FC236}">
                  <a16:creationId xmlns:a16="http://schemas.microsoft.com/office/drawing/2014/main" id="{97B61E9D-8181-014B-B98C-D71C5A997D5D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0">
              <a:extLst>
                <a:ext uri="{FF2B5EF4-FFF2-40B4-BE49-F238E27FC236}">
                  <a16:creationId xmlns:a16="http://schemas.microsoft.com/office/drawing/2014/main" id="{9C2042D2-E029-E544-988B-D32AFF1EE3CA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文字方塊 11">
              <a:extLst>
                <a:ext uri="{FF2B5EF4-FFF2-40B4-BE49-F238E27FC236}">
                  <a16:creationId xmlns:a16="http://schemas.microsoft.com/office/drawing/2014/main" id="{03F66F2D-B611-F44F-97B8-B3D23DD8A451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文字方塊 12">
              <a:extLst>
                <a:ext uri="{FF2B5EF4-FFF2-40B4-BE49-F238E27FC236}">
                  <a16:creationId xmlns:a16="http://schemas.microsoft.com/office/drawing/2014/main" id="{3D42329F-0A15-E447-8996-A4D039B8F4A0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文字方塊 13">
              <a:extLst>
                <a:ext uri="{FF2B5EF4-FFF2-40B4-BE49-F238E27FC236}">
                  <a16:creationId xmlns:a16="http://schemas.microsoft.com/office/drawing/2014/main" id="{B52C8788-9347-6B46-A5E8-9A94854F6408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84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56" name="群組 5">
            <a:extLst>
              <a:ext uri="{FF2B5EF4-FFF2-40B4-BE49-F238E27FC236}">
                <a16:creationId xmlns:a16="http://schemas.microsoft.com/office/drawing/2014/main" id="{7094C67C-EB32-6B4F-8C64-48FDE0641334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57" name="群組 7">
              <a:extLst>
                <a:ext uri="{FF2B5EF4-FFF2-40B4-BE49-F238E27FC236}">
                  <a16:creationId xmlns:a16="http://schemas.microsoft.com/office/drawing/2014/main" id="{B1F08992-B344-314A-A369-6BB7450135D8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64" name="群組 14">
                <a:extLst>
                  <a:ext uri="{FF2B5EF4-FFF2-40B4-BE49-F238E27FC236}">
                    <a16:creationId xmlns:a16="http://schemas.microsoft.com/office/drawing/2014/main" id="{EB6B0D27-285B-C04B-9654-B82297C0D58F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68" name="群組 18">
                  <a:extLst>
                    <a:ext uri="{FF2B5EF4-FFF2-40B4-BE49-F238E27FC236}">
                      <a16:creationId xmlns:a16="http://schemas.microsoft.com/office/drawing/2014/main" id="{BD597E99-00BA-A14D-9DF4-028AFDF78FB0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70" name="七邊形 20">
                    <a:extLst>
                      <a:ext uri="{FF2B5EF4-FFF2-40B4-BE49-F238E27FC236}">
                        <a16:creationId xmlns:a16="http://schemas.microsoft.com/office/drawing/2014/main" id="{3C2E5D09-A729-C645-B381-701C49BF1C25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1" name="文字方塊 21">
                    <a:extLst>
                      <a:ext uri="{FF2B5EF4-FFF2-40B4-BE49-F238E27FC236}">
                        <a16:creationId xmlns:a16="http://schemas.microsoft.com/office/drawing/2014/main" id="{CE39E546-BBBE-9246-8EF6-513862FE2EC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2" name="文字方塊 22">
                    <a:extLst>
                      <a:ext uri="{FF2B5EF4-FFF2-40B4-BE49-F238E27FC236}">
                        <a16:creationId xmlns:a16="http://schemas.microsoft.com/office/drawing/2014/main" id="{B8A98FA4-BD7C-9E48-912A-39B7128A3E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73" name="文字方塊 23">
                    <a:extLst>
                      <a:ext uri="{FF2B5EF4-FFF2-40B4-BE49-F238E27FC236}">
                        <a16:creationId xmlns:a16="http://schemas.microsoft.com/office/drawing/2014/main" id="{1F79C062-296A-7243-848E-A7E2DCCDF7D0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74" name="文字方塊 24">
                    <a:extLst>
                      <a:ext uri="{FF2B5EF4-FFF2-40B4-BE49-F238E27FC236}">
                        <a16:creationId xmlns:a16="http://schemas.microsoft.com/office/drawing/2014/main" id="{15E2D930-A3FA-D04B-BEAE-1A82492B9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75" name="文字方塊 25">
                    <a:extLst>
                      <a:ext uri="{FF2B5EF4-FFF2-40B4-BE49-F238E27FC236}">
                        <a16:creationId xmlns:a16="http://schemas.microsoft.com/office/drawing/2014/main" id="{8D31B571-0F8C-7942-8739-1705C415C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6" name="文字方塊 26">
                    <a:extLst>
                      <a:ext uri="{FF2B5EF4-FFF2-40B4-BE49-F238E27FC236}">
                        <a16:creationId xmlns:a16="http://schemas.microsoft.com/office/drawing/2014/main" id="{20CEB3AD-9936-FB4F-8CB8-9C556458370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77" name="文字方塊 27">
                    <a:extLst>
                      <a:ext uri="{FF2B5EF4-FFF2-40B4-BE49-F238E27FC236}">
                        <a16:creationId xmlns:a16="http://schemas.microsoft.com/office/drawing/2014/main" id="{DD262276-156E-4D4B-BAAB-9B06CDC13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78" name="直線接點 28">
                    <a:extLst>
                      <a:ext uri="{FF2B5EF4-FFF2-40B4-BE49-F238E27FC236}">
                        <a16:creationId xmlns:a16="http://schemas.microsoft.com/office/drawing/2014/main" id="{AF6DAFA2-3FF1-C546-9CBE-6B8CEBABB85E}"/>
                      </a:ext>
                    </a:extLst>
                  </p:cNvPr>
                  <p:cNvCxnSpPr>
                    <a:stCxn id="70" idx="5"/>
                    <a:endCxn id="7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接點 29">
                    <a:extLst>
                      <a:ext uri="{FF2B5EF4-FFF2-40B4-BE49-F238E27FC236}">
                        <a16:creationId xmlns:a16="http://schemas.microsoft.com/office/drawing/2014/main" id="{3D1DE7CE-714F-3849-A9F3-F01961E859A6}"/>
                      </a:ext>
                    </a:extLst>
                  </p:cNvPr>
                  <p:cNvCxnSpPr>
                    <a:stCxn id="70" idx="6"/>
                    <a:endCxn id="7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接點 30">
                    <a:extLst>
                      <a:ext uri="{FF2B5EF4-FFF2-40B4-BE49-F238E27FC236}">
                        <a16:creationId xmlns:a16="http://schemas.microsoft.com/office/drawing/2014/main" id="{DA68BC6A-AB82-0F44-ADF5-908FE7B74AD5}"/>
                      </a:ext>
                    </a:extLst>
                  </p:cNvPr>
                  <p:cNvCxnSpPr>
                    <a:stCxn id="70" idx="3"/>
                    <a:endCxn id="7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字方塊 19">
                  <a:extLst>
                    <a:ext uri="{FF2B5EF4-FFF2-40B4-BE49-F238E27FC236}">
                      <a16:creationId xmlns:a16="http://schemas.microsoft.com/office/drawing/2014/main" id="{7EF721E3-B7F4-0A43-9970-67D76F3286E4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文字方塊 15">
                <a:extLst>
                  <a:ext uri="{FF2B5EF4-FFF2-40B4-BE49-F238E27FC236}">
                    <a16:creationId xmlns:a16="http://schemas.microsoft.com/office/drawing/2014/main" id="{8990BCD3-7EAC-2047-9F02-84A686DCB110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66" name="文字方塊 16">
                <a:extLst>
                  <a:ext uri="{FF2B5EF4-FFF2-40B4-BE49-F238E27FC236}">
                    <a16:creationId xmlns:a16="http://schemas.microsoft.com/office/drawing/2014/main" id="{3098AB7D-A335-724B-959F-29B5AC0B3FE0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67" name="文字方塊 17">
                <a:extLst>
                  <a:ext uri="{FF2B5EF4-FFF2-40B4-BE49-F238E27FC236}">
                    <a16:creationId xmlns:a16="http://schemas.microsoft.com/office/drawing/2014/main" id="{CDC93F5C-177A-2E4C-9C42-B5A18F670804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58" name="文字方塊 8">
              <a:extLst>
                <a:ext uri="{FF2B5EF4-FFF2-40B4-BE49-F238E27FC236}">
                  <a16:creationId xmlns:a16="http://schemas.microsoft.com/office/drawing/2014/main" id="{4439439A-9AD7-244A-BE72-1E0587105461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文字方塊 9">
              <a:extLst>
                <a:ext uri="{FF2B5EF4-FFF2-40B4-BE49-F238E27FC236}">
                  <a16:creationId xmlns:a16="http://schemas.microsoft.com/office/drawing/2014/main" id="{9B476CE9-1A8E-5346-82F9-5A22D8F99A80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字方塊 10">
              <a:extLst>
                <a:ext uri="{FF2B5EF4-FFF2-40B4-BE49-F238E27FC236}">
                  <a16:creationId xmlns:a16="http://schemas.microsoft.com/office/drawing/2014/main" id="{AC6CFF85-D2FB-204C-BDD0-0763718EF461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文字方塊 11">
              <a:extLst>
                <a:ext uri="{FF2B5EF4-FFF2-40B4-BE49-F238E27FC236}">
                  <a16:creationId xmlns:a16="http://schemas.microsoft.com/office/drawing/2014/main" id="{D42924D7-CAE4-EA42-8493-7EF37310ECCC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文字方塊 12">
              <a:extLst>
                <a:ext uri="{FF2B5EF4-FFF2-40B4-BE49-F238E27FC236}">
                  <a16:creationId xmlns:a16="http://schemas.microsoft.com/office/drawing/2014/main" id="{3E0ADA43-73D9-0F45-A3D0-7D4D465D39B7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文字方塊 13">
              <a:extLst>
                <a:ext uri="{FF2B5EF4-FFF2-40B4-BE49-F238E27FC236}">
                  <a16:creationId xmlns:a16="http://schemas.microsoft.com/office/drawing/2014/main" id="{73E16A5F-C273-7C4D-B96D-DA9F7EDA073F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64CBB3-FE08-854F-9041-C3AFFC23205F}"/>
              </a:ext>
            </a:extLst>
          </p:cNvPr>
          <p:cNvSpPr txBox="1"/>
          <p:nvPr/>
        </p:nvSpPr>
        <p:spPr>
          <a:xfrm>
            <a:off x="2294612" y="3406337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7BBB6-8B3C-B245-830B-1EDAEFCAA8E1}"/>
              </a:ext>
            </a:extLst>
          </p:cNvPr>
          <p:cNvSpPr txBox="1"/>
          <p:nvPr/>
        </p:nvSpPr>
        <p:spPr>
          <a:xfrm>
            <a:off x="1826419" y="4862316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81726-5B9E-5B49-B76F-9CC245F2003D}"/>
              </a:ext>
            </a:extLst>
          </p:cNvPr>
          <p:cNvSpPr txBox="1"/>
          <p:nvPr/>
        </p:nvSpPr>
        <p:spPr>
          <a:xfrm>
            <a:off x="2914862" y="608980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69E3E4-122A-6C4E-8231-1F8A13C03796}"/>
              </a:ext>
            </a:extLst>
          </p:cNvPr>
          <p:cNvSpPr txBox="1"/>
          <p:nvPr/>
        </p:nvSpPr>
        <p:spPr>
          <a:xfrm>
            <a:off x="4779890" y="627970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9456D-B3C2-6A41-A4A9-BC3C8FDFDFD5}"/>
              </a:ext>
            </a:extLst>
          </p:cNvPr>
          <p:cNvSpPr txBox="1"/>
          <p:nvPr/>
        </p:nvSpPr>
        <p:spPr>
          <a:xfrm>
            <a:off x="6073311" y="5129261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26075-9479-F742-90FB-1D21409ECCC0}"/>
              </a:ext>
            </a:extLst>
          </p:cNvPr>
          <p:cNvSpPr txBox="1"/>
          <p:nvPr/>
        </p:nvSpPr>
        <p:spPr>
          <a:xfrm>
            <a:off x="5972380" y="356476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EA54-2B11-0A4A-9B9C-5D766CBBE5FB}"/>
              </a:ext>
            </a:extLst>
          </p:cNvPr>
          <p:cNvSpPr txBox="1"/>
          <p:nvPr/>
        </p:nvSpPr>
        <p:spPr>
          <a:xfrm>
            <a:off x="4198551" y="2654776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179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744123" y="3400660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518404" y="486925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</a:t>
            </a:r>
          </a:p>
        </p:txBody>
      </p:sp>
    </p:spTree>
    <p:extLst>
      <p:ext uri="{BB962C8B-B14F-4D97-AF65-F5344CB8AC3E}">
        <p14:creationId xmlns:p14="http://schemas.microsoft.com/office/powerpoint/2010/main" val="276916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</p:spTree>
    <p:extLst>
      <p:ext uri="{BB962C8B-B14F-4D97-AF65-F5344CB8AC3E}">
        <p14:creationId xmlns:p14="http://schemas.microsoft.com/office/powerpoint/2010/main" val="307846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9542312">
            <a:off x="3865075" y="2822405"/>
            <a:ext cx="2594876" cy="20617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D57D20-398C-F44A-B985-2B52B5BADB17}"/>
              </a:ext>
            </a:extLst>
          </p:cNvPr>
          <p:cNvSpPr/>
          <p:nvPr/>
        </p:nvSpPr>
        <p:spPr>
          <a:xfrm rot="20658350">
            <a:off x="2293818" y="5005112"/>
            <a:ext cx="2755893" cy="200996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773814-8E0E-F04E-A202-21FAAE1F9884}"/>
              </a:ext>
            </a:extLst>
          </p:cNvPr>
          <p:cNvCxnSpPr>
            <a:cxnSpLocks/>
            <a:stCxn id="38" idx="3"/>
            <a:endCxn id="56" idx="6"/>
          </p:cNvCxnSpPr>
          <p:nvPr/>
        </p:nvCxnSpPr>
        <p:spPr>
          <a:xfrm flipH="1">
            <a:off x="4998340" y="4051621"/>
            <a:ext cx="420732" cy="1585733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FE0733-9D7D-354B-8CEF-849C517BF777}"/>
              </a:ext>
            </a:extLst>
          </p:cNvPr>
          <p:cNvCxnSpPr>
            <a:cxnSpLocks/>
            <a:stCxn id="40" idx="2"/>
            <a:endCxn id="41" idx="6"/>
          </p:cNvCxnSpPr>
          <p:nvPr/>
        </p:nvCxnSpPr>
        <p:spPr>
          <a:xfrm flipH="1">
            <a:off x="3751400" y="5885093"/>
            <a:ext cx="976516" cy="28855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0AAB48-A696-164F-9832-89F2CC6781B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529135" y="3501008"/>
            <a:ext cx="616526" cy="2153264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FF6639-5976-8D43-925D-0594A5C37F44}"/>
              </a:ext>
            </a:extLst>
          </p:cNvPr>
          <p:cNvCxnSpPr>
            <a:cxnSpLocks/>
            <a:stCxn id="49" idx="6"/>
            <a:endCxn id="38" idx="1"/>
          </p:cNvCxnSpPr>
          <p:nvPr/>
        </p:nvCxnSpPr>
        <p:spPr>
          <a:xfrm>
            <a:off x="4467607" y="3348653"/>
            <a:ext cx="951465" cy="335731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8310A-7588-AE4E-A960-522E5BD1376B}"/>
              </a:ext>
            </a:extLst>
          </p:cNvPr>
          <p:cNvCxnSpPr>
            <a:cxnSpLocks/>
          </p:cNvCxnSpPr>
          <p:nvPr/>
        </p:nvCxnSpPr>
        <p:spPr>
          <a:xfrm>
            <a:off x="6039943" y="1920684"/>
            <a:ext cx="1004597" cy="10619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EF0795-02F2-A14C-997F-CD5375A06BA9}"/>
              </a:ext>
            </a:extLst>
          </p:cNvPr>
          <p:cNvSpPr txBox="1"/>
          <p:nvPr/>
        </p:nvSpPr>
        <p:spPr>
          <a:xfrm>
            <a:off x="7236296" y="170602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 + 4 = 14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341B2C-0E0B-5B4A-BB05-8B796C395C37}"/>
              </a:ext>
            </a:extLst>
          </p:cNvPr>
          <p:cNvCxnSpPr>
            <a:cxnSpLocks/>
          </p:cNvCxnSpPr>
          <p:nvPr/>
        </p:nvCxnSpPr>
        <p:spPr>
          <a:xfrm>
            <a:off x="6031065" y="2492896"/>
            <a:ext cx="1022352" cy="0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2A15347-DF6E-D048-BE1C-1FEB65DA4B32}"/>
              </a:ext>
            </a:extLst>
          </p:cNvPr>
          <p:cNvSpPr txBox="1"/>
          <p:nvPr/>
        </p:nvSpPr>
        <p:spPr>
          <a:xfrm>
            <a:off x="7328469" y="227475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 + 3 = 12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848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Given an undirected weighted graph,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distance query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is to ask for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the distance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between any given vertices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 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in the graph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Use Dijkstra algorithm to calculate the shortest path from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Additional space: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/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Query time: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Exact Distance Query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shortest path distance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785538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6872233">
            <a:off x="1300556" y="2472930"/>
            <a:ext cx="3405280" cy="25105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D57D20-398C-F44A-B985-2B52B5BADB17}"/>
              </a:ext>
            </a:extLst>
          </p:cNvPr>
          <p:cNvSpPr/>
          <p:nvPr/>
        </p:nvSpPr>
        <p:spPr>
          <a:xfrm rot="18554490">
            <a:off x="561896" y="3206525"/>
            <a:ext cx="4405653" cy="242009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A5AAAB-2BF6-8B4E-8D79-3E9EE249FEFF}"/>
              </a:ext>
            </a:extLst>
          </p:cNvPr>
          <p:cNvSpPr txBox="1"/>
          <p:nvPr/>
        </p:nvSpPr>
        <p:spPr>
          <a:xfrm>
            <a:off x="8740022" y="578998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93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9542312">
            <a:off x="3865075" y="2822405"/>
            <a:ext cx="2594876" cy="20617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773814-8E0E-F04E-A202-21FAAE1F9884}"/>
              </a:ext>
            </a:extLst>
          </p:cNvPr>
          <p:cNvCxnSpPr>
            <a:cxnSpLocks/>
            <a:stCxn id="38" idx="2"/>
            <a:endCxn id="49" idx="5"/>
          </p:cNvCxnSpPr>
          <p:nvPr/>
        </p:nvCxnSpPr>
        <p:spPr>
          <a:xfrm flipH="1" flipV="1">
            <a:off x="4396346" y="3532271"/>
            <a:ext cx="951375" cy="335732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FE0733-9D7D-354B-8CEF-849C517BF777}"/>
              </a:ext>
            </a:extLst>
          </p:cNvPr>
          <p:cNvCxnSpPr>
            <a:cxnSpLocks/>
            <a:stCxn id="49" idx="3"/>
            <a:endCxn id="42" idx="7"/>
          </p:cNvCxnSpPr>
          <p:nvPr/>
        </p:nvCxnSpPr>
        <p:spPr>
          <a:xfrm flipH="1">
            <a:off x="2742625" y="3532271"/>
            <a:ext cx="1309644" cy="1349508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0AAB48-A696-164F-9832-89F2CC6781B5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flipV="1">
            <a:off x="2575750" y="3348653"/>
            <a:ext cx="1405258" cy="1457069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FF6639-5976-8D43-925D-0594A5C37F44}"/>
              </a:ext>
            </a:extLst>
          </p:cNvPr>
          <p:cNvCxnSpPr>
            <a:cxnSpLocks/>
            <a:stCxn id="49" idx="6"/>
            <a:endCxn id="38" idx="1"/>
          </p:cNvCxnSpPr>
          <p:nvPr/>
        </p:nvCxnSpPr>
        <p:spPr>
          <a:xfrm>
            <a:off x="4467607" y="3348653"/>
            <a:ext cx="951465" cy="335731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8310A-7588-AE4E-A960-522E5BD1376B}"/>
              </a:ext>
            </a:extLst>
          </p:cNvPr>
          <p:cNvCxnSpPr>
            <a:cxnSpLocks/>
          </p:cNvCxnSpPr>
          <p:nvPr/>
        </p:nvCxnSpPr>
        <p:spPr>
          <a:xfrm>
            <a:off x="6039943" y="1920684"/>
            <a:ext cx="1004597" cy="10619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EF0795-02F2-A14C-997F-CD5375A06BA9}"/>
              </a:ext>
            </a:extLst>
          </p:cNvPr>
          <p:cNvSpPr txBox="1"/>
          <p:nvPr/>
        </p:nvSpPr>
        <p:spPr>
          <a:xfrm>
            <a:off x="7236296" y="170602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 + 5 = 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341B2C-0E0B-5B4A-BB05-8B796C395C37}"/>
              </a:ext>
            </a:extLst>
          </p:cNvPr>
          <p:cNvCxnSpPr>
            <a:cxnSpLocks/>
          </p:cNvCxnSpPr>
          <p:nvPr/>
        </p:nvCxnSpPr>
        <p:spPr>
          <a:xfrm>
            <a:off x="6031065" y="2492896"/>
            <a:ext cx="1022352" cy="0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2A15347-DF6E-D048-BE1C-1FEB65DA4B32}"/>
              </a:ext>
            </a:extLst>
          </p:cNvPr>
          <p:cNvSpPr txBox="1"/>
          <p:nvPr/>
        </p:nvSpPr>
        <p:spPr>
          <a:xfrm>
            <a:off x="7214450" y="227475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5 + 3 = 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E83DC9-E483-2E48-A125-EF822D538793}"/>
              </a:ext>
            </a:extLst>
          </p:cNvPr>
          <p:cNvSpPr/>
          <p:nvPr/>
        </p:nvSpPr>
        <p:spPr>
          <a:xfrm rot="18554490">
            <a:off x="561896" y="3206525"/>
            <a:ext cx="4405653" cy="242009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725543-9641-A343-B5F3-0BF8A10F17A0}"/>
              </a:ext>
            </a:extLst>
          </p:cNvPr>
          <p:cNvSpPr txBox="1"/>
          <p:nvPr/>
        </p:nvSpPr>
        <p:spPr>
          <a:xfrm>
            <a:off x="8740022" y="578998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5393CE-64EF-7248-A170-A0695571E82C}"/>
              </a:ext>
            </a:extLst>
          </p:cNvPr>
          <p:cNvSpPr txBox="1"/>
          <p:nvPr/>
        </p:nvSpPr>
        <p:spPr>
          <a:xfrm>
            <a:off x="8723191" y="6155748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216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printf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2"/>
            <a:ext cx="8496944" cy="53568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Cambria Math" panose="02040503050406030204" pitchFamily="18" charset="0"/>
              </a:rPr>
              <a:t>#</a:t>
            </a:r>
            <a:r>
              <a:rPr lang="en-US" altLang="zh-CN" dirty="0" err="1">
                <a:solidFill>
                  <a:srgbClr val="C00000"/>
                </a:solidFill>
                <a:ea typeface="Cambria Math" panose="02040503050406030204" pitchFamily="18" charset="0"/>
              </a:rPr>
              <a:t>storedDistances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pairID</a:t>
            </a:r>
            <a:r>
              <a:rPr lang="en-US" altLang="zh-CN" dirty="0">
                <a:ea typeface="Cambria Math" panose="02040503050406030204" pitchFamily="18" charset="0"/>
              </a:rPr>
              <a:t>	nodeID1		nodeID2		</a:t>
            </a:r>
            <a:r>
              <a:rPr lang="en-US" altLang="zh-CN" dirty="0" err="1">
                <a:ea typeface="Cambria Math" panose="02040503050406030204" pitchFamily="18" charset="0"/>
              </a:rPr>
              <a:t>approxDist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376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printf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2"/>
            <a:ext cx="8496944" cy="53568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16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ea typeface="Cambria Math" panose="02040503050406030204" pitchFamily="18" charset="0"/>
              </a:rPr>
              <a:t>0	1	4	12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 dirty="0">
                <a:solidFill>
                  <a:schemeClr val="accent4"/>
                </a:solidFill>
                <a:ea typeface="Cambria Math" panose="02040503050406030204" pitchFamily="18" charset="0"/>
              </a:rPr>
              <a:t>1	6	5	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  <a:ea typeface="Cambria Math" panose="02040503050406030204" pitchFamily="18" charset="0"/>
              </a:rPr>
              <a:t>2	1	5	8</a:t>
            </a:r>
          </a:p>
        </p:txBody>
      </p:sp>
      <p:grpSp>
        <p:nvGrpSpPr>
          <p:cNvPr id="4" name="群組 5">
            <a:extLst>
              <a:ext uri="{FF2B5EF4-FFF2-40B4-BE49-F238E27FC236}">
                <a16:creationId xmlns:a16="http://schemas.microsoft.com/office/drawing/2014/main" id="{C3FC668D-F9EC-0E4E-8B8C-CE8F5B949DD0}"/>
              </a:ext>
            </a:extLst>
          </p:cNvPr>
          <p:cNvGrpSpPr/>
          <p:nvPr/>
        </p:nvGrpSpPr>
        <p:grpSpPr>
          <a:xfrm>
            <a:off x="5148064" y="548680"/>
            <a:ext cx="3795580" cy="3091482"/>
            <a:chOff x="1324992" y="1799219"/>
            <a:chExt cx="4277782" cy="3576003"/>
          </a:xfrm>
        </p:grpSpPr>
        <p:grpSp>
          <p:nvGrpSpPr>
            <p:cNvPr id="5" name="群組 7">
              <a:extLst>
                <a:ext uri="{FF2B5EF4-FFF2-40B4-BE49-F238E27FC236}">
                  <a16:creationId xmlns:a16="http://schemas.microsoft.com/office/drawing/2014/main" id="{129304A2-4B97-7E48-8821-2995BEB0DCDE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13" name="群組 14">
                <a:extLst>
                  <a:ext uri="{FF2B5EF4-FFF2-40B4-BE49-F238E27FC236}">
                    <a16:creationId xmlns:a16="http://schemas.microsoft.com/office/drawing/2014/main" id="{59294E4C-72F3-2742-AB74-C1F7356CE56E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17" name="群組 18">
                  <a:extLst>
                    <a:ext uri="{FF2B5EF4-FFF2-40B4-BE49-F238E27FC236}">
                      <a16:creationId xmlns:a16="http://schemas.microsoft.com/office/drawing/2014/main" id="{DDEE74C2-5155-E543-9F52-691B684A92AF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19" name="七邊形 20">
                    <a:extLst>
                      <a:ext uri="{FF2B5EF4-FFF2-40B4-BE49-F238E27FC236}">
                        <a16:creationId xmlns:a16="http://schemas.microsoft.com/office/drawing/2014/main" id="{4FA41662-E652-6C41-AF95-241D63717894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文字方塊 21">
                    <a:extLst>
                      <a:ext uri="{FF2B5EF4-FFF2-40B4-BE49-F238E27FC236}">
                        <a16:creationId xmlns:a16="http://schemas.microsoft.com/office/drawing/2014/main" id="{0084A201-A9BB-FD4D-BAD3-46541E9EA2F6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21" name="文字方塊 22">
                    <a:extLst>
                      <a:ext uri="{FF2B5EF4-FFF2-40B4-BE49-F238E27FC236}">
                        <a16:creationId xmlns:a16="http://schemas.microsoft.com/office/drawing/2014/main" id="{4C320081-E0C4-8540-8A24-F0BCAD32C18C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22" name="文字方塊 23">
                    <a:extLst>
                      <a:ext uri="{FF2B5EF4-FFF2-40B4-BE49-F238E27FC236}">
                        <a16:creationId xmlns:a16="http://schemas.microsoft.com/office/drawing/2014/main" id="{C4AB18E8-51CC-5E4E-B816-2DE7D6615C94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23" name="文字方塊 24">
                    <a:extLst>
                      <a:ext uri="{FF2B5EF4-FFF2-40B4-BE49-F238E27FC236}">
                        <a16:creationId xmlns:a16="http://schemas.microsoft.com/office/drawing/2014/main" id="{E406458B-95DD-5B45-9310-B01BA47E5239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24" name="文字方塊 25">
                    <a:extLst>
                      <a:ext uri="{FF2B5EF4-FFF2-40B4-BE49-F238E27FC236}">
                        <a16:creationId xmlns:a16="http://schemas.microsoft.com/office/drawing/2014/main" id="{72EF209C-22E0-C347-8BF6-2624655C94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25" name="文字方塊 26">
                    <a:extLst>
                      <a:ext uri="{FF2B5EF4-FFF2-40B4-BE49-F238E27FC236}">
                        <a16:creationId xmlns:a16="http://schemas.microsoft.com/office/drawing/2014/main" id="{04D6EC70-F58C-0F4A-96A9-BDB5476C2FE1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26" name="文字方塊 27">
                    <a:extLst>
                      <a:ext uri="{FF2B5EF4-FFF2-40B4-BE49-F238E27FC236}">
                        <a16:creationId xmlns:a16="http://schemas.microsoft.com/office/drawing/2014/main" id="{3909076E-3CE8-DB45-B912-D198C50527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27" name="直線接點 28">
                    <a:extLst>
                      <a:ext uri="{FF2B5EF4-FFF2-40B4-BE49-F238E27FC236}">
                        <a16:creationId xmlns:a16="http://schemas.microsoft.com/office/drawing/2014/main" id="{0D2E3AD7-5597-AA42-871C-C3E0A1B98368}"/>
                      </a:ext>
                    </a:extLst>
                  </p:cNvPr>
                  <p:cNvCxnSpPr>
                    <a:stCxn id="19" idx="5"/>
                    <a:endCxn id="19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接點 29">
                    <a:extLst>
                      <a:ext uri="{FF2B5EF4-FFF2-40B4-BE49-F238E27FC236}">
                        <a16:creationId xmlns:a16="http://schemas.microsoft.com/office/drawing/2014/main" id="{B9D81924-33D1-F54D-9F7A-BBFC12FE7077}"/>
                      </a:ext>
                    </a:extLst>
                  </p:cNvPr>
                  <p:cNvCxnSpPr>
                    <a:stCxn id="19" idx="6"/>
                    <a:endCxn id="19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接點 30">
                    <a:extLst>
                      <a:ext uri="{FF2B5EF4-FFF2-40B4-BE49-F238E27FC236}">
                        <a16:creationId xmlns:a16="http://schemas.microsoft.com/office/drawing/2014/main" id="{44ECE893-9D1D-A44A-90CC-83E9133A7FEB}"/>
                      </a:ext>
                    </a:extLst>
                  </p:cNvPr>
                  <p:cNvCxnSpPr>
                    <a:stCxn id="19" idx="3"/>
                    <a:endCxn id="19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字方塊 19">
                  <a:extLst>
                    <a:ext uri="{FF2B5EF4-FFF2-40B4-BE49-F238E27FC236}">
                      <a16:creationId xmlns:a16="http://schemas.microsoft.com/office/drawing/2014/main" id="{06A4BC58-D856-9843-A6A9-AE41211457B1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" name="文字方塊 15">
                <a:extLst>
                  <a:ext uri="{FF2B5EF4-FFF2-40B4-BE49-F238E27FC236}">
                    <a16:creationId xmlns:a16="http://schemas.microsoft.com/office/drawing/2014/main" id="{496DA040-3677-074C-BC06-0F5EB67B0C5C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15" name="文字方塊 16">
                <a:extLst>
                  <a:ext uri="{FF2B5EF4-FFF2-40B4-BE49-F238E27FC236}">
                    <a16:creationId xmlns:a16="http://schemas.microsoft.com/office/drawing/2014/main" id="{692596FF-CC6E-AA4F-9E25-142ADE245071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16" name="文字方塊 17">
                <a:extLst>
                  <a:ext uri="{FF2B5EF4-FFF2-40B4-BE49-F238E27FC236}">
                    <a16:creationId xmlns:a16="http://schemas.microsoft.com/office/drawing/2014/main" id="{028ECE26-2CFA-4142-968D-3CAAC43AFE15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6" name="文字方塊 8">
              <a:extLst>
                <a:ext uri="{FF2B5EF4-FFF2-40B4-BE49-F238E27FC236}">
                  <a16:creationId xmlns:a16="http://schemas.microsoft.com/office/drawing/2014/main" id="{D38D623F-9FD3-364E-B450-5E65FCA83FA1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9">
              <a:extLst>
                <a:ext uri="{FF2B5EF4-FFF2-40B4-BE49-F238E27FC236}">
                  <a16:creationId xmlns:a16="http://schemas.microsoft.com/office/drawing/2014/main" id="{6E1C1725-6A09-A34B-B228-8C8FE0886A6C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10">
              <a:extLst>
                <a:ext uri="{FF2B5EF4-FFF2-40B4-BE49-F238E27FC236}">
                  <a16:creationId xmlns:a16="http://schemas.microsoft.com/office/drawing/2014/main" id="{84AF8D7C-898B-A449-8AE3-796828D9066E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文字方塊 11">
              <a:extLst>
                <a:ext uri="{FF2B5EF4-FFF2-40B4-BE49-F238E27FC236}">
                  <a16:creationId xmlns:a16="http://schemas.microsoft.com/office/drawing/2014/main" id="{E2B17B25-24B2-964C-97E3-904B763D300A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2">
              <a:extLst>
                <a:ext uri="{FF2B5EF4-FFF2-40B4-BE49-F238E27FC236}">
                  <a16:creationId xmlns:a16="http://schemas.microsoft.com/office/drawing/2014/main" id="{E72E2DB8-8E20-CF4C-975C-9D1D3BB1C067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3">
              <a:extLst>
                <a:ext uri="{FF2B5EF4-FFF2-40B4-BE49-F238E27FC236}">
                  <a16:creationId xmlns:a16="http://schemas.microsoft.com/office/drawing/2014/main" id="{101CD774-E712-504D-9D8D-A21C4A1B936A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515C1-3009-444B-8259-BC820468619E}"/>
              </a:ext>
            </a:extLst>
          </p:cNvPr>
          <p:cNvSpPr/>
          <p:nvPr/>
        </p:nvSpPr>
        <p:spPr>
          <a:xfrm>
            <a:off x="5777639" y="4487531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67C578-A67A-6B47-BB1A-D1CB438E7795}"/>
              </a:ext>
            </a:extLst>
          </p:cNvPr>
          <p:cNvSpPr txBox="1"/>
          <p:nvPr/>
        </p:nvSpPr>
        <p:spPr>
          <a:xfrm>
            <a:off x="3724370" y="3640162"/>
            <a:ext cx="7986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</a:t>
            </a:r>
          </a:p>
          <a:p>
            <a:r>
              <a:rPr lang="en-US" dirty="0"/>
              <a:t>A, C</a:t>
            </a:r>
          </a:p>
          <a:p>
            <a:r>
              <a:rPr lang="en-US" dirty="0"/>
              <a:t>A, D</a:t>
            </a:r>
          </a:p>
          <a:p>
            <a:r>
              <a:rPr lang="en-US" dirty="0"/>
              <a:t>A, E</a:t>
            </a:r>
          </a:p>
          <a:p>
            <a:r>
              <a:rPr lang="en-US" dirty="0"/>
              <a:t>A, F</a:t>
            </a:r>
          </a:p>
          <a:p>
            <a:r>
              <a:rPr lang="en-US" dirty="0"/>
              <a:t>A, G</a:t>
            </a:r>
          </a:p>
          <a:p>
            <a:r>
              <a:rPr lang="en-US" dirty="0"/>
              <a:t>B, C</a:t>
            </a:r>
          </a:p>
          <a:p>
            <a:r>
              <a:rPr lang="en-US" dirty="0"/>
              <a:t>B,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12E9C5-6F9C-DE4E-817A-E1231FC9F8BD}"/>
              </a:ext>
            </a:extLst>
          </p:cNvPr>
          <p:cNvSpPr txBox="1"/>
          <p:nvPr/>
        </p:nvSpPr>
        <p:spPr>
          <a:xfrm>
            <a:off x="4810490" y="3612860"/>
            <a:ext cx="8162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 D</a:t>
            </a:r>
          </a:p>
          <a:p>
            <a:r>
              <a:rPr lang="en-US" dirty="0"/>
              <a:t>C, E</a:t>
            </a:r>
          </a:p>
          <a:p>
            <a:r>
              <a:rPr lang="en-US" dirty="0"/>
              <a:t>C, F</a:t>
            </a:r>
          </a:p>
          <a:p>
            <a:r>
              <a:rPr lang="en-US" dirty="0"/>
              <a:t>C, G</a:t>
            </a:r>
          </a:p>
          <a:p>
            <a:r>
              <a:rPr lang="en-US" dirty="0"/>
              <a:t>D, E</a:t>
            </a:r>
          </a:p>
          <a:p>
            <a:r>
              <a:rPr lang="en-US" dirty="0"/>
              <a:t>D, F</a:t>
            </a:r>
          </a:p>
          <a:p>
            <a:r>
              <a:rPr lang="en-US" dirty="0"/>
              <a:t>D, G</a:t>
            </a:r>
          </a:p>
          <a:p>
            <a:r>
              <a:rPr lang="en-US" dirty="0"/>
              <a:t>F, G</a:t>
            </a:r>
          </a:p>
        </p:txBody>
      </p:sp>
    </p:spTree>
    <p:extLst>
      <p:ext uri="{BB962C8B-B14F-4D97-AF65-F5344CB8AC3E}">
        <p14:creationId xmlns:p14="http://schemas.microsoft.com/office/powerpoint/2010/main" val="407766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555703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Construct a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data structure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such that any subsequent </a:t>
                </a:r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query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can be </a:t>
                </a:r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answered in constant time </a:t>
                </a:r>
                <a:r>
                  <a:rPr lang="en-US" altLang="zh-TW" dirty="0">
                    <a:ea typeface="新細明體" panose="02020500000000000000" pitchFamily="18" charset="-120"/>
                    <a:sym typeface="Wingdings" pitchFamily="2" charset="2"/>
                  </a:rPr>
                  <a:t> Distance “Oracle”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Use Dijkstra algorithm to calculate all-pair shortest paths and then store them in a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matrix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Additional space: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/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Query time: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Drawback: high space complexity</a:t>
                </a: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55703"/>
              </a:xfrm>
              <a:blipFill>
                <a:blip r:embed="rId3"/>
                <a:stretch>
                  <a:fillRect l="-1447" t="-2514" b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Exact Distance Query and Distance Oracle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22EE7-FF51-504E-BB28-BDCA4A5E8D23}"/>
              </a:ext>
            </a:extLst>
          </p:cNvPr>
          <p:cNvSpPr/>
          <p:nvPr/>
        </p:nvSpPr>
        <p:spPr>
          <a:xfrm>
            <a:off x="179512" y="6292819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Distance Oracles beyond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Thorup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–Zwick Bound, in IEEE FOCS 2010</a:t>
            </a:r>
          </a:p>
        </p:txBody>
      </p:sp>
    </p:spTree>
    <p:extLst>
      <p:ext uri="{BB962C8B-B14F-4D97-AF65-F5344CB8AC3E}">
        <p14:creationId xmlns:p14="http://schemas.microsoft.com/office/powerpoint/2010/main" val="404895824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Lower space complexity and constant query time?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Conjecture: no such a solution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Alternative: approximate the distance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Distance stretch bound: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𝛿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)≤3⋅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𝑢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</m:oMath>
                </a14:m>
                <a:endParaRPr lang="en-US" altLang="zh-TW" dirty="0">
                  <a:solidFill>
                    <a:srgbClr val="C00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Additional space: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1.5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in average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Query time: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Efficient and simple to implement</a:t>
                </a:r>
              </a:p>
              <a:p>
                <a:pPr marL="0" indent="0">
                  <a:buNone/>
                </a:pPr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38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Approximate Distance Oracle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</p:spTree>
    <p:extLst>
      <p:ext uri="{BB962C8B-B14F-4D97-AF65-F5344CB8AC3E}">
        <p14:creationId xmlns:p14="http://schemas.microsoft.com/office/powerpoint/2010/main" val="92970207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Sample the nodes with a probability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That is, each node is sampled with a probability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For each node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, 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sampled node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its closest sampled node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sampled, then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={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∈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𝑉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|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)}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node in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382" t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Data Structure for Approximate Distance Oracle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We don’t implement this oracle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</p:spTree>
    <p:extLst>
      <p:ext uri="{BB962C8B-B14F-4D97-AF65-F5344CB8AC3E}">
        <p14:creationId xmlns:p14="http://schemas.microsoft.com/office/powerpoint/2010/main" val="1348424888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Data Structure for Approximate Distance Oracle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We don’t implement this oracle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02010F-6140-0D44-94FC-99E0CEF78E4F}"/>
              </a:ext>
            </a:extLst>
          </p:cNvPr>
          <p:cNvGrpSpPr/>
          <p:nvPr/>
        </p:nvGrpSpPr>
        <p:grpSpPr>
          <a:xfrm>
            <a:off x="1619672" y="1758693"/>
            <a:ext cx="6121400" cy="4445000"/>
            <a:chOff x="1619672" y="1758693"/>
            <a:chExt cx="6121400" cy="4445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594B4C-E06E-904D-991C-412075DE1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672" y="1758693"/>
              <a:ext cx="6121400" cy="4445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5099540-7E4E-D842-A5A3-0ECC25A25F0C}"/>
                    </a:ext>
                  </a:extLst>
                </p:cNvPr>
                <p:cNvSpPr/>
                <p:nvPr/>
              </p:nvSpPr>
              <p:spPr>
                <a:xfrm>
                  <a:off x="3995936" y="2852936"/>
                  <a:ext cx="9110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5099540-7E4E-D842-A5A3-0ECC25A25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2852936"/>
                  <a:ext cx="91108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18B173-224E-7E4E-A25D-B783A94CF63A}"/>
                </a:ext>
              </a:extLst>
            </p:cNvPr>
            <p:cNvSpPr/>
            <p:nvPr/>
          </p:nvSpPr>
          <p:spPr>
            <a:xfrm>
              <a:off x="3059832" y="4572144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61A629A-6BDD-8242-9FEE-D6A80A6E58D7}"/>
                    </a:ext>
                  </a:extLst>
                </p:cNvPr>
                <p:cNvSpPr/>
                <p:nvPr/>
              </p:nvSpPr>
              <p:spPr>
                <a:xfrm>
                  <a:off x="3049755" y="4485327"/>
                  <a:ext cx="8761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61A629A-6BDD-8242-9FEE-D6A80A6E58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55" y="4485327"/>
                  <a:ext cx="87613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664758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We pick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⌉=⌈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radPr>
                      <m:deg/>
                      <m:e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e>
                    </m:rad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</m:oMath>
                </a14:m>
                <a:r>
                  <a:rPr lang="zh-TW" altLang="en-US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sampled nodes in the graph with a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rgbClr val="00B050"/>
                    </a:solidFill>
                    <a:ea typeface="新細明體" panose="02020500000000000000" pitchFamily="18" charset="-120"/>
                  </a:rPr>
                  <a:t>-center problem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(see next page)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For each node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, 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sampled node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its closest sampled node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sampled, then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={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∈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𝑉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|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)}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node in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382" t="-505" r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Modified Data Structure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We implement this modified oracle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104819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We select the node with </a:t>
                </a:r>
                <a:r>
                  <a:rPr lang="en-US" altLang="zh-TW" dirty="0">
                    <a:solidFill>
                      <a:srgbClr val="00B050"/>
                    </a:solidFill>
                    <a:ea typeface="新細明體" panose="02020500000000000000" pitchFamily="18" charset="-120"/>
                  </a:rPr>
                  <a:t>index 0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(i.e., the smallest index) to be the </a:t>
                </a:r>
                <a:r>
                  <a:rPr lang="en-US" altLang="zh-TW" dirty="0">
                    <a:solidFill>
                      <a:srgbClr val="00B050"/>
                    </a:solidFill>
                    <a:ea typeface="新細明體" panose="02020500000000000000" pitchFamily="18" charset="-120"/>
                  </a:rPr>
                  <a:t>first sampled node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Calculate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the distance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from the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sampled node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to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each node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Update every node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’s closest sampled node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sampled, then </a:t>
                </a:r>
                <a14:m>
                  <m:oMath xmlns:m="http://schemas.openxmlformats.org/officeDocument/2006/math">
                    <m:r>
                      <a:rPr lang="en-US" altLang="zh-TW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’s closest sampled node is itself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Select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the node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whose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distance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to its closest sampled node is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the farthest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among all nodes, to be the next sampled node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there is a tie, then select the one with a smaller ID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Repeat the selection until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 nodes are sampled</a:t>
                </a:r>
                <a:endParaRPr lang="en-US" altLang="zh-TW" dirty="0"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382" t="-2273" r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>
                <a:extLst>
                  <a:ext uri="{FF2B5EF4-FFF2-40B4-BE49-F238E27FC236}">
                    <a16:creationId xmlns:a16="http://schemas.microsoft.com/office/drawing/2014/main" id="{9056D61E-8530-7E4F-A928-0DC4544B74B5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noFill/>
            </p:spPr>
            <p:txBody>
              <a:bodyPr/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Greedy algorithm for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anose="02020500000000000000" pitchFamily="18" charset="-120"/>
                  </a:rPr>
                  <a:t>-c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enter problem</a:t>
                </a:r>
              </a:p>
            </p:txBody>
          </p:sp>
        </mc:Choice>
        <mc:Fallback xmlns="">
          <p:sp>
            <p:nvSpPr>
              <p:cNvPr id="4098" name="Rectangle 2">
                <a:extLst>
                  <a:ext uri="{FF2B5EF4-FFF2-40B4-BE49-F238E27FC236}">
                    <a16:creationId xmlns:a16="http://schemas.microsoft.com/office/drawing/2014/main" id="{9056D61E-8530-7E4F-A928-0DC4544B7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31336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ea typeface="新細明體" panose="02020500000000000000" pitchFamily="18" charset="-120"/>
                  </a:rPr>
                  <a:t>Answer the subsequent </a:t>
                </a:r>
                <a:r>
                  <a:rPr lang="en-US" altLang="zh-TW" sz="2400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sampled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return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(note that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zh-TW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Otherwise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return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922" t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Method of Approximate Distance Query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1BCD4A-EC11-C647-9F2F-B2B704954EDF}"/>
              </a:ext>
            </a:extLst>
          </p:cNvPr>
          <p:cNvSpPr/>
          <p:nvPr/>
        </p:nvSpPr>
        <p:spPr>
          <a:xfrm>
            <a:off x="1436204" y="4221088"/>
            <a:ext cx="1189386" cy="118938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C70338-BCD7-B349-967D-98C1F7F70D29}"/>
              </a:ext>
            </a:extLst>
          </p:cNvPr>
          <p:cNvGrpSpPr/>
          <p:nvPr/>
        </p:nvGrpSpPr>
        <p:grpSpPr>
          <a:xfrm>
            <a:off x="323528" y="3590134"/>
            <a:ext cx="3721983" cy="2702685"/>
            <a:chOff x="1619672" y="1758693"/>
            <a:chExt cx="6121400" cy="444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F1EFC4-AAF7-8547-9F01-C3DDF4FB5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9672" y="1758693"/>
              <a:ext cx="6121400" cy="4445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853E103-0723-5148-8079-EABDC9AFCFAF}"/>
                    </a:ext>
                  </a:extLst>
                </p:cNvPr>
                <p:cNvSpPr/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853E103-0723-5148-8079-EABDC9AFCF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54218D-D07F-5D4F-BD60-5ABB0C0875CD}"/>
                </a:ext>
              </a:extLst>
            </p:cNvPr>
            <p:cNvSpPr/>
            <p:nvPr/>
          </p:nvSpPr>
          <p:spPr>
            <a:xfrm>
              <a:off x="3059832" y="4572144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923C141-5B42-CC45-8232-320D626E3387}"/>
                    </a:ext>
                  </a:extLst>
                </p:cNvPr>
                <p:cNvSpPr/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923C141-5B42-CC45-8232-320D626E3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B266EF-D890-9448-B113-D535CEBEEDA1}"/>
                  </a:ext>
                </a:extLst>
              </p:cNvPr>
              <p:cNvSpPr/>
              <p:nvPr/>
            </p:nvSpPr>
            <p:spPr>
              <a:xfrm>
                <a:off x="2114936" y="4971005"/>
                <a:ext cx="3200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𝑢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B266EF-D890-9448-B113-D535CEBEE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36" y="4971005"/>
                <a:ext cx="32002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12D0B40A-A116-8C4F-95D1-68C468BC5DB7}"/>
              </a:ext>
            </a:extLst>
          </p:cNvPr>
          <p:cNvSpPr/>
          <p:nvPr/>
        </p:nvSpPr>
        <p:spPr>
          <a:xfrm>
            <a:off x="5965741" y="4153620"/>
            <a:ext cx="1189386" cy="118938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908A0D-9796-D645-84DD-2BB4EAFE1690}"/>
              </a:ext>
            </a:extLst>
          </p:cNvPr>
          <p:cNvGrpSpPr/>
          <p:nvPr/>
        </p:nvGrpSpPr>
        <p:grpSpPr>
          <a:xfrm>
            <a:off x="4853065" y="3522666"/>
            <a:ext cx="3721983" cy="2702685"/>
            <a:chOff x="1619672" y="1758693"/>
            <a:chExt cx="6121400" cy="4445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8D2776-B1C9-3543-9AB7-E1D957F98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9672" y="1758693"/>
              <a:ext cx="6121400" cy="4445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D48BD3E-49EA-4447-A1A8-0B080AB9CB6C}"/>
                    </a:ext>
                  </a:extLst>
                </p:cNvPr>
                <p:cNvSpPr/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D48BD3E-49EA-4447-A1A8-0B080AB9C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5FD98F-FBB7-C24E-89B5-96E69D8A0996}"/>
                </a:ext>
              </a:extLst>
            </p:cNvPr>
            <p:cNvSpPr/>
            <p:nvPr/>
          </p:nvSpPr>
          <p:spPr>
            <a:xfrm>
              <a:off x="3059832" y="4572144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F5C1511-89D6-844E-8493-B578F9944B2F}"/>
                    </a:ext>
                  </a:extLst>
                </p:cNvPr>
                <p:cNvSpPr/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F5C1511-89D6-844E-8493-B578F9944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AEDF0E-5877-BD4E-96C9-DABE5190C0E1}"/>
                  </a:ext>
                </a:extLst>
              </p:cNvPr>
              <p:cNvSpPr/>
              <p:nvPr/>
            </p:nvSpPr>
            <p:spPr>
              <a:xfrm>
                <a:off x="8109914" y="5574647"/>
                <a:ext cx="3200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𝑢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AEDF0E-5877-BD4E-96C9-DABE5190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14" y="5574647"/>
                <a:ext cx="32002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53C8C2-CBA7-CB4D-AFC2-334C92B8731D}"/>
              </a:ext>
            </a:extLst>
          </p:cNvPr>
          <p:cNvCxnSpPr>
            <a:cxnSpLocks/>
          </p:cNvCxnSpPr>
          <p:nvPr/>
        </p:nvCxnSpPr>
        <p:spPr>
          <a:xfrm flipH="1" flipV="1">
            <a:off x="6254536" y="5300792"/>
            <a:ext cx="2013267" cy="6731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601096-A646-3740-B67F-49FECBAFEBC5}"/>
              </a:ext>
            </a:extLst>
          </p:cNvPr>
          <p:cNvCxnSpPr>
            <a:cxnSpLocks/>
          </p:cNvCxnSpPr>
          <p:nvPr/>
        </p:nvCxnSpPr>
        <p:spPr>
          <a:xfrm flipV="1">
            <a:off x="6260663" y="4778665"/>
            <a:ext cx="294671" cy="4504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4377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12116</TotalTime>
  <Words>1203</Words>
  <Application>Microsoft Office PowerPoint</Application>
  <PresentationFormat>如螢幕大小 (4:3)</PresentationFormat>
  <Paragraphs>434</Paragraphs>
  <Slides>23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Apple Chancery</vt:lpstr>
      <vt:lpstr>LingWai SC Medium</vt:lpstr>
      <vt:lpstr>Monotype Sorts</vt:lpstr>
      <vt:lpstr>Plantagenet Cherokee</vt:lpstr>
      <vt:lpstr>微軟正黑體</vt:lpstr>
      <vt:lpstr>新細明體</vt:lpstr>
      <vt:lpstr>Arial</vt:lpstr>
      <vt:lpstr>Cambria Math</vt:lpstr>
      <vt:lpstr>Candara</vt:lpstr>
      <vt:lpstr>Times New Roman</vt:lpstr>
      <vt:lpstr>Wingdings</vt:lpstr>
      <vt:lpstr>Office 佈景主題</vt:lpstr>
      <vt:lpstr>PowerPoint 簡報</vt:lpstr>
      <vt:lpstr>Exact Distance Query  (shortest path distance)</vt:lpstr>
      <vt:lpstr>Exact Distance Query and Distance Oracle</vt:lpstr>
      <vt:lpstr>Approximate Distance Oracle</vt:lpstr>
      <vt:lpstr>Data Structure for Approximate Distance Oracle (We don’t implement this oracle)</vt:lpstr>
      <vt:lpstr>Data Structure for Approximate Distance Oracle (We don’t implement this oracle)</vt:lpstr>
      <vt:lpstr>Modified Data Structure (We implement this modified oracle)</vt:lpstr>
      <vt:lpstr>Greedy algorithm for k-center problem</vt:lpstr>
      <vt:lpstr>Method of Approximate Distance Query</vt:lpstr>
      <vt:lpstr>Implementation Rules</vt:lpstr>
      <vt:lpstr>Programming Project #4: Modified approximate distance oracle</vt:lpstr>
      <vt:lpstr>Reference and Reading Materials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Output Sample: use printf</vt:lpstr>
      <vt:lpstr>Output Sample: use printf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富強 張</cp:lastModifiedBy>
  <cp:revision>928</cp:revision>
  <dcterms:created xsi:type="dcterms:W3CDTF">1995-06-02T22:16:36Z</dcterms:created>
  <dcterms:modified xsi:type="dcterms:W3CDTF">2020-02-28T07:41:08Z</dcterms:modified>
</cp:coreProperties>
</file>