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9771"/>
            <a:ext cx="10363200" cy="350955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4663"/>
            <a:ext cx="9144000" cy="24338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7"/>
            </a:lvl2pPr>
            <a:lvl3pPr marL="1219201" indent="0" algn="ctr">
              <a:buNone/>
              <a:defRPr sz="2400"/>
            </a:lvl3pPr>
            <a:lvl4pPr marL="1828801" indent="0" algn="ctr">
              <a:buNone/>
              <a:defRPr sz="2133"/>
            </a:lvl4pPr>
            <a:lvl5pPr marL="2438401" indent="0" algn="ctr">
              <a:buNone/>
              <a:defRPr sz="2133"/>
            </a:lvl5pPr>
            <a:lvl6pPr marL="3048002" indent="0" algn="ctr">
              <a:buNone/>
              <a:defRPr sz="2133"/>
            </a:lvl6pPr>
            <a:lvl7pPr marL="3657601" indent="0" algn="ctr">
              <a:buNone/>
              <a:defRPr sz="2133"/>
            </a:lvl7pPr>
            <a:lvl8pPr marL="4267201" indent="0" algn="ctr">
              <a:buNone/>
              <a:defRPr sz="2133"/>
            </a:lvl8pPr>
            <a:lvl9pPr marL="4876801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4EF5-0EC2-4637-AA6F-53B1DC33D32F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122-3D34-4568-9110-FBB465D9E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78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4EF5-0EC2-4637-AA6F-53B1DC33D32F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122-3D34-4568-9110-FBB465D9E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66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6701"/>
            <a:ext cx="2628900" cy="854286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36701"/>
            <a:ext cx="7734300" cy="854286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4EF5-0EC2-4637-AA6F-53B1DC33D32F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122-3D34-4568-9110-FBB465D9E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61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4EF5-0EC2-4637-AA6F-53B1DC33D32F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122-3D34-4568-9110-FBB465D9E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86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513160"/>
            <a:ext cx="10515600" cy="419325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746088"/>
            <a:ext cx="10515600" cy="220513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0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2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40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800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60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20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80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4EF5-0EC2-4637-AA6F-53B1DC33D32F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122-3D34-4568-9110-FBB465D9E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83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83500"/>
            <a:ext cx="5181600" cy="63960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83500"/>
            <a:ext cx="5181600" cy="63960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4EF5-0EC2-4637-AA6F-53B1DC33D32F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122-3D34-4568-9110-FBB465D9E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4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6703"/>
            <a:ext cx="10515600" cy="1948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2471153"/>
            <a:ext cx="5157787" cy="12110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7" b="1"/>
            </a:lvl2pPr>
            <a:lvl3pPr marL="1219201" indent="0">
              <a:buNone/>
              <a:defRPr sz="2400" b="1"/>
            </a:lvl3pPr>
            <a:lvl4pPr marL="1828801" indent="0">
              <a:buNone/>
              <a:defRPr sz="2133" b="1"/>
            </a:lvl4pPr>
            <a:lvl5pPr marL="2438401" indent="0">
              <a:buNone/>
              <a:defRPr sz="2133" b="1"/>
            </a:lvl5pPr>
            <a:lvl6pPr marL="3048002" indent="0">
              <a:buNone/>
              <a:defRPr sz="2133" b="1"/>
            </a:lvl6pPr>
            <a:lvl7pPr marL="3657601" indent="0">
              <a:buNone/>
              <a:defRPr sz="2133" b="1"/>
            </a:lvl7pPr>
            <a:lvl8pPr marL="4267201" indent="0">
              <a:buNone/>
              <a:defRPr sz="2133" b="1"/>
            </a:lvl8pPr>
            <a:lvl9pPr marL="4876801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3682229"/>
            <a:ext cx="5157787" cy="54160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471153"/>
            <a:ext cx="5183188" cy="12110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7" b="1"/>
            </a:lvl2pPr>
            <a:lvl3pPr marL="1219201" indent="0">
              <a:buNone/>
              <a:defRPr sz="2400" b="1"/>
            </a:lvl3pPr>
            <a:lvl4pPr marL="1828801" indent="0">
              <a:buNone/>
              <a:defRPr sz="2133" b="1"/>
            </a:lvl4pPr>
            <a:lvl5pPr marL="2438401" indent="0">
              <a:buNone/>
              <a:defRPr sz="2133" b="1"/>
            </a:lvl5pPr>
            <a:lvl6pPr marL="3048002" indent="0">
              <a:buNone/>
              <a:defRPr sz="2133" b="1"/>
            </a:lvl6pPr>
            <a:lvl7pPr marL="3657601" indent="0">
              <a:buNone/>
              <a:defRPr sz="2133" b="1"/>
            </a:lvl7pPr>
            <a:lvl8pPr marL="4267201" indent="0">
              <a:buNone/>
              <a:defRPr sz="2133" b="1"/>
            </a:lvl8pPr>
            <a:lvl9pPr marL="4876801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682229"/>
            <a:ext cx="5183188" cy="54160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4EF5-0EC2-4637-AA6F-53B1DC33D32F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122-3D34-4568-9110-FBB465D9E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71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4EF5-0EC2-4637-AA6F-53B1DC33D32F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122-3D34-4568-9110-FBB465D9E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15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4EF5-0EC2-4637-AA6F-53B1DC33D32F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122-3D34-4568-9110-FBB465D9E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44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672042"/>
            <a:ext cx="3932237" cy="2352146"/>
          </a:xfrm>
        </p:spPr>
        <p:txBody>
          <a:bodyPr anchor="b"/>
          <a:lstStyle>
            <a:lvl1pPr>
              <a:defRPr sz="4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51427"/>
            <a:ext cx="6172200" cy="7163777"/>
          </a:xfrm>
        </p:spPr>
        <p:txBody>
          <a:bodyPr/>
          <a:lstStyle>
            <a:lvl1pPr>
              <a:defRPr sz="4268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3024189"/>
            <a:ext cx="3932237" cy="5602681"/>
          </a:xfrm>
        </p:spPr>
        <p:txBody>
          <a:bodyPr/>
          <a:lstStyle>
            <a:lvl1pPr marL="0" indent="0">
              <a:buNone/>
              <a:defRPr sz="2133"/>
            </a:lvl1pPr>
            <a:lvl2pPr marL="609600" indent="0">
              <a:buNone/>
              <a:defRPr sz="1867"/>
            </a:lvl2pPr>
            <a:lvl3pPr marL="1219201" indent="0">
              <a:buNone/>
              <a:defRPr sz="1600"/>
            </a:lvl3pPr>
            <a:lvl4pPr marL="1828801" indent="0">
              <a:buNone/>
              <a:defRPr sz="1333"/>
            </a:lvl4pPr>
            <a:lvl5pPr marL="2438401" indent="0">
              <a:buNone/>
              <a:defRPr sz="1333"/>
            </a:lvl5pPr>
            <a:lvl6pPr marL="3048002" indent="0">
              <a:buNone/>
              <a:defRPr sz="1333"/>
            </a:lvl6pPr>
            <a:lvl7pPr marL="3657601" indent="0">
              <a:buNone/>
              <a:defRPr sz="1333"/>
            </a:lvl7pPr>
            <a:lvl8pPr marL="4267201" indent="0">
              <a:buNone/>
              <a:defRPr sz="1333"/>
            </a:lvl8pPr>
            <a:lvl9pPr marL="4876801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4EF5-0EC2-4637-AA6F-53B1DC33D32F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122-3D34-4568-9110-FBB465D9E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21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672042"/>
            <a:ext cx="3932237" cy="2352146"/>
          </a:xfrm>
        </p:spPr>
        <p:txBody>
          <a:bodyPr anchor="b"/>
          <a:lstStyle>
            <a:lvl1pPr>
              <a:defRPr sz="4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451427"/>
            <a:ext cx="6172200" cy="7163777"/>
          </a:xfrm>
        </p:spPr>
        <p:txBody>
          <a:bodyPr anchor="t"/>
          <a:lstStyle>
            <a:lvl1pPr marL="0" indent="0">
              <a:buNone/>
              <a:defRPr sz="4268"/>
            </a:lvl1pPr>
            <a:lvl2pPr marL="609600" indent="0">
              <a:buNone/>
              <a:defRPr sz="3733"/>
            </a:lvl2pPr>
            <a:lvl3pPr marL="1219201" indent="0">
              <a:buNone/>
              <a:defRPr sz="3200"/>
            </a:lvl3pPr>
            <a:lvl4pPr marL="1828801" indent="0">
              <a:buNone/>
              <a:defRPr sz="2667"/>
            </a:lvl4pPr>
            <a:lvl5pPr marL="2438401" indent="0">
              <a:buNone/>
              <a:defRPr sz="2667"/>
            </a:lvl5pPr>
            <a:lvl6pPr marL="3048002" indent="0">
              <a:buNone/>
              <a:defRPr sz="2667"/>
            </a:lvl6pPr>
            <a:lvl7pPr marL="3657601" indent="0">
              <a:buNone/>
              <a:defRPr sz="2667"/>
            </a:lvl7pPr>
            <a:lvl8pPr marL="4267201" indent="0">
              <a:buNone/>
              <a:defRPr sz="2667"/>
            </a:lvl8pPr>
            <a:lvl9pPr marL="4876801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3024189"/>
            <a:ext cx="3932237" cy="5602681"/>
          </a:xfrm>
        </p:spPr>
        <p:txBody>
          <a:bodyPr/>
          <a:lstStyle>
            <a:lvl1pPr marL="0" indent="0">
              <a:buNone/>
              <a:defRPr sz="2133"/>
            </a:lvl1pPr>
            <a:lvl2pPr marL="609600" indent="0">
              <a:buNone/>
              <a:defRPr sz="1867"/>
            </a:lvl2pPr>
            <a:lvl3pPr marL="1219201" indent="0">
              <a:buNone/>
              <a:defRPr sz="1600"/>
            </a:lvl3pPr>
            <a:lvl4pPr marL="1828801" indent="0">
              <a:buNone/>
              <a:defRPr sz="1333"/>
            </a:lvl4pPr>
            <a:lvl5pPr marL="2438401" indent="0">
              <a:buNone/>
              <a:defRPr sz="1333"/>
            </a:lvl5pPr>
            <a:lvl6pPr marL="3048002" indent="0">
              <a:buNone/>
              <a:defRPr sz="1333"/>
            </a:lvl6pPr>
            <a:lvl7pPr marL="3657601" indent="0">
              <a:buNone/>
              <a:defRPr sz="1333"/>
            </a:lvl7pPr>
            <a:lvl8pPr marL="4267201" indent="0">
              <a:buNone/>
              <a:defRPr sz="1333"/>
            </a:lvl8pPr>
            <a:lvl9pPr marL="4876801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4EF5-0EC2-4637-AA6F-53B1DC33D32F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122-3D34-4568-9110-FBB465D9E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6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6703"/>
            <a:ext cx="10515600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83500"/>
            <a:ext cx="10515600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343248"/>
            <a:ext cx="274320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E4EF5-0EC2-4637-AA6F-53B1DC33D32F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343248"/>
            <a:ext cx="411480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343248"/>
            <a:ext cx="274320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B122-3D34-4568-9110-FBB465D9E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13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201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9" indent="-304799" algn="l" defTabSz="1219201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799" algn="l" defTabSz="1219201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799" algn="l" defTabSz="1219201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1" indent="-304799" algn="l" defTabSz="1219201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799" algn="l" defTabSz="1219201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1" indent="-304799" algn="l" defTabSz="1219201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1" indent="-304799" algn="l" defTabSz="1219201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2" indent="-304799" algn="l" defTabSz="1219201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1" indent="-304799" algn="l" defTabSz="1219201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1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1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1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2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1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1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1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B635E0F-75E3-4566-B65B-096856C1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8" y="544513"/>
            <a:ext cx="7096126" cy="6534150"/>
          </a:xfrm>
          <a:prstGeom prst="rect">
            <a:avLst/>
          </a:prstGeom>
        </p:spPr>
      </p:pic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1F24E044-6C5D-4459-AD5F-19B3268F57EF}"/>
              </a:ext>
            </a:extLst>
          </p:cNvPr>
          <p:cNvSpPr/>
          <p:nvPr/>
        </p:nvSpPr>
        <p:spPr>
          <a:xfrm rot="5400000">
            <a:off x="5996396" y="3852953"/>
            <a:ext cx="104503" cy="1123406"/>
          </a:xfrm>
          <a:prstGeom prst="rightBrace">
            <a:avLst>
              <a:gd name="adj1" fmla="val 59761"/>
              <a:gd name="adj2" fmla="val 4689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19D7562-921E-4900-853F-F13BD686D9C5}"/>
              </a:ext>
            </a:extLst>
          </p:cNvPr>
          <p:cNvSpPr txBox="1"/>
          <p:nvPr/>
        </p:nvSpPr>
        <p:spPr>
          <a:xfrm>
            <a:off x="5138602" y="4466908"/>
            <a:ext cx="1820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avoid allocation</a:t>
            </a:r>
            <a:br>
              <a:rPr lang="en-US" sz="1400" b="1" dirty="0"/>
            </a:br>
            <a:r>
              <a:rPr lang="en-US" sz="1400" b="1" dirty="0"/>
              <a:t>of P(B)</a:t>
            </a:r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4FA2E53E-39AE-4D49-A202-188242509B02}"/>
              </a:ext>
            </a:extLst>
          </p:cNvPr>
          <p:cNvSpPr/>
          <p:nvPr/>
        </p:nvSpPr>
        <p:spPr>
          <a:xfrm rot="10800000">
            <a:off x="5253446" y="3071903"/>
            <a:ext cx="104503" cy="1123406"/>
          </a:xfrm>
          <a:prstGeom prst="rightBrace">
            <a:avLst>
              <a:gd name="adj1" fmla="val 59761"/>
              <a:gd name="adj2" fmla="val 4689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2E262E-75CE-4E7B-BBBD-DF95FF534B4E}"/>
              </a:ext>
            </a:extLst>
          </p:cNvPr>
          <p:cNvSpPr txBox="1"/>
          <p:nvPr/>
        </p:nvSpPr>
        <p:spPr>
          <a:xfrm>
            <a:off x="3708867" y="3441775"/>
            <a:ext cx="1820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avoid allocation</a:t>
            </a:r>
            <a:br>
              <a:rPr lang="en-US" sz="1400" b="1" dirty="0"/>
            </a:br>
            <a:r>
              <a:rPr lang="en-US" sz="1400" b="1" dirty="0"/>
              <a:t>of P(A)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866393F-F228-409F-B723-EFFBA487CFCC}"/>
              </a:ext>
            </a:extLst>
          </p:cNvPr>
          <p:cNvSpPr txBox="1"/>
          <p:nvPr/>
        </p:nvSpPr>
        <p:spPr>
          <a:xfrm>
            <a:off x="8930678" y="1185009"/>
            <a:ext cx="32232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pink: deadlock has happened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606CC73-7B77-4320-93B6-F1C998B687C3}"/>
              </a:ext>
            </a:extLst>
          </p:cNvPr>
          <p:cNvSpPr txBox="1"/>
          <p:nvPr/>
        </p:nvSpPr>
        <p:spPr>
          <a:xfrm>
            <a:off x="9388248" y="1773367"/>
            <a:ext cx="2765653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red: deadlock unavoidable,</a:t>
            </a:r>
            <a:br>
              <a:rPr lang="en-US" dirty="0"/>
            </a:br>
            <a:r>
              <a:rPr lang="en-US" dirty="0"/>
              <a:t>an unsafe state</a:t>
            </a:r>
          </a:p>
          <a:p>
            <a:pPr>
              <a:tabLst>
                <a:tab pos="447686" algn="l"/>
                <a:tab pos="542938" algn="l"/>
              </a:tabLst>
            </a:pPr>
            <a:endParaRPr lang="en-US" dirty="0"/>
          </a:p>
          <a:p>
            <a:pPr>
              <a:tabLst>
                <a:tab pos="447686" algn="l"/>
                <a:tab pos="542938" algn="l"/>
              </a:tabLst>
            </a:pPr>
            <a:r>
              <a:rPr lang="en-US" dirty="0"/>
              <a:t>no matter how scheduler behaves, the deadlock will happen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554C019-7714-40DE-B7B4-ADE23B705055}"/>
              </a:ext>
            </a:extLst>
          </p:cNvPr>
          <p:cNvSpPr txBox="1"/>
          <p:nvPr/>
        </p:nvSpPr>
        <p:spPr>
          <a:xfrm>
            <a:off x="0" y="96838"/>
            <a:ext cx="276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Deadlock Avoidance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182068A-F4D0-44F4-9042-4576736C2E94}"/>
              </a:ext>
            </a:extLst>
          </p:cNvPr>
          <p:cNvCxnSpPr/>
          <p:nvPr/>
        </p:nvCxnSpPr>
        <p:spPr>
          <a:xfrm flipV="1">
            <a:off x="2468216" y="3811589"/>
            <a:ext cx="1713260" cy="1895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3AF6A60-D344-44B5-A61F-008178787579}"/>
              </a:ext>
            </a:extLst>
          </p:cNvPr>
          <p:cNvCxnSpPr/>
          <p:nvPr/>
        </p:nvCxnSpPr>
        <p:spPr>
          <a:xfrm flipV="1">
            <a:off x="2468217" y="4728520"/>
            <a:ext cx="2889733" cy="988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4F7214C1-2276-483D-BCBE-A5B5D7A51E86}"/>
              </a:ext>
            </a:extLst>
          </p:cNvPr>
          <p:cNvSpPr txBox="1"/>
          <p:nvPr/>
        </p:nvSpPr>
        <p:spPr>
          <a:xfrm>
            <a:off x="2" y="5731923"/>
            <a:ext cx="4324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an analytical approach, deadlock avoidance uses a-priori information (e.g. of program flow) to deduce that allocations of P(A) and P(B), respectively, at those time ranges would make a deadlock unavoidable.</a:t>
            </a:r>
          </a:p>
          <a:p>
            <a:endParaRPr lang="en-US" sz="1400" dirty="0"/>
          </a:p>
          <a:p>
            <a:r>
              <a:rPr lang="en-US" sz="1400" dirty="0"/>
              <a:t>To avoid an allocation, the resource allocations can either (i) be outright refused or (ii) the governing processes be put aback to long-term scheduling in the hope that the resource allocation can be granted when being revisited at the next dispatch.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6DC68BD-63EE-4B06-8543-EAB79F690E4C}"/>
              </a:ext>
            </a:extLst>
          </p:cNvPr>
          <p:cNvSpPr txBox="1"/>
          <p:nvPr/>
        </p:nvSpPr>
        <p:spPr>
          <a:xfrm>
            <a:off x="8690622" y="6809702"/>
            <a:ext cx="35013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Diagram courtesy of Wolfgang Schröder-Preikschat, “Concurrent Systems” (lecture), slide deck for lecture 9, p. 27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95D0B31-664B-4385-8F86-9AE21A9C6286}"/>
              </a:ext>
            </a:extLst>
          </p:cNvPr>
          <p:cNvSpPr txBox="1"/>
          <p:nvPr/>
        </p:nvSpPr>
        <p:spPr>
          <a:xfrm>
            <a:off x="9396614" y="3619695"/>
            <a:ext cx="275728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all white and non-red and non-pink rectangles: safe states, there is always at least one scheduling strategy which succeeds, i.e. does </a:t>
            </a:r>
            <a:r>
              <a:rPr lang="en-US" i="1" dirty="0"/>
              <a:t>not</a:t>
            </a:r>
            <a:r>
              <a:rPr lang="en-US" dirty="0"/>
              <a:t> lead to a deadlock</a:t>
            </a:r>
          </a:p>
        </p:txBody>
      </p:sp>
    </p:spTree>
    <p:extLst>
      <p:ext uri="{BB962C8B-B14F-4D97-AF65-F5344CB8AC3E}">
        <p14:creationId xmlns:p14="http://schemas.microsoft.com/office/powerpoint/2010/main" val="131607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188</Words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2021-04-02T16:50:27Z</dcterms:created>
  <dcterms:modified xsi:type="dcterms:W3CDTF">2021-04-09T16:21:34Z</dcterms:modified>
</cp:coreProperties>
</file>