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58" y="18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6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54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24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6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45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62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92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8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4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56115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3072-564B-49F1-B332-8B8ABFF53350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09D6A-07D2-4A4D-B56E-404297853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2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89EF1-7E74-45A2-B013-EC85F556F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55D5B9-F725-4402-BC7F-1FA3BAAEB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WEBMASTER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02948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1868" y="339213"/>
            <a:ext cx="2496471" cy="413019"/>
          </a:xfrm>
          <a:prstGeom prst="rect">
            <a:avLst/>
          </a:prstGeom>
        </p:spPr>
        <p:txBody>
          <a:bodyPr vert="horz" lIns="112542" tIns="56271" rIns="112542" bIns="56271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215" b="1">
                <a:latin typeface="+mj-ea"/>
                <a:cs typeface="MV Boli"/>
              </a:rPr>
              <a:t>Revision History</a:t>
            </a:r>
            <a:endParaRPr lang="en-US" altLang="ko-KR" sz="2215" b="1">
              <a:latin typeface="+mj-ea"/>
              <a:cs typeface="MV Boli"/>
            </a:endParaRPr>
          </a:p>
        </p:txBody>
      </p:sp>
      <p:graphicFrame>
        <p:nvGraphicFramePr>
          <p:cNvPr id="5" name="Group 98"/>
          <p:cNvGraphicFramePr>
            <a:graphicFrameLocks noGrp="1"/>
          </p:cNvGraphicFramePr>
          <p:nvPr/>
        </p:nvGraphicFramePr>
        <p:xfrm>
          <a:off x="301868" y="879728"/>
          <a:ext cx="9302263" cy="5639059"/>
        </p:xfrm>
        <a:graphic>
          <a:graphicData uri="http://schemas.openxmlformats.org/drawingml/2006/table">
            <a:tbl>
              <a:tblGrid>
                <a:gridCol w="915124"/>
                <a:gridCol w="1498962"/>
                <a:gridCol w="4062084"/>
                <a:gridCol w="1330649"/>
                <a:gridCol w="1495444"/>
              </a:tblGrid>
              <a:tr h="389241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Version</a:t>
                      </a:r>
                      <a:endParaRPr kumimoji="1" lang="en-US" altLang="ko-KR" sz="1200" b="1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Date</a:t>
                      </a:r>
                      <a:endParaRPr kumimoji="1" lang="en-US" altLang="ko-KR" sz="1200" b="1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중요사항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작성자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비고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86829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1.0</a:t>
                      </a: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19.10.28</a:t>
                      </a: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최초 작성</a:t>
                      </a: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김나현</a:t>
                      </a: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317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900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829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829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317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829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829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64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994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12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232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137"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Char char="•"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102249" tIns="57600" rIns="102249" bIns="576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2249" marR="102249" marT="57600" marB="57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100484" y="80387"/>
          <a:ext cx="972680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28"/>
                <a:gridCol w="1305393"/>
                <a:gridCol w="453069"/>
                <a:gridCol w="1889090"/>
                <a:gridCol w="1004835"/>
                <a:gridCol w="1595219"/>
                <a:gridCol w="876675"/>
                <a:gridCol w="1557495"/>
              </a:tblGrid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WEBMASTER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Ver.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1.0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김나현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19.10.28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웹 마스터</a:t>
                      </a:r>
                      <a:r>
                        <a:rPr lang="en-US" altLang="ko-KR" sz="1100"/>
                        <a:t>(Web Master)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사용자</a:t>
                      </a:r>
                      <a:r>
                        <a:rPr lang="en-US" altLang="ko-KR" sz="1100"/>
                        <a:t>(Client),</a:t>
                      </a:r>
                      <a:r>
                        <a:rPr lang="ko-KR" altLang="en-US" sz="1100"/>
                        <a:t>관리자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단위 업무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서비스 흐름도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서비스 흐름도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" name=""/>
          <p:cNvSpPr txBox="1"/>
          <p:nvPr/>
        </p:nvSpPr>
        <p:spPr>
          <a:xfrm>
            <a:off x="100011" y="1057274"/>
            <a:ext cx="3771900" cy="9029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메인</a:t>
            </a:r>
            <a:r>
              <a:rPr lang="en-US" altLang="ko-KR"/>
              <a:t>(</a:t>
            </a:r>
            <a:r>
              <a:rPr lang="ko-KR" altLang="en-US"/>
              <a:t>구글</a:t>
            </a:r>
            <a:r>
              <a:rPr lang="en-US" altLang="ko-KR"/>
              <a:t>)</a:t>
            </a:r>
            <a:r>
              <a:rPr lang="ko-KR" altLang="en-US"/>
              <a:t>부터 시작</a:t>
            </a:r>
            <a:endParaRPr lang="ko-KR" altLang="en-US"/>
          </a:p>
          <a:p>
            <a:pPr>
              <a:defRPr/>
            </a:pPr>
            <a:r>
              <a:rPr lang="ko-KR" altLang="en-US"/>
              <a:t>로그인 할 시</a:t>
            </a:r>
            <a:endParaRPr lang="ko-KR" altLang="en-US"/>
          </a:p>
          <a:p>
            <a:pPr>
              <a:defRPr/>
            </a:pPr>
            <a:r>
              <a:rPr lang="ko-KR" altLang="en-US"/>
              <a:t>회원 가입 여부 까지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100484" y="80387"/>
          <a:ext cx="972680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28"/>
                <a:gridCol w="1305393"/>
                <a:gridCol w="453069"/>
                <a:gridCol w="1889090"/>
                <a:gridCol w="1004835"/>
                <a:gridCol w="1595219"/>
                <a:gridCol w="876675"/>
                <a:gridCol w="1557495"/>
              </a:tblGrid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WEBMASTER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Ver.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1.0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김나현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19.10.28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웹 마스터</a:t>
                      </a:r>
                      <a:r>
                        <a:rPr lang="en-US" altLang="ko-KR" sz="1100"/>
                        <a:t>(Web Master)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사용자</a:t>
                      </a:r>
                      <a:r>
                        <a:rPr lang="en-US" altLang="ko-KR" sz="1100"/>
                        <a:t>(Client),</a:t>
                      </a:r>
                      <a:r>
                        <a:rPr lang="ko-KR" altLang="en-US" sz="1100"/>
                        <a:t>관리자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단위 업무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서비스 흐름도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서비스 흐름도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" name=""/>
          <p:cNvSpPr txBox="1"/>
          <p:nvPr/>
        </p:nvSpPr>
        <p:spPr>
          <a:xfrm>
            <a:off x="109535" y="1123950"/>
            <a:ext cx="3771901" cy="636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메인</a:t>
            </a:r>
            <a:r>
              <a:rPr lang="en-US" altLang="ko-KR"/>
              <a:t>(</a:t>
            </a:r>
            <a:r>
              <a:rPr lang="ko-KR" altLang="en-US"/>
              <a:t>구글</a:t>
            </a:r>
            <a:r>
              <a:rPr lang="en-US" altLang="ko-KR"/>
              <a:t>)</a:t>
            </a:r>
            <a:r>
              <a:rPr lang="ko-KR" altLang="en-US"/>
              <a:t>부터 시작</a:t>
            </a:r>
            <a:endParaRPr lang="ko-KR" altLang="en-US"/>
          </a:p>
          <a:p>
            <a:pPr>
              <a:defRPr/>
            </a:pPr>
            <a:r>
              <a:rPr lang="ko-KR" altLang="en-US"/>
              <a:t>관리자 코스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100484" y="80387"/>
          <a:ext cx="972680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28"/>
                <a:gridCol w="1305393"/>
                <a:gridCol w="453069"/>
                <a:gridCol w="1889090"/>
                <a:gridCol w="1004835"/>
                <a:gridCol w="1595219"/>
                <a:gridCol w="876675"/>
                <a:gridCol w="1557495"/>
              </a:tblGrid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WEBMASTER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Ver.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1.0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김나현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19.10.28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웹 마스터</a:t>
                      </a:r>
                      <a:r>
                        <a:rPr lang="en-US" altLang="ko-KR" sz="1100"/>
                        <a:t>(Web Master)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사용자</a:t>
                      </a:r>
                      <a:r>
                        <a:rPr lang="en-US" altLang="ko-KR" sz="1100"/>
                        <a:t>(Client),</a:t>
                      </a:r>
                      <a:r>
                        <a:rPr lang="ko-KR" altLang="en-US" sz="1100"/>
                        <a:t>관리자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단위 업무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서비스 흐름도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서비스 흐름도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" name=""/>
          <p:cNvSpPr txBox="1"/>
          <p:nvPr/>
        </p:nvSpPr>
        <p:spPr>
          <a:xfrm>
            <a:off x="109535" y="1114425"/>
            <a:ext cx="3771900" cy="636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메인</a:t>
            </a:r>
            <a:r>
              <a:rPr lang="en-US" altLang="ko-KR"/>
              <a:t>(</a:t>
            </a:r>
            <a:r>
              <a:rPr lang="ko-KR" altLang="en-US"/>
              <a:t>구글</a:t>
            </a:r>
            <a:r>
              <a:rPr lang="en-US" altLang="ko-KR"/>
              <a:t>)</a:t>
            </a:r>
            <a:r>
              <a:rPr lang="ko-KR" altLang="en-US"/>
              <a:t>부터 시작</a:t>
            </a:r>
            <a:endParaRPr lang="ko-KR" altLang="en-US"/>
          </a:p>
          <a:p>
            <a:pPr>
              <a:defRPr/>
            </a:pPr>
            <a:r>
              <a:rPr lang="ko-KR" altLang="en-US"/>
              <a:t>관리자 모듈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100484" y="80387"/>
          <a:ext cx="972680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28"/>
                <a:gridCol w="1305393"/>
                <a:gridCol w="453069"/>
                <a:gridCol w="1889090"/>
                <a:gridCol w="1004835"/>
                <a:gridCol w="1595219"/>
                <a:gridCol w="876675"/>
                <a:gridCol w="1557495"/>
              </a:tblGrid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WEBMASTER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Ver.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1.0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김나현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19.10.28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웹 마스터</a:t>
                      </a:r>
                      <a:r>
                        <a:rPr lang="en-US" altLang="ko-KR" sz="1100"/>
                        <a:t>(Web Master)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사용자</a:t>
                      </a:r>
                      <a:r>
                        <a:rPr lang="en-US" altLang="ko-KR" sz="1100"/>
                        <a:t>(Client),</a:t>
                      </a:r>
                      <a:r>
                        <a:rPr lang="ko-KR" altLang="en-US" sz="1100"/>
                        <a:t>관리자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단위 업무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서비스 흐름도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서비스 흐름도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" name=""/>
          <p:cNvSpPr txBox="1"/>
          <p:nvPr/>
        </p:nvSpPr>
        <p:spPr>
          <a:xfrm>
            <a:off x="100011" y="1076325"/>
            <a:ext cx="3771900" cy="636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메인</a:t>
            </a:r>
            <a:r>
              <a:rPr lang="en-US" altLang="ko-KR"/>
              <a:t>(</a:t>
            </a:r>
            <a:r>
              <a:rPr lang="ko-KR" altLang="en-US"/>
              <a:t>구글</a:t>
            </a:r>
            <a:r>
              <a:rPr lang="en-US" altLang="ko-KR"/>
              <a:t>)</a:t>
            </a:r>
            <a:r>
              <a:rPr lang="ko-KR" altLang="en-US"/>
              <a:t>부터 시작</a:t>
            </a:r>
            <a:endParaRPr lang="ko-KR" altLang="en-US"/>
          </a:p>
          <a:p>
            <a:pPr>
              <a:defRPr/>
            </a:pPr>
            <a:r>
              <a:rPr lang="ko-KR" altLang="en-US"/>
              <a:t>관리자 계정 관리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100484" y="80387"/>
          <a:ext cx="972680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28"/>
                <a:gridCol w="1305393"/>
                <a:gridCol w="453069"/>
                <a:gridCol w="1889090"/>
                <a:gridCol w="1004835"/>
                <a:gridCol w="1595219"/>
                <a:gridCol w="876675"/>
                <a:gridCol w="1557495"/>
              </a:tblGrid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WEBMASTER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Ver.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1.0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김나현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19.10.28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웹 마스터</a:t>
                      </a:r>
                      <a:r>
                        <a:rPr lang="en-US" altLang="ko-KR" sz="1100"/>
                        <a:t>(Web Master)</a:t>
                      </a:r>
                      <a:endParaRPr lang="en-US" altLang="ko-KR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사용자</a:t>
                      </a:r>
                      <a:r>
                        <a:rPr lang="en-US" altLang="ko-KR" sz="1100"/>
                        <a:t>(Client),</a:t>
                      </a:r>
                      <a:r>
                        <a:rPr lang="ko-KR" altLang="en-US" sz="1100"/>
                        <a:t>관리자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112542" marR="112542" marT="56271" marB="56271"/>
                </a:tc>
              </a:tr>
              <a:tr h="311500"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단위 업무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서비스 흐름도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 gridSpan="3">
                  <a:txBody>
                    <a:bodyPr vert="horz" lIns="112542" tIns="56271" rIns="112542" bIns="56271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서비스 흐름도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" name=""/>
          <p:cNvSpPr txBox="1"/>
          <p:nvPr/>
        </p:nvSpPr>
        <p:spPr>
          <a:xfrm>
            <a:off x="100010" y="1123950"/>
            <a:ext cx="37719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메인</a:t>
            </a:r>
            <a:r>
              <a:rPr lang="en-US" altLang="ko-KR"/>
              <a:t>(</a:t>
            </a:r>
            <a:r>
              <a:rPr lang="ko-KR" altLang="en-US"/>
              <a:t>구글</a:t>
            </a:r>
            <a:r>
              <a:rPr lang="en-US" altLang="ko-KR"/>
              <a:t>)</a:t>
            </a:r>
            <a:r>
              <a:rPr lang="ko-KR" altLang="en-US"/>
              <a:t>부터 시작</a:t>
            </a:r>
            <a:endParaRPr lang="ko-KR" altLang="en-US"/>
          </a:p>
          <a:p>
            <a:pPr>
              <a:defRPr/>
            </a:pPr>
            <a:r>
              <a:rPr lang="ko-KR" altLang="en-US"/>
              <a:t>블로그 클릭 시</a:t>
            </a:r>
            <a:endParaRPr lang="ko-KR" altLang="en-US"/>
          </a:p>
          <a:p>
            <a:pPr>
              <a:defRPr/>
            </a:pPr>
            <a:r>
              <a:rPr lang="ko-KR" altLang="en-US"/>
              <a:t>사용자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7C83FFB-98DA-46E2-9554-12EB37D7F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41389"/>
              </p:ext>
            </p:extLst>
          </p:nvPr>
        </p:nvGraphicFramePr>
        <p:xfrm>
          <a:off x="7458075" y="1014887"/>
          <a:ext cx="2369213" cy="5762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213">
                  <a:extLst>
                    <a:ext uri="{9D8B030D-6E8A-4147-A177-3AD203B41FA5}">
                      <a16:colId xmlns:a16="http://schemas.microsoft.com/office/drawing/2014/main" val="3077278216"/>
                    </a:ext>
                  </a:extLst>
                </a:gridCol>
              </a:tblGrid>
              <a:tr h="3117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화면 설계</a:t>
                      </a:r>
                    </a:p>
                  </a:txBody>
                  <a:tcPr marL="112542" marR="112542" marT="56271" marB="5627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89856"/>
                  </a:ext>
                </a:extLst>
              </a:tr>
              <a:tr h="30346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 </a:t>
                      </a:r>
                      <a:endParaRPr lang="ko-KR" altLang="en-US" sz="1100" dirty="0"/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2144431791"/>
                  </a:ext>
                </a:extLst>
              </a:tr>
              <a:tr h="313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개발 사항</a:t>
                      </a:r>
                    </a:p>
                  </a:txBody>
                  <a:tcPr marL="112542" marR="112542" marT="56271" marB="5627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784580"/>
                  </a:ext>
                </a:extLst>
              </a:tr>
              <a:tr h="2102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</a:t>
                      </a:r>
                      <a:endParaRPr lang="ko-KR" altLang="en-US" sz="1100" dirty="0"/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466173981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B2E2EE95-E906-4910-9FE9-2FD92BC84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04177"/>
              </p:ext>
            </p:extLst>
          </p:nvPr>
        </p:nvGraphicFramePr>
        <p:xfrm>
          <a:off x="100484" y="80387"/>
          <a:ext cx="972680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28">
                  <a:extLst>
                    <a:ext uri="{9D8B030D-6E8A-4147-A177-3AD203B41FA5}">
                      <a16:colId xmlns:a16="http://schemas.microsoft.com/office/drawing/2014/main" val="653342605"/>
                    </a:ext>
                  </a:extLst>
                </a:gridCol>
                <a:gridCol w="1305393">
                  <a:extLst>
                    <a:ext uri="{9D8B030D-6E8A-4147-A177-3AD203B41FA5}">
                      <a16:colId xmlns:a16="http://schemas.microsoft.com/office/drawing/2014/main" val="707162023"/>
                    </a:ext>
                  </a:extLst>
                </a:gridCol>
                <a:gridCol w="453069">
                  <a:extLst>
                    <a:ext uri="{9D8B030D-6E8A-4147-A177-3AD203B41FA5}">
                      <a16:colId xmlns:a16="http://schemas.microsoft.com/office/drawing/2014/main" val="523438281"/>
                    </a:ext>
                  </a:extLst>
                </a:gridCol>
                <a:gridCol w="1889090">
                  <a:extLst>
                    <a:ext uri="{9D8B030D-6E8A-4147-A177-3AD203B41FA5}">
                      <a16:colId xmlns:a16="http://schemas.microsoft.com/office/drawing/2014/main" val="2995161954"/>
                    </a:ext>
                  </a:extLst>
                </a:gridCol>
                <a:gridCol w="1004835">
                  <a:extLst>
                    <a:ext uri="{9D8B030D-6E8A-4147-A177-3AD203B41FA5}">
                      <a16:colId xmlns:a16="http://schemas.microsoft.com/office/drawing/2014/main" val="2485187884"/>
                    </a:ext>
                  </a:extLst>
                </a:gridCol>
                <a:gridCol w="1595219">
                  <a:extLst>
                    <a:ext uri="{9D8B030D-6E8A-4147-A177-3AD203B41FA5}">
                      <a16:colId xmlns:a16="http://schemas.microsoft.com/office/drawing/2014/main" val="3276225636"/>
                    </a:ext>
                  </a:extLst>
                </a:gridCol>
                <a:gridCol w="876675">
                  <a:extLst>
                    <a:ext uri="{9D8B030D-6E8A-4147-A177-3AD203B41FA5}">
                      <a16:colId xmlns:a16="http://schemas.microsoft.com/office/drawing/2014/main" val="1921005574"/>
                    </a:ext>
                  </a:extLst>
                </a:gridCol>
                <a:gridCol w="1557495">
                  <a:extLst>
                    <a:ext uri="{9D8B030D-6E8A-4147-A177-3AD203B41FA5}">
                      <a16:colId xmlns:a16="http://schemas.microsoft.com/office/drawing/2014/main" val="2666812176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프로젝트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WEBMASTER</a:t>
                      </a:r>
                      <a:endParaRPr lang="ko-KR" altLang="en-US" sz="1100" dirty="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Ver.</a:t>
                      </a:r>
                      <a:endParaRPr lang="ko-KR" altLang="en-US" sz="1100" b="1" dirty="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작성자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작성일자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3587255984"/>
                  </a:ext>
                </a:extLst>
              </a:tr>
              <a:tr h="3115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시스템 명</a:t>
                      </a:r>
                    </a:p>
                  </a:txBody>
                  <a:tcPr marL="112542" marR="112542" marT="56271" marB="56271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시스템구분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</a:t>
                      </a:r>
                      <a:r>
                        <a:rPr lang="en-US" altLang="ko-KR" sz="1100" dirty="0"/>
                        <a:t>(Client),</a:t>
                      </a:r>
                      <a:r>
                        <a:rPr lang="ko-KR" altLang="en-US" sz="1100" dirty="0"/>
                        <a:t>관리자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Page</a:t>
                      </a:r>
                      <a:endParaRPr lang="ko-KR" altLang="en-US" sz="1100" b="1" dirty="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93059852"/>
                  </a:ext>
                </a:extLst>
              </a:tr>
              <a:tr h="3115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단위 업무</a:t>
                      </a:r>
                    </a:p>
                  </a:txBody>
                  <a:tcPr marL="112542" marR="112542" marT="56271" marB="56271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디렉토리</a:t>
                      </a:r>
                    </a:p>
                  </a:txBody>
                  <a:tcPr marL="112542" marR="112542" marT="56271" marB="56271"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4820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638DBB-BD22-437B-8F0D-0F5DEBF54DA0}"/>
              </a:ext>
            </a:extLst>
          </p:cNvPr>
          <p:cNvSpPr/>
          <p:nvPr/>
        </p:nvSpPr>
        <p:spPr>
          <a:xfrm>
            <a:off x="219075" y="1285875"/>
            <a:ext cx="7000875" cy="540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작성할 페이지 넣기</a:t>
            </a:r>
          </a:p>
        </p:txBody>
      </p:sp>
    </p:spTree>
    <p:extLst>
      <p:ext uri="{BB962C8B-B14F-4D97-AF65-F5344CB8AC3E}">
        <p14:creationId xmlns:p14="http://schemas.microsoft.com/office/powerpoint/2010/main" val="2662509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89EF1-7E74-45A2-B013-EC85F556F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55D5B9-F725-4402-BC7F-1FA3BAAEB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WEBMASTER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02627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183</ep:Words>
  <ep:PresentationFormat>A4 용지(210x297mm)</ep:PresentationFormat>
  <ep:Paragraphs>18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COMA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2019-10-23T06:40:20.000</dcterms:created>
  <dc:creator>한 수빈</dc:creator>
  <cp:lastModifiedBy>yhana</cp:lastModifiedBy>
  <dcterms:modified xsi:type="dcterms:W3CDTF">2019-10-28T07:03:43.799</dcterms:modified>
  <cp:revision>23</cp:revision>
  <dc:title>ㅔ=</dc:title>
  <cp:version/>
</cp:coreProperties>
</file>