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mi/S7A0Zbwc+U1Mh2iwaE8/q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c81808ea3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c81808ea3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5c81808ea3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c81808ea3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c81808ea3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5c81808ea3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81808e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c81808e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5c81808ea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c81808ea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c81808ea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5c81808ea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c81808ea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c81808ea3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c81808ea3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c81808ea3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c81808ea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c81808ea3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c81808ea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c81808ea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5c81808ea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 and Subtitle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/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  <a:defRPr b="0" i="0" sz="3200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2 column">
  <p:cSld name="3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7"/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92" name="Google Shape;92;p27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>
              <a:gsLst>
                <a:gs pos="0">
                  <a:srgbClr val="1A012C"/>
                </a:gs>
                <a:gs pos="45000">
                  <a:srgbClr val="1A012C">
                    <a:alpha val="49803"/>
                  </a:srgbClr>
                </a:gs>
                <a:gs pos="100000">
                  <a:srgbClr val="4A017E">
                    <a:alpha val="4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 cap="flat" cmpd="sng" w="12700">
              <a:solidFill>
                <a:srgbClr val="69662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3" name="Google Shape;93;p2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4" name="Google Shape;94;p27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95" name="Google Shape;95;p27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7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27"/>
            <p:cNvGrpSpPr/>
            <p:nvPr/>
          </p:nvGrpSpPr>
          <p:grpSpPr>
            <a:xfrm rot="-973298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98" name="Google Shape;98;p27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7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0" name="Google Shape;100;p27"/>
          <p:cNvSpPr txBox="1"/>
          <p:nvPr>
            <p:ph type="title"/>
          </p:nvPr>
        </p:nvSpPr>
        <p:spPr>
          <a:xfrm>
            <a:off x="2932448" y="264160"/>
            <a:ext cx="6327105" cy="33739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" type="subTitle"/>
          </p:nvPr>
        </p:nvSpPr>
        <p:spPr>
          <a:xfrm>
            <a:off x="2932448" y="3962135"/>
            <a:ext cx="6327105" cy="2653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and 2 column">
  <p:cSld name="9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8"/>
          <p:cNvCxnSpPr/>
          <p:nvPr/>
        </p:nvCxnSpPr>
        <p:spPr>
          <a:xfrm>
            <a:off x="835831" y="2680134"/>
            <a:ext cx="3114078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8"/>
          <p:cNvSpPr txBox="1"/>
          <p:nvPr>
            <p:ph type="title"/>
          </p:nvPr>
        </p:nvSpPr>
        <p:spPr>
          <a:xfrm>
            <a:off x="835370" y="171396"/>
            <a:ext cx="3736630" cy="2202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841716" y="3078480"/>
            <a:ext cx="3108193" cy="3047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2 column">
  <p:cSld name="10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9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29"/>
          <p:cNvCxnSpPr/>
          <p:nvPr/>
        </p:nvCxnSpPr>
        <p:spPr>
          <a:xfrm>
            <a:off x="807039" y="1983416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29"/>
          <p:cNvSpPr txBox="1"/>
          <p:nvPr>
            <p:ph type="title"/>
          </p:nvPr>
        </p:nvSpPr>
        <p:spPr>
          <a:xfrm>
            <a:off x="733562" y="433906"/>
            <a:ext cx="10515601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" type="body"/>
          </p:nvPr>
        </p:nvSpPr>
        <p:spPr>
          <a:xfrm>
            <a:off x="814302" y="2465535"/>
            <a:ext cx="7303538" cy="3427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2" type="body"/>
          </p:nvPr>
        </p:nvSpPr>
        <p:spPr>
          <a:xfrm>
            <a:off x="8392160" y="2465388"/>
            <a:ext cx="2856865" cy="342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 column">
  <p:cSld name="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0"/>
          <p:cNvCxnSpPr/>
          <p:nvPr/>
        </p:nvCxnSpPr>
        <p:spPr>
          <a:xfrm>
            <a:off x="807039" y="1991547"/>
            <a:ext cx="10546763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30"/>
          <p:cNvSpPr txBox="1"/>
          <p:nvPr>
            <p:ph type="title"/>
          </p:nvPr>
        </p:nvSpPr>
        <p:spPr>
          <a:xfrm>
            <a:off x="835370" y="643842"/>
            <a:ext cx="10515601" cy="1140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30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30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bg>
      <p:bgPr>
        <a:gradFill>
          <a:gsLst>
            <a:gs pos="0">
              <a:schemeClr val="accent4"/>
            </a:gs>
            <a:gs pos="11979">
              <a:srgbClr val="022C94"/>
            </a:gs>
            <a:gs pos="35040">
              <a:srgbClr val="020B11"/>
            </a:gs>
            <a:gs pos="81987">
              <a:srgbClr val="4A017E"/>
            </a:gs>
            <a:gs pos="99000">
              <a:schemeClr val="dk2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31"/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25" name="Google Shape;125;p31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126" name="Google Shape;126;p31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 cap="flat" cmpd="sng" w="12700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1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8" name="Google Shape;128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1"/>
          <p:cNvSpPr txBox="1"/>
          <p:nvPr>
            <p:ph type="title"/>
          </p:nvPr>
        </p:nvSpPr>
        <p:spPr>
          <a:xfrm>
            <a:off x="835831" y="173735"/>
            <a:ext cx="4409514" cy="220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Arial"/>
              <a:buNone/>
              <a:defRPr sz="3200"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" type="body"/>
          </p:nvPr>
        </p:nvSpPr>
        <p:spPr>
          <a:xfrm>
            <a:off x="831850" y="3079119"/>
            <a:ext cx="4413250" cy="275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31" name="Google Shape;131;p31"/>
          <p:cNvCxnSpPr/>
          <p:nvPr/>
        </p:nvCxnSpPr>
        <p:spPr>
          <a:xfrm>
            <a:off x="835831" y="2679192"/>
            <a:ext cx="4101929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9"/>
          <p:cNvGrpSpPr/>
          <p:nvPr/>
        </p:nvGrpSpPr>
        <p:grpSpPr>
          <a:xfrm>
            <a:off x="0" y="-6350"/>
            <a:ext cx="12185770" cy="6864350"/>
            <a:chOff x="0" y="-6350"/>
            <a:chExt cx="12185770" cy="6864350"/>
          </a:xfrm>
        </p:grpSpPr>
        <p:sp>
          <p:nvSpPr>
            <p:cNvPr id="21" name="Google Shape;21;p19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Google Shape;22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" name="Google Shape;23;p19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24" name="Google Shape;24;p19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 cap="flat" cmpd="sng" w="12700">
                <a:solidFill>
                  <a:srgbClr val="82A6FD">
                    <a:alpha val="48627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" name="Google Shape;26;p19"/>
          <p:cNvSpPr txBox="1"/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" name="Google Shape;27;p19"/>
          <p:cNvCxnSpPr/>
          <p:nvPr/>
        </p:nvCxnSpPr>
        <p:spPr>
          <a:xfrm>
            <a:off x="835831" y="2620500"/>
            <a:ext cx="4471665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2 column">
  <p:cSld name="4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12600000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  <a:defRPr b="0" i="0" sz="600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54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>
            <a:gsLst>
              <a:gs pos="0">
                <a:srgbClr val="1A012C"/>
              </a:gs>
              <a:gs pos="45000">
                <a:srgbClr val="1A012C">
                  <a:alpha val="49803"/>
                </a:srgbClr>
              </a:gs>
              <a:gs pos="100000">
                <a:srgbClr val="4A017E">
                  <a:alpha val="49803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rgbClr val="696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799891" y="511762"/>
            <a:ext cx="4960830" cy="27851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subTitle"/>
          </p:nvPr>
        </p:nvSpPr>
        <p:spPr>
          <a:xfrm>
            <a:off x="802640" y="3484615"/>
            <a:ext cx="4958081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3200"/>
              <a:buNone/>
              <a:defRPr b="0" i="0" sz="3200" cap="none">
                <a:solidFill>
                  <a:srgbClr val="1BDEF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21"/>
          <p:cNvSpPr/>
          <p:nvPr>
            <p:ph idx="2" type="pic"/>
          </p:nvPr>
        </p:nvSpPr>
        <p:spPr>
          <a:xfrm>
            <a:off x="6497638" y="336550"/>
            <a:ext cx="5322887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2 column">
  <p:cSld name="7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2"/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5" name="Google Shape;45;p22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blue and purple spiral&#10;&#10;Description automatically generated" id="46" name="Google Shape;46;p22"/>
            <p:cNvPicPr preferRelativeResize="0"/>
            <p:nvPr/>
          </p:nvPicPr>
          <p:blipFill rotWithShape="1">
            <a:blip r:embed="rId2">
              <a:alphaModFix/>
            </a:blip>
            <a:srcRect b="-92" l="0" r="0" t="0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" name="Google Shape;47;p22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48" name="Google Shape;48;p22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" name="Google Shape;51;p22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52" name="Google Shape;52;p22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rect b="b" l="l" r="r" t="t"/>
                <a:pathLst>
                  <a:path extrusionOk="0" h="127713" w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rect b="b" l="l" r="r" t="t"/>
                <a:pathLst>
                  <a:path extrusionOk="0" h="91138" w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rgbClr val="82A6FD">
                  <a:alpha val="4901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54" name="Google Shape;54;p22"/>
          <p:cNvCxnSpPr/>
          <p:nvPr/>
        </p:nvCxnSpPr>
        <p:spPr>
          <a:xfrm>
            <a:off x="2369139" y="2002443"/>
            <a:ext cx="88735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2"/>
          <p:cNvSpPr txBox="1"/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2373002" y="2474811"/>
            <a:ext cx="4015098" cy="35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6995159" y="2474811"/>
            <a:ext cx="4227332" cy="352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2 column">
  <p:cSld name="6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79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350"/>
            <a:ext cx="2356339" cy="685386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3"/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63;p23"/>
          <p:cNvCxnSpPr/>
          <p:nvPr/>
        </p:nvCxnSpPr>
        <p:spPr>
          <a:xfrm>
            <a:off x="3305669" y="2002443"/>
            <a:ext cx="7922116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23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" type="body"/>
          </p:nvPr>
        </p:nvSpPr>
        <p:spPr>
          <a:xfrm>
            <a:off x="3305669" y="2470150"/>
            <a:ext cx="742081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rial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2 column">
  <p:cSld name="2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336550" y="336550"/>
            <a:ext cx="5303640" cy="61849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6889627" y="3104277"/>
            <a:ext cx="4371560" cy="3022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24"/>
          <p:cNvCxnSpPr/>
          <p:nvPr/>
        </p:nvCxnSpPr>
        <p:spPr>
          <a:xfrm>
            <a:off x="6889627" y="2679480"/>
            <a:ext cx="4352662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2 column">
  <p:cSld name="8_Title and 2 column">
    <p:bg>
      <p:bgPr>
        <a:gradFill>
          <a:gsLst>
            <a:gs pos="0">
              <a:schemeClr val="accent4"/>
            </a:gs>
            <a:gs pos="14000">
              <a:srgbClr val="0342DE"/>
            </a:gs>
            <a:gs pos="31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7800000" scaled="0"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25"/>
          <p:cNvCxnSpPr/>
          <p:nvPr/>
        </p:nvCxnSpPr>
        <p:spPr>
          <a:xfrm>
            <a:off x="807039" y="1983705"/>
            <a:ext cx="10435630" cy="0"/>
          </a:xfrm>
          <a:prstGeom prst="straightConnector1">
            <a:avLst/>
          </a:prstGeom>
          <a:noFill/>
          <a:ln cap="flat" cmpd="sng" w="25400">
            <a:solidFill>
              <a:srgbClr val="022C94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8" name="Google Shape;78;p25"/>
          <p:cNvGrpSpPr/>
          <p:nvPr/>
        </p:nvGrpSpPr>
        <p:grpSpPr>
          <a:xfrm flipH="1" rot="10800000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79" name="Google Shape;79;p25"/>
            <p:cNvSpPr/>
            <p:nvPr/>
          </p:nvSpPr>
          <p:spPr>
            <a:xfrm>
              <a:off x="1098137" y="2693558"/>
              <a:ext cx="128016" cy="128016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>
              <a:off x="1306906" y="3837599"/>
              <a:ext cx="100584" cy="100584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5"/>
            <p:cNvSpPr/>
            <p:nvPr/>
          </p:nvSpPr>
          <p:spPr>
            <a:xfrm>
              <a:off x="653351" y="4521502"/>
              <a:ext cx="45719" cy="37785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rgbClr val="82A6FD">
                <a:alpha val="4901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5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  <a:defRPr sz="32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>
            <a:off x="807038" y="2465539"/>
            <a:ext cx="3774587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eriod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rabi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AutoNum type="alphaLcParenR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2" type="body"/>
          </p:nvPr>
        </p:nvSpPr>
        <p:spPr>
          <a:xfrm>
            <a:off x="4927600" y="2465539"/>
            <a:ext cx="6315069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800"/>
              <a:buFont typeface="Arial"/>
              <a:buChar char="•"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336405" y="623728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chemeClr val="accent4"/>
            </a:gs>
            <a:gs pos="8000">
              <a:srgbClr val="0342DE"/>
            </a:gs>
            <a:gs pos="27000">
              <a:schemeClr val="dk1"/>
            </a:gs>
            <a:gs pos="81000">
              <a:srgbClr val="4A017E"/>
            </a:gs>
            <a:gs pos="93000">
              <a:schemeClr val="dk2"/>
            </a:gs>
            <a:gs pos="99000">
              <a:srgbClr val="FDB7FD"/>
            </a:gs>
            <a:gs pos="100000">
              <a:srgbClr val="FDB7FD"/>
            </a:gs>
          </a:gsLst>
          <a:lin ang="126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" y="1"/>
            <a:ext cx="121920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6"/>
          <p:cNvSpPr txBox="1"/>
          <p:nvPr>
            <p:ph type="title"/>
          </p:nvPr>
        </p:nvSpPr>
        <p:spPr>
          <a:xfrm>
            <a:off x="3" y="1821180"/>
            <a:ext cx="12191994" cy="3215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  <a:defRPr sz="6000" cap="none">
                <a:solidFill>
                  <a:srgbClr val="1BDEF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99000">
              <a:srgbClr val="05202E"/>
            </a:gs>
            <a:gs pos="100000">
              <a:srgbClr val="05202E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9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Relationship Id="rId4" Type="http://schemas.openxmlformats.org/officeDocument/2006/relationships/image" Target="../media/image8.jpg"/><Relationship Id="rId5" Type="http://schemas.openxmlformats.org/officeDocument/2006/relationships/image" Target="../media/image11.jpg"/><Relationship Id="rId6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title"/>
          </p:nvPr>
        </p:nvSpPr>
        <p:spPr>
          <a:xfrm>
            <a:off x="0" y="304799"/>
            <a:ext cx="12191998" cy="3215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Font typeface="Arial"/>
              <a:buNone/>
            </a:pPr>
            <a:r>
              <a:rPr lang="en-US"/>
              <a:t>CEAS BANK</a:t>
            </a:r>
            <a:endParaRPr/>
          </a:p>
        </p:txBody>
      </p:sp>
      <p:sp>
        <p:nvSpPr>
          <p:cNvPr id="138" name="Google Shape;138;p1"/>
          <p:cNvSpPr txBox="1"/>
          <p:nvPr>
            <p:ph idx="1" type="subTitle"/>
          </p:nvPr>
        </p:nvSpPr>
        <p:spPr>
          <a:xfrm>
            <a:off x="3" y="3670628"/>
            <a:ext cx="12191997" cy="2577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None/>
            </a:pPr>
            <a:r>
              <a:rPr lang="en-US"/>
              <a:t>PROIECT PIP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/>
          <p:nvPr>
            <p:ph type="title"/>
          </p:nvPr>
        </p:nvSpPr>
        <p:spPr>
          <a:xfrm>
            <a:off x="2399620" y="162560"/>
            <a:ext cx="8843050" cy="1616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DESCRIEREA PROIECTULUI</a:t>
            </a:r>
            <a:endParaRPr/>
          </a:p>
        </p:txBody>
      </p:sp>
      <p:sp>
        <p:nvSpPr>
          <p:cNvPr id="215" name="Google Shape;215;p6"/>
          <p:cNvSpPr txBox="1"/>
          <p:nvPr>
            <p:ph idx="1" type="body"/>
          </p:nvPr>
        </p:nvSpPr>
        <p:spPr>
          <a:xfrm>
            <a:off x="2194560" y="3944636"/>
            <a:ext cx="4443984" cy="72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>
                <a:solidFill>
                  <a:srgbClr val="1CDFF5"/>
                </a:solidFill>
              </a:rPr>
              <a:t>2.1.Ce este CEAS Bank?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1CDFF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rgbClr val="1CDFF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A clock with a logo on it&#10;&#10;AI-generated content may be incorrect." id="216" name="Google Shape;216;p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3774" y="2301176"/>
            <a:ext cx="3751285" cy="375128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3305669" y="113097"/>
            <a:ext cx="7420819" cy="1656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CEAS BANK</a:t>
            </a:r>
            <a:endParaRPr/>
          </a:p>
        </p:txBody>
      </p:sp>
      <p:sp>
        <p:nvSpPr>
          <p:cNvPr id="224" name="Google Shape;224;p7"/>
          <p:cNvSpPr txBox="1"/>
          <p:nvPr>
            <p:ph idx="1" type="body"/>
          </p:nvPr>
        </p:nvSpPr>
        <p:spPr>
          <a:xfrm>
            <a:off x="2926080" y="2470150"/>
            <a:ext cx="8869679" cy="36766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1CDFF5"/>
                </a:solidFill>
              </a:rPr>
              <a:t>  Aplicație backend bancară</a:t>
            </a:r>
            <a:r>
              <a:rPr lang="en-US" sz="2400"/>
              <a:t>, care prezintă următoarele facilități:	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Autentificare</a:t>
            </a:r>
            <a:r>
              <a:rPr lang="en-US" sz="1800"/>
              <a:t>: Acces securizat pentru utilizatori</a:t>
            </a:r>
            <a:endParaRPr sz="1800"/>
          </a:p>
          <a:p>
            <a:pPr indent="-342900" lvl="1" marL="8001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Bază de date</a:t>
            </a:r>
            <a:r>
              <a:rPr lang="en-US" sz="2000"/>
              <a:t>: Gestionarea datelor clienților în mod eficient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Tranzacții</a:t>
            </a:r>
            <a:r>
              <a:rPr lang="en-US" sz="2000"/>
              <a:t>: Transferuri rapide între clienți în timp real</a:t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Operațiuni</a:t>
            </a:r>
            <a:r>
              <a:rPr lang="en-US" sz="2000"/>
              <a:t>: Depuneri și retrageri facile</a:t>
            </a:r>
            <a:endParaRPr/>
          </a:p>
        </p:txBody>
      </p:sp>
      <p:sp>
        <p:nvSpPr>
          <p:cNvPr id="225" name="Google Shape;225;p7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/>
          <p:nvPr>
            <p:ph type="title"/>
          </p:nvPr>
        </p:nvSpPr>
        <p:spPr>
          <a:xfrm>
            <a:off x="6889627" y="173736"/>
            <a:ext cx="4352662" cy="2203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DESCRIEREA PROIECTULUI</a:t>
            </a:r>
            <a:endParaRPr/>
          </a:p>
        </p:txBody>
      </p:sp>
      <p:pic>
        <p:nvPicPr>
          <p:cNvPr descr="10 technologii, które zmienią gospodarkę do roku 2025 - ITwiz" id="232" name="Google Shape;232;p8"/>
          <p:cNvPicPr preferRelativeResize="0"/>
          <p:nvPr/>
        </p:nvPicPr>
        <p:blipFill rotWithShape="1">
          <a:blip r:embed="rId3">
            <a:alphaModFix/>
          </a:blip>
          <a:srcRect b="-2" l="22665" r="20094" t="0"/>
          <a:stretch/>
        </p:blipFill>
        <p:spPr>
          <a:xfrm>
            <a:off x="336550" y="336550"/>
            <a:ext cx="5303640" cy="61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33" name="Google Shape;233;p8"/>
          <p:cNvSpPr txBox="1"/>
          <p:nvPr>
            <p:ph idx="1" type="body"/>
          </p:nvPr>
        </p:nvSpPr>
        <p:spPr>
          <a:xfrm>
            <a:off x="6573597" y="3647069"/>
            <a:ext cx="4984722" cy="1666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1CDFF5"/>
                </a:solidFill>
              </a:rPr>
              <a:t>2.2 Unelte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rPr b="1" lang="en-US" sz="3200">
                <a:solidFill>
                  <a:srgbClr val="1CDFF5"/>
                </a:solidFill>
              </a:rPr>
              <a:t>și platforme utilizate</a:t>
            </a:r>
            <a:endParaRPr sz="3200"/>
          </a:p>
          <a:p>
            <a:pPr indent="0" lvl="0" marL="0" rtl="0" algn="ctr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34" name="Google Shape;234;p8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UNELTE ȘI PLATFORME UTILIZATE</a:t>
            </a:r>
            <a:endParaRPr/>
          </a:p>
        </p:txBody>
      </p:sp>
      <p:sp>
        <p:nvSpPr>
          <p:cNvPr id="241" name="Google Shape;241;p9"/>
          <p:cNvSpPr txBox="1"/>
          <p:nvPr>
            <p:ph idx="1" type="body"/>
          </p:nvPr>
        </p:nvSpPr>
        <p:spPr>
          <a:xfrm>
            <a:off x="521208" y="2465539"/>
            <a:ext cx="4700016" cy="3723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Jira</a:t>
            </a:r>
            <a:r>
              <a:rPr b="1" lang="en-US" sz="1500"/>
              <a:t>:</a:t>
            </a:r>
            <a:r>
              <a:rPr lang="en-US" sz="1500"/>
              <a:t> Gestionarea proiectului ;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GitHub</a:t>
            </a:r>
            <a:r>
              <a:rPr lang="en-US" sz="1500"/>
              <a:t>: Controlul versiunilor și colaborare</a:t>
            </a:r>
            <a:endParaRPr sz="1500"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Git:</a:t>
            </a:r>
            <a:r>
              <a:rPr lang="en-US" sz="1500"/>
              <a:t> Sisteme de control al versiunilor</a:t>
            </a:r>
            <a:endParaRPr sz="1500"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IntelliJ</a:t>
            </a:r>
            <a:r>
              <a:rPr lang="en-US" sz="1500"/>
              <a:t>: Mediu de dezvoltare integrat</a:t>
            </a:r>
            <a:endParaRPr sz="1500"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Java:</a:t>
            </a:r>
            <a:r>
              <a:rPr lang="en-US" sz="1500"/>
              <a:t> Limbaj de programare utilizat</a:t>
            </a:r>
            <a:endParaRPr sz="1500"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SpringBoot</a:t>
            </a:r>
            <a:r>
              <a:rPr lang="en-US" sz="1500"/>
              <a:t>: configurare și gestionare bază de date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US" sz="1500">
                <a:solidFill>
                  <a:srgbClr val="1CDFF5"/>
                </a:solidFill>
              </a:rPr>
              <a:t>Swagger</a:t>
            </a:r>
            <a:r>
              <a:rPr lang="en-US" sz="1500"/>
              <a:t>: Testare funcționalități</a:t>
            </a:r>
            <a:endParaRPr sz="1500"/>
          </a:p>
          <a:p>
            <a:pPr indent="-247650" lvl="0" marL="3429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/>
          </a:p>
        </p:txBody>
      </p:sp>
      <p:pic>
        <p:nvPicPr>
          <p:cNvPr descr="Jira (software) - Wikipedia"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6457" y="3146191"/>
            <a:ext cx="1958974" cy="82766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</a:t>
            </a:r>
            <a:endParaRPr/>
          </a:p>
        </p:txBody>
      </p:sp>
      <p:pic>
        <p:nvPicPr>
          <p:cNvPr descr="The Ultimate Guide to GitHub: Everything You Need to Know | by Kazem  Mirzaei | Medium" id="244" name="Google Shape;2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0210" y="4720056"/>
            <a:ext cx="1744623" cy="981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 - Wikipedia" id="245" name="Google Shape;24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14391" y="2282364"/>
            <a:ext cx="1996359" cy="834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ll IntelliJ IDEA Ultimate on Linux | Flathub" id="246" name="Google Shape;24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9522" y="4204409"/>
            <a:ext cx="1146294" cy="1146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 custom software development" id="247" name="Google Shape;24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613383" y="2894016"/>
            <a:ext cx="2293438" cy="14333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ervices Toolbox: Spring Boot | E4developer" id="248" name="Google Shape;248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6803" y="5350703"/>
            <a:ext cx="2283087" cy="11986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wagger 2.0 API integration to SpringBoot REST web service (Part 1: Basic  Integration) | Geek Culture" id="249" name="Google Shape;249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606881" y="4520012"/>
            <a:ext cx="2467316" cy="69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3.STRUCTURA PROIECTULUI</a:t>
            </a:r>
            <a:endParaRPr/>
          </a:p>
        </p:txBody>
      </p:sp>
      <p:sp>
        <p:nvSpPr>
          <p:cNvPr id="256" name="Google Shape;256;p10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DIAGRAMA UML</a:t>
            </a:r>
            <a:endParaRPr/>
          </a:p>
        </p:txBody>
      </p:sp>
      <p:sp>
        <p:nvSpPr>
          <p:cNvPr id="257" name="Google Shape;257;p10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" y="218029"/>
            <a:ext cx="11887200" cy="6421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4.TESTAREA APLICAȚIEI</a:t>
            </a:r>
            <a:endParaRPr/>
          </a:p>
        </p:txBody>
      </p:sp>
      <p:sp>
        <p:nvSpPr>
          <p:cNvPr id="271" name="Google Shape;271;p12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JUNIT</a:t>
            </a:r>
            <a:endParaRPr/>
          </a:p>
        </p:txBody>
      </p:sp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JUNIT - ACCOUNT SERVICE TEST</a:t>
            </a:r>
            <a:endParaRPr/>
          </a:p>
        </p:txBody>
      </p:sp>
      <p:sp>
        <p:nvSpPr>
          <p:cNvPr id="279" name="Google Shape;279;p13"/>
          <p:cNvSpPr txBox="1"/>
          <p:nvPr>
            <p:ph idx="1" type="body"/>
          </p:nvPr>
        </p:nvSpPr>
        <p:spPr>
          <a:xfrm>
            <a:off x="307829" y="2456395"/>
            <a:ext cx="4992624" cy="1612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-US" sz="1400"/>
              <a:t>Transferuri între conturi</a:t>
            </a:r>
            <a:r>
              <a:rPr lang="en-US" sz="1400"/>
              <a:t>: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Transfer corect între conturi (balanțe actualizate)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Verificare sold insuficient pentru expeditor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/>
              <a:t>Gestionarea erorilor pentru conturi inexistente</a:t>
            </a:r>
            <a:endParaRPr sz="1400"/>
          </a:p>
        </p:txBody>
      </p:sp>
      <p:sp>
        <p:nvSpPr>
          <p:cNvPr id="280" name="Google Shape;280;p1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6443529" y="2134074"/>
            <a:ext cx="5440642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1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Găsirea conturilor</a:t>
            </a: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Verificare conturi după ID-ul contului și ID-ul clientului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Gestionarea erorilor pentru conturi inexistente (AccountNotFoundException)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603282" y="4706030"/>
            <a:ext cx="5096284" cy="1503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Operațiuni pe cont</a:t>
            </a: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Depuneri: Adăugare corectă a sumelor în balanță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Retrageri: Scădere corectă a sumelor din balanță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Validare sold insuficient (InsufficientBalanceException)</a:t>
            </a:r>
            <a:endParaRPr/>
          </a:p>
          <a:p>
            <a:pPr indent="-254825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ct val="1000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varevisited: Top 20 JUnit Testing Interview Questions with Answers for  Java Programmers"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3173" y="4145815"/>
            <a:ext cx="3139398" cy="196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3"/>
          <p:cNvSpPr/>
          <p:nvPr/>
        </p:nvSpPr>
        <p:spPr>
          <a:xfrm>
            <a:off x="5074178" y="4492221"/>
            <a:ext cx="2259310" cy="1063492"/>
          </a:xfrm>
          <a:custGeom>
            <a:rect b="b" l="l" r="r" t="t"/>
            <a:pathLst>
              <a:path extrusionOk="0" h="888439" w="2259310">
                <a:moveTo>
                  <a:pt x="2259310" y="233911"/>
                </a:moveTo>
                <a:cubicBezTo>
                  <a:pt x="2065000" y="102847"/>
                  <a:pt x="1870690" y="-28217"/>
                  <a:pt x="1710670" y="5311"/>
                </a:cubicBezTo>
                <a:cubicBezTo>
                  <a:pt x="1550650" y="38839"/>
                  <a:pt x="1448542" y="290299"/>
                  <a:pt x="1299190" y="435079"/>
                </a:cubicBezTo>
                <a:cubicBezTo>
                  <a:pt x="1149838" y="579859"/>
                  <a:pt x="948670" y="846559"/>
                  <a:pt x="814558" y="873991"/>
                </a:cubicBezTo>
                <a:cubicBezTo>
                  <a:pt x="680446" y="901423"/>
                  <a:pt x="592054" y="610339"/>
                  <a:pt x="494518" y="599671"/>
                </a:cubicBezTo>
                <a:cubicBezTo>
                  <a:pt x="396982" y="589003"/>
                  <a:pt x="307066" y="768835"/>
                  <a:pt x="229342" y="809983"/>
                </a:cubicBezTo>
                <a:cubicBezTo>
                  <a:pt x="151618" y="851131"/>
                  <a:pt x="63226" y="843511"/>
                  <a:pt x="28174" y="846559"/>
                </a:cubicBezTo>
                <a:cubicBezTo>
                  <a:pt x="-6878" y="849607"/>
                  <a:pt x="-8402" y="950191"/>
                  <a:pt x="19030" y="828271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4864608" y="3222421"/>
            <a:ext cx="2468880" cy="1131482"/>
          </a:xfrm>
          <a:custGeom>
            <a:rect b="b" l="l" r="r" t="t"/>
            <a:pathLst>
              <a:path extrusionOk="0" h="1102691" w="2468880">
                <a:moveTo>
                  <a:pt x="2468880" y="1102691"/>
                </a:moveTo>
                <a:cubicBezTo>
                  <a:pt x="2298192" y="945719"/>
                  <a:pt x="2127504" y="788747"/>
                  <a:pt x="1993392" y="755219"/>
                </a:cubicBezTo>
                <a:cubicBezTo>
                  <a:pt x="1859280" y="721691"/>
                  <a:pt x="1778508" y="925907"/>
                  <a:pt x="1664208" y="901523"/>
                </a:cubicBezTo>
                <a:cubicBezTo>
                  <a:pt x="1549908" y="877139"/>
                  <a:pt x="1464564" y="695783"/>
                  <a:pt x="1307592" y="608915"/>
                </a:cubicBezTo>
                <a:cubicBezTo>
                  <a:pt x="1150620" y="522047"/>
                  <a:pt x="897636" y="415367"/>
                  <a:pt x="722376" y="380315"/>
                </a:cubicBezTo>
                <a:cubicBezTo>
                  <a:pt x="547116" y="345263"/>
                  <a:pt x="345948" y="453467"/>
                  <a:pt x="256032" y="398603"/>
                </a:cubicBezTo>
                <a:cubicBezTo>
                  <a:pt x="166116" y="343739"/>
                  <a:pt x="225552" y="109043"/>
                  <a:pt x="182880" y="51131"/>
                </a:cubicBezTo>
                <a:cubicBezTo>
                  <a:pt x="140208" y="-6781"/>
                  <a:pt x="27432" y="-26593"/>
                  <a:pt x="0" y="51131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5824725" y="2568578"/>
            <a:ext cx="2596899" cy="1500502"/>
          </a:xfrm>
          <a:custGeom>
            <a:rect b="b" l="l" r="r" t="t"/>
            <a:pathLst>
              <a:path extrusionOk="0" h="1500502" w="2596899">
                <a:moveTo>
                  <a:pt x="2596899" y="1500502"/>
                </a:moveTo>
                <a:cubicBezTo>
                  <a:pt x="2523747" y="1380106"/>
                  <a:pt x="2450595" y="1259710"/>
                  <a:pt x="2304291" y="1217038"/>
                </a:cubicBezTo>
                <a:cubicBezTo>
                  <a:pt x="2157987" y="1174366"/>
                  <a:pt x="1935483" y="1281046"/>
                  <a:pt x="1719075" y="1244470"/>
                </a:cubicBezTo>
                <a:cubicBezTo>
                  <a:pt x="1502667" y="1207894"/>
                  <a:pt x="1264923" y="1113406"/>
                  <a:pt x="1005843" y="997582"/>
                </a:cubicBezTo>
                <a:cubicBezTo>
                  <a:pt x="746763" y="881758"/>
                  <a:pt x="332235" y="668398"/>
                  <a:pt x="164595" y="549526"/>
                </a:cubicBezTo>
                <a:cubicBezTo>
                  <a:pt x="-3045" y="430654"/>
                  <a:pt x="3" y="362074"/>
                  <a:pt x="3" y="284350"/>
                </a:cubicBezTo>
                <a:cubicBezTo>
                  <a:pt x="3" y="206626"/>
                  <a:pt x="82299" y="130426"/>
                  <a:pt x="164595" y="83182"/>
                </a:cubicBezTo>
                <a:cubicBezTo>
                  <a:pt x="246891" y="35938"/>
                  <a:pt x="400815" y="-6734"/>
                  <a:pt x="493779" y="886"/>
                </a:cubicBezTo>
                <a:cubicBezTo>
                  <a:pt x="586743" y="8506"/>
                  <a:pt x="682755" y="106042"/>
                  <a:pt x="722379" y="128902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741680" y="430482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JUNIT – CLIENT SERVICE TEST</a:t>
            </a:r>
            <a:endParaRPr/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603282" y="2767225"/>
            <a:ext cx="4297902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>
                <a:solidFill>
                  <a:srgbClr val="1CDFF5"/>
                </a:solidFill>
              </a:rPr>
              <a:t>Creare client nou:</a:t>
            </a:r>
            <a:endParaRPr/>
          </a:p>
          <a:p>
            <a:pPr indent="-342900" lvl="1" marL="626364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/>
              <a:t>Validare creare client și cont asociat</a:t>
            </a:r>
            <a:endParaRPr b="1" sz="1600"/>
          </a:p>
          <a:p>
            <a:pPr indent="-342900" lvl="1" marL="626364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US" sz="1600"/>
              <a:t>Verificare username unic </a:t>
            </a:r>
            <a:endParaRPr/>
          </a:p>
          <a:p>
            <a:pPr indent="-241300" lvl="0" marL="3429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</a:t>
            </a:r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603282" y="4706030"/>
            <a:ext cx="5096284" cy="1503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7650" lvl="0" marL="3429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6693408" y="4407408"/>
            <a:ext cx="813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1418824" y="4077896"/>
            <a:ext cx="5681492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741680" y="4599676"/>
            <a:ext cx="3780028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Găsire client:</a:t>
            </a:r>
            <a:endParaRPr/>
          </a:p>
          <a:p>
            <a:pPr indent="-342900" lvl="1" marL="626364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Căutare client după ID</a:t>
            </a:r>
            <a:endParaRPr/>
          </a:p>
          <a:p>
            <a:pPr indent="-342900" lvl="1" marL="626364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Gestionare clienți inexistenți</a:t>
            </a:r>
            <a:endParaRPr b="1" i="0" sz="1600" u="none" cap="none" strike="noStrike">
              <a:solidFill>
                <a:srgbClr val="1CDFF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 txBox="1"/>
          <p:nvPr/>
        </p:nvSpPr>
        <p:spPr>
          <a:xfrm>
            <a:off x="7372568" y="2943056"/>
            <a:ext cx="4216150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Ștergere client:</a:t>
            </a:r>
            <a:endParaRPr/>
          </a:p>
          <a:p>
            <a:pPr indent="-342900" lvl="1" marL="626364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Confirmare ștergere client după ID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ser (computing) - Wikipedia"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1708" y="2940202"/>
            <a:ext cx="2859660" cy="28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/>
          <p:nvPr/>
        </p:nvSpPr>
        <p:spPr>
          <a:xfrm>
            <a:off x="7629626" y="4603248"/>
            <a:ext cx="3846884" cy="1472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rgbClr val="1CDFF5"/>
                </a:solidFill>
                <a:latin typeface="Arial"/>
                <a:ea typeface="Arial"/>
                <a:cs typeface="Arial"/>
                <a:sym typeface="Arial"/>
              </a:rPr>
              <a:t>Securitate</a:t>
            </a:r>
            <a:endParaRPr/>
          </a:p>
          <a:p>
            <a:pPr indent="-342900" lvl="1" marL="626364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1BDEF5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Criptare automată a parolei după crearea unui user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5. EVOLUȚIA CODULUI ÎN GIT</a:t>
            </a:r>
            <a:endParaRPr/>
          </a:p>
        </p:txBody>
      </p:sp>
      <p:sp>
        <p:nvSpPr>
          <p:cNvPr id="308" name="Google Shape;308;p15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COMMIT TREE</a:t>
            </a:r>
            <a:endParaRPr/>
          </a:p>
        </p:txBody>
      </p:sp>
      <p:sp>
        <p:nvSpPr>
          <p:cNvPr id="309" name="Google Shape;309;p15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4"/>
            </a:gs>
            <a:gs pos="14000">
              <a:srgbClr val="0342DE"/>
            </a:gs>
            <a:gs pos="55000">
              <a:srgbClr val="02090E"/>
            </a:gs>
            <a:gs pos="81000">
              <a:schemeClr val="accent6"/>
            </a:gs>
            <a:gs pos="100000">
              <a:schemeClr val="dk2"/>
            </a:gs>
          </a:gsLst>
          <a:lin ang="2700000" scaled="0"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"/>
          <p:cNvSpPr txBox="1"/>
          <p:nvPr>
            <p:ph type="title"/>
          </p:nvPr>
        </p:nvSpPr>
        <p:spPr>
          <a:xfrm>
            <a:off x="838201" y="365125"/>
            <a:ext cx="4466502" cy="1936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3200"/>
              <a:buFont typeface="Arial"/>
              <a:buNone/>
            </a:pPr>
            <a:r>
              <a:rPr lang="en-US"/>
              <a:t>CUPRINS</a:t>
            </a:r>
            <a:endParaRPr/>
          </a:p>
        </p:txBody>
      </p:sp>
      <p:sp>
        <p:nvSpPr>
          <p:cNvPr id="145" name="Google Shape;145;p2"/>
          <p:cNvSpPr txBox="1"/>
          <p:nvPr>
            <p:ph idx="1" type="body"/>
          </p:nvPr>
        </p:nvSpPr>
        <p:spPr>
          <a:xfrm>
            <a:off x="838201" y="3097848"/>
            <a:ext cx="4466504" cy="3405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1.Prezentare echipă și roluri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2.Descrierea proiectului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3. Structură: Diagrama UML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4.Testare Junit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5.Evoluția proiectului: Commit Tree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6.Concluzii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6" name="Google Shape;3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60" y="1217904"/>
            <a:ext cx="10895680" cy="525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6"/>
          <p:cNvSpPr txBox="1"/>
          <p:nvPr>
            <p:ph type="title"/>
          </p:nvPr>
        </p:nvSpPr>
        <p:spPr>
          <a:xfrm>
            <a:off x="-2354707" y="-327324"/>
            <a:ext cx="10500989" cy="1327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DFF5"/>
              </a:buClr>
              <a:buSzPts val="3200"/>
              <a:buFont typeface="Arial"/>
              <a:buNone/>
            </a:pPr>
            <a:r>
              <a:rPr lang="en-US">
                <a:solidFill>
                  <a:srgbClr val="1CDFF5"/>
                </a:solidFill>
              </a:rPr>
              <a:t>COMMIT TREE</a:t>
            </a:r>
            <a:endParaRPr>
              <a:solidFill>
                <a:srgbClr val="1CDFF5"/>
              </a:solidFill>
            </a:endParaRPr>
          </a:p>
        </p:txBody>
      </p:sp>
      <p:cxnSp>
        <p:nvCxnSpPr>
          <p:cNvPr id="318" name="Google Shape;318;p16"/>
          <p:cNvCxnSpPr/>
          <p:nvPr/>
        </p:nvCxnSpPr>
        <p:spPr>
          <a:xfrm>
            <a:off x="886968" y="1000140"/>
            <a:ext cx="4306824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c81808ea3_1_8"/>
          <p:cNvSpPr txBox="1"/>
          <p:nvPr>
            <p:ph idx="1" type="subTitle"/>
          </p:nvPr>
        </p:nvSpPr>
        <p:spPr>
          <a:xfrm>
            <a:off x="314843" y="696415"/>
            <a:ext cx="11562300" cy="23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Extinderi posibile în viitor</a:t>
            </a:r>
            <a:endParaRPr/>
          </a:p>
        </p:txBody>
      </p:sp>
      <p:sp>
        <p:nvSpPr>
          <p:cNvPr id="325" name="Google Shape;325;g35c81808ea3_1_8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35c81808ea3_1_8"/>
          <p:cNvSpPr txBox="1"/>
          <p:nvPr/>
        </p:nvSpPr>
        <p:spPr>
          <a:xfrm>
            <a:off x="870700" y="2220775"/>
            <a:ext cx="1031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Dezvoltarea interfetei Front-End</a:t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-"/>
            </a:pPr>
            <a:r>
              <a:rPr lang="en-US" sz="2400">
                <a:solidFill>
                  <a:schemeClr val="lt1"/>
                </a:solidFill>
              </a:rPr>
              <a:t>Securizarea endpointurilor prin JWT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c81808ea3_1_1"/>
          <p:cNvSpPr txBox="1"/>
          <p:nvPr>
            <p:ph type="title"/>
          </p:nvPr>
        </p:nvSpPr>
        <p:spPr>
          <a:xfrm>
            <a:off x="321894" y="1068270"/>
            <a:ext cx="11548200" cy="273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6. CONCLUZII</a:t>
            </a:r>
            <a:endParaRPr sz="6500"/>
          </a:p>
        </p:txBody>
      </p:sp>
      <p:sp>
        <p:nvSpPr>
          <p:cNvPr id="333" name="Google Shape;333;g35c81808ea3_1_1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1.PREZENTARE ECHIPĂ ȘI ROLURI</a:t>
            </a:r>
            <a:endParaRPr/>
          </a:p>
        </p:txBody>
      </p:sp>
      <p:sp>
        <p:nvSpPr>
          <p:cNvPr id="152" name="Google Shape;152;p3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CEAS BANK TEAM</a:t>
            </a:r>
            <a:endParaRPr/>
          </a:p>
        </p:txBody>
      </p:sp>
      <p:sp>
        <p:nvSpPr>
          <p:cNvPr id="153" name="Google Shape;153;p3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c81808ea3_0_0"/>
          <p:cNvSpPr txBox="1"/>
          <p:nvPr>
            <p:ph idx="1" type="subTitle"/>
          </p:nvPr>
        </p:nvSpPr>
        <p:spPr>
          <a:xfrm>
            <a:off x="314825" y="658120"/>
            <a:ext cx="11562300" cy="1099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Echipa</a:t>
            </a:r>
            <a:endParaRPr/>
          </a:p>
        </p:txBody>
      </p:sp>
      <p:sp>
        <p:nvSpPr>
          <p:cNvPr id="160" name="Google Shape;160;g35c81808ea3_0_0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35c81808ea3_0_0"/>
          <p:cNvSpPr txBox="1"/>
          <p:nvPr/>
        </p:nvSpPr>
        <p:spPr>
          <a:xfrm>
            <a:off x="531075" y="1968575"/>
            <a:ext cx="150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Coman Ștefan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2" name="Google Shape;162;g35c81808ea3_0_0"/>
          <p:cNvSpPr txBox="1"/>
          <p:nvPr/>
        </p:nvSpPr>
        <p:spPr>
          <a:xfrm>
            <a:off x="3346250" y="1968575"/>
            <a:ext cx="168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Tanasă Eduard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3" name="Google Shape;163;g35c81808ea3_0_0"/>
          <p:cNvSpPr txBox="1"/>
          <p:nvPr/>
        </p:nvSpPr>
        <p:spPr>
          <a:xfrm>
            <a:off x="5874375" y="1968575"/>
            <a:ext cx="23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Gabriel Codruț Mihăilă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4" name="Google Shape;164;g35c81808ea3_0_0"/>
          <p:cNvSpPr txBox="1"/>
          <p:nvPr/>
        </p:nvSpPr>
        <p:spPr>
          <a:xfrm>
            <a:off x="9343625" y="1968575"/>
            <a:ext cx="233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Andrei David Hurjui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65" name="Google Shape;165;g35c81808ea3_0_0" title="494579812_1372343223997042_1498261856185682529_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0400" y="2610325"/>
            <a:ext cx="1785850" cy="287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5c81808ea3_0_0" title="500382266_1342940976794826_8516794610331574785_n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43625" y="2610326"/>
            <a:ext cx="2047675" cy="287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5c81808ea3_0_0" title="coman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400" y="2807213"/>
            <a:ext cx="2047675" cy="248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5c81808ea3_0_0" title="received_1208387800025677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1350" y="2610325"/>
            <a:ext cx="2337900" cy="312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c81808ea3_0_11"/>
          <p:cNvSpPr txBox="1"/>
          <p:nvPr>
            <p:ph idx="1" type="subTitle"/>
          </p:nvPr>
        </p:nvSpPr>
        <p:spPr>
          <a:xfrm>
            <a:off x="314850" y="1131471"/>
            <a:ext cx="11562300" cy="135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Mod de comunicare</a:t>
            </a:r>
            <a:endParaRPr/>
          </a:p>
        </p:txBody>
      </p:sp>
      <p:sp>
        <p:nvSpPr>
          <p:cNvPr id="175" name="Google Shape;175;g35c81808ea3_0_11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35c81808ea3_0_11"/>
          <p:cNvSpPr txBox="1"/>
          <p:nvPr/>
        </p:nvSpPr>
        <p:spPr>
          <a:xfrm>
            <a:off x="606900" y="2160875"/>
            <a:ext cx="10978200" cy="3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Pentru întâlniri: Discord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Pentru comunicare generală: Messenger</a:t>
            </a:r>
            <a:br>
              <a:rPr lang="en-US" sz="2800">
                <a:solidFill>
                  <a:schemeClr val="lt1"/>
                </a:solidFill>
              </a:rPr>
            </a:br>
            <a:br>
              <a:rPr lang="en-US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81808ea3_0_19"/>
          <p:cNvSpPr txBox="1"/>
          <p:nvPr>
            <p:ph idx="1" type="subTitle"/>
          </p:nvPr>
        </p:nvSpPr>
        <p:spPr>
          <a:xfrm>
            <a:off x="314850" y="1149795"/>
            <a:ext cx="11562300" cy="11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Rolurile echipei</a:t>
            </a:r>
            <a:endParaRPr/>
          </a:p>
        </p:txBody>
      </p:sp>
      <p:sp>
        <p:nvSpPr>
          <p:cNvPr id="183" name="Google Shape;183;g35c81808ea3_0_19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35c81808ea3_0_19"/>
          <p:cNvSpPr txBox="1"/>
          <p:nvPr/>
        </p:nvSpPr>
        <p:spPr>
          <a:xfrm>
            <a:off x="373350" y="2884200"/>
            <a:ext cx="11445300" cy="2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 sz="2100">
                <a:solidFill>
                  <a:schemeClr val="lt1"/>
                </a:solidFill>
              </a:rPr>
              <a:t>Rolurile au fost asignate dinamic, adaptate pe parcursul proiectului.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 sz="2100">
                <a:solidFill>
                  <a:schemeClr val="lt1"/>
                </a:solidFill>
              </a:rPr>
              <a:t>La început: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Codruț și Andrei au lucrat la baza de date.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Coman și Edy s-au ocupat de funcționalitățile programului.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-"/>
            </a:pPr>
            <a:r>
              <a:rPr lang="en-US" sz="2100">
                <a:solidFill>
                  <a:schemeClr val="lt1"/>
                </a:solidFill>
              </a:rPr>
              <a:t>Ulterior, odată cu trecerea la o arhitectură Full Stack, rolurile s-au schimbat: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Andrei a preluat partea de documentație.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Edy a realizat tranziția aplicației la noua structură.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Coman și Codruț au contribuit la revizuire și testare.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c81808ea3_0_27"/>
          <p:cNvSpPr txBox="1"/>
          <p:nvPr>
            <p:ph idx="1" type="subTitle"/>
          </p:nvPr>
        </p:nvSpPr>
        <p:spPr>
          <a:xfrm>
            <a:off x="314850" y="1113170"/>
            <a:ext cx="11562300" cy="116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500"/>
              <a:t>Mod de propuneri și asignare taskuri</a:t>
            </a:r>
            <a:endParaRPr sz="5500"/>
          </a:p>
        </p:txBody>
      </p:sp>
      <p:sp>
        <p:nvSpPr>
          <p:cNvPr id="191" name="Google Shape;191;g35c81808ea3_0_27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35c81808ea3_0_27"/>
          <p:cNvSpPr txBox="1"/>
          <p:nvPr/>
        </p:nvSpPr>
        <p:spPr>
          <a:xfrm>
            <a:off x="336000" y="2975775"/>
            <a:ext cx="1152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Toate propunerile din canalele de comunicare au fost analizate și validate în funcție de timpul disponibil.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Timpul a fost principala constrângere în luarea deciziilor.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Taskurile au fost repartizate astfel încât fiecare membru să experimenteze mai multe părți ale proiectului, pentru învățare.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Estimarea inițială a duratei taskurilor a fost slabă. La început s-au respectat deadline-urile, apoi nu.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-"/>
            </a:pPr>
            <a:r>
              <a:rPr lang="en-US" sz="2000">
                <a:solidFill>
                  <a:schemeClr val="lt1"/>
                </a:solidFill>
              </a:rPr>
              <a:t>Deadline-urile nu au fost stabilite realist pe termen lung.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c81808ea3_0_35"/>
          <p:cNvSpPr txBox="1"/>
          <p:nvPr>
            <p:ph idx="1" type="subTitle"/>
          </p:nvPr>
        </p:nvSpPr>
        <p:spPr>
          <a:xfrm>
            <a:off x="314850" y="1763245"/>
            <a:ext cx="11562300" cy="107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500"/>
              <a:t>Probleme apărute în cadrul echipei</a:t>
            </a:r>
            <a:endParaRPr sz="5500"/>
          </a:p>
        </p:txBody>
      </p:sp>
      <p:sp>
        <p:nvSpPr>
          <p:cNvPr id="199" name="Google Shape;199;g35c81808ea3_0_35"/>
          <p:cNvSpPr txBox="1"/>
          <p:nvPr>
            <p:ph idx="12" type="sldNum"/>
          </p:nvPr>
        </p:nvSpPr>
        <p:spPr>
          <a:xfrm>
            <a:off x="9140971" y="6226198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35c81808ea3_0_35"/>
          <p:cNvSpPr txBox="1"/>
          <p:nvPr/>
        </p:nvSpPr>
        <p:spPr>
          <a:xfrm>
            <a:off x="593100" y="3323675"/>
            <a:ext cx="110058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-US" sz="1700">
                <a:solidFill>
                  <a:schemeClr val="lt1"/>
                </a:solidFill>
              </a:rPr>
              <a:t>Principala problemă a fost gestionarea timpului, din cauza implicării echipei în proiecte extracurriculare.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-US" sz="1700">
                <a:solidFill>
                  <a:schemeClr val="lt1"/>
                </a:solidFill>
              </a:rPr>
              <a:t>Soluția a fost o comunicare constantă în echipă.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-US" sz="1700">
                <a:solidFill>
                  <a:schemeClr val="lt1"/>
                </a:solidFill>
              </a:rPr>
              <a:t>Deadline-urile au fost ajustate realist, prin acord comun.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-US" sz="1700">
                <a:solidFill>
                  <a:schemeClr val="lt1"/>
                </a:solidFill>
              </a:rPr>
              <a:t>În cazul în care un membru nu putea participa la o ședință, se trimitea ulterior un brief scurt.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n-US" sz="1700">
                <a:solidFill>
                  <a:schemeClr val="lt1"/>
                </a:solidFill>
              </a:rPr>
              <a:t>Astfel, toată lumea era la curent cu taskurile și progresul echipei.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 txBox="1"/>
          <p:nvPr>
            <p:ph type="title"/>
          </p:nvPr>
        </p:nvSpPr>
        <p:spPr>
          <a:xfrm>
            <a:off x="321869" y="579120"/>
            <a:ext cx="11548261" cy="27333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2.DESCRIEREA PROIECTULUI</a:t>
            </a:r>
            <a:endParaRPr/>
          </a:p>
        </p:txBody>
      </p:sp>
      <p:sp>
        <p:nvSpPr>
          <p:cNvPr id="207" name="Google Shape;207;p5"/>
          <p:cNvSpPr txBox="1"/>
          <p:nvPr>
            <p:ph idx="1" type="subTitle"/>
          </p:nvPr>
        </p:nvSpPr>
        <p:spPr>
          <a:xfrm>
            <a:off x="321868" y="3484615"/>
            <a:ext cx="11562303" cy="2387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DEF5"/>
              </a:buClr>
              <a:buSzPts val="6000"/>
              <a:buNone/>
            </a:pPr>
            <a:r>
              <a:rPr lang="en-US"/>
              <a:t>CEAS BANK APPLICATION</a:t>
            </a:r>
            <a:endParaRPr/>
          </a:p>
        </p:txBody>
      </p:sp>
      <p:sp>
        <p:nvSpPr>
          <p:cNvPr id="208" name="Google Shape;208;p5"/>
          <p:cNvSpPr txBox="1"/>
          <p:nvPr>
            <p:ph idx="12" type="sldNum"/>
          </p:nvPr>
        </p:nvSpPr>
        <p:spPr>
          <a:xfrm>
            <a:off x="9140971" y="622619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2025-05-26T19:14:38Z</dcterms:created>
  <dc:creator>Ștefania-Mihaela Neagoie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