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2"/>
  </p:notesMasterIdLst>
  <p:sldIdLst>
    <p:sldId id="256" r:id="rId2"/>
    <p:sldId id="269" r:id="rId3"/>
    <p:sldId id="270" r:id="rId4"/>
    <p:sldId id="271" r:id="rId5"/>
    <p:sldId id="272" r:id="rId6"/>
    <p:sldId id="281" r:id="rId7"/>
    <p:sldId id="273" r:id="rId8"/>
    <p:sldId id="274" r:id="rId9"/>
    <p:sldId id="275" r:id="rId10"/>
    <p:sldId id="277" r:id="rId11"/>
    <p:sldId id="276" r:id="rId12"/>
    <p:sldId id="282" r:id="rId13"/>
    <p:sldId id="283" r:id="rId14"/>
    <p:sldId id="284" r:id="rId15"/>
    <p:sldId id="278" r:id="rId16"/>
    <p:sldId id="285" r:id="rId17"/>
    <p:sldId id="279" r:id="rId18"/>
    <p:sldId id="280" r:id="rId19"/>
    <p:sldId id="265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E8349DF-E235-4370-8B9E-5E5A8E761308}">
          <p14:sldIdLst>
            <p14:sldId id="256"/>
            <p14:sldId id="269"/>
            <p14:sldId id="270"/>
            <p14:sldId id="271"/>
            <p14:sldId id="272"/>
            <p14:sldId id="281"/>
            <p14:sldId id="273"/>
            <p14:sldId id="274"/>
            <p14:sldId id="275"/>
            <p14:sldId id="277"/>
            <p14:sldId id="276"/>
            <p14:sldId id="282"/>
            <p14:sldId id="283"/>
            <p14:sldId id="284"/>
            <p14:sldId id="278"/>
            <p14:sldId id="285"/>
            <p14:sldId id="279"/>
            <p14:sldId id="280"/>
            <p14:sldId id="265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BCFBCF-96FA-4D36-A4EE-F71C369150AD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F6501-D017-415D-B9A8-B56036D0E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47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236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65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0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29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171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23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71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16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14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32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82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084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ensorflow.org/guide/keras/writing_a_training_loop_from_scratch" TargetMode="External"/><Relationship Id="rId3" Type="http://schemas.openxmlformats.org/officeDocument/2006/relationships/hyperlink" Target="https://medium.com/analytics-vidhya/step-by-step-guide-to-setup-gpu-with-tensorflow-on-windows-laptop-c84634f59857" TargetMode="External"/><Relationship Id="rId7" Type="http://schemas.openxmlformats.org/officeDocument/2006/relationships/hyperlink" Target="https://github.com/open-mmlab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@Deeplearningai/playlists" TargetMode="External"/><Relationship Id="rId5" Type="http://schemas.openxmlformats.org/officeDocument/2006/relationships/hyperlink" Target="https://www.coursera.org/specializations/deep-learning" TargetMode="External"/><Relationship Id="rId4" Type="http://schemas.openxmlformats.org/officeDocument/2006/relationships/hyperlink" Target="https://karpathy.github.io/2019/04/25/recipe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bstract background of mesh">
            <a:extLst>
              <a:ext uri="{FF2B5EF4-FFF2-40B4-BE49-F238E27FC236}">
                <a16:creationId xmlns:a16="http://schemas.microsoft.com/office/drawing/2014/main" id="{F04B7880-6442-7C70-B7C1-BDF562EE80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0ECED5-FDB9-A51C-579E-0194D4AC5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726" y="2491996"/>
            <a:ext cx="11555520" cy="1874005"/>
          </a:xfrm>
        </p:spPr>
        <p:txBody>
          <a:bodyPr anchor="t">
            <a:noAutofit/>
          </a:bodyPr>
          <a:lstStyle/>
          <a:p>
            <a:pPr algn="ctr"/>
            <a:r>
              <a:rPr lang="en-US" sz="3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Basics of neural networks with </a:t>
            </a:r>
            <a:r>
              <a:rPr lang="en-US" sz="3600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sz="3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600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endParaRPr lang="en-US" sz="36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886895-74FE-8403-C095-A65A1E55B37B}"/>
              </a:ext>
            </a:extLst>
          </p:cNvPr>
          <p:cNvSpPr txBox="1"/>
          <p:nvPr/>
        </p:nvSpPr>
        <p:spPr>
          <a:xfrm>
            <a:off x="9013442" y="5643573"/>
            <a:ext cx="2512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</a:t>
            </a:r>
            <a:r>
              <a:rPr lang="ro-RO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ănac</a:t>
            </a:r>
            <a:r>
              <a:rPr lang="ro-RO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Dragoș-Mihail</a:t>
            </a:r>
            <a:endParaRPr lang="en-US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858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bstract background of mesh">
            <a:extLst>
              <a:ext uri="{FF2B5EF4-FFF2-40B4-BE49-F238E27FC236}">
                <a16:creationId xmlns:a16="http://schemas.microsoft.com/office/drawing/2014/main" id="{F04B7880-6442-7C70-B7C1-BDF562EE80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0ECED5-FDB9-A51C-579E-0194D4AC5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555520" cy="2736390"/>
          </a:xfrm>
        </p:spPr>
        <p:txBody>
          <a:bodyPr anchor="t">
            <a:noAutofit/>
          </a:bodyPr>
          <a:lstStyle/>
          <a:p>
            <a:pPr algn="ctr"/>
            <a:r>
              <a:rPr lang="en-US" sz="36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Pooling Layer</a:t>
            </a:r>
          </a:p>
        </p:txBody>
      </p:sp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98" name="Picture 2" descr="CNN | Introduction to Pooling Layer - GeeksforGeeks">
            <a:extLst>
              <a:ext uri="{FF2B5EF4-FFF2-40B4-BE49-F238E27FC236}">
                <a16:creationId xmlns:a16="http://schemas.microsoft.com/office/drawing/2014/main" id="{52F40CF8-042E-EFD9-8823-F65DDDBE2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292" y="2065802"/>
            <a:ext cx="7871416" cy="280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335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bstract background of mesh">
            <a:extLst>
              <a:ext uri="{FF2B5EF4-FFF2-40B4-BE49-F238E27FC236}">
                <a16:creationId xmlns:a16="http://schemas.microsoft.com/office/drawing/2014/main" id="{F04B7880-6442-7C70-B7C1-BDF562EE80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0ECED5-FDB9-A51C-579E-0194D4AC5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555520" cy="2736390"/>
          </a:xfrm>
        </p:spPr>
        <p:txBody>
          <a:bodyPr anchor="t">
            <a:noAutofit/>
          </a:bodyPr>
          <a:lstStyle/>
          <a:p>
            <a:pPr algn="ctr"/>
            <a:r>
              <a:rPr lang="en-US" sz="36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Dense Layer</a:t>
            </a:r>
          </a:p>
        </p:txBody>
      </p:sp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84" name="Picture 12" descr="Flatten and Dense layers | Computer Vision with Keras p.6 - Pysource">
            <a:extLst>
              <a:ext uri="{FF2B5EF4-FFF2-40B4-BE49-F238E27FC236}">
                <a16:creationId xmlns:a16="http://schemas.microsoft.com/office/drawing/2014/main" id="{CE696CFC-2F2A-8A02-DBD2-EBE2313A5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408" y="1527618"/>
            <a:ext cx="6191903" cy="437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878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bstract background of mesh">
            <a:extLst>
              <a:ext uri="{FF2B5EF4-FFF2-40B4-BE49-F238E27FC236}">
                <a16:creationId xmlns:a16="http://schemas.microsoft.com/office/drawing/2014/main" id="{F04B7880-6442-7C70-B7C1-BDF562EE80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0ECED5-FDB9-A51C-579E-0194D4AC5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555520" cy="2736390"/>
          </a:xfrm>
        </p:spPr>
        <p:txBody>
          <a:bodyPr anchor="t">
            <a:noAutofit/>
          </a:bodyPr>
          <a:lstStyle/>
          <a:p>
            <a:pPr algn="ctr"/>
            <a:r>
              <a:rPr lang="en-US" sz="36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functions</a:t>
            </a:r>
            <a:br>
              <a:rPr lang="en-US" sz="36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</a:p>
        </p:txBody>
      </p:sp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4" name="Picture 10" descr="Derivative of the Sigmoid function | by Arc | Towards Data Science">
            <a:extLst>
              <a:ext uri="{FF2B5EF4-FFF2-40B4-BE49-F238E27FC236}">
                <a16:creationId xmlns:a16="http://schemas.microsoft.com/office/drawing/2014/main" id="{463EB0A5-7E54-8DC2-264F-847EB14C4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261" y="2117896"/>
            <a:ext cx="10164856" cy="389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302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bstract background of mesh">
            <a:extLst>
              <a:ext uri="{FF2B5EF4-FFF2-40B4-BE49-F238E27FC236}">
                <a16:creationId xmlns:a16="http://schemas.microsoft.com/office/drawing/2014/main" id="{F04B7880-6442-7C70-B7C1-BDF562EE80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0ECED5-FDB9-A51C-579E-0194D4AC5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555520" cy="2736390"/>
          </a:xfrm>
        </p:spPr>
        <p:txBody>
          <a:bodyPr anchor="t">
            <a:noAutofit/>
          </a:bodyPr>
          <a:lstStyle/>
          <a:p>
            <a:pPr algn="ctr"/>
            <a:r>
              <a:rPr lang="en-US" sz="36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functions</a:t>
            </a:r>
            <a:br>
              <a:rPr lang="en-US" sz="36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i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US" sz="3600" b="1" i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What is ReLU and Sigmoid activation function? - Nomidl">
            <a:extLst>
              <a:ext uri="{FF2B5EF4-FFF2-40B4-BE49-F238E27FC236}">
                <a16:creationId xmlns:a16="http://schemas.microsoft.com/office/drawing/2014/main" id="{2335D799-4CAF-97CA-8D8D-FF2231662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20" y="1931414"/>
            <a:ext cx="5233992" cy="3326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7: ReLU activation function and its derivative | Download Scientific Diagram">
            <a:extLst>
              <a:ext uri="{FF2B5EF4-FFF2-40B4-BE49-F238E27FC236}">
                <a16:creationId xmlns:a16="http://schemas.microsoft.com/office/drawing/2014/main" id="{3829D1B0-54A5-0AD9-6BBA-5D6CA3EC1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725" y="1931414"/>
            <a:ext cx="6048395" cy="3360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886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bstract background of mesh">
            <a:extLst>
              <a:ext uri="{FF2B5EF4-FFF2-40B4-BE49-F238E27FC236}">
                <a16:creationId xmlns:a16="http://schemas.microsoft.com/office/drawing/2014/main" id="{F04B7880-6442-7C70-B7C1-BDF562EE80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0ECED5-FDB9-A51C-579E-0194D4AC5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555520" cy="2736390"/>
          </a:xfrm>
        </p:spPr>
        <p:txBody>
          <a:bodyPr anchor="t">
            <a:noAutofit/>
          </a:bodyPr>
          <a:lstStyle/>
          <a:p>
            <a:pPr algn="ctr"/>
            <a:r>
              <a:rPr lang="en-US" sz="36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functions</a:t>
            </a:r>
            <a:br>
              <a:rPr lang="en-US" sz="36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i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lang="en-US" sz="3600" b="1" i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2" name="Picture 4" descr="Softmax Function: Advantages and Applications | BotPenguin">
            <a:extLst>
              <a:ext uri="{FF2B5EF4-FFF2-40B4-BE49-F238E27FC236}">
                <a16:creationId xmlns:a16="http://schemas.microsoft.com/office/drawing/2014/main" id="{C19E7B19-626F-8ECC-39C9-A81AA1B44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651" y="2195627"/>
            <a:ext cx="7472698" cy="384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890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bstract background of mesh">
            <a:extLst>
              <a:ext uri="{FF2B5EF4-FFF2-40B4-BE49-F238E27FC236}">
                <a16:creationId xmlns:a16="http://schemas.microsoft.com/office/drawing/2014/main" id="{F04B7880-6442-7C70-B7C1-BDF562EE80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0ECED5-FDB9-A51C-579E-0194D4AC5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555520" cy="2736390"/>
          </a:xfrm>
        </p:spPr>
        <p:txBody>
          <a:bodyPr anchor="t">
            <a:noAutofit/>
          </a:bodyPr>
          <a:lstStyle/>
          <a:p>
            <a:pPr algn="ctr"/>
            <a:r>
              <a:rPr lang="en-US" sz="36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are Neural Networks learning?</a:t>
            </a:r>
            <a:br>
              <a:rPr lang="en-US" sz="36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</a:t>
            </a:r>
          </a:p>
        </p:txBody>
      </p:sp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22" name="Picture 2" descr="Gradient Descent - Gradient descent - Product Manager's Artificial  Intelligence Learning Library">
            <a:extLst>
              <a:ext uri="{FF2B5EF4-FFF2-40B4-BE49-F238E27FC236}">
                <a16:creationId xmlns:a16="http://schemas.microsoft.com/office/drawing/2014/main" id="{202EE52E-5B0A-F2CE-66BE-2D3620B95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836" y="2357356"/>
            <a:ext cx="659130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498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bstract background of mesh">
            <a:extLst>
              <a:ext uri="{FF2B5EF4-FFF2-40B4-BE49-F238E27FC236}">
                <a16:creationId xmlns:a16="http://schemas.microsoft.com/office/drawing/2014/main" id="{F04B7880-6442-7C70-B7C1-BDF562EE80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0ECED5-FDB9-A51C-579E-0194D4AC5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555520" cy="2736390"/>
          </a:xfrm>
        </p:spPr>
        <p:txBody>
          <a:bodyPr anchor="t">
            <a:noAutofit/>
          </a:bodyPr>
          <a:lstStyle/>
          <a:p>
            <a:pPr algn="ctr"/>
            <a:r>
              <a:rPr lang="en-US" sz="36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</a:p>
        </p:txBody>
      </p:sp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B9D2B83-6F99-274F-AC89-29E3B142A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61" y="2080567"/>
            <a:ext cx="4077269" cy="19338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4D69FA-62D0-BE81-2DFA-41329B210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923" y="4567726"/>
            <a:ext cx="7135221" cy="1228896"/>
          </a:xfrm>
          <a:prstGeom prst="rect">
            <a:avLst/>
          </a:prstGeom>
        </p:spPr>
      </p:pic>
      <p:pic>
        <p:nvPicPr>
          <p:cNvPr id="3076" name="Picture 4" descr="SUBOPTIMaL - Mean Squared Error (MSE)">
            <a:extLst>
              <a:ext uri="{FF2B5EF4-FFF2-40B4-BE49-F238E27FC236}">
                <a16:creationId xmlns:a16="http://schemas.microsoft.com/office/drawing/2014/main" id="{FD47676D-061C-DF0C-3A2B-49A34622B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86" y="1589160"/>
            <a:ext cx="4640062" cy="261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9EF5A9-654D-6206-84E3-B4331CA965A0}"/>
              </a:ext>
            </a:extLst>
          </p:cNvPr>
          <p:cNvSpPr txBox="1"/>
          <p:nvPr/>
        </p:nvSpPr>
        <p:spPr>
          <a:xfrm>
            <a:off x="8265111" y="1573078"/>
            <a:ext cx="2467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Cross entropy</a:t>
            </a:r>
          </a:p>
        </p:txBody>
      </p:sp>
    </p:spTree>
    <p:extLst>
      <p:ext uri="{BB962C8B-B14F-4D97-AF65-F5344CB8AC3E}">
        <p14:creationId xmlns:p14="http://schemas.microsoft.com/office/powerpoint/2010/main" val="1092356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bstract background of mesh">
            <a:extLst>
              <a:ext uri="{FF2B5EF4-FFF2-40B4-BE49-F238E27FC236}">
                <a16:creationId xmlns:a16="http://schemas.microsoft.com/office/drawing/2014/main" id="{F04B7880-6442-7C70-B7C1-BDF562EE80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0ECED5-FDB9-A51C-579E-0194D4AC5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555520" cy="2736390"/>
          </a:xfrm>
        </p:spPr>
        <p:txBody>
          <a:bodyPr anchor="t">
            <a:noAutofit/>
          </a:bodyPr>
          <a:lstStyle/>
          <a:p>
            <a:pPr algn="ctr"/>
            <a:r>
              <a:rPr lang="en-US" sz="36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are Neural Networks learning?</a:t>
            </a:r>
            <a:br>
              <a:rPr lang="en-US" sz="36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Backpropagation</a:t>
            </a:r>
          </a:p>
        </p:txBody>
      </p:sp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46" name="Picture 2" descr="Backpropagation for Dummies. All the math behind, simplest than… | by  Diletta Goglia | Analytics Vidhya | Medium">
            <a:extLst>
              <a:ext uri="{FF2B5EF4-FFF2-40B4-BE49-F238E27FC236}">
                <a16:creationId xmlns:a16="http://schemas.microsoft.com/office/drawing/2014/main" id="{B3C7F57E-B55A-C625-E5DB-6C5DE8680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9" y="1847191"/>
            <a:ext cx="7403977" cy="447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614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bstract background of mesh">
            <a:extLst>
              <a:ext uri="{FF2B5EF4-FFF2-40B4-BE49-F238E27FC236}">
                <a16:creationId xmlns:a16="http://schemas.microsoft.com/office/drawing/2014/main" id="{F04B7880-6442-7C70-B7C1-BDF562EE80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0ECED5-FDB9-A51C-579E-0194D4AC5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555520" cy="2736390"/>
          </a:xfrm>
        </p:spPr>
        <p:txBody>
          <a:bodyPr anchor="t">
            <a:noAutofit/>
          </a:bodyPr>
          <a:lstStyle/>
          <a:p>
            <a:pPr algn="ctr"/>
            <a:r>
              <a:rPr lang="en-US" sz="36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Useful resources</a:t>
            </a:r>
          </a:p>
        </p:txBody>
      </p:sp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5BBFA14-E38C-FDBB-35DF-E0E05DC03E0D}"/>
              </a:ext>
            </a:extLst>
          </p:cNvPr>
          <p:cNvSpPr txBox="1"/>
          <p:nvPr/>
        </p:nvSpPr>
        <p:spPr>
          <a:xfrm>
            <a:off x="754603" y="2494624"/>
            <a:ext cx="106975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Setup GPU: </a:t>
            </a:r>
            <a:r>
              <a:rPr lang="en-US" dirty="0">
                <a:solidFill>
                  <a:schemeClr val="bg2"/>
                </a:solidFill>
                <a:hlinkClick r:id="rId3"/>
              </a:rPr>
              <a:t>https://medium.com/analytics-vidhya/step-by-step-guide-to-setup-gpu-with-tensorflow-on-windows-laptop-c84634f59857</a:t>
            </a:r>
            <a:endParaRPr lang="en-US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Recipe for training Neural Networks: </a:t>
            </a:r>
            <a:r>
              <a:rPr lang="en-US" dirty="0">
                <a:solidFill>
                  <a:schemeClr val="bg2"/>
                </a:solidFill>
                <a:hlinkClick r:id="rId4"/>
              </a:rPr>
              <a:t>https://karpathy.github.io/2019/04/25/recipe/</a:t>
            </a:r>
            <a:endParaRPr lang="en-US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Coursera Deep learning specialization: </a:t>
            </a:r>
            <a:r>
              <a:rPr lang="en-US" dirty="0">
                <a:solidFill>
                  <a:schemeClr val="bg2"/>
                </a:solidFill>
                <a:hlinkClick r:id="rId5"/>
              </a:rPr>
              <a:t>https://www.coursera.org/specializations/deep-learning</a:t>
            </a:r>
            <a:endParaRPr lang="en-US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Also, the same as above but free: </a:t>
            </a:r>
            <a:r>
              <a:rPr lang="en-US" dirty="0">
                <a:solidFill>
                  <a:schemeClr val="bg2"/>
                </a:solidFill>
                <a:hlinkClick r:id="rId6"/>
              </a:rPr>
              <a:t>https://www.youtube.com/@Deeplearningai/playlists</a:t>
            </a:r>
            <a:endParaRPr lang="en-US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For second year students at UBB: Computer vision and deep learning optional course in the final year by Diana Laura Borza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For </a:t>
            </a:r>
            <a:r>
              <a:rPr lang="en-US" dirty="0" err="1">
                <a:solidFill>
                  <a:schemeClr val="bg2"/>
                </a:solidFill>
              </a:rPr>
              <a:t>PyTorch</a:t>
            </a:r>
            <a:r>
              <a:rPr lang="en-US" dirty="0">
                <a:solidFill>
                  <a:schemeClr val="bg2"/>
                </a:solidFill>
              </a:rPr>
              <a:t> enthusiasts: </a:t>
            </a:r>
            <a:r>
              <a:rPr lang="en-US" dirty="0">
                <a:solidFill>
                  <a:schemeClr val="bg2"/>
                </a:solidFill>
                <a:hlinkClick r:id="rId7"/>
              </a:rPr>
              <a:t>https://github.com/open-mmlab</a:t>
            </a:r>
            <a:endParaRPr lang="en-US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2"/>
                </a:solidFill>
              </a:rPr>
              <a:t>Tensorflow</a:t>
            </a:r>
            <a:r>
              <a:rPr lang="en-US" dirty="0">
                <a:solidFill>
                  <a:schemeClr val="bg2"/>
                </a:solidFill>
              </a:rPr>
              <a:t> docs: </a:t>
            </a:r>
            <a:r>
              <a:rPr lang="en-US" dirty="0">
                <a:solidFill>
                  <a:schemeClr val="bg2"/>
                </a:solidFill>
                <a:hlinkClick r:id="rId8"/>
              </a:rPr>
              <a:t>https://www.tensorflow.org/guide/keras/writing_a_training_loop_from_scratch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936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bstract background of mesh">
            <a:extLst>
              <a:ext uri="{FF2B5EF4-FFF2-40B4-BE49-F238E27FC236}">
                <a16:creationId xmlns:a16="http://schemas.microsoft.com/office/drawing/2014/main" id="{F04B7880-6442-7C70-B7C1-BDF562EE80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0ECED5-FDB9-A51C-579E-0194D4AC5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2358675"/>
            <a:ext cx="11555520" cy="1087889"/>
          </a:xfrm>
        </p:spPr>
        <p:txBody>
          <a:bodyPr anchor="t">
            <a:noAutofit/>
          </a:bodyPr>
          <a:lstStyle/>
          <a:p>
            <a:pPr algn="ctr"/>
            <a:r>
              <a:rPr lang="en-US" sz="54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0B2B9CB-87D8-04B4-1456-E531F74F022D}"/>
              </a:ext>
            </a:extLst>
          </p:cNvPr>
          <p:cNvSpPr txBox="1">
            <a:spLocks/>
          </p:cNvSpPr>
          <p:nvPr/>
        </p:nvSpPr>
        <p:spPr>
          <a:xfrm>
            <a:off x="1524461" y="2100227"/>
            <a:ext cx="111470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05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bstract background of mesh">
            <a:extLst>
              <a:ext uri="{FF2B5EF4-FFF2-40B4-BE49-F238E27FC236}">
                <a16:creationId xmlns:a16="http://schemas.microsoft.com/office/drawing/2014/main" id="{F04B7880-6442-7C70-B7C1-BDF562EE80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0ECED5-FDB9-A51C-579E-0194D4AC5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555520" cy="2736390"/>
          </a:xfrm>
        </p:spPr>
        <p:txBody>
          <a:bodyPr anchor="t">
            <a:noAutofit/>
          </a:bodyPr>
          <a:lstStyle/>
          <a:p>
            <a:pPr algn="ctr"/>
            <a:r>
              <a:rPr lang="en-US" sz="36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“Rules”</a:t>
            </a:r>
          </a:p>
        </p:txBody>
      </p:sp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248EB29-AAA8-2E33-083C-97FBF128D6F2}"/>
              </a:ext>
            </a:extLst>
          </p:cNvPr>
          <p:cNvSpPr txBox="1"/>
          <p:nvPr/>
        </p:nvSpPr>
        <p:spPr>
          <a:xfrm>
            <a:off x="1997476" y="2102830"/>
            <a:ext cx="764367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Ask questions anytime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Casual atmosphere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One idea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Feel free to contribute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818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bstract background of mesh">
            <a:extLst>
              <a:ext uri="{FF2B5EF4-FFF2-40B4-BE49-F238E27FC236}">
                <a16:creationId xmlns:a16="http://schemas.microsoft.com/office/drawing/2014/main" id="{F04B7880-6442-7C70-B7C1-BDF562EE80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0ECED5-FDB9-A51C-579E-0194D4AC5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726" y="2622975"/>
            <a:ext cx="11555520" cy="2736390"/>
          </a:xfrm>
        </p:spPr>
        <p:txBody>
          <a:bodyPr anchor="t">
            <a:noAutofit/>
          </a:bodyPr>
          <a:lstStyle/>
          <a:p>
            <a:pPr algn="ctr"/>
            <a:r>
              <a:rPr lang="en-US" sz="8800" b="1" i="1" dirty="0">
                <a:solidFill>
                  <a:srgbClr val="FFFF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Thank you!</a:t>
            </a:r>
          </a:p>
        </p:txBody>
      </p:sp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994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bstract background of mesh">
            <a:extLst>
              <a:ext uri="{FF2B5EF4-FFF2-40B4-BE49-F238E27FC236}">
                <a16:creationId xmlns:a16="http://schemas.microsoft.com/office/drawing/2014/main" id="{F04B7880-6442-7C70-B7C1-BDF562EE80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15708"/>
          <a:stretch/>
        </p:blipFill>
        <p:spPr>
          <a:xfrm>
            <a:off x="3068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0ECED5-FDB9-A51C-579E-0194D4AC5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726" y="2508485"/>
            <a:ext cx="11555520" cy="2736390"/>
          </a:xfrm>
        </p:spPr>
        <p:txBody>
          <a:bodyPr anchor="t">
            <a:noAutofit/>
          </a:bodyPr>
          <a:lstStyle/>
          <a:p>
            <a:pPr algn="ctr"/>
            <a:r>
              <a:rPr lang="en-US" sz="60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Who?</a:t>
            </a:r>
          </a:p>
        </p:txBody>
      </p:sp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108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bstract background of mesh">
            <a:extLst>
              <a:ext uri="{FF2B5EF4-FFF2-40B4-BE49-F238E27FC236}">
                <a16:creationId xmlns:a16="http://schemas.microsoft.com/office/drawing/2014/main" id="{F04B7880-6442-7C70-B7C1-BDF562EE80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0ECED5-FDB9-A51C-579E-0194D4AC5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555520" cy="2736390"/>
          </a:xfrm>
        </p:spPr>
        <p:txBody>
          <a:bodyPr anchor="t">
            <a:noAutofit/>
          </a:bodyPr>
          <a:lstStyle/>
          <a:p>
            <a:pPr algn="ctr"/>
            <a:r>
              <a:rPr lang="en-US" sz="36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Why?</a:t>
            </a:r>
          </a:p>
        </p:txBody>
      </p:sp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Artificial intelligence - Wikipedia">
            <a:extLst>
              <a:ext uri="{FF2B5EF4-FFF2-40B4-BE49-F238E27FC236}">
                <a16:creationId xmlns:a16="http://schemas.microsoft.com/office/drawing/2014/main" id="{0F2247B6-890F-9ECE-6AB0-87D6D6732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646" y="1997864"/>
            <a:ext cx="2632507" cy="263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rtificial Neural Networks (อาทฟิคเคล นิวรอล เน็ตเวริค) คืออะไร  โครงข่ายประสาทเทียม">
            <a:extLst>
              <a:ext uri="{FF2B5EF4-FFF2-40B4-BE49-F238E27FC236}">
                <a16:creationId xmlns:a16="http://schemas.microsoft.com/office/drawing/2014/main" id="{5D0015E0-09CB-B430-7E52-CE88A566F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778" y="1896085"/>
            <a:ext cx="476250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4F83BDF6-6CCC-B062-E293-D71F4E154902}"/>
              </a:ext>
            </a:extLst>
          </p:cNvPr>
          <p:cNvSpPr/>
          <p:nvPr/>
        </p:nvSpPr>
        <p:spPr>
          <a:xfrm rot="20788378">
            <a:off x="3533143" y="3748716"/>
            <a:ext cx="2657293" cy="533806"/>
          </a:xfrm>
          <a:prstGeom prst="rightArrow">
            <a:avLst>
              <a:gd name="adj1" fmla="val 13412"/>
              <a:gd name="adj2" fmla="val 69957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7F284B-9DCF-4512-2AAA-2649DC2FA535}"/>
              </a:ext>
            </a:extLst>
          </p:cNvPr>
          <p:cNvSpPr/>
          <p:nvPr/>
        </p:nvSpPr>
        <p:spPr>
          <a:xfrm>
            <a:off x="1059360" y="5105756"/>
            <a:ext cx="441210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600" b="1" cap="none" spc="0" dirty="0">
                <a:ln/>
                <a:solidFill>
                  <a:schemeClr val="accent4"/>
                </a:solidFill>
                <a:effectLst/>
              </a:rPr>
              <a:t>Data is the new gold</a:t>
            </a:r>
          </a:p>
        </p:txBody>
      </p:sp>
    </p:spTree>
    <p:extLst>
      <p:ext uri="{BB962C8B-B14F-4D97-AF65-F5344CB8AC3E}">
        <p14:creationId xmlns:p14="http://schemas.microsoft.com/office/powerpoint/2010/main" val="2703533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bstract background of mesh">
            <a:extLst>
              <a:ext uri="{FF2B5EF4-FFF2-40B4-BE49-F238E27FC236}">
                <a16:creationId xmlns:a16="http://schemas.microsoft.com/office/drawing/2014/main" id="{F04B7880-6442-7C70-B7C1-BDF562EE80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0ECED5-FDB9-A51C-579E-0194D4AC5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726" y="5295377"/>
            <a:ext cx="11555520" cy="2736390"/>
          </a:xfrm>
        </p:spPr>
        <p:txBody>
          <a:bodyPr anchor="t">
            <a:noAutofit/>
          </a:bodyPr>
          <a:lstStyle/>
          <a:p>
            <a:pPr algn="ctr"/>
            <a:r>
              <a:rPr lang="en-US" sz="36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https://github.com/ComanacDragos/GDSC</a:t>
            </a:r>
          </a:p>
        </p:txBody>
      </p:sp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1371C5D-CCE8-0D36-0B47-C20702299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377" y="687271"/>
            <a:ext cx="4420217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363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bstract background of mesh">
            <a:extLst>
              <a:ext uri="{FF2B5EF4-FFF2-40B4-BE49-F238E27FC236}">
                <a16:creationId xmlns:a16="http://schemas.microsoft.com/office/drawing/2014/main" id="{F04B7880-6442-7C70-B7C1-BDF562EE80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0ECED5-FDB9-A51C-579E-0194D4AC5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555520" cy="2736390"/>
          </a:xfrm>
        </p:spPr>
        <p:txBody>
          <a:bodyPr anchor="t">
            <a:noAutofit/>
          </a:bodyPr>
          <a:lstStyle/>
          <a:p>
            <a:pPr algn="ctr"/>
            <a:r>
              <a:rPr lang="en-US" sz="36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</a:p>
        </p:txBody>
      </p:sp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3423E81-2212-F827-C16A-BC76A2A40536}"/>
              </a:ext>
            </a:extLst>
          </p:cNvPr>
          <p:cNvSpPr txBox="1"/>
          <p:nvPr/>
        </p:nvSpPr>
        <p:spPr>
          <a:xfrm>
            <a:off x="3459455" y="2009792"/>
            <a:ext cx="56018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Multi-dimensional arrays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Fast mathematical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Vectorization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Good at linear algebra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Foundation for other libraries</a:t>
            </a:r>
          </a:p>
        </p:txBody>
      </p:sp>
    </p:spTree>
    <p:extLst>
      <p:ext uri="{BB962C8B-B14F-4D97-AF65-F5344CB8AC3E}">
        <p14:creationId xmlns:p14="http://schemas.microsoft.com/office/powerpoint/2010/main" val="2396512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bstract background of mesh">
            <a:extLst>
              <a:ext uri="{FF2B5EF4-FFF2-40B4-BE49-F238E27FC236}">
                <a16:creationId xmlns:a16="http://schemas.microsoft.com/office/drawing/2014/main" id="{F04B7880-6442-7C70-B7C1-BDF562EE80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0ECED5-FDB9-A51C-579E-0194D4AC5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555520" cy="787898"/>
          </a:xfrm>
        </p:spPr>
        <p:txBody>
          <a:bodyPr anchor="t">
            <a:noAutofit/>
          </a:bodyPr>
          <a:lstStyle/>
          <a:p>
            <a:pPr algn="ctr"/>
            <a:r>
              <a:rPr lang="en-US" sz="3600" b="1" i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endParaRPr lang="en-US" sz="3600" b="1" i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3423E81-2212-F827-C16A-BC76A2A40536}"/>
              </a:ext>
            </a:extLst>
          </p:cNvPr>
          <p:cNvSpPr txBox="1"/>
          <p:nvPr/>
        </p:nvSpPr>
        <p:spPr>
          <a:xfrm>
            <a:off x="3202002" y="1954683"/>
            <a:ext cx="75133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Used for building and training deep learning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Works with Tensors (similar to NumPy arrays)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Works with GPUs and can be distributed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091607-7A59-56BB-C02D-B0A0F968513A}"/>
              </a:ext>
            </a:extLst>
          </p:cNvPr>
          <p:cNvSpPr txBox="1">
            <a:spLocks/>
          </p:cNvSpPr>
          <p:nvPr/>
        </p:nvSpPr>
        <p:spPr>
          <a:xfrm>
            <a:off x="316726" y="3579728"/>
            <a:ext cx="11555520" cy="7878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i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endParaRPr lang="en-US" sz="3600" b="1" i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EE0C21-E880-B696-15DD-DE903B9CCE02}"/>
              </a:ext>
            </a:extLst>
          </p:cNvPr>
          <p:cNvSpPr txBox="1"/>
          <p:nvPr/>
        </p:nvSpPr>
        <p:spPr>
          <a:xfrm>
            <a:off x="3202001" y="4536884"/>
            <a:ext cx="7513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High level API for </a:t>
            </a:r>
            <a:r>
              <a:rPr lang="en-US" sz="2400" dirty="0" err="1">
                <a:solidFill>
                  <a:schemeClr val="bg2"/>
                </a:solidFill>
              </a:rPr>
              <a:t>Tensorflow</a:t>
            </a:r>
            <a:endParaRPr lang="en-US" sz="24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Offers pre-built layers and models</a:t>
            </a:r>
          </a:p>
        </p:txBody>
      </p:sp>
    </p:spTree>
    <p:extLst>
      <p:ext uri="{BB962C8B-B14F-4D97-AF65-F5344CB8AC3E}">
        <p14:creationId xmlns:p14="http://schemas.microsoft.com/office/powerpoint/2010/main" val="3717713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bstract background of mesh">
            <a:extLst>
              <a:ext uri="{FF2B5EF4-FFF2-40B4-BE49-F238E27FC236}">
                <a16:creationId xmlns:a16="http://schemas.microsoft.com/office/drawing/2014/main" id="{F04B7880-6442-7C70-B7C1-BDF562EE80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0ECED5-FDB9-A51C-579E-0194D4AC5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555520" cy="2736390"/>
          </a:xfrm>
        </p:spPr>
        <p:txBody>
          <a:bodyPr anchor="t">
            <a:noAutofit/>
          </a:bodyPr>
          <a:lstStyle/>
          <a:p>
            <a:pPr algn="ctr"/>
            <a:r>
              <a:rPr lang="en-US" sz="36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are Neural Networks trying to learn?</a:t>
            </a:r>
          </a:p>
        </p:txBody>
      </p:sp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C85DCA0-ED4C-972A-6233-97BD190EA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89" y="1660125"/>
            <a:ext cx="10990611" cy="385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26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bstract background of mesh">
            <a:extLst>
              <a:ext uri="{FF2B5EF4-FFF2-40B4-BE49-F238E27FC236}">
                <a16:creationId xmlns:a16="http://schemas.microsoft.com/office/drawing/2014/main" id="{F04B7880-6442-7C70-B7C1-BDF562EE80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0ECED5-FDB9-A51C-579E-0194D4AC5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555520" cy="2736390"/>
          </a:xfrm>
        </p:spPr>
        <p:txBody>
          <a:bodyPr anchor="t">
            <a:noAutofit/>
          </a:bodyPr>
          <a:lstStyle/>
          <a:p>
            <a:pPr algn="ctr"/>
            <a:r>
              <a:rPr lang="en-US" sz="36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Layer</a:t>
            </a:r>
          </a:p>
        </p:txBody>
      </p:sp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98B58B9F-80A0-15D2-7DC7-7CBFDEFC0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086" y="1317606"/>
            <a:ext cx="5635827" cy="4985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316536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29569</TotalTime>
  <Words>271</Words>
  <Application>Microsoft Office PowerPoint</Application>
  <PresentationFormat>Widescreen</PresentationFormat>
  <Paragraphs>46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Seaford</vt:lpstr>
      <vt:lpstr>Times New Roman</vt:lpstr>
      <vt:lpstr>LevelVTI</vt:lpstr>
      <vt:lpstr>Basics of neural networks with Tensorflow and Keras</vt:lpstr>
      <vt:lpstr>“Rules”</vt:lpstr>
      <vt:lpstr>Who?</vt:lpstr>
      <vt:lpstr>Why?</vt:lpstr>
      <vt:lpstr>https://github.com/ComanacDragos/GDSC</vt:lpstr>
      <vt:lpstr>NumPy</vt:lpstr>
      <vt:lpstr>Tensorflow</vt:lpstr>
      <vt:lpstr>What are Neural Networks trying to learn?</vt:lpstr>
      <vt:lpstr>Convolutional Layer</vt:lpstr>
      <vt:lpstr>Pooling Layer</vt:lpstr>
      <vt:lpstr>Dense Layer</vt:lpstr>
      <vt:lpstr>Activation functions Sigmoid</vt:lpstr>
      <vt:lpstr>Activation functions ReLU</vt:lpstr>
      <vt:lpstr>Activation functions Softmax</vt:lpstr>
      <vt:lpstr>How are Neural Networks learning? Gradient descent</vt:lpstr>
      <vt:lpstr>Loss</vt:lpstr>
      <vt:lpstr>How are Neural Networks learning? Backpropagation</vt:lpstr>
      <vt:lpstr>Useful resources</vt:lpstr>
      <vt:lpstr>Conclusions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transport vehicle detection based on deep learning</dc:title>
  <dc:creator>Dragos Comanac</dc:creator>
  <cp:lastModifiedBy>Dragos Comanac</cp:lastModifiedBy>
  <cp:revision>63</cp:revision>
  <dcterms:created xsi:type="dcterms:W3CDTF">2022-06-15T14:23:29Z</dcterms:created>
  <dcterms:modified xsi:type="dcterms:W3CDTF">2024-05-16T14:12:23Z</dcterms:modified>
</cp:coreProperties>
</file>