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85" r:id="rId6"/>
    <p:sldId id="266" r:id="rId7"/>
    <p:sldId id="267" r:id="rId8"/>
    <p:sldId id="268" r:id="rId9"/>
    <p:sldId id="269" r:id="rId10"/>
    <p:sldId id="270" r:id="rId11"/>
    <p:sldId id="271" r:id="rId12"/>
    <p:sldId id="272" r:id="rId13"/>
    <p:sldId id="297" r:id="rId14"/>
    <p:sldId id="286" r:id="rId15"/>
    <p:sldId id="287" r:id="rId16"/>
    <p:sldId id="288" r:id="rId17"/>
    <p:sldId id="289" r:id="rId18"/>
    <p:sldId id="290" r:id="rId19"/>
    <p:sldId id="291" r:id="rId20"/>
    <p:sldId id="292" r:id="rId21"/>
    <p:sldId id="293" r:id="rId22"/>
    <p:sldId id="294" r:id="rId23"/>
    <p:sldId id="295" r:id="rId24"/>
    <p:sldId id="296"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659AF5-F7AE-4608-B534-66852FC1FE38}">
          <p14:sldIdLst>
            <p14:sldId id="256"/>
            <p14:sldId id="285"/>
            <p14:sldId id="266"/>
            <p14:sldId id="267"/>
            <p14:sldId id="268"/>
            <p14:sldId id="269"/>
            <p14:sldId id="270"/>
            <p14:sldId id="271"/>
            <p14:sldId id="272"/>
            <p14:sldId id="297"/>
            <p14:sldId id="286"/>
            <p14:sldId id="287"/>
            <p14:sldId id="288"/>
            <p14:sldId id="289"/>
            <p14:sldId id="290"/>
            <p14:sldId id="291"/>
            <p14:sldId id="292"/>
            <p14:sldId id="293"/>
            <p14:sldId id="294"/>
            <p14:sldId id="295"/>
            <p14:sldId id="296"/>
            <p14:sldId id="2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2" d="100"/>
          <a:sy n="92" d="100"/>
        </p:scale>
        <p:origin x="498" y="9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3/12/2020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3/12/2020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3/12/2020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3/12/2020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3/12/2020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3/12/2020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3/12/2020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3/12/2020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228045"/>
            <a:ext cx="6981063" cy="2476923"/>
          </a:xfrm>
        </p:spPr>
        <p:txBody>
          <a:bodyPr anchor="ctr">
            <a:normAutofit fontScale="90000"/>
          </a:bodyPr>
          <a:lstStyle/>
          <a:p>
            <a:pPr algn="ctr"/>
            <a:r>
              <a:rPr lang="ro-RO" sz="4000" dirty="0">
                <a:solidFill>
                  <a:srgbClr val="002060"/>
                </a:solidFill>
                <a:effectLst>
                  <a:outerShdw blurRad="38100" dist="38100" dir="2700000" algn="tl">
                    <a:srgbClr val="000000">
                      <a:alpha val="43137"/>
                    </a:srgbClr>
                  </a:outerShdw>
                </a:effectLst>
              </a:rPr>
              <a:t>FUNDAMENTELE PEDAGOGIEI. </a:t>
            </a:r>
            <a:br>
              <a:rPr lang="ro-RO" sz="4000" dirty="0">
                <a:solidFill>
                  <a:srgbClr val="002060"/>
                </a:solidFill>
                <a:effectLst>
                  <a:outerShdw blurRad="38100" dist="38100" dir="2700000" algn="tl">
                    <a:srgbClr val="000000">
                      <a:alpha val="43137"/>
                    </a:srgbClr>
                  </a:outerShdw>
                </a:effectLst>
              </a:rPr>
            </a:br>
            <a:r>
              <a:rPr lang="ro-RO" sz="4000" dirty="0">
                <a:solidFill>
                  <a:srgbClr val="002060"/>
                </a:solidFill>
                <a:effectLst>
                  <a:outerShdw blurRad="38100" dist="38100" dir="2700000" algn="tl">
                    <a:srgbClr val="000000">
                      <a:alpha val="43137"/>
                    </a:srgbClr>
                  </a:outerShdw>
                </a:effectLst>
              </a:rPr>
              <a:t>TEORIA ȘI METODOLOGIA CURRICULUMULUI</a:t>
            </a:r>
            <a:r>
              <a:rPr lang="ro-RO" dirty="0">
                <a:solidFill>
                  <a:srgbClr val="002060"/>
                </a:solidFill>
              </a:rPr>
              <a:t/>
            </a:r>
            <a:br>
              <a:rPr lang="ro-RO" dirty="0">
                <a:solidFill>
                  <a:srgbClr val="002060"/>
                </a:solidFill>
              </a:rPr>
            </a:br>
            <a:r>
              <a:rPr lang="ro-RO" sz="1800" b="1" dirty="0">
                <a:solidFill>
                  <a:srgbClr val="002060"/>
                </a:solidFill>
              </a:rPr>
              <a:t>- Programul de prEgătire psihopedagogică. NiVElUL I-</a:t>
            </a:r>
            <a:endParaRPr lang="en-US" sz="1800" b="1" dirty="0">
              <a:solidFill>
                <a:srgbClr val="002060"/>
              </a:solidFill>
            </a:endParaRPr>
          </a:p>
        </p:txBody>
      </p:sp>
      <p:sp>
        <p:nvSpPr>
          <p:cNvPr id="7" name="Subtitle 6"/>
          <p:cNvSpPr>
            <a:spLocks noGrp="1"/>
          </p:cNvSpPr>
          <p:nvPr>
            <p:ph type="subTitle" idx="1"/>
          </p:nvPr>
        </p:nvSpPr>
        <p:spPr>
          <a:xfrm>
            <a:off x="193183" y="5035639"/>
            <a:ext cx="5734050" cy="691012"/>
          </a:xfrm>
        </p:spPr>
        <p:txBody>
          <a:bodyPr/>
          <a:lstStyle/>
          <a:p>
            <a:r>
              <a:rPr lang="ro-RO" dirty="0">
                <a:solidFill>
                  <a:srgbClr val="002060"/>
                </a:solidFill>
              </a:rPr>
              <a:t>Lector Univ. Dr. Daniel ANDRONACHE</a:t>
            </a:r>
          </a:p>
          <a:p>
            <a:r>
              <a:rPr lang="ro-RO" dirty="0">
                <a:solidFill>
                  <a:srgbClr val="002060"/>
                </a:solidFill>
              </a:rPr>
              <a:t>daniel.andronache@ubbcluj.ro</a:t>
            </a:r>
            <a:endParaRPr lang="en-US" dirty="0">
              <a:solidFill>
                <a:srgbClr val="002060"/>
              </a:solidFill>
            </a:endParaRP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Exersează!</a:t>
            </a:r>
            <a:endParaRPr lang="en-GB" dirty="0"/>
          </a:p>
        </p:txBody>
      </p:sp>
      <p:sp>
        <p:nvSpPr>
          <p:cNvPr id="3" name="Text Placeholder 2"/>
          <p:cNvSpPr>
            <a:spLocks noGrp="1"/>
          </p:cNvSpPr>
          <p:nvPr>
            <p:ph type="body" sz="half" idx="2"/>
          </p:nvPr>
        </p:nvSpPr>
        <p:spPr>
          <a:xfrm>
            <a:off x="1104900" y="1600200"/>
            <a:ext cx="9980682" cy="4572000"/>
          </a:xfrm>
        </p:spPr>
        <p:txBody>
          <a:bodyPr>
            <a:normAutofit/>
          </a:bodyPr>
          <a:lstStyle/>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Alegeți 3 caractersitici ale profesorului </a:t>
            </a:r>
            <a:r>
              <a:rPr lang="ro-RO" sz="2000" dirty="0" smtClean="0">
                <a:solidFill>
                  <a:srgbClr val="002060"/>
                </a:solidFill>
                <a:latin typeface="Cambria" panose="02040503050406030204" pitchFamily="18" charset="0"/>
              </a:rPr>
              <a:t>eficient (după Hattie, 2012) </a:t>
            </a:r>
            <a:r>
              <a:rPr lang="ro-RO" sz="2000" dirty="0">
                <a:solidFill>
                  <a:srgbClr val="002060"/>
                </a:solidFill>
                <a:latin typeface="Cambria" panose="02040503050406030204" pitchFamily="18" charset="0"/>
              </a:rPr>
              <a:t>și propuneți pentru fiecare o lista de comportamente/ acțiuni pe care ar trebui sa le manifeste profesorul în </a:t>
            </a:r>
            <a:r>
              <a:rPr lang="ro-RO" sz="2000" dirty="0" smtClean="0">
                <a:solidFill>
                  <a:srgbClr val="002060"/>
                </a:solidFill>
                <a:latin typeface="Cambria" panose="02040503050406030204" pitchFamily="18" charset="0"/>
              </a:rPr>
              <a:t>relație </a:t>
            </a:r>
            <a:r>
              <a:rPr lang="ro-RO" sz="2000" dirty="0">
                <a:solidFill>
                  <a:srgbClr val="002060"/>
                </a:solidFill>
                <a:latin typeface="Cambria" panose="02040503050406030204" pitchFamily="18" charset="0"/>
              </a:rPr>
              <a:t>cu </a:t>
            </a:r>
            <a:r>
              <a:rPr lang="ro-RO" sz="2000" dirty="0" smtClean="0">
                <a:solidFill>
                  <a:srgbClr val="002060"/>
                </a:solidFill>
                <a:latin typeface="Cambria" panose="02040503050406030204" pitchFamily="18" charset="0"/>
              </a:rPr>
              <a:t>elevii, astfel încat să îndeplinească acea caractreistică</a:t>
            </a:r>
          </a:p>
          <a:p>
            <a:pPr marL="285750" indent="-285750">
              <a:buFont typeface="Wingdings" panose="05000000000000000000" pitchFamily="2" charset="2"/>
              <a:buChar char="ü"/>
            </a:pPr>
            <a:r>
              <a:rPr lang="ro-RO" sz="2000" dirty="0" smtClean="0">
                <a:solidFill>
                  <a:srgbClr val="002060"/>
                </a:solidFill>
                <a:latin typeface="Cambria" panose="02040503050406030204" pitchFamily="18" charset="0"/>
              </a:rPr>
              <a:t>Reflectați la propria persoană și identificați 5 puncte tari (cunoștințe, abilități, trăsături de personalitate etc.) relevante pentru dumneavoastră, ca viitor profesor</a:t>
            </a:r>
          </a:p>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Reflectați la propria persoană și i</a:t>
            </a:r>
            <a:r>
              <a:rPr lang="ro-RO" sz="2000" dirty="0" smtClean="0">
                <a:solidFill>
                  <a:srgbClr val="002060"/>
                </a:solidFill>
                <a:latin typeface="Cambria" panose="02040503050406030204" pitchFamily="18" charset="0"/>
              </a:rPr>
              <a:t>dentificați 5 aspecte </a:t>
            </a:r>
            <a:r>
              <a:rPr lang="ro-RO" sz="2000" dirty="0">
                <a:solidFill>
                  <a:srgbClr val="002060"/>
                </a:solidFill>
                <a:latin typeface="Cambria" panose="02040503050406030204" pitchFamily="18" charset="0"/>
              </a:rPr>
              <a:t>(cunoștințe, abilități, trăsături de personalitate etc</a:t>
            </a:r>
            <a:r>
              <a:rPr lang="ro-RO" sz="2000" dirty="0" smtClean="0">
                <a:solidFill>
                  <a:srgbClr val="002060"/>
                </a:solidFill>
                <a:latin typeface="Cambria" panose="02040503050406030204" pitchFamily="18" charset="0"/>
              </a:rPr>
              <a:t>.) pe care considerați că ar trebui să le îmbunătățiți pentru a fi un profesor eficient</a:t>
            </a:r>
          </a:p>
          <a:p>
            <a:endParaRPr lang="en-GB" sz="2000" dirty="0">
              <a:solidFill>
                <a:srgbClr val="002060"/>
              </a:solidFill>
              <a:latin typeface="Cambria" panose="02040503050406030204" pitchFamily="18" charset="0"/>
            </a:endParaRPr>
          </a:p>
        </p:txBody>
      </p:sp>
    </p:spTree>
    <p:extLst>
      <p:ext uri="{BB962C8B-B14F-4D97-AF65-F5344CB8AC3E}">
        <p14:creationId xmlns:p14="http://schemas.microsoft.com/office/powerpoint/2010/main" val="377605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474" y="2832278"/>
            <a:ext cx="9980682" cy="1417749"/>
          </a:xfrm>
        </p:spPr>
        <p:txBody>
          <a:bodyPr>
            <a:normAutofit/>
          </a:bodyPr>
          <a:lstStyle/>
          <a:p>
            <a:pPr algn="ctr"/>
            <a:r>
              <a:rPr lang="ro-RO" sz="4400" b="1" dirty="0" smtClean="0">
                <a:solidFill>
                  <a:srgbClr val="002060"/>
                </a:solidFill>
                <a:effectLst>
                  <a:outerShdw blurRad="38100" dist="38100" dir="2700000" algn="tl">
                    <a:srgbClr val="000000">
                      <a:alpha val="43137"/>
                    </a:srgbClr>
                  </a:outerShdw>
                </a:effectLst>
              </a:rPr>
              <a:t>TEORII ALE ÎNVĂȚĂRII</a:t>
            </a:r>
            <a:endParaRPr lang="ro-RO" sz="44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422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Teorii ale învățării – </a:t>
            </a:r>
            <a:r>
              <a:rPr lang="ro-RO" b="1" dirty="0" smtClean="0">
                <a:effectLst>
                  <a:outerShdw blurRad="38100" dist="38100" dir="2700000" algn="tl">
                    <a:srgbClr val="000000">
                      <a:alpha val="43137"/>
                    </a:srgbClr>
                  </a:outerShdw>
                </a:effectLst>
              </a:rPr>
              <a:t>Behaviorismul</a:t>
            </a:r>
            <a:r>
              <a:rPr lang="ro-RO" b="1" dirty="0" smtClean="0"/>
              <a:t> (1)</a:t>
            </a:r>
            <a:endParaRPr lang="ro-RO" b="1" dirty="0"/>
          </a:p>
        </p:txBody>
      </p:sp>
      <p:sp>
        <p:nvSpPr>
          <p:cNvPr id="3" name="Text Placeholder 2"/>
          <p:cNvSpPr>
            <a:spLocks noGrp="1"/>
          </p:cNvSpPr>
          <p:nvPr>
            <p:ph type="body" sz="half" idx="2"/>
          </p:nvPr>
        </p:nvSpPr>
        <p:spPr>
          <a:xfrm>
            <a:off x="566670" y="1600199"/>
            <a:ext cx="4922778" cy="4787721"/>
          </a:xfrm>
        </p:spPr>
        <p:txBody>
          <a:bodyPr>
            <a:normAutofit fontScale="92500"/>
          </a:bodyPr>
          <a:lstStyle/>
          <a:p>
            <a:pPr marL="342900" indent="-342900">
              <a:buFont typeface="Wingdings" panose="05000000000000000000" pitchFamily="2" charset="2"/>
              <a:buChar char="ü"/>
            </a:pPr>
            <a:r>
              <a:rPr lang="ro-RO" sz="2200" b="1" dirty="0">
                <a:solidFill>
                  <a:srgbClr val="002060"/>
                </a:solidFill>
                <a:latin typeface="Cambria" panose="02040503050406030204" pitchFamily="18" charset="0"/>
              </a:rPr>
              <a:t>Behaviourismul</a:t>
            </a:r>
            <a:r>
              <a:rPr lang="en-GB" sz="2200" dirty="0">
                <a:solidFill>
                  <a:srgbClr val="002060"/>
                </a:solidFill>
                <a:latin typeface="Cambria" panose="02040503050406030204" pitchFamily="18" charset="0"/>
              </a:rPr>
              <a:t/>
            </a:r>
            <a:br>
              <a:rPr lang="en-GB" sz="2200" dirty="0">
                <a:solidFill>
                  <a:srgbClr val="002060"/>
                </a:solidFill>
                <a:latin typeface="Cambria" panose="02040503050406030204" pitchFamily="18" charset="0"/>
              </a:rPr>
            </a:br>
            <a:r>
              <a:rPr lang="ro-RO" sz="2200" dirty="0">
                <a:solidFill>
                  <a:srgbClr val="002060"/>
                </a:solidFill>
                <a:latin typeface="Cambria" panose="02040503050406030204" pitchFamily="18" charset="0"/>
              </a:rPr>
              <a:t>(Pavlov, Thorndike, Watson, Guthrie, Skinner</a:t>
            </a:r>
            <a:r>
              <a:rPr lang="ro-RO" sz="2200" dirty="0" smtClean="0">
                <a:solidFill>
                  <a:srgbClr val="002060"/>
                </a:solidFill>
                <a:latin typeface="Cambria" panose="02040503050406030204" pitchFamily="18" charset="0"/>
              </a:rPr>
              <a:t>)</a:t>
            </a:r>
          </a:p>
          <a:p>
            <a:endParaRPr lang="ro-RO" sz="2200" dirty="0" smtClean="0">
              <a:solidFill>
                <a:srgbClr val="002060"/>
              </a:solidFill>
              <a:latin typeface="Cambria" panose="02040503050406030204" pitchFamily="18" charset="0"/>
            </a:endParaRPr>
          </a:p>
          <a:p>
            <a:r>
              <a:rPr lang="ro-RO" sz="2200" i="1" dirty="0" smtClean="0">
                <a:solidFill>
                  <a:srgbClr val="002060"/>
                </a:solidFill>
                <a:latin typeface="Cambria" panose="02040503050406030204" pitchFamily="18" charset="0"/>
              </a:rPr>
              <a:t>Are </a:t>
            </a:r>
            <a:r>
              <a:rPr lang="ro-RO" sz="2200" i="1" dirty="0">
                <a:solidFill>
                  <a:srgbClr val="002060"/>
                </a:solidFill>
                <a:latin typeface="Cambria" panose="02040503050406030204" pitchFamily="18" charset="0"/>
              </a:rPr>
              <a:t>la bază ideea conform căreia </a:t>
            </a:r>
            <a:r>
              <a:rPr lang="ro-RO" sz="2200" b="1" i="1" dirty="0">
                <a:solidFill>
                  <a:srgbClr val="002060"/>
                </a:solidFill>
                <a:latin typeface="Cambria" panose="02040503050406030204" pitchFamily="18" charset="0"/>
              </a:rPr>
              <a:t>înţelegerea realităţii obiective se face prin cunoaşterea entităţilor, atributelor şi relaţiilor care există între acestea, independent de experienţa personală</a:t>
            </a:r>
            <a:r>
              <a:rPr lang="ro-RO" sz="2200" i="1" dirty="0">
                <a:solidFill>
                  <a:srgbClr val="002060"/>
                </a:solidFill>
                <a:latin typeface="Cambria" panose="02040503050406030204" pitchFamily="18" charset="0"/>
              </a:rPr>
              <a:t>. </a:t>
            </a:r>
            <a:endParaRPr lang="ro-RO" sz="2200" i="1" dirty="0" smtClean="0">
              <a:solidFill>
                <a:srgbClr val="002060"/>
              </a:solidFill>
              <a:latin typeface="Cambria" panose="02040503050406030204" pitchFamily="18" charset="0"/>
            </a:endParaRPr>
          </a:p>
          <a:p>
            <a:r>
              <a:rPr lang="ro-RO" sz="2200" i="1" dirty="0" smtClean="0">
                <a:solidFill>
                  <a:srgbClr val="002060"/>
                </a:solidFill>
                <a:latin typeface="Cambria" panose="02040503050406030204" pitchFamily="18" charset="0"/>
              </a:rPr>
              <a:t>Învăţarea </a:t>
            </a:r>
            <a:r>
              <a:rPr lang="ro-RO" sz="2200" i="1" dirty="0">
                <a:solidFill>
                  <a:srgbClr val="002060"/>
                </a:solidFill>
                <a:latin typeface="Cambria" panose="02040503050406030204" pitchFamily="18" charset="0"/>
              </a:rPr>
              <a:t>poate fi surprinsă prin observarea organismului de-a lungul unei anumite perioade de timp şi </a:t>
            </a:r>
            <a:r>
              <a:rPr lang="ro-RO" sz="2200" b="1" i="1" dirty="0">
                <a:solidFill>
                  <a:srgbClr val="002060"/>
                </a:solidFill>
                <a:latin typeface="Cambria" panose="02040503050406030204" pitchFamily="18" charset="0"/>
              </a:rPr>
              <a:t>se produce atunci când apare un răspuns corect, ca urmare a prezentării unui stimul specific de </a:t>
            </a:r>
            <a:r>
              <a:rPr lang="ro-RO" sz="2200" b="1" i="1" dirty="0" smtClean="0">
                <a:solidFill>
                  <a:srgbClr val="002060"/>
                </a:solidFill>
                <a:latin typeface="Cambria" panose="02040503050406030204" pitchFamily="18" charset="0"/>
              </a:rPr>
              <a:t>mediu.</a:t>
            </a:r>
            <a:endParaRPr lang="en-GB" sz="2200" b="1" i="1" dirty="0">
              <a:solidFill>
                <a:srgbClr val="002060"/>
              </a:solidFill>
              <a:latin typeface="Cambria" panose="02040503050406030204" pitchFamily="18" charset="0"/>
            </a:endParaRPr>
          </a:p>
          <a:p>
            <a:endParaRPr lang="ro-RO" dirty="0">
              <a:latin typeface="Cambria" panose="02040503050406030204" pitchFamily="18" charset="0"/>
            </a:endParaRPr>
          </a:p>
        </p:txBody>
      </p:sp>
      <p:sp>
        <p:nvSpPr>
          <p:cNvPr id="4" name="Content Placeholder 3"/>
          <p:cNvSpPr>
            <a:spLocks noGrp="1"/>
          </p:cNvSpPr>
          <p:nvPr>
            <p:ph idx="1"/>
          </p:nvPr>
        </p:nvSpPr>
        <p:spPr>
          <a:xfrm>
            <a:off x="5641848" y="1600199"/>
            <a:ext cx="5445252" cy="4787721"/>
          </a:xfrm>
        </p:spPr>
        <p:txBody>
          <a:bodyPr>
            <a:normAutofit lnSpcReduction="10000"/>
          </a:bodyPr>
          <a:lstStyle/>
          <a:p>
            <a:r>
              <a:rPr lang="ro-RO" b="1" dirty="0" smtClean="0">
                <a:solidFill>
                  <a:srgbClr val="7030A0"/>
                </a:solidFill>
              </a:rPr>
              <a:t>Scopul instruirii</a:t>
            </a:r>
            <a:r>
              <a:rPr lang="ro-RO" dirty="0" smtClean="0">
                <a:solidFill>
                  <a:srgbClr val="7030A0"/>
                </a:solidFill>
              </a:rPr>
              <a:t>: de a comunica sau de a transfera elevului comportamente, reprezentând cunoştinţe sau deprinderi, fără a lua în considerare procesarea mentală, şi de a stimula răspunsurile dorite la anumiţi stimuli, prin utilizarea consecinţelor şi întărirea comportamentelor învăţate. </a:t>
            </a:r>
          </a:p>
          <a:p>
            <a:r>
              <a:rPr lang="ro-RO" b="1" dirty="0" smtClean="0">
                <a:solidFill>
                  <a:srgbClr val="7030A0"/>
                </a:solidFill>
              </a:rPr>
              <a:t>Rolul profesorului</a:t>
            </a:r>
            <a:r>
              <a:rPr lang="ro-RO" dirty="0" smtClean="0">
                <a:solidFill>
                  <a:srgbClr val="7030A0"/>
                </a:solidFill>
              </a:rPr>
              <a:t> – a expune într-o manieră eficientă materialul structurat şi de a se asigura că acesta a fost înţeles corect şi complet de către elev. </a:t>
            </a:r>
            <a:endParaRPr lang="en-GB" dirty="0" smtClean="0">
              <a:solidFill>
                <a:srgbClr val="7030A0"/>
              </a:solidFill>
            </a:endParaRPr>
          </a:p>
          <a:p>
            <a:r>
              <a:rPr lang="ro-RO" b="1" dirty="0" smtClean="0">
                <a:solidFill>
                  <a:srgbClr val="7030A0"/>
                </a:solidFill>
              </a:rPr>
              <a:t>Rolul elevului,</a:t>
            </a:r>
            <a:r>
              <a:rPr lang="ro-RO" dirty="0" smtClean="0">
                <a:solidFill>
                  <a:srgbClr val="7030A0"/>
                </a:solidFill>
              </a:rPr>
              <a:t> considerat asemenea unei cutii negre, este de a asimila, de a absorbi materialul prezentat şi de a-l utiliza pentru a obţine performanţe care să indice realizarea unor modele mentale corecte. </a:t>
            </a:r>
            <a:endParaRPr lang="en-GB" dirty="0" smtClean="0">
              <a:solidFill>
                <a:srgbClr val="7030A0"/>
              </a:solidFill>
            </a:endParaRPr>
          </a:p>
          <a:p>
            <a:endParaRPr lang="en-GB" dirty="0"/>
          </a:p>
          <a:p>
            <a:endParaRPr lang="ro-RO" dirty="0"/>
          </a:p>
        </p:txBody>
      </p:sp>
      <p:cxnSp>
        <p:nvCxnSpPr>
          <p:cNvPr id="6" name="Straight Arrow Connector 5"/>
          <p:cNvCxnSpPr/>
          <p:nvPr/>
        </p:nvCxnSpPr>
        <p:spPr>
          <a:xfrm>
            <a:off x="2537138" y="2266682"/>
            <a:ext cx="12879" cy="75985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9" name="Left Brace 8"/>
          <p:cNvSpPr/>
          <p:nvPr/>
        </p:nvSpPr>
        <p:spPr>
          <a:xfrm>
            <a:off x="5320778" y="1600199"/>
            <a:ext cx="373487" cy="4456090"/>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371695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Teorii ale învățării – </a:t>
            </a:r>
            <a:r>
              <a:rPr lang="ro-RO" dirty="0">
                <a:effectLst>
                  <a:outerShdw blurRad="38100" dist="38100" dir="2700000" algn="tl">
                    <a:srgbClr val="000000">
                      <a:alpha val="43137"/>
                    </a:srgbClr>
                  </a:outerShdw>
                </a:effectLst>
              </a:rPr>
              <a:t>Behaviorismul</a:t>
            </a:r>
            <a:r>
              <a:rPr lang="ro-RO" dirty="0"/>
              <a:t> </a:t>
            </a:r>
            <a:r>
              <a:rPr lang="ro-RO" dirty="0" smtClean="0"/>
              <a:t>(2)</a:t>
            </a:r>
            <a:endParaRPr lang="ro-RO" dirty="0"/>
          </a:p>
        </p:txBody>
      </p:sp>
      <p:sp>
        <p:nvSpPr>
          <p:cNvPr id="3" name="Text Placeholder 2"/>
          <p:cNvSpPr>
            <a:spLocks noGrp="1"/>
          </p:cNvSpPr>
          <p:nvPr>
            <p:ph type="body" sz="half" idx="2"/>
          </p:nvPr>
        </p:nvSpPr>
        <p:spPr>
          <a:xfrm>
            <a:off x="965915" y="1600200"/>
            <a:ext cx="3335629" cy="4572000"/>
          </a:xfrm>
        </p:spPr>
        <p:txBody>
          <a:bodyPr/>
          <a:lstStyle/>
          <a:p>
            <a:pPr marL="285750" indent="-285750">
              <a:buFont typeface="Wingdings" panose="05000000000000000000" pitchFamily="2" charset="2"/>
              <a:buChar char="ü"/>
            </a:pPr>
            <a:r>
              <a:rPr lang="ro-RO" sz="2000" b="1" dirty="0">
                <a:solidFill>
                  <a:srgbClr val="002060"/>
                </a:solidFill>
                <a:latin typeface="Cambria" panose="02040503050406030204" pitchFamily="18" charset="0"/>
              </a:rPr>
              <a:t>Behaviourismul</a:t>
            </a:r>
            <a:r>
              <a:rPr lang="en-GB" sz="2000" dirty="0">
                <a:solidFill>
                  <a:srgbClr val="002060"/>
                </a:solidFill>
                <a:latin typeface="Cambria" panose="02040503050406030204" pitchFamily="18" charset="0"/>
              </a:rPr>
              <a:t/>
            </a:r>
            <a:br>
              <a:rPr lang="en-GB" sz="2000" dirty="0">
                <a:solidFill>
                  <a:srgbClr val="002060"/>
                </a:solidFill>
                <a:latin typeface="Cambria" panose="02040503050406030204" pitchFamily="18" charset="0"/>
              </a:rPr>
            </a:br>
            <a:r>
              <a:rPr lang="ro-RO" sz="2000" dirty="0">
                <a:solidFill>
                  <a:srgbClr val="002060"/>
                </a:solidFill>
                <a:latin typeface="Cambria" panose="02040503050406030204" pitchFamily="18" charset="0"/>
              </a:rPr>
              <a:t>(Pavlov, Thorndike, Watson, Guthrie, Skinner)</a:t>
            </a:r>
          </a:p>
          <a:p>
            <a:endParaRPr lang="ro-RO" dirty="0">
              <a:latin typeface="Cambria" panose="02040503050406030204" pitchFamily="18" charset="0"/>
            </a:endParaRPr>
          </a:p>
        </p:txBody>
      </p:sp>
      <p:sp>
        <p:nvSpPr>
          <p:cNvPr id="4" name="Content Placeholder 3"/>
          <p:cNvSpPr>
            <a:spLocks noGrp="1"/>
          </p:cNvSpPr>
          <p:nvPr>
            <p:ph idx="1"/>
          </p:nvPr>
        </p:nvSpPr>
        <p:spPr>
          <a:xfrm>
            <a:off x="4726546" y="1600199"/>
            <a:ext cx="6360554" cy="4572001"/>
          </a:xfrm>
        </p:spPr>
        <p:txBody>
          <a:bodyPr>
            <a:normAutofit fontScale="92500" lnSpcReduction="10000"/>
          </a:bodyPr>
          <a:lstStyle/>
          <a:p>
            <a:r>
              <a:rPr lang="ro-RO" b="1" dirty="0">
                <a:solidFill>
                  <a:srgbClr val="7030A0"/>
                </a:solidFill>
              </a:rPr>
              <a:t>Activităţile de învăţare </a:t>
            </a:r>
            <a:r>
              <a:rPr lang="ro-RO" dirty="0">
                <a:solidFill>
                  <a:srgbClr val="7030A0"/>
                </a:solidFill>
              </a:rPr>
              <a:t>încurajate sunt cititul/ lectura, recenziile şi analiza textelor şi materialelor oferite, printr-o muncă individuală verificată direct de instructor. Sarcinile structurate propuse sunt direct legate de obiectivele de învăţare. </a:t>
            </a:r>
            <a:endParaRPr lang="en-GB" dirty="0">
              <a:solidFill>
                <a:srgbClr val="7030A0"/>
              </a:solidFill>
            </a:endParaRPr>
          </a:p>
          <a:p>
            <a:r>
              <a:rPr lang="ro-RO" b="1" dirty="0">
                <a:solidFill>
                  <a:srgbClr val="7030A0"/>
                </a:solidFill>
              </a:rPr>
              <a:t>Evaluarea</a:t>
            </a:r>
            <a:r>
              <a:rPr lang="ro-RO" dirty="0">
                <a:solidFill>
                  <a:srgbClr val="7030A0"/>
                </a:solidFill>
              </a:rPr>
              <a:t> se face prin testarea individuală a performanţelor, pentru a demonstra stăpânirea cunoştinţelor, activităţilor şi proceselor propuse. </a:t>
            </a:r>
            <a:endParaRPr lang="en-GB" dirty="0">
              <a:solidFill>
                <a:srgbClr val="7030A0"/>
              </a:solidFill>
            </a:endParaRPr>
          </a:p>
          <a:p>
            <a:r>
              <a:rPr lang="ro-RO" b="1" dirty="0">
                <a:solidFill>
                  <a:srgbClr val="7030A0"/>
                </a:solidFill>
              </a:rPr>
              <a:t>Rezultatele învăţării</a:t>
            </a:r>
            <a:r>
              <a:rPr lang="ro-RO" dirty="0">
                <a:solidFill>
                  <a:srgbClr val="7030A0"/>
                </a:solidFill>
              </a:rPr>
              <a:t> sunt precizate prin: </a:t>
            </a:r>
            <a:r>
              <a:rPr lang="ro-RO" dirty="0" smtClean="0">
                <a:solidFill>
                  <a:srgbClr val="7030A0"/>
                </a:solidFill>
              </a:rPr>
              <a:t>descrierea </a:t>
            </a:r>
            <a:r>
              <a:rPr lang="ro-RO" dirty="0">
                <a:solidFill>
                  <a:srgbClr val="7030A0"/>
                </a:solidFill>
              </a:rPr>
              <a:t>condiţiilor în care are loc acest </a:t>
            </a:r>
            <a:r>
              <a:rPr lang="ro-RO" dirty="0" smtClean="0">
                <a:solidFill>
                  <a:srgbClr val="7030A0"/>
                </a:solidFill>
              </a:rPr>
              <a:t>comportament; descrierea </a:t>
            </a:r>
            <a:r>
              <a:rPr lang="ro-RO" dirty="0">
                <a:solidFill>
                  <a:srgbClr val="7030A0"/>
                </a:solidFill>
              </a:rPr>
              <a:t>sarcinilor de lucru pe care elevul le poate </a:t>
            </a:r>
            <a:r>
              <a:rPr lang="ro-RO" dirty="0" smtClean="0">
                <a:solidFill>
                  <a:srgbClr val="7030A0"/>
                </a:solidFill>
              </a:rPr>
              <a:t>rezolva; descrierea </a:t>
            </a:r>
            <a:r>
              <a:rPr lang="ro-RO" dirty="0">
                <a:solidFill>
                  <a:srgbClr val="7030A0"/>
                </a:solidFill>
              </a:rPr>
              <a:t>unei serii de acţiuni – prin utilizarea unor verbe care să exprime comportamente observabile, pe care elevul trebuie să le realizeze şi care indică faptul că a </a:t>
            </a:r>
            <a:r>
              <a:rPr lang="ro-RO" dirty="0" smtClean="0">
                <a:solidFill>
                  <a:srgbClr val="7030A0"/>
                </a:solidFill>
              </a:rPr>
              <a:t>înţeles; stabilirea </a:t>
            </a:r>
            <a:r>
              <a:rPr lang="ro-RO" dirty="0">
                <a:solidFill>
                  <a:srgbClr val="7030A0"/>
                </a:solidFill>
              </a:rPr>
              <a:t>criteriilor de succes, care definesc nivelul acceptat de performanţă sau cum  va fi evaluat comportamentul.</a:t>
            </a:r>
            <a:endParaRPr lang="en-GB" dirty="0">
              <a:solidFill>
                <a:srgbClr val="7030A0"/>
              </a:solidFill>
            </a:endParaRPr>
          </a:p>
          <a:p>
            <a:endParaRPr lang="ro-RO" dirty="0"/>
          </a:p>
        </p:txBody>
      </p:sp>
      <p:sp>
        <p:nvSpPr>
          <p:cNvPr id="5" name="Left Brace 4"/>
          <p:cNvSpPr/>
          <p:nvPr/>
        </p:nvSpPr>
        <p:spPr>
          <a:xfrm>
            <a:off x="4353059" y="1600199"/>
            <a:ext cx="373487" cy="4456090"/>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240544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Teorii ale învățării – </a:t>
            </a:r>
            <a:r>
              <a:rPr lang="ro-RO" dirty="0" smtClean="0">
                <a:effectLst>
                  <a:outerShdw blurRad="38100" dist="38100" dir="2700000" algn="tl">
                    <a:srgbClr val="000000">
                      <a:alpha val="43137"/>
                    </a:srgbClr>
                  </a:outerShdw>
                </a:effectLst>
              </a:rPr>
              <a:t>Cognitivismul </a:t>
            </a:r>
            <a:r>
              <a:rPr lang="ro-RO" dirty="0" smtClean="0"/>
              <a:t>(1)</a:t>
            </a:r>
            <a:endParaRPr lang="ro-RO" dirty="0"/>
          </a:p>
        </p:txBody>
      </p:sp>
      <p:sp>
        <p:nvSpPr>
          <p:cNvPr id="3" name="Text Placeholder 2"/>
          <p:cNvSpPr>
            <a:spLocks noGrp="1"/>
          </p:cNvSpPr>
          <p:nvPr>
            <p:ph type="body" sz="half" idx="2"/>
          </p:nvPr>
        </p:nvSpPr>
        <p:spPr>
          <a:xfrm>
            <a:off x="772732" y="1600200"/>
            <a:ext cx="4327302" cy="4572000"/>
          </a:xfrm>
        </p:spPr>
        <p:txBody>
          <a:bodyPr>
            <a:normAutofit/>
          </a:bodyPr>
          <a:lstStyle/>
          <a:p>
            <a:pPr marL="342900" indent="-342900">
              <a:buFont typeface="Wingdings" panose="05000000000000000000" pitchFamily="2" charset="2"/>
              <a:buChar char="ü"/>
            </a:pPr>
            <a:r>
              <a:rPr lang="it-IT" sz="2000" b="1" dirty="0">
                <a:solidFill>
                  <a:srgbClr val="002060"/>
                </a:solidFill>
                <a:latin typeface="Cambria" panose="02040503050406030204" pitchFamily="18" charset="0"/>
              </a:rPr>
              <a:t>Cognitivismul</a:t>
            </a:r>
            <a:br>
              <a:rPr lang="it-IT" sz="2000" b="1" dirty="0">
                <a:solidFill>
                  <a:srgbClr val="002060"/>
                </a:solidFill>
                <a:latin typeface="Cambria" panose="02040503050406030204" pitchFamily="18" charset="0"/>
              </a:rPr>
            </a:br>
            <a:r>
              <a:rPr lang="it-IT" sz="2000" b="1" dirty="0">
                <a:solidFill>
                  <a:srgbClr val="002060"/>
                </a:solidFill>
                <a:latin typeface="Cambria" panose="02040503050406030204" pitchFamily="18" charset="0"/>
              </a:rPr>
              <a:t>(</a:t>
            </a:r>
            <a:r>
              <a:rPr lang="it-IT" sz="2000" b="1" dirty="0" smtClean="0">
                <a:solidFill>
                  <a:srgbClr val="002060"/>
                </a:solidFill>
                <a:latin typeface="Cambria" panose="02040503050406030204" pitchFamily="18" charset="0"/>
              </a:rPr>
              <a:t>Piaget, </a:t>
            </a:r>
            <a:r>
              <a:rPr lang="it-IT" sz="2000" b="1" dirty="0">
                <a:solidFill>
                  <a:srgbClr val="002060"/>
                </a:solidFill>
                <a:latin typeface="Cambria" panose="02040503050406030204" pitchFamily="18" charset="0"/>
              </a:rPr>
              <a:t>Bruner, Sternberg</a:t>
            </a:r>
            <a:r>
              <a:rPr lang="it-IT" sz="2400" b="1" dirty="0" smtClean="0">
                <a:solidFill>
                  <a:srgbClr val="002060"/>
                </a:solidFill>
                <a:latin typeface="Cambria" panose="02040503050406030204" pitchFamily="18" charset="0"/>
              </a:rPr>
              <a:t>)</a:t>
            </a:r>
            <a:endParaRPr lang="ro-RO" sz="2400" b="1" dirty="0" smtClean="0">
              <a:solidFill>
                <a:srgbClr val="002060"/>
              </a:solidFill>
              <a:latin typeface="Cambria" panose="02040503050406030204" pitchFamily="18" charset="0"/>
            </a:endParaRPr>
          </a:p>
          <a:p>
            <a:pPr marL="342900" indent="-342900">
              <a:buFont typeface="Wingdings" panose="05000000000000000000" pitchFamily="2" charset="2"/>
              <a:buChar char="ü"/>
            </a:pPr>
            <a:endParaRPr lang="ro-RO" sz="2400" b="1" dirty="0">
              <a:solidFill>
                <a:srgbClr val="002060"/>
              </a:solidFill>
              <a:latin typeface="Cambria" panose="02040503050406030204" pitchFamily="18" charset="0"/>
            </a:endParaRPr>
          </a:p>
          <a:p>
            <a:endParaRPr lang="ro-RO" sz="2400" dirty="0" smtClean="0">
              <a:solidFill>
                <a:srgbClr val="002060"/>
              </a:solidFill>
              <a:latin typeface="Cambria" panose="02040503050406030204" pitchFamily="18" charset="0"/>
            </a:endParaRPr>
          </a:p>
          <a:p>
            <a:r>
              <a:rPr lang="ro-RO" sz="2400" i="1" dirty="0" smtClean="0">
                <a:solidFill>
                  <a:srgbClr val="002060"/>
                </a:solidFill>
                <a:latin typeface="Cambria" panose="02040503050406030204" pitchFamily="18" charset="0"/>
              </a:rPr>
              <a:t>Învăţarea </a:t>
            </a:r>
            <a:r>
              <a:rPr lang="ro-RO" sz="2400" i="1" dirty="0">
                <a:solidFill>
                  <a:srgbClr val="002060"/>
                </a:solidFill>
                <a:latin typeface="Cambria" panose="02040503050406030204" pitchFamily="18" charset="0"/>
              </a:rPr>
              <a:t>presupune o </a:t>
            </a:r>
            <a:r>
              <a:rPr lang="ro-RO" sz="2400" b="1" i="1" dirty="0">
                <a:solidFill>
                  <a:srgbClr val="002060"/>
                </a:solidFill>
                <a:latin typeface="Cambria" panose="02040503050406030204" pitchFamily="18" charset="0"/>
              </a:rPr>
              <a:t>schimbare în cunoaştere</a:t>
            </a:r>
            <a:r>
              <a:rPr lang="ro-RO" sz="2400" i="1" dirty="0">
                <a:solidFill>
                  <a:srgbClr val="002060"/>
                </a:solidFill>
                <a:latin typeface="Cambria" panose="02040503050406030204" pitchFamily="18" charset="0"/>
              </a:rPr>
              <a:t>, iar achiziţionarea acestei cunoaşteri </a:t>
            </a:r>
            <a:r>
              <a:rPr lang="ro-RO" sz="2400" b="1" i="1" dirty="0">
                <a:solidFill>
                  <a:srgbClr val="002060"/>
                </a:solidFill>
                <a:latin typeface="Cambria" panose="02040503050406030204" pitchFamily="18" charset="0"/>
              </a:rPr>
              <a:t>are la bază o activitate mentală </a:t>
            </a:r>
            <a:r>
              <a:rPr lang="ro-RO" sz="2400" i="1" dirty="0">
                <a:solidFill>
                  <a:srgbClr val="002060"/>
                </a:solidFill>
                <a:latin typeface="Cambria" panose="02040503050406030204" pitchFamily="18" charset="0"/>
              </a:rPr>
              <a:t>care reclamă din partea celui care învaţă </a:t>
            </a:r>
            <a:r>
              <a:rPr lang="ro-RO" sz="2400" b="1" i="1" dirty="0">
                <a:solidFill>
                  <a:srgbClr val="002060"/>
                </a:solidFill>
                <a:latin typeface="Cambria" panose="02040503050406030204" pitchFamily="18" charset="0"/>
              </a:rPr>
              <a:t>codificare şi restructurarea informaţiilor</a:t>
            </a:r>
            <a:r>
              <a:rPr lang="ro-RO" sz="2400" i="1" dirty="0">
                <a:solidFill>
                  <a:srgbClr val="002060"/>
                </a:solidFill>
                <a:latin typeface="Cambria" panose="02040503050406030204" pitchFamily="18" charset="0"/>
              </a:rPr>
              <a:t>. </a:t>
            </a:r>
            <a:endParaRPr lang="en-GB" sz="2400" i="1" dirty="0">
              <a:solidFill>
                <a:srgbClr val="002060"/>
              </a:solidFill>
              <a:latin typeface="Cambria" panose="02040503050406030204" pitchFamily="18" charset="0"/>
            </a:endParaRPr>
          </a:p>
          <a:p>
            <a:endParaRPr lang="ro-RO" sz="2400" b="1" dirty="0">
              <a:solidFill>
                <a:srgbClr val="002060"/>
              </a:solidFill>
              <a:latin typeface="Cambria" panose="02040503050406030204" pitchFamily="18" charset="0"/>
            </a:endParaRPr>
          </a:p>
        </p:txBody>
      </p:sp>
      <p:sp>
        <p:nvSpPr>
          <p:cNvPr id="4" name="Content Placeholder 3"/>
          <p:cNvSpPr>
            <a:spLocks noGrp="1"/>
          </p:cNvSpPr>
          <p:nvPr>
            <p:ph idx="1"/>
          </p:nvPr>
        </p:nvSpPr>
        <p:spPr>
          <a:xfrm>
            <a:off x="5100034" y="1600199"/>
            <a:ext cx="5987066" cy="4572001"/>
          </a:xfrm>
        </p:spPr>
        <p:txBody>
          <a:bodyPr/>
          <a:lstStyle/>
          <a:p>
            <a:r>
              <a:rPr lang="ro-RO" sz="2200" b="1" dirty="0">
                <a:solidFill>
                  <a:srgbClr val="7030A0"/>
                </a:solidFill>
              </a:rPr>
              <a:t>Scopul instruirii</a:t>
            </a:r>
            <a:r>
              <a:rPr lang="ro-RO" sz="2200" dirty="0">
                <a:solidFill>
                  <a:srgbClr val="7030A0"/>
                </a:solidFill>
              </a:rPr>
              <a:t> este acela de a determina învăţarea sau schimbarea, încurajând elevul să utilizeze strategii de învăţare corespunzătoare.</a:t>
            </a:r>
            <a:endParaRPr lang="en-GB" sz="2200" dirty="0">
              <a:solidFill>
                <a:srgbClr val="7030A0"/>
              </a:solidFill>
            </a:endParaRPr>
          </a:p>
          <a:p>
            <a:r>
              <a:rPr lang="ro-RO" sz="2200" b="1" dirty="0">
                <a:solidFill>
                  <a:srgbClr val="7030A0"/>
                </a:solidFill>
              </a:rPr>
              <a:t>Rolul </a:t>
            </a:r>
            <a:r>
              <a:rPr lang="ro-RO" sz="2200" b="1" dirty="0" smtClean="0">
                <a:solidFill>
                  <a:srgbClr val="7030A0"/>
                </a:solidFill>
              </a:rPr>
              <a:t>profesorului</a:t>
            </a:r>
            <a:r>
              <a:rPr lang="ro-RO" sz="2200" dirty="0" smtClean="0">
                <a:solidFill>
                  <a:srgbClr val="7030A0"/>
                </a:solidFill>
              </a:rPr>
              <a:t> </a:t>
            </a:r>
            <a:r>
              <a:rPr lang="ro-RO" sz="2200" dirty="0">
                <a:solidFill>
                  <a:srgbClr val="7030A0"/>
                </a:solidFill>
              </a:rPr>
              <a:t>este de a proiecta experienţele de învăţare într-o manieră care să permită elevului asimilarea informaţiilor în conformitate cu structurile mentale deja existente</a:t>
            </a:r>
            <a:endParaRPr lang="en-GB" sz="2200" dirty="0">
              <a:solidFill>
                <a:srgbClr val="7030A0"/>
              </a:solidFill>
            </a:endParaRPr>
          </a:p>
          <a:p>
            <a:r>
              <a:rPr lang="ro-RO" sz="2200" b="1" dirty="0">
                <a:solidFill>
                  <a:srgbClr val="7030A0"/>
                </a:solidFill>
              </a:rPr>
              <a:t>Rolul elevului </a:t>
            </a:r>
            <a:r>
              <a:rPr lang="ro-RO" sz="2200" dirty="0">
                <a:solidFill>
                  <a:srgbClr val="7030A0"/>
                </a:solidFill>
              </a:rPr>
              <a:t>este unul activ, de procesare, de stocare şi de reactualizare a informaţiei, pentru a putea fi utilizată. </a:t>
            </a:r>
            <a:endParaRPr lang="en-GB" sz="2200" dirty="0">
              <a:solidFill>
                <a:srgbClr val="7030A0"/>
              </a:solidFill>
            </a:endParaRPr>
          </a:p>
          <a:p>
            <a:pPr marL="0" indent="0">
              <a:buNone/>
            </a:pPr>
            <a:endParaRPr lang="ro-RO" dirty="0"/>
          </a:p>
        </p:txBody>
      </p:sp>
      <p:cxnSp>
        <p:nvCxnSpPr>
          <p:cNvPr id="5" name="Straight Arrow Connector 4"/>
          <p:cNvCxnSpPr/>
          <p:nvPr/>
        </p:nvCxnSpPr>
        <p:spPr>
          <a:xfrm>
            <a:off x="2537138" y="2382592"/>
            <a:ext cx="12879" cy="75985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 name="Left Brace 5"/>
          <p:cNvSpPr/>
          <p:nvPr/>
        </p:nvSpPr>
        <p:spPr>
          <a:xfrm>
            <a:off x="4913290" y="1600198"/>
            <a:ext cx="373487" cy="4456090"/>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120398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Teorii ale învățării – </a:t>
            </a:r>
            <a:r>
              <a:rPr lang="ro-RO" dirty="0">
                <a:effectLst>
                  <a:outerShdw blurRad="38100" dist="38100" dir="2700000" algn="tl">
                    <a:srgbClr val="000000">
                      <a:alpha val="43137"/>
                    </a:srgbClr>
                  </a:outerShdw>
                </a:effectLst>
              </a:rPr>
              <a:t>Cognitivismul</a:t>
            </a:r>
            <a:r>
              <a:rPr lang="ro-RO" dirty="0"/>
              <a:t> </a:t>
            </a:r>
            <a:r>
              <a:rPr lang="ro-RO" dirty="0" smtClean="0"/>
              <a:t>(2)</a:t>
            </a:r>
            <a:endParaRPr lang="ro-RO" dirty="0"/>
          </a:p>
        </p:txBody>
      </p:sp>
      <p:sp>
        <p:nvSpPr>
          <p:cNvPr id="3" name="Text Placeholder 2"/>
          <p:cNvSpPr>
            <a:spLocks noGrp="1"/>
          </p:cNvSpPr>
          <p:nvPr>
            <p:ph type="body" sz="half" idx="2"/>
          </p:nvPr>
        </p:nvSpPr>
        <p:spPr>
          <a:xfrm>
            <a:off x="1104900" y="1600200"/>
            <a:ext cx="3080734" cy="4572000"/>
          </a:xfrm>
        </p:spPr>
        <p:txBody>
          <a:bodyPr>
            <a:normAutofit/>
          </a:bodyPr>
          <a:lstStyle/>
          <a:p>
            <a:pPr marL="342900" indent="-342900">
              <a:buFont typeface="Wingdings" panose="05000000000000000000" pitchFamily="2" charset="2"/>
              <a:buChar char="ü"/>
            </a:pPr>
            <a:r>
              <a:rPr lang="it-IT" sz="2400" b="1" dirty="0">
                <a:solidFill>
                  <a:srgbClr val="002060"/>
                </a:solidFill>
                <a:latin typeface="Cambria" panose="02040503050406030204" pitchFamily="18" charset="0"/>
              </a:rPr>
              <a:t>Cognitivismul</a:t>
            </a:r>
            <a:br>
              <a:rPr lang="it-IT" sz="2400" b="1" dirty="0">
                <a:solidFill>
                  <a:srgbClr val="002060"/>
                </a:solidFill>
                <a:latin typeface="Cambria" panose="02040503050406030204" pitchFamily="18" charset="0"/>
              </a:rPr>
            </a:br>
            <a:r>
              <a:rPr lang="it-IT" sz="2400" b="1" dirty="0">
                <a:solidFill>
                  <a:srgbClr val="002060"/>
                </a:solidFill>
                <a:latin typeface="Cambria" panose="02040503050406030204" pitchFamily="18" charset="0"/>
              </a:rPr>
              <a:t>(</a:t>
            </a:r>
            <a:r>
              <a:rPr lang="it-IT" sz="2400" b="1" dirty="0" smtClean="0">
                <a:solidFill>
                  <a:srgbClr val="002060"/>
                </a:solidFill>
                <a:latin typeface="Cambria" panose="02040503050406030204" pitchFamily="18" charset="0"/>
              </a:rPr>
              <a:t>Piaget, </a:t>
            </a:r>
            <a:r>
              <a:rPr lang="it-IT" sz="2400" b="1" dirty="0">
                <a:solidFill>
                  <a:srgbClr val="002060"/>
                </a:solidFill>
                <a:latin typeface="Cambria" panose="02040503050406030204" pitchFamily="18" charset="0"/>
              </a:rPr>
              <a:t>Bruner, Sternberg)</a:t>
            </a:r>
            <a:endParaRPr lang="ro-RO" sz="2400" b="1" dirty="0">
              <a:solidFill>
                <a:srgbClr val="002060"/>
              </a:solidFill>
              <a:latin typeface="Cambria" panose="02040503050406030204" pitchFamily="18" charset="0"/>
            </a:endParaRPr>
          </a:p>
          <a:p>
            <a:endParaRPr lang="ro-RO" sz="2400" dirty="0">
              <a:latin typeface="Cambria" panose="02040503050406030204" pitchFamily="18" charset="0"/>
            </a:endParaRPr>
          </a:p>
        </p:txBody>
      </p:sp>
      <p:sp>
        <p:nvSpPr>
          <p:cNvPr id="4" name="Content Placeholder 3"/>
          <p:cNvSpPr>
            <a:spLocks noGrp="1"/>
          </p:cNvSpPr>
          <p:nvPr>
            <p:ph idx="1"/>
          </p:nvPr>
        </p:nvSpPr>
        <p:spPr>
          <a:xfrm>
            <a:off x="4185634" y="1600199"/>
            <a:ext cx="6901466" cy="4761964"/>
          </a:xfrm>
        </p:spPr>
        <p:txBody>
          <a:bodyPr>
            <a:normAutofit lnSpcReduction="10000"/>
          </a:bodyPr>
          <a:lstStyle/>
          <a:p>
            <a:r>
              <a:rPr lang="ro-RO" b="1" dirty="0">
                <a:solidFill>
                  <a:srgbClr val="7030A0"/>
                </a:solidFill>
              </a:rPr>
              <a:t>Activităţile de învăţare </a:t>
            </a:r>
            <a:r>
              <a:rPr lang="ro-RO" dirty="0">
                <a:solidFill>
                  <a:srgbClr val="7030A0"/>
                </a:solidFill>
              </a:rPr>
              <a:t>trebuie să permită utilizarea strategiei centrate pe organizarea şi ordonarea informaţiei, pentru a asigura o procesare eficientă. Trebuie facilitată organizarea noilor informaţii, legarea lor de cunoaşterea anterioară şi atribuirea de sens. </a:t>
            </a:r>
            <a:endParaRPr lang="en-GB" dirty="0">
              <a:solidFill>
                <a:srgbClr val="7030A0"/>
              </a:solidFill>
            </a:endParaRPr>
          </a:p>
          <a:p>
            <a:r>
              <a:rPr lang="ro-RO" b="1" dirty="0">
                <a:solidFill>
                  <a:srgbClr val="7030A0"/>
                </a:solidFill>
              </a:rPr>
              <a:t>Evaluarea</a:t>
            </a:r>
            <a:r>
              <a:rPr lang="ro-RO" dirty="0">
                <a:solidFill>
                  <a:srgbClr val="7030A0"/>
                </a:solidFill>
              </a:rPr>
              <a:t> se face prin raportare la obiectivele care descriu ceea ce ar trebui să ştie sau să fie capabil să realizeze la finalul perioadei de instruire, precum şi deprinderile şi cunoştinţele pe care ar trebui să le aibă pentru a putea atinge aceste obiective. </a:t>
            </a:r>
            <a:endParaRPr lang="en-GB" dirty="0">
              <a:solidFill>
                <a:srgbClr val="7030A0"/>
              </a:solidFill>
            </a:endParaRPr>
          </a:p>
          <a:p>
            <a:r>
              <a:rPr lang="ro-RO" b="1" dirty="0">
                <a:solidFill>
                  <a:srgbClr val="7030A0"/>
                </a:solidFill>
              </a:rPr>
              <a:t>Rezultatele învăţării</a:t>
            </a:r>
            <a:r>
              <a:rPr lang="ro-RO" dirty="0">
                <a:solidFill>
                  <a:srgbClr val="7030A0"/>
                </a:solidFill>
              </a:rPr>
              <a:t> nu depind doar de ceea ce predă profesorul, ci şi de ceea ce face elevul pentru a procesa informaţia. Vor putea fi evidenţiate dezvoltarea strategiilor cognitive (prin intermediul cărora este posibil controlul propriei gândiri şi învăţări, a deprinderilor intelectuale (de discriminare, de utilizare a regulilor, de rezolvare de probleme)</a:t>
            </a:r>
            <a:endParaRPr lang="en-GB" dirty="0">
              <a:solidFill>
                <a:srgbClr val="7030A0"/>
              </a:solidFill>
            </a:endParaRPr>
          </a:p>
          <a:p>
            <a:endParaRPr lang="ro-RO" dirty="0"/>
          </a:p>
        </p:txBody>
      </p:sp>
      <p:sp>
        <p:nvSpPr>
          <p:cNvPr id="5" name="Left Brace 4"/>
          <p:cNvSpPr/>
          <p:nvPr/>
        </p:nvSpPr>
        <p:spPr>
          <a:xfrm>
            <a:off x="3998890" y="1600197"/>
            <a:ext cx="373487" cy="4761965"/>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359117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Teorii ale învățării – </a:t>
            </a:r>
            <a:r>
              <a:rPr lang="ro-RO" dirty="0" smtClean="0">
                <a:effectLst>
                  <a:outerShdw blurRad="38100" dist="38100" dir="2700000" algn="tl">
                    <a:srgbClr val="000000">
                      <a:alpha val="43137"/>
                    </a:srgbClr>
                  </a:outerShdw>
                </a:effectLst>
              </a:rPr>
              <a:t>Constructivismul</a:t>
            </a:r>
            <a:r>
              <a:rPr lang="ro-RO" dirty="0" smtClean="0"/>
              <a:t> (1)</a:t>
            </a:r>
            <a:endParaRPr lang="ro-RO" dirty="0"/>
          </a:p>
        </p:txBody>
      </p:sp>
      <p:sp>
        <p:nvSpPr>
          <p:cNvPr id="3" name="Text Placeholder 2"/>
          <p:cNvSpPr>
            <a:spLocks noGrp="1"/>
          </p:cNvSpPr>
          <p:nvPr>
            <p:ph type="body" sz="half" idx="2"/>
          </p:nvPr>
        </p:nvSpPr>
        <p:spPr>
          <a:xfrm>
            <a:off x="540914" y="1574441"/>
            <a:ext cx="4005329" cy="4572000"/>
          </a:xfrm>
        </p:spPr>
        <p:txBody>
          <a:bodyPr>
            <a:normAutofit/>
          </a:bodyPr>
          <a:lstStyle/>
          <a:p>
            <a:pPr marL="342900" indent="-342900">
              <a:buFont typeface="Wingdings" panose="05000000000000000000" pitchFamily="2" charset="2"/>
              <a:buChar char="ü"/>
            </a:pPr>
            <a:r>
              <a:rPr lang="ro-RO" sz="2400" b="1" dirty="0">
                <a:solidFill>
                  <a:srgbClr val="002060"/>
                </a:solidFill>
                <a:latin typeface="Cambria" panose="02040503050406030204" pitchFamily="18" charset="0"/>
              </a:rPr>
              <a:t>Constructivismul</a:t>
            </a:r>
            <a:r>
              <a:rPr lang="en-GB" sz="2400" b="1" dirty="0">
                <a:solidFill>
                  <a:srgbClr val="002060"/>
                </a:solidFill>
                <a:latin typeface="Cambria" panose="02040503050406030204" pitchFamily="18" charset="0"/>
              </a:rPr>
              <a:t/>
            </a:r>
            <a:br>
              <a:rPr lang="en-GB" sz="2400" b="1" dirty="0">
                <a:solidFill>
                  <a:srgbClr val="002060"/>
                </a:solidFill>
                <a:latin typeface="Cambria" panose="02040503050406030204" pitchFamily="18" charset="0"/>
              </a:rPr>
            </a:br>
            <a:r>
              <a:rPr lang="ro-RO" sz="2400" b="1" dirty="0" smtClean="0">
                <a:solidFill>
                  <a:srgbClr val="002060"/>
                </a:solidFill>
                <a:latin typeface="Cambria" panose="02040503050406030204" pitchFamily="18" charset="0"/>
              </a:rPr>
              <a:t>(</a:t>
            </a:r>
            <a:r>
              <a:rPr lang="en-GB" sz="2400" b="1" dirty="0" smtClean="0">
                <a:solidFill>
                  <a:srgbClr val="002060"/>
                </a:solidFill>
                <a:latin typeface="Cambria" panose="02040503050406030204" pitchFamily="18" charset="0"/>
              </a:rPr>
              <a:t>Piaget, </a:t>
            </a:r>
            <a:r>
              <a:rPr lang="ro-RO" sz="2400" b="1" dirty="0">
                <a:solidFill>
                  <a:srgbClr val="002060"/>
                </a:solidFill>
                <a:latin typeface="Cambria" panose="02040503050406030204" pitchFamily="18" charset="0"/>
              </a:rPr>
              <a:t>Flavell, Sternberg</a:t>
            </a:r>
            <a:r>
              <a:rPr lang="ro-RO" sz="2400" b="1" dirty="0" smtClean="0">
                <a:solidFill>
                  <a:srgbClr val="002060"/>
                </a:solidFill>
                <a:latin typeface="Cambria" panose="02040503050406030204" pitchFamily="18" charset="0"/>
              </a:rPr>
              <a:t>)</a:t>
            </a:r>
          </a:p>
          <a:p>
            <a:endParaRPr lang="ro-RO" sz="2400" b="1" dirty="0">
              <a:solidFill>
                <a:srgbClr val="002060"/>
              </a:solidFill>
              <a:latin typeface="Cambria" panose="02040503050406030204" pitchFamily="18" charset="0"/>
            </a:endParaRPr>
          </a:p>
          <a:p>
            <a:endParaRPr lang="ro-RO" sz="2400" dirty="0" smtClean="0">
              <a:solidFill>
                <a:srgbClr val="002060"/>
              </a:solidFill>
              <a:latin typeface="Cambria" panose="02040503050406030204" pitchFamily="18" charset="0"/>
            </a:endParaRPr>
          </a:p>
          <a:p>
            <a:r>
              <a:rPr lang="ro-RO" sz="2400" i="1" dirty="0" smtClean="0">
                <a:solidFill>
                  <a:srgbClr val="002060"/>
                </a:solidFill>
                <a:latin typeface="Cambria" panose="02040503050406030204" pitchFamily="18" charset="0"/>
              </a:rPr>
              <a:t>În </a:t>
            </a:r>
            <a:r>
              <a:rPr lang="ro-RO" sz="2400" i="1" dirty="0">
                <a:solidFill>
                  <a:srgbClr val="002060"/>
                </a:solidFill>
                <a:latin typeface="Cambria" panose="02040503050406030204" pitchFamily="18" charset="0"/>
              </a:rPr>
              <a:t>încercarea de a da sens lumii, </a:t>
            </a:r>
            <a:r>
              <a:rPr lang="ro-RO" sz="2400" b="1" i="1" dirty="0">
                <a:solidFill>
                  <a:srgbClr val="002060"/>
                </a:solidFill>
                <a:latin typeface="Cambria" panose="02040503050406030204" pitchFamily="18" charset="0"/>
              </a:rPr>
              <a:t>persoana îşi construieşte cunoaşterea şi înţelegerea pe baza propriei experienţe anterioare.</a:t>
            </a:r>
          </a:p>
        </p:txBody>
      </p:sp>
      <p:sp>
        <p:nvSpPr>
          <p:cNvPr id="4" name="Content Placeholder 3"/>
          <p:cNvSpPr>
            <a:spLocks noGrp="1"/>
          </p:cNvSpPr>
          <p:nvPr>
            <p:ph idx="1"/>
          </p:nvPr>
        </p:nvSpPr>
        <p:spPr>
          <a:xfrm>
            <a:off x="4868214" y="1600199"/>
            <a:ext cx="6218886" cy="4736207"/>
          </a:xfrm>
        </p:spPr>
        <p:txBody>
          <a:bodyPr>
            <a:normAutofit lnSpcReduction="10000"/>
          </a:bodyPr>
          <a:lstStyle/>
          <a:p>
            <a:r>
              <a:rPr lang="ro-RO" b="1" dirty="0">
                <a:solidFill>
                  <a:srgbClr val="7030A0"/>
                </a:solidFill>
              </a:rPr>
              <a:t>Scopul instruirii</a:t>
            </a:r>
            <a:r>
              <a:rPr lang="ro-RO" dirty="0">
                <a:solidFill>
                  <a:srgbClr val="7030A0"/>
                </a:solidFill>
              </a:rPr>
              <a:t> nu este acela de a transmite, de a transfera informaţii de la profesor la elev în vederea achiziţionării lor, ci acela de a facilita construirea cunoaşterii elevului. </a:t>
            </a:r>
            <a:endParaRPr lang="en-GB" dirty="0">
              <a:solidFill>
                <a:srgbClr val="7030A0"/>
              </a:solidFill>
            </a:endParaRPr>
          </a:p>
          <a:p>
            <a:r>
              <a:rPr lang="ro-RO" b="1" dirty="0">
                <a:solidFill>
                  <a:srgbClr val="7030A0"/>
                </a:solidFill>
              </a:rPr>
              <a:t>Rolul </a:t>
            </a:r>
            <a:r>
              <a:rPr lang="ro-RO" b="1" dirty="0" smtClean="0">
                <a:solidFill>
                  <a:srgbClr val="7030A0"/>
                </a:solidFill>
              </a:rPr>
              <a:t>profesorului</a:t>
            </a:r>
            <a:r>
              <a:rPr lang="ro-RO" dirty="0" smtClean="0">
                <a:solidFill>
                  <a:srgbClr val="7030A0"/>
                </a:solidFill>
              </a:rPr>
              <a:t>, </a:t>
            </a:r>
            <a:r>
              <a:rPr lang="ro-RO" dirty="0">
                <a:solidFill>
                  <a:srgbClr val="7030A0"/>
                </a:solidFill>
              </a:rPr>
              <a:t>mai degrabă un mentor al elevului, este acela de a proiecta mediul de învăţare într-o manieră care să permită şi să încurajeze procesele de asimilare şi acomodare şi, în acelaşi timp, să asigure suportul elevului în cadrul procesului de învăţare, stimulând gândirea creativă, testarea ideilor şi a ipotezelor, căutarea alternativelor. </a:t>
            </a:r>
            <a:endParaRPr lang="en-GB" dirty="0">
              <a:solidFill>
                <a:srgbClr val="7030A0"/>
              </a:solidFill>
            </a:endParaRPr>
          </a:p>
          <a:p>
            <a:r>
              <a:rPr lang="ro-RO" b="1" dirty="0">
                <a:solidFill>
                  <a:srgbClr val="7030A0"/>
                </a:solidFill>
              </a:rPr>
              <a:t>Rolul elevului </a:t>
            </a:r>
            <a:r>
              <a:rPr lang="ro-RO" dirty="0">
                <a:solidFill>
                  <a:srgbClr val="7030A0"/>
                </a:solidFill>
              </a:rPr>
              <a:t>, mereu deschis spre schimbare, devine acela de constructor al unei interpretări a realităţii, ca urmare a experienţei anterioare şi a interacţiunilor sale cu ceilalţi, în grupurile de învăţare. </a:t>
            </a:r>
            <a:endParaRPr lang="en-GB" dirty="0">
              <a:solidFill>
                <a:srgbClr val="7030A0"/>
              </a:solidFill>
            </a:endParaRPr>
          </a:p>
          <a:p>
            <a:endParaRPr lang="ro-RO" dirty="0">
              <a:solidFill>
                <a:srgbClr val="7030A0"/>
              </a:solidFill>
            </a:endParaRPr>
          </a:p>
        </p:txBody>
      </p:sp>
      <p:cxnSp>
        <p:nvCxnSpPr>
          <p:cNvPr id="5" name="Straight Arrow Connector 4"/>
          <p:cNvCxnSpPr/>
          <p:nvPr/>
        </p:nvCxnSpPr>
        <p:spPr>
          <a:xfrm>
            <a:off x="2511380" y="2768959"/>
            <a:ext cx="12879" cy="88864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7" name="Left Brace 6"/>
          <p:cNvSpPr/>
          <p:nvPr/>
        </p:nvSpPr>
        <p:spPr>
          <a:xfrm>
            <a:off x="4494727" y="1574441"/>
            <a:ext cx="373487" cy="4761965"/>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124855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Teorii ale învățării – </a:t>
            </a:r>
            <a:r>
              <a:rPr lang="ro-RO" dirty="0">
                <a:effectLst>
                  <a:outerShdw blurRad="38100" dist="38100" dir="2700000" algn="tl">
                    <a:srgbClr val="000000">
                      <a:alpha val="43137"/>
                    </a:srgbClr>
                  </a:outerShdw>
                </a:effectLst>
              </a:rPr>
              <a:t>Constructivismul </a:t>
            </a:r>
            <a:r>
              <a:rPr lang="ro-RO" dirty="0" smtClean="0"/>
              <a:t>(2)</a:t>
            </a:r>
            <a:endParaRPr lang="ro-RO" dirty="0"/>
          </a:p>
        </p:txBody>
      </p:sp>
      <p:sp>
        <p:nvSpPr>
          <p:cNvPr id="3" name="Text Placeholder 2"/>
          <p:cNvSpPr>
            <a:spLocks noGrp="1"/>
          </p:cNvSpPr>
          <p:nvPr>
            <p:ph type="body" sz="half" idx="2"/>
          </p:nvPr>
        </p:nvSpPr>
        <p:spPr>
          <a:xfrm>
            <a:off x="1104900" y="1600200"/>
            <a:ext cx="3054976" cy="4572000"/>
          </a:xfrm>
        </p:spPr>
        <p:txBody>
          <a:bodyPr/>
          <a:lstStyle/>
          <a:p>
            <a:pPr marL="285750" indent="-285750">
              <a:buFont typeface="Wingdings" panose="05000000000000000000" pitchFamily="2" charset="2"/>
              <a:buChar char="ü"/>
            </a:pPr>
            <a:r>
              <a:rPr lang="ro-RO" sz="2400" b="1" dirty="0">
                <a:solidFill>
                  <a:srgbClr val="002060"/>
                </a:solidFill>
                <a:latin typeface="Cambria" panose="02040503050406030204" pitchFamily="18" charset="0"/>
              </a:rPr>
              <a:t>Constructivismul</a:t>
            </a:r>
            <a:r>
              <a:rPr lang="en-GB" sz="2400" b="1" dirty="0">
                <a:solidFill>
                  <a:srgbClr val="002060"/>
                </a:solidFill>
                <a:latin typeface="Cambria" panose="02040503050406030204" pitchFamily="18" charset="0"/>
              </a:rPr>
              <a:t/>
            </a:r>
            <a:br>
              <a:rPr lang="en-GB" sz="2400" b="1" dirty="0">
                <a:solidFill>
                  <a:srgbClr val="002060"/>
                </a:solidFill>
                <a:latin typeface="Cambria" panose="02040503050406030204" pitchFamily="18" charset="0"/>
              </a:rPr>
            </a:br>
            <a:r>
              <a:rPr lang="ro-RO" sz="2400" b="1" dirty="0" smtClean="0">
                <a:solidFill>
                  <a:srgbClr val="002060"/>
                </a:solidFill>
                <a:latin typeface="Cambria" panose="02040503050406030204" pitchFamily="18" charset="0"/>
              </a:rPr>
              <a:t>(</a:t>
            </a:r>
            <a:r>
              <a:rPr lang="en-GB" sz="2400" b="1" dirty="0" smtClean="0">
                <a:solidFill>
                  <a:srgbClr val="002060"/>
                </a:solidFill>
                <a:latin typeface="Cambria" panose="02040503050406030204" pitchFamily="18" charset="0"/>
              </a:rPr>
              <a:t>Piaget, </a:t>
            </a:r>
            <a:r>
              <a:rPr lang="ro-RO" sz="2400" b="1" dirty="0">
                <a:solidFill>
                  <a:srgbClr val="002060"/>
                </a:solidFill>
                <a:latin typeface="Cambria" panose="02040503050406030204" pitchFamily="18" charset="0"/>
              </a:rPr>
              <a:t>Flavell, Sternberg)</a:t>
            </a:r>
          </a:p>
          <a:p>
            <a:endParaRPr lang="ro-RO" dirty="0">
              <a:latin typeface="Cambria" panose="02040503050406030204" pitchFamily="18" charset="0"/>
            </a:endParaRPr>
          </a:p>
        </p:txBody>
      </p:sp>
      <p:sp>
        <p:nvSpPr>
          <p:cNvPr id="4" name="Content Placeholder 3"/>
          <p:cNvSpPr>
            <a:spLocks noGrp="1"/>
          </p:cNvSpPr>
          <p:nvPr>
            <p:ph idx="1"/>
          </p:nvPr>
        </p:nvSpPr>
        <p:spPr>
          <a:xfrm>
            <a:off x="4417454" y="1600199"/>
            <a:ext cx="6669646" cy="4761964"/>
          </a:xfrm>
        </p:spPr>
        <p:txBody>
          <a:bodyPr>
            <a:normAutofit lnSpcReduction="10000"/>
          </a:bodyPr>
          <a:lstStyle/>
          <a:p>
            <a:r>
              <a:rPr lang="ro-RO" b="1" dirty="0">
                <a:solidFill>
                  <a:srgbClr val="7030A0"/>
                </a:solidFill>
              </a:rPr>
              <a:t>Activităţile de învăţare </a:t>
            </a:r>
            <a:r>
              <a:rPr lang="ro-RO" dirty="0">
                <a:solidFill>
                  <a:srgbClr val="7030A0"/>
                </a:solidFill>
              </a:rPr>
              <a:t>nu trebuie să conţină sarcini structurate, predefinite, ci să fie autentice şi centrate pe ceea ce este perceput de elev ca fiind „problematic”. Sunt încurajate învăţarea prin descoperire, problematizarea, lucrul în grup, proiectele etc. </a:t>
            </a:r>
            <a:endParaRPr lang="en-GB" dirty="0">
              <a:solidFill>
                <a:srgbClr val="7030A0"/>
              </a:solidFill>
            </a:endParaRPr>
          </a:p>
          <a:p>
            <a:r>
              <a:rPr lang="ro-RO" b="1" dirty="0">
                <a:solidFill>
                  <a:srgbClr val="7030A0"/>
                </a:solidFill>
              </a:rPr>
              <a:t>Evaluarea</a:t>
            </a:r>
            <a:r>
              <a:rPr lang="ro-RO" dirty="0">
                <a:solidFill>
                  <a:srgbClr val="7030A0"/>
                </a:solidFill>
              </a:rPr>
              <a:t>, </a:t>
            </a:r>
            <a:r>
              <a:rPr lang="ro-RO" b="1" dirty="0">
                <a:solidFill>
                  <a:srgbClr val="7030A0"/>
                </a:solidFill>
              </a:rPr>
              <a:t> </a:t>
            </a:r>
            <a:r>
              <a:rPr lang="ro-RO" dirty="0">
                <a:solidFill>
                  <a:srgbClr val="7030A0"/>
                </a:solidFill>
              </a:rPr>
              <a:t>mai degrabă una formativă, pe parcursul procesului, pune accent pe reflecţia asupra conţinuturilor, ideilor, problemelor, perspectivelor oferite, pe interacţiunea dintre cursanţi, pe colaborarea de grup etc. </a:t>
            </a:r>
            <a:endParaRPr lang="en-GB" dirty="0">
              <a:solidFill>
                <a:srgbClr val="7030A0"/>
              </a:solidFill>
            </a:endParaRPr>
          </a:p>
          <a:p>
            <a:r>
              <a:rPr lang="ro-RO" b="1" dirty="0">
                <a:solidFill>
                  <a:srgbClr val="7030A0"/>
                </a:solidFill>
              </a:rPr>
              <a:t>Rezultatele învăţării </a:t>
            </a:r>
            <a:r>
              <a:rPr lang="ro-RO" dirty="0">
                <a:solidFill>
                  <a:srgbClr val="7030A0"/>
                </a:solidFill>
              </a:rPr>
              <a:t>sunt dependente de modul în care profesorul alege cadrul de desfăşurare, activităţile de lucru şi interacţiunile pe care ar trebui să le faciliteze experienţele de învăţare pentru a conduce la dezvoltarea noilor abilităţi vizate. Ele „definesc” modul diferit în care elevul ar trebui să gândească sau să rezolve probleme la finalul unei activităţi de învăţare.  </a:t>
            </a:r>
            <a:endParaRPr lang="en-GB" dirty="0">
              <a:solidFill>
                <a:srgbClr val="7030A0"/>
              </a:solidFill>
            </a:endParaRPr>
          </a:p>
          <a:p>
            <a:endParaRPr lang="ro-RO" dirty="0">
              <a:solidFill>
                <a:srgbClr val="7030A0"/>
              </a:solidFill>
            </a:endParaRPr>
          </a:p>
        </p:txBody>
      </p:sp>
      <p:sp>
        <p:nvSpPr>
          <p:cNvPr id="5" name="Left Brace 4"/>
          <p:cNvSpPr/>
          <p:nvPr/>
        </p:nvSpPr>
        <p:spPr>
          <a:xfrm>
            <a:off x="4159876" y="1600198"/>
            <a:ext cx="373487" cy="4761965"/>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305567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Teorii ale învățării – </a:t>
            </a:r>
            <a:r>
              <a:rPr lang="ro-RO" dirty="0">
                <a:effectLst>
                  <a:outerShdw blurRad="38100" dist="38100" dir="2700000" algn="tl">
                    <a:srgbClr val="000000">
                      <a:alpha val="43137"/>
                    </a:srgbClr>
                  </a:outerShdw>
                </a:effectLst>
              </a:rPr>
              <a:t>S</a:t>
            </a:r>
            <a:r>
              <a:rPr lang="ro-RO" dirty="0" smtClean="0">
                <a:effectLst>
                  <a:outerShdw blurRad="38100" dist="38100" dir="2700000" algn="tl">
                    <a:srgbClr val="000000">
                      <a:alpha val="43137"/>
                    </a:srgbClr>
                  </a:outerShdw>
                </a:effectLst>
              </a:rPr>
              <a:t>ocio-constructivismul</a:t>
            </a:r>
            <a:r>
              <a:rPr lang="ro-RO" dirty="0" smtClean="0"/>
              <a:t> (1)</a:t>
            </a:r>
            <a:endParaRPr lang="ro-RO" dirty="0"/>
          </a:p>
        </p:txBody>
      </p:sp>
      <p:sp>
        <p:nvSpPr>
          <p:cNvPr id="3" name="Text Placeholder 2"/>
          <p:cNvSpPr>
            <a:spLocks noGrp="1"/>
          </p:cNvSpPr>
          <p:nvPr>
            <p:ph type="body" sz="half" idx="2"/>
          </p:nvPr>
        </p:nvSpPr>
        <p:spPr>
          <a:xfrm>
            <a:off x="682580" y="1600200"/>
            <a:ext cx="3709115" cy="4572000"/>
          </a:xfrm>
        </p:spPr>
        <p:txBody>
          <a:bodyPr>
            <a:normAutofit/>
          </a:bodyPr>
          <a:lstStyle/>
          <a:p>
            <a:pPr marL="285750" indent="-285750">
              <a:buFont typeface="Wingdings" panose="05000000000000000000" pitchFamily="2" charset="2"/>
              <a:buChar char="ü"/>
            </a:pPr>
            <a:r>
              <a:rPr lang="ro-RO" sz="2400" b="1" dirty="0" smtClean="0">
                <a:solidFill>
                  <a:srgbClr val="002060"/>
                </a:solidFill>
                <a:latin typeface="Cambria" panose="02040503050406030204" pitchFamily="18" charset="0"/>
              </a:rPr>
              <a:t>Socio-constructivismul (Bandura</a:t>
            </a:r>
            <a:r>
              <a:rPr lang="ro-RO" sz="2400" b="1" dirty="0">
                <a:solidFill>
                  <a:srgbClr val="002060"/>
                </a:solidFill>
                <a:latin typeface="Cambria" panose="02040503050406030204" pitchFamily="18" charset="0"/>
              </a:rPr>
              <a:t>, Vâgotski</a:t>
            </a:r>
            <a:r>
              <a:rPr lang="ro-RO" sz="2400" b="1" dirty="0" smtClean="0">
                <a:solidFill>
                  <a:srgbClr val="002060"/>
                </a:solidFill>
                <a:latin typeface="Cambria" panose="02040503050406030204" pitchFamily="18" charset="0"/>
              </a:rPr>
              <a:t>)</a:t>
            </a:r>
          </a:p>
          <a:p>
            <a:pPr marL="285750" indent="-285750">
              <a:buFont typeface="Wingdings" panose="05000000000000000000" pitchFamily="2" charset="2"/>
              <a:buChar char="ü"/>
            </a:pPr>
            <a:endParaRPr lang="ro-RO" sz="2400" b="1" dirty="0" smtClean="0">
              <a:solidFill>
                <a:srgbClr val="002060"/>
              </a:solidFill>
              <a:latin typeface="Cambria" panose="02040503050406030204" pitchFamily="18" charset="0"/>
            </a:endParaRPr>
          </a:p>
          <a:p>
            <a:pPr marL="285750" indent="-285750">
              <a:buFont typeface="Wingdings" panose="05000000000000000000" pitchFamily="2" charset="2"/>
              <a:buChar char="ü"/>
            </a:pPr>
            <a:endParaRPr lang="ro-RO" sz="2400" b="1" dirty="0">
              <a:solidFill>
                <a:srgbClr val="002060"/>
              </a:solidFill>
              <a:latin typeface="Cambria" panose="02040503050406030204" pitchFamily="18" charset="0"/>
            </a:endParaRPr>
          </a:p>
          <a:p>
            <a:r>
              <a:rPr lang="ro-RO" sz="2400" i="1" dirty="0" smtClean="0">
                <a:solidFill>
                  <a:srgbClr val="002060"/>
                </a:solidFill>
                <a:latin typeface="Cambria" panose="02040503050406030204" pitchFamily="18" charset="0"/>
              </a:rPr>
              <a:t>Învăţarea </a:t>
            </a:r>
            <a:r>
              <a:rPr lang="ro-RO" sz="2400" i="1" dirty="0">
                <a:solidFill>
                  <a:srgbClr val="002060"/>
                </a:solidFill>
                <a:latin typeface="Cambria" panose="02040503050406030204" pitchFamily="18" charset="0"/>
              </a:rPr>
              <a:t>se realizează prin intermediul </a:t>
            </a:r>
            <a:r>
              <a:rPr lang="ro-RO" sz="2400" b="1" i="1" dirty="0">
                <a:solidFill>
                  <a:srgbClr val="002060"/>
                </a:solidFill>
                <a:latin typeface="Cambria" panose="02040503050406030204" pitchFamily="18" charset="0"/>
              </a:rPr>
              <a:t>interacţiunii şi observării modului de comportare al altor persoane</a:t>
            </a:r>
            <a:r>
              <a:rPr lang="ro-RO" sz="2400" i="1" dirty="0">
                <a:solidFill>
                  <a:srgbClr val="002060"/>
                </a:solidFill>
                <a:latin typeface="Cambria" panose="02040503050406030204" pitchFamily="18" charset="0"/>
              </a:rPr>
              <a:t>, într-un anumit </a:t>
            </a:r>
            <a:r>
              <a:rPr lang="ro-RO" sz="2400" b="1" i="1" dirty="0">
                <a:solidFill>
                  <a:srgbClr val="002060"/>
                </a:solidFill>
                <a:latin typeface="Cambria" panose="02040503050406030204" pitchFamily="18" charset="0"/>
              </a:rPr>
              <a:t>cadru social. </a:t>
            </a:r>
            <a:endParaRPr lang="en-GB" sz="2400" b="1" i="1" dirty="0">
              <a:solidFill>
                <a:srgbClr val="002060"/>
              </a:solidFill>
              <a:latin typeface="Cambria" panose="02040503050406030204" pitchFamily="18" charset="0"/>
            </a:endParaRPr>
          </a:p>
          <a:p>
            <a:pPr marL="285750" indent="-285750">
              <a:buFont typeface="Wingdings" panose="05000000000000000000" pitchFamily="2" charset="2"/>
              <a:buChar char="ü"/>
            </a:pPr>
            <a:endParaRPr lang="ro-RO" sz="2400" b="1" dirty="0">
              <a:solidFill>
                <a:srgbClr val="002060"/>
              </a:solidFill>
              <a:latin typeface="Cambria" panose="02040503050406030204" pitchFamily="18" charset="0"/>
            </a:endParaRPr>
          </a:p>
        </p:txBody>
      </p:sp>
      <p:sp>
        <p:nvSpPr>
          <p:cNvPr id="4" name="Content Placeholder 3"/>
          <p:cNvSpPr>
            <a:spLocks noGrp="1"/>
          </p:cNvSpPr>
          <p:nvPr>
            <p:ph idx="1"/>
          </p:nvPr>
        </p:nvSpPr>
        <p:spPr>
          <a:xfrm>
            <a:off x="4520484" y="1600199"/>
            <a:ext cx="6566615" cy="4736207"/>
          </a:xfrm>
        </p:spPr>
        <p:txBody>
          <a:bodyPr>
            <a:normAutofit/>
          </a:bodyPr>
          <a:lstStyle/>
          <a:p>
            <a:r>
              <a:rPr lang="ro-RO" sz="2200" b="1" dirty="0">
                <a:solidFill>
                  <a:srgbClr val="7030A0"/>
                </a:solidFill>
              </a:rPr>
              <a:t>Scopul instruirii </a:t>
            </a:r>
            <a:r>
              <a:rPr lang="ro-RO" sz="2200" dirty="0">
                <a:solidFill>
                  <a:srgbClr val="7030A0"/>
                </a:solidFill>
              </a:rPr>
              <a:t>este acela de a modela roluri şi comportamente performante şi dezirabile social. </a:t>
            </a:r>
            <a:endParaRPr lang="en-GB" sz="2200" dirty="0">
              <a:solidFill>
                <a:srgbClr val="7030A0"/>
              </a:solidFill>
            </a:endParaRPr>
          </a:p>
          <a:p>
            <a:r>
              <a:rPr lang="ro-RO" sz="2200" b="1" dirty="0">
                <a:solidFill>
                  <a:srgbClr val="7030A0"/>
                </a:solidFill>
              </a:rPr>
              <a:t>Rolul </a:t>
            </a:r>
            <a:r>
              <a:rPr lang="en-GB" sz="2200" b="1" dirty="0" err="1" smtClean="0">
                <a:solidFill>
                  <a:srgbClr val="7030A0"/>
                </a:solidFill>
              </a:rPr>
              <a:t>profesorului</a:t>
            </a:r>
            <a:r>
              <a:rPr lang="ro-RO" sz="2200" dirty="0" smtClean="0">
                <a:solidFill>
                  <a:srgbClr val="7030A0"/>
                </a:solidFill>
              </a:rPr>
              <a:t> </a:t>
            </a:r>
            <a:r>
              <a:rPr lang="ro-RO" sz="2200" dirty="0">
                <a:solidFill>
                  <a:srgbClr val="7030A0"/>
                </a:solidFill>
              </a:rPr>
              <a:t>este de a modela la elevii săi roluri şi comportamente performante, contribuind la modificarea unor dispoziţii cognitive şi emoţionale (autoeficienţa, locul controlului etc.) şi de a facilita socializarea. </a:t>
            </a:r>
            <a:endParaRPr lang="en-GB" sz="2200" dirty="0">
              <a:solidFill>
                <a:srgbClr val="7030A0"/>
              </a:solidFill>
            </a:endParaRPr>
          </a:p>
          <a:p>
            <a:r>
              <a:rPr lang="ro-RO" sz="2200" b="1" dirty="0">
                <a:solidFill>
                  <a:srgbClr val="7030A0"/>
                </a:solidFill>
              </a:rPr>
              <a:t>Rolul elevului </a:t>
            </a:r>
            <a:r>
              <a:rPr lang="ro-RO" sz="2200" dirty="0">
                <a:solidFill>
                  <a:srgbClr val="7030A0"/>
                </a:solidFill>
              </a:rPr>
              <a:t>este acela de a se implica activ în învăţare, de a colabora şi coopera cu ceilalţi în realizarea sarcinilor de învăţare. </a:t>
            </a:r>
            <a:endParaRPr lang="en-GB" sz="2200" dirty="0">
              <a:solidFill>
                <a:srgbClr val="7030A0"/>
              </a:solidFill>
            </a:endParaRPr>
          </a:p>
          <a:p>
            <a:pPr marL="0" indent="0">
              <a:buNone/>
            </a:pPr>
            <a:endParaRPr lang="ro-RO" sz="2200" dirty="0"/>
          </a:p>
        </p:txBody>
      </p:sp>
      <p:cxnSp>
        <p:nvCxnSpPr>
          <p:cNvPr id="5" name="Straight Arrow Connector 4"/>
          <p:cNvCxnSpPr/>
          <p:nvPr/>
        </p:nvCxnSpPr>
        <p:spPr>
          <a:xfrm>
            <a:off x="2279560" y="2446987"/>
            <a:ext cx="12879" cy="88864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 name="Left Brace 5"/>
          <p:cNvSpPr/>
          <p:nvPr/>
        </p:nvSpPr>
        <p:spPr>
          <a:xfrm>
            <a:off x="4269346" y="1518901"/>
            <a:ext cx="373487" cy="3633453"/>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84825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Teorii ale învățării – </a:t>
            </a:r>
            <a:r>
              <a:rPr lang="ro-RO" dirty="0" smtClean="0">
                <a:effectLst>
                  <a:outerShdw blurRad="38100" dist="38100" dir="2700000" algn="tl">
                    <a:srgbClr val="000000">
                      <a:alpha val="43137"/>
                    </a:srgbClr>
                  </a:outerShdw>
                </a:effectLst>
              </a:rPr>
              <a:t>Socio-constructivismul</a:t>
            </a:r>
            <a:r>
              <a:rPr lang="ro-RO" dirty="0" smtClean="0"/>
              <a:t> (2)</a:t>
            </a:r>
            <a:endParaRPr lang="ro-RO" dirty="0"/>
          </a:p>
        </p:txBody>
      </p:sp>
      <p:sp>
        <p:nvSpPr>
          <p:cNvPr id="3" name="Text Placeholder 2"/>
          <p:cNvSpPr>
            <a:spLocks noGrp="1"/>
          </p:cNvSpPr>
          <p:nvPr>
            <p:ph type="body" sz="half" idx="2"/>
          </p:nvPr>
        </p:nvSpPr>
        <p:spPr>
          <a:xfrm>
            <a:off x="566669" y="1600200"/>
            <a:ext cx="3760631" cy="4572000"/>
          </a:xfrm>
        </p:spPr>
        <p:txBody>
          <a:bodyPr/>
          <a:lstStyle/>
          <a:p>
            <a:pPr marL="342900" indent="-342900">
              <a:buFont typeface="Wingdings" panose="05000000000000000000" pitchFamily="2" charset="2"/>
              <a:buChar char="ü"/>
            </a:pPr>
            <a:r>
              <a:rPr lang="ro-RO" sz="2400" b="1" dirty="0">
                <a:solidFill>
                  <a:srgbClr val="002060"/>
                </a:solidFill>
                <a:latin typeface="Cambria" panose="02040503050406030204" pitchFamily="18" charset="0"/>
              </a:rPr>
              <a:t>Socio-constructivismul (Bandura, Vâgotski)</a:t>
            </a:r>
          </a:p>
          <a:p>
            <a:endParaRPr lang="ro-RO" dirty="0">
              <a:solidFill>
                <a:srgbClr val="002060"/>
              </a:solidFill>
              <a:latin typeface="Cambria" panose="02040503050406030204" pitchFamily="18" charset="0"/>
            </a:endParaRPr>
          </a:p>
        </p:txBody>
      </p:sp>
      <p:sp>
        <p:nvSpPr>
          <p:cNvPr id="4" name="Content Placeholder 3"/>
          <p:cNvSpPr>
            <a:spLocks noGrp="1"/>
          </p:cNvSpPr>
          <p:nvPr>
            <p:ph idx="1"/>
          </p:nvPr>
        </p:nvSpPr>
        <p:spPr>
          <a:xfrm>
            <a:off x="4507606" y="1600199"/>
            <a:ext cx="6579494" cy="5019542"/>
          </a:xfrm>
        </p:spPr>
        <p:txBody>
          <a:bodyPr>
            <a:normAutofit/>
          </a:bodyPr>
          <a:lstStyle/>
          <a:p>
            <a:r>
              <a:rPr lang="ro-RO" sz="2200" b="1" dirty="0">
                <a:solidFill>
                  <a:srgbClr val="7030A0"/>
                </a:solidFill>
              </a:rPr>
              <a:t>Activităţile de învăţare </a:t>
            </a:r>
            <a:r>
              <a:rPr lang="ro-RO" sz="2200" dirty="0">
                <a:solidFill>
                  <a:srgbClr val="7030A0"/>
                </a:solidFill>
              </a:rPr>
              <a:t>sunt elaborate în funcţie de nivelul de dezvoltare cognitivă al copilului, presupun acţiune şi interacţiune socială şi sunt inspirate din problematica practică, socială, personală cu care se confruntă elevul. </a:t>
            </a:r>
            <a:endParaRPr lang="en-GB" sz="2200" dirty="0">
              <a:solidFill>
                <a:srgbClr val="7030A0"/>
              </a:solidFill>
            </a:endParaRPr>
          </a:p>
          <a:p>
            <a:r>
              <a:rPr lang="ro-RO" sz="2200" b="1" dirty="0">
                <a:solidFill>
                  <a:srgbClr val="7030A0"/>
                </a:solidFill>
              </a:rPr>
              <a:t>Evaluarea</a:t>
            </a:r>
            <a:r>
              <a:rPr lang="ro-RO" sz="2200" dirty="0">
                <a:solidFill>
                  <a:srgbClr val="7030A0"/>
                </a:solidFill>
              </a:rPr>
              <a:t> se bazează pe criterii clare, cunoscute de elev încă de la anunţarea sarcinii de învăţare</a:t>
            </a:r>
            <a:endParaRPr lang="en-GB" sz="2200" dirty="0">
              <a:solidFill>
                <a:srgbClr val="7030A0"/>
              </a:solidFill>
            </a:endParaRPr>
          </a:p>
          <a:p>
            <a:r>
              <a:rPr lang="ro-RO" sz="2200" b="1" dirty="0">
                <a:solidFill>
                  <a:srgbClr val="7030A0"/>
                </a:solidFill>
              </a:rPr>
              <a:t>Rezultatele învăţării</a:t>
            </a:r>
            <a:r>
              <a:rPr lang="ro-RO" sz="2200" dirty="0">
                <a:solidFill>
                  <a:srgbClr val="7030A0"/>
                </a:solidFill>
              </a:rPr>
              <a:t> se reflectă în eficienţa comportamentului învăţat de elev, în îmbunătăţirea rezultatelor. </a:t>
            </a:r>
            <a:endParaRPr lang="en-GB" sz="2200" dirty="0">
              <a:solidFill>
                <a:srgbClr val="7030A0"/>
              </a:solidFill>
            </a:endParaRPr>
          </a:p>
          <a:p>
            <a:pPr marL="0" indent="0">
              <a:buNone/>
            </a:pPr>
            <a:endParaRPr lang="ro-RO" sz="2200" dirty="0">
              <a:solidFill>
                <a:srgbClr val="7030A0"/>
              </a:solidFill>
            </a:endParaRPr>
          </a:p>
        </p:txBody>
      </p:sp>
      <p:sp>
        <p:nvSpPr>
          <p:cNvPr id="5" name="Left Brace 4"/>
          <p:cNvSpPr/>
          <p:nvPr/>
        </p:nvSpPr>
        <p:spPr>
          <a:xfrm>
            <a:off x="4243587" y="1480265"/>
            <a:ext cx="373487" cy="3633453"/>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405508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779" y="3347434"/>
            <a:ext cx="9980682" cy="1096962"/>
          </a:xfrm>
        </p:spPr>
        <p:txBody>
          <a:bodyPr>
            <a:normAutofit/>
          </a:bodyPr>
          <a:lstStyle/>
          <a:p>
            <a:pPr algn="ctr"/>
            <a:r>
              <a:rPr lang="ro-RO" sz="4400" b="1" dirty="0">
                <a:solidFill>
                  <a:srgbClr val="002060"/>
                </a:solidFill>
                <a:effectLst>
                  <a:outerShdw blurRad="38100" dist="38100" dir="2700000" algn="tl">
                    <a:srgbClr val="000000">
                      <a:alpha val="43137"/>
                    </a:srgbClr>
                  </a:outerShdw>
                </a:effectLst>
              </a:rPr>
              <a:t>PROFESORUL EXPERT</a:t>
            </a:r>
          </a:p>
        </p:txBody>
      </p:sp>
    </p:spTree>
    <p:extLst>
      <p:ext uri="{BB962C8B-B14F-4D97-AF65-F5344CB8AC3E}">
        <p14:creationId xmlns:p14="http://schemas.microsoft.com/office/powerpoint/2010/main" val="204729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Teorii ale învățării – </a:t>
            </a:r>
            <a:r>
              <a:rPr lang="ro-RO" dirty="0">
                <a:effectLst>
                  <a:outerShdw blurRad="38100" dist="38100" dir="2700000" algn="tl">
                    <a:srgbClr val="000000">
                      <a:alpha val="43137"/>
                    </a:srgbClr>
                  </a:outerShdw>
                </a:effectLst>
              </a:rPr>
              <a:t>U</a:t>
            </a:r>
            <a:r>
              <a:rPr lang="ro-RO" dirty="0" smtClean="0">
                <a:effectLst>
                  <a:outerShdw blurRad="38100" dist="38100" dir="2700000" algn="tl">
                    <a:srgbClr val="000000">
                      <a:alpha val="43137"/>
                    </a:srgbClr>
                  </a:outerShdw>
                </a:effectLst>
              </a:rPr>
              <a:t>manismul</a:t>
            </a:r>
            <a:r>
              <a:rPr lang="ro-RO" dirty="0" smtClean="0"/>
              <a:t> (1)</a:t>
            </a:r>
            <a:endParaRPr lang="ro-RO" dirty="0"/>
          </a:p>
        </p:txBody>
      </p:sp>
      <p:sp>
        <p:nvSpPr>
          <p:cNvPr id="3" name="Text Placeholder 2"/>
          <p:cNvSpPr>
            <a:spLocks noGrp="1"/>
          </p:cNvSpPr>
          <p:nvPr>
            <p:ph type="body" sz="half" idx="2"/>
          </p:nvPr>
        </p:nvSpPr>
        <p:spPr>
          <a:xfrm>
            <a:off x="682580" y="1600200"/>
            <a:ext cx="3490175" cy="4572000"/>
          </a:xfrm>
        </p:spPr>
        <p:txBody>
          <a:bodyPr>
            <a:normAutofit/>
          </a:bodyPr>
          <a:lstStyle/>
          <a:p>
            <a:pPr marL="342900" indent="-342900">
              <a:buFont typeface="Wingdings" panose="05000000000000000000" pitchFamily="2" charset="2"/>
              <a:buChar char="ü"/>
            </a:pPr>
            <a:r>
              <a:rPr lang="ro-RO" sz="2400" b="1" dirty="0" smtClean="0">
                <a:solidFill>
                  <a:srgbClr val="002060"/>
                </a:solidFill>
                <a:latin typeface="Cambria" panose="02040503050406030204" pitchFamily="18" charset="0"/>
              </a:rPr>
              <a:t>Umanismul</a:t>
            </a:r>
          </a:p>
          <a:p>
            <a:r>
              <a:rPr lang="ro-RO" sz="2400" b="1" dirty="0" smtClean="0">
                <a:solidFill>
                  <a:srgbClr val="002060"/>
                </a:solidFill>
                <a:latin typeface="Cambria" panose="02040503050406030204" pitchFamily="18" charset="0"/>
              </a:rPr>
              <a:t>(</a:t>
            </a:r>
            <a:r>
              <a:rPr lang="ro-RO" sz="2400" b="1" dirty="0">
                <a:solidFill>
                  <a:srgbClr val="002060"/>
                </a:solidFill>
                <a:latin typeface="Cambria" panose="02040503050406030204" pitchFamily="18" charset="0"/>
              </a:rPr>
              <a:t>Maslow, Kolb, Rogers</a:t>
            </a:r>
            <a:r>
              <a:rPr lang="ro-RO" sz="2400" b="1" dirty="0" smtClean="0">
                <a:solidFill>
                  <a:srgbClr val="002060"/>
                </a:solidFill>
                <a:latin typeface="Cambria" panose="02040503050406030204" pitchFamily="18" charset="0"/>
              </a:rPr>
              <a:t>)</a:t>
            </a:r>
          </a:p>
          <a:p>
            <a:endParaRPr lang="ro-RO" sz="2400" b="1" dirty="0">
              <a:solidFill>
                <a:srgbClr val="002060"/>
              </a:solidFill>
              <a:latin typeface="Cambria" panose="02040503050406030204" pitchFamily="18" charset="0"/>
            </a:endParaRPr>
          </a:p>
          <a:p>
            <a:endParaRPr lang="ro-RO" sz="2400" b="1" i="1" dirty="0" smtClean="0">
              <a:solidFill>
                <a:srgbClr val="002060"/>
              </a:solidFill>
              <a:latin typeface="Cambria" panose="02040503050406030204" pitchFamily="18" charset="0"/>
            </a:endParaRPr>
          </a:p>
          <a:p>
            <a:r>
              <a:rPr lang="ro-RO" sz="2400" b="1" i="1" dirty="0" smtClean="0">
                <a:solidFill>
                  <a:srgbClr val="002060"/>
                </a:solidFill>
                <a:latin typeface="Cambria" panose="02040503050406030204" pitchFamily="18" charset="0"/>
              </a:rPr>
              <a:t>Dorinţa </a:t>
            </a:r>
            <a:r>
              <a:rPr lang="ro-RO" sz="2400" b="1" i="1" dirty="0">
                <a:solidFill>
                  <a:srgbClr val="002060"/>
                </a:solidFill>
                <a:latin typeface="Cambria" panose="02040503050406030204" pitchFamily="18" charset="0"/>
              </a:rPr>
              <a:t>de învăţare şi cunoaştere este intrinsecă</a:t>
            </a:r>
            <a:r>
              <a:rPr lang="ro-RO" sz="2400" i="1" dirty="0">
                <a:solidFill>
                  <a:srgbClr val="002060"/>
                </a:solidFill>
                <a:latin typeface="Cambria" panose="02040503050406030204" pitchFamily="18" charset="0"/>
              </a:rPr>
              <a:t> fiinţei umane, scopul fiind acela de a dezvolta pe deplin potenţialul înnăscut al fiecărei persoane. </a:t>
            </a:r>
            <a:endParaRPr lang="en-GB" sz="2400" i="1" dirty="0">
              <a:solidFill>
                <a:srgbClr val="002060"/>
              </a:solidFill>
              <a:latin typeface="Cambria" panose="02040503050406030204" pitchFamily="18" charset="0"/>
            </a:endParaRPr>
          </a:p>
          <a:p>
            <a:endParaRPr lang="ro-RO" sz="2400" b="1" dirty="0">
              <a:solidFill>
                <a:srgbClr val="002060"/>
              </a:solidFill>
              <a:latin typeface="Cambria" panose="02040503050406030204" pitchFamily="18" charset="0"/>
            </a:endParaRPr>
          </a:p>
        </p:txBody>
      </p:sp>
      <p:sp>
        <p:nvSpPr>
          <p:cNvPr id="4" name="Content Placeholder 3"/>
          <p:cNvSpPr>
            <a:spLocks noGrp="1"/>
          </p:cNvSpPr>
          <p:nvPr>
            <p:ph idx="1"/>
          </p:nvPr>
        </p:nvSpPr>
        <p:spPr>
          <a:xfrm>
            <a:off x="4340180" y="1600199"/>
            <a:ext cx="6746920" cy="4572001"/>
          </a:xfrm>
        </p:spPr>
        <p:txBody>
          <a:bodyPr>
            <a:normAutofit/>
          </a:bodyPr>
          <a:lstStyle/>
          <a:p>
            <a:r>
              <a:rPr lang="ro-RO" sz="2200" b="1" dirty="0">
                <a:solidFill>
                  <a:srgbClr val="7030A0"/>
                </a:solidFill>
              </a:rPr>
              <a:t>Scopul instruirii </a:t>
            </a:r>
            <a:r>
              <a:rPr lang="ro-RO" sz="2200" dirty="0">
                <a:solidFill>
                  <a:srgbClr val="7030A0"/>
                </a:solidFill>
              </a:rPr>
              <a:t>este de a forma o persoană complet autonomă, liberă, dar şi responsabilă în a deveni ceea ce este capabilă să devină</a:t>
            </a:r>
            <a:endParaRPr lang="en-GB" sz="2200" dirty="0">
              <a:solidFill>
                <a:srgbClr val="7030A0"/>
              </a:solidFill>
            </a:endParaRPr>
          </a:p>
          <a:p>
            <a:r>
              <a:rPr lang="ro-RO" sz="2200" b="1" dirty="0">
                <a:solidFill>
                  <a:srgbClr val="7030A0"/>
                </a:solidFill>
              </a:rPr>
              <a:t>Rolul </a:t>
            </a:r>
            <a:r>
              <a:rPr lang="ro-RO" sz="2200" b="1" dirty="0" smtClean="0">
                <a:solidFill>
                  <a:srgbClr val="7030A0"/>
                </a:solidFill>
              </a:rPr>
              <a:t>profesorului</a:t>
            </a:r>
            <a:r>
              <a:rPr lang="ro-RO" sz="2200" dirty="0" smtClean="0">
                <a:solidFill>
                  <a:srgbClr val="7030A0"/>
                </a:solidFill>
              </a:rPr>
              <a:t> </a:t>
            </a:r>
            <a:r>
              <a:rPr lang="ro-RO" sz="2200" dirty="0">
                <a:solidFill>
                  <a:srgbClr val="7030A0"/>
                </a:solidFill>
              </a:rPr>
              <a:t>este cel de facilitator al procesului de învăţare, prin crearea acelor situaţii care le permit elevilor realizarea de alegeri şi opţiuni, care permit dezvoltarea persoanei în totalitatea sa. </a:t>
            </a:r>
            <a:endParaRPr lang="en-GB" sz="2200" dirty="0">
              <a:solidFill>
                <a:srgbClr val="7030A0"/>
              </a:solidFill>
            </a:endParaRPr>
          </a:p>
          <a:p>
            <a:r>
              <a:rPr lang="ro-RO" sz="2200" b="1" dirty="0">
                <a:solidFill>
                  <a:srgbClr val="7030A0"/>
                </a:solidFill>
              </a:rPr>
              <a:t>Rolul elevului </a:t>
            </a:r>
            <a:r>
              <a:rPr lang="ro-RO" sz="2200" dirty="0">
                <a:solidFill>
                  <a:srgbClr val="7030A0"/>
                </a:solidFill>
              </a:rPr>
              <a:t>este de a se implica activ în învăţare, având controlul asupra naturii şi direcţiei acesteia. </a:t>
            </a:r>
            <a:endParaRPr lang="en-GB" sz="2200" dirty="0">
              <a:solidFill>
                <a:srgbClr val="7030A0"/>
              </a:solidFill>
            </a:endParaRPr>
          </a:p>
          <a:p>
            <a:endParaRPr lang="ro-RO" sz="2200" dirty="0">
              <a:solidFill>
                <a:srgbClr val="7030A0"/>
              </a:solidFill>
            </a:endParaRPr>
          </a:p>
        </p:txBody>
      </p:sp>
      <p:cxnSp>
        <p:nvCxnSpPr>
          <p:cNvPr id="5" name="Straight Arrow Connector 4"/>
          <p:cNvCxnSpPr/>
          <p:nvPr/>
        </p:nvCxnSpPr>
        <p:spPr>
          <a:xfrm>
            <a:off x="2125014" y="2524260"/>
            <a:ext cx="12879" cy="88864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 name="Left Brace 5"/>
          <p:cNvSpPr/>
          <p:nvPr/>
        </p:nvSpPr>
        <p:spPr>
          <a:xfrm>
            <a:off x="4069724" y="1596174"/>
            <a:ext cx="373487" cy="3633453"/>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54475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Teorii ale învățării – </a:t>
            </a:r>
            <a:r>
              <a:rPr lang="ro-RO" dirty="0" smtClean="0">
                <a:effectLst>
                  <a:outerShdw blurRad="38100" dist="38100" dir="2700000" algn="tl">
                    <a:srgbClr val="000000">
                      <a:alpha val="43137"/>
                    </a:srgbClr>
                  </a:outerShdw>
                </a:effectLst>
              </a:rPr>
              <a:t>Umanismul</a:t>
            </a:r>
            <a:r>
              <a:rPr lang="ro-RO" dirty="0" smtClean="0"/>
              <a:t> (2)</a:t>
            </a:r>
            <a:endParaRPr lang="ro-RO" dirty="0"/>
          </a:p>
        </p:txBody>
      </p:sp>
      <p:sp>
        <p:nvSpPr>
          <p:cNvPr id="3" name="Text Placeholder 2"/>
          <p:cNvSpPr>
            <a:spLocks noGrp="1"/>
          </p:cNvSpPr>
          <p:nvPr>
            <p:ph type="body" sz="half" idx="2"/>
          </p:nvPr>
        </p:nvSpPr>
        <p:spPr>
          <a:xfrm>
            <a:off x="866639" y="1600200"/>
            <a:ext cx="3364069" cy="4572000"/>
          </a:xfrm>
        </p:spPr>
        <p:txBody>
          <a:bodyPr>
            <a:normAutofit/>
          </a:bodyPr>
          <a:lstStyle/>
          <a:p>
            <a:pPr marL="342900" indent="-342900">
              <a:buFont typeface="Wingdings" panose="05000000000000000000" pitchFamily="2" charset="2"/>
              <a:buChar char="ü"/>
            </a:pPr>
            <a:r>
              <a:rPr lang="ro-RO" sz="2400" b="1" dirty="0">
                <a:solidFill>
                  <a:srgbClr val="002060"/>
                </a:solidFill>
                <a:latin typeface="Cambria" panose="02040503050406030204" pitchFamily="18" charset="0"/>
              </a:rPr>
              <a:t>Umanismul</a:t>
            </a:r>
          </a:p>
          <a:p>
            <a:r>
              <a:rPr lang="ro-RO" sz="2400" b="1" dirty="0">
                <a:solidFill>
                  <a:srgbClr val="002060"/>
                </a:solidFill>
                <a:latin typeface="Cambria" panose="02040503050406030204" pitchFamily="18" charset="0"/>
              </a:rPr>
              <a:t>(Maslow, Kolb, Rogers)</a:t>
            </a:r>
          </a:p>
          <a:p>
            <a:endParaRPr lang="ro-RO" sz="2400" dirty="0">
              <a:latin typeface="Cambria" panose="02040503050406030204" pitchFamily="18" charset="0"/>
            </a:endParaRPr>
          </a:p>
        </p:txBody>
      </p:sp>
      <p:sp>
        <p:nvSpPr>
          <p:cNvPr id="4" name="Content Placeholder 3"/>
          <p:cNvSpPr>
            <a:spLocks noGrp="1"/>
          </p:cNvSpPr>
          <p:nvPr>
            <p:ph idx="1"/>
          </p:nvPr>
        </p:nvSpPr>
        <p:spPr>
          <a:xfrm>
            <a:off x="4662152" y="1600199"/>
            <a:ext cx="6424948" cy="4572001"/>
          </a:xfrm>
        </p:spPr>
        <p:txBody>
          <a:bodyPr>
            <a:normAutofit/>
          </a:bodyPr>
          <a:lstStyle/>
          <a:p>
            <a:r>
              <a:rPr lang="ro-RO" sz="2200" b="1" dirty="0">
                <a:solidFill>
                  <a:srgbClr val="7030A0"/>
                </a:solidFill>
              </a:rPr>
              <a:t>Activităţile de învăţare </a:t>
            </a:r>
            <a:r>
              <a:rPr lang="ro-RO" sz="2200" dirty="0">
                <a:solidFill>
                  <a:srgbClr val="7030A0"/>
                </a:solidFill>
              </a:rPr>
              <a:t>sunt elaborate în funcţie de nevoile, interesele şi dorinţele persoanei şi inspirate din problematica practică, personală şi socială cu care se confruntă elevul </a:t>
            </a:r>
            <a:endParaRPr lang="en-GB" sz="2200" dirty="0">
              <a:solidFill>
                <a:srgbClr val="7030A0"/>
              </a:solidFill>
            </a:endParaRPr>
          </a:p>
          <a:p>
            <a:r>
              <a:rPr lang="ro-RO" sz="2200" b="1" dirty="0">
                <a:solidFill>
                  <a:srgbClr val="7030A0"/>
                </a:solidFill>
              </a:rPr>
              <a:t>Evaluarea</a:t>
            </a:r>
            <a:r>
              <a:rPr lang="ro-RO" sz="2200" dirty="0">
                <a:solidFill>
                  <a:srgbClr val="7030A0"/>
                </a:solidFill>
              </a:rPr>
              <a:t> se transformă în auto-evaluarea succesului şi progresului înregistrat în cadrul procesului de învăţare</a:t>
            </a:r>
            <a:endParaRPr lang="en-GB" sz="2200" dirty="0">
              <a:solidFill>
                <a:srgbClr val="7030A0"/>
              </a:solidFill>
            </a:endParaRPr>
          </a:p>
          <a:p>
            <a:r>
              <a:rPr lang="ro-RO" sz="2200" b="1" dirty="0">
                <a:solidFill>
                  <a:srgbClr val="7030A0"/>
                </a:solidFill>
              </a:rPr>
              <a:t>Rezultatele învăţării</a:t>
            </a:r>
            <a:r>
              <a:rPr lang="ro-RO" sz="2200" dirty="0">
                <a:solidFill>
                  <a:srgbClr val="7030A0"/>
                </a:solidFill>
              </a:rPr>
              <a:t> se reflectă în dezvoltarea fiinţei umane, în auto-actualizarea acesteia, în dobândirea autonomiei personale, în autodirecţionare. </a:t>
            </a:r>
            <a:endParaRPr lang="en-GB" sz="2200" dirty="0">
              <a:solidFill>
                <a:srgbClr val="7030A0"/>
              </a:solidFill>
            </a:endParaRPr>
          </a:p>
          <a:p>
            <a:endParaRPr lang="ro-RO" sz="2200" dirty="0">
              <a:solidFill>
                <a:srgbClr val="7030A0"/>
              </a:solidFill>
            </a:endParaRPr>
          </a:p>
        </p:txBody>
      </p:sp>
      <p:sp>
        <p:nvSpPr>
          <p:cNvPr id="5" name="Left Brace 4"/>
          <p:cNvSpPr/>
          <p:nvPr/>
        </p:nvSpPr>
        <p:spPr>
          <a:xfrm>
            <a:off x="4288665" y="1600199"/>
            <a:ext cx="373487" cy="3911959"/>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410161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Exersează!</a:t>
            </a:r>
            <a:endParaRPr lang="en-GB" dirty="0"/>
          </a:p>
        </p:txBody>
      </p:sp>
      <p:sp>
        <p:nvSpPr>
          <p:cNvPr id="3" name="Text Placeholder 2"/>
          <p:cNvSpPr>
            <a:spLocks noGrp="1"/>
          </p:cNvSpPr>
          <p:nvPr>
            <p:ph type="body" sz="half" idx="2"/>
          </p:nvPr>
        </p:nvSpPr>
        <p:spPr>
          <a:xfrm>
            <a:off x="1104900" y="1600200"/>
            <a:ext cx="9980682" cy="4572000"/>
          </a:xfrm>
        </p:spPr>
        <p:txBody>
          <a:bodyPr/>
          <a:lstStyle/>
          <a:p>
            <a:pPr marL="285750" indent="-285750">
              <a:buFont typeface="Wingdings" panose="05000000000000000000" pitchFamily="2" charset="2"/>
              <a:buChar char="ü"/>
            </a:pPr>
            <a:r>
              <a:rPr lang="ro-RO" sz="2400" dirty="0">
                <a:solidFill>
                  <a:srgbClr val="002060"/>
                </a:solidFill>
                <a:latin typeface="Cambria" panose="02040503050406030204" pitchFamily="18" charset="0"/>
              </a:rPr>
              <a:t>Realizați o </a:t>
            </a:r>
            <a:r>
              <a:rPr lang="ro-RO" sz="2400" dirty="0" smtClean="0">
                <a:solidFill>
                  <a:srgbClr val="002060"/>
                </a:solidFill>
                <a:latin typeface="Cambria" panose="02040503050406030204" pitchFamily="18" charset="0"/>
              </a:rPr>
              <a:t>schemă (matrice/ hartă conceptuală, tabel etc.) în </a:t>
            </a:r>
            <a:r>
              <a:rPr lang="ro-RO" sz="2400" dirty="0">
                <a:solidFill>
                  <a:srgbClr val="002060"/>
                </a:solidFill>
                <a:latin typeface="Cambria" panose="02040503050406030204" pitchFamily="18" charset="0"/>
              </a:rPr>
              <a:t>care să sintetizați principalele caracteristici ale celor 5 teorii ale </a:t>
            </a:r>
            <a:r>
              <a:rPr lang="ro-RO" sz="2400" dirty="0" smtClean="0">
                <a:solidFill>
                  <a:srgbClr val="002060"/>
                </a:solidFill>
                <a:latin typeface="Cambria" panose="02040503050406030204" pitchFamily="18" charset="0"/>
              </a:rPr>
              <a:t>învățării</a:t>
            </a:r>
          </a:p>
          <a:p>
            <a:pPr marL="285750" indent="-285750">
              <a:buFont typeface="Wingdings" panose="05000000000000000000" pitchFamily="2" charset="2"/>
              <a:buChar char="ü"/>
            </a:pPr>
            <a:r>
              <a:rPr lang="ro-RO" sz="2400" dirty="0" smtClean="0">
                <a:solidFill>
                  <a:srgbClr val="002060"/>
                </a:solidFill>
                <a:latin typeface="Cambria" panose="02040503050406030204" pitchFamily="18" charset="0"/>
              </a:rPr>
              <a:t>Identificați o diferență semnificativă între behaviorism și cognitivism</a:t>
            </a:r>
          </a:p>
          <a:p>
            <a:pPr marL="285750" indent="-285750">
              <a:buFont typeface="Wingdings" panose="05000000000000000000" pitchFamily="2" charset="2"/>
              <a:buChar char="ü"/>
            </a:pPr>
            <a:r>
              <a:rPr lang="ro-RO" sz="2400" dirty="0">
                <a:solidFill>
                  <a:srgbClr val="002060"/>
                </a:solidFill>
                <a:latin typeface="Cambria" panose="02040503050406030204" pitchFamily="18" charset="0"/>
              </a:rPr>
              <a:t>Identificați o diferență semnificativă </a:t>
            </a:r>
            <a:r>
              <a:rPr lang="ro-RO" sz="2400" dirty="0" smtClean="0">
                <a:solidFill>
                  <a:srgbClr val="002060"/>
                </a:solidFill>
                <a:latin typeface="Cambria" panose="02040503050406030204" pitchFamily="18" charset="0"/>
              </a:rPr>
              <a:t>între constructivism și socio-constructivism</a:t>
            </a:r>
          </a:p>
          <a:p>
            <a:pPr marL="285750" indent="-285750">
              <a:buFont typeface="Wingdings" panose="05000000000000000000" pitchFamily="2" charset="2"/>
              <a:buChar char="ü"/>
            </a:pPr>
            <a:r>
              <a:rPr lang="ro-RO" sz="2400" dirty="0" smtClean="0">
                <a:solidFill>
                  <a:srgbClr val="002060"/>
                </a:solidFill>
                <a:latin typeface="Cambria" panose="02040503050406030204" pitchFamily="18" charset="0"/>
              </a:rPr>
              <a:t>Propuneți o listă de 5 acțuni didactice pe care ar trebui să le realizeze un profesor care valorifică socio-constructivismul în activitatea de predare-învățare</a:t>
            </a:r>
            <a:endParaRPr lang="ro-RO" sz="2400" dirty="0">
              <a:solidFill>
                <a:srgbClr val="002060"/>
              </a:solidFill>
              <a:latin typeface="Cambria" panose="02040503050406030204" pitchFamily="18" charset="0"/>
            </a:endParaRPr>
          </a:p>
          <a:p>
            <a:pPr marL="285750" indent="-285750">
              <a:buFont typeface="Wingdings" panose="05000000000000000000" pitchFamily="2" charset="2"/>
              <a:buChar char="ü"/>
            </a:pPr>
            <a:endParaRPr lang="en-GB" dirty="0"/>
          </a:p>
        </p:txBody>
      </p:sp>
    </p:spTree>
    <p:extLst>
      <p:ext uri="{BB962C8B-B14F-4D97-AF65-F5344CB8AC3E}">
        <p14:creationId xmlns:p14="http://schemas.microsoft.com/office/powerpoint/2010/main" val="45052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Profilul profesorului expert</a:t>
            </a:r>
          </a:p>
        </p:txBody>
      </p:sp>
      <p:sp>
        <p:nvSpPr>
          <p:cNvPr id="3" name="Text Placeholder 2"/>
          <p:cNvSpPr>
            <a:spLocks noGrp="1"/>
          </p:cNvSpPr>
          <p:nvPr>
            <p:ph type="body" sz="half" idx="2"/>
          </p:nvPr>
        </p:nvSpPr>
        <p:spPr>
          <a:xfrm>
            <a:off x="953037" y="1600200"/>
            <a:ext cx="4536411" cy="4572000"/>
          </a:xfrm>
        </p:spPr>
        <p:txBody>
          <a:bodyPr>
            <a:normAutofit/>
          </a:bodyPr>
          <a:lstStyle/>
          <a:p>
            <a:pPr marL="457200" indent="-457200">
              <a:buFont typeface="Wingdings" panose="05000000000000000000" pitchFamily="2" charset="2"/>
              <a:buChar char="ü"/>
            </a:pPr>
            <a:r>
              <a:rPr lang="ro-RO" sz="2800" b="1" i="1" dirty="0">
                <a:solidFill>
                  <a:srgbClr val="002060"/>
                </a:solidFill>
                <a:latin typeface="Cambria" panose="02040503050406030204" pitchFamily="18" charset="0"/>
              </a:rPr>
              <a:t>Profesorul expert poate identifica cele mai importante căi prin care să-și prezinte materia pe care o predă</a:t>
            </a:r>
          </a:p>
        </p:txBody>
      </p:sp>
      <p:sp>
        <p:nvSpPr>
          <p:cNvPr id="4" name="Content Placeholder 3"/>
          <p:cNvSpPr>
            <a:spLocks noGrp="1"/>
          </p:cNvSpPr>
          <p:nvPr>
            <p:ph idx="1"/>
          </p:nvPr>
        </p:nvSpPr>
        <p:spPr/>
        <p:txBody>
          <a:bodyPr/>
          <a:lstStyle/>
          <a:p>
            <a:r>
              <a:rPr lang="ro-RO" dirty="0">
                <a:solidFill>
                  <a:srgbClr val="7030A0"/>
                </a:solidFill>
              </a:rPr>
              <a:t>Are un nivelul foarte bun de cunoaștere a disciplinei </a:t>
            </a:r>
          </a:p>
          <a:p>
            <a:r>
              <a:rPr lang="ro-RO" dirty="0">
                <a:solidFill>
                  <a:srgbClr val="7030A0"/>
                </a:solidFill>
              </a:rPr>
              <a:t>Organizează și structurarează eficient conținuturile (de la cunoscut spre necunoscut, de la simplu la complex, de la ușor la greu)</a:t>
            </a:r>
          </a:p>
          <a:p>
            <a:r>
              <a:rPr lang="ro-RO" dirty="0">
                <a:solidFill>
                  <a:srgbClr val="7030A0"/>
                </a:solidFill>
              </a:rPr>
              <a:t>Ține cont de nevoile elevilor</a:t>
            </a:r>
          </a:p>
          <a:p>
            <a:r>
              <a:rPr lang="ro-RO" dirty="0">
                <a:solidFill>
                  <a:srgbClr val="7030A0"/>
                </a:solidFill>
              </a:rPr>
              <a:t>Poate face predicții</a:t>
            </a:r>
          </a:p>
          <a:p>
            <a:r>
              <a:rPr lang="ro-RO" dirty="0">
                <a:solidFill>
                  <a:srgbClr val="7030A0"/>
                </a:solidFill>
              </a:rPr>
              <a:t>Favorizează interacțiunea</a:t>
            </a:r>
          </a:p>
          <a:p>
            <a:endParaRPr lang="ro-RO" dirty="0"/>
          </a:p>
        </p:txBody>
      </p:sp>
      <p:sp>
        <p:nvSpPr>
          <p:cNvPr id="5" name="Left Brace 4"/>
          <p:cNvSpPr/>
          <p:nvPr/>
        </p:nvSpPr>
        <p:spPr>
          <a:xfrm>
            <a:off x="5302704" y="1600199"/>
            <a:ext cx="373487" cy="3501737"/>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331311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Profilul profesorului expert</a:t>
            </a:r>
          </a:p>
        </p:txBody>
      </p:sp>
      <p:sp>
        <p:nvSpPr>
          <p:cNvPr id="3" name="Text Placeholder 2"/>
          <p:cNvSpPr>
            <a:spLocks noGrp="1"/>
          </p:cNvSpPr>
          <p:nvPr>
            <p:ph type="body" sz="half" idx="2"/>
          </p:nvPr>
        </p:nvSpPr>
        <p:spPr/>
        <p:txBody>
          <a:bodyPr>
            <a:normAutofit/>
          </a:bodyPr>
          <a:lstStyle/>
          <a:p>
            <a:pPr marL="285750" indent="-285750">
              <a:buFont typeface="Wingdings" panose="05000000000000000000" pitchFamily="2" charset="2"/>
              <a:buChar char="ü"/>
            </a:pPr>
            <a:r>
              <a:rPr lang="ro-RO" sz="2800" b="1" i="1" dirty="0">
                <a:solidFill>
                  <a:srgbClr val="002060"/>
                </a:solidFill>
                <a:latin typeface="Cambria" panose="02040503050406030204" pitchFamily="18" charset="0"/>
              </a:rPr>
              <a:t>Profesorul expert creează un climat optim al învățării în clasă</a:t>
            </a:r>
          </a:p>
        </p:txBody>
      </p:sp>
      <p:sp>
        <p:nvSpPr>
          <p:cNvPr id="4" name="Content Placeholder 3"/>
          <p:cNvSpPr>
            <a:spLocks noGrp="1"/>
          </p:cNvSpPr>
          <p:nvPr>
            <p:ph idx="1"/>
          </p:nvPr>
        </p:nvSpPr>
        <p:spPr/>
        <p:txBody>
          <a:bodyPr/>
          <a:lstStyle/>
          <a:p>
            <a:r>
              <a:rPr lang="ro-RO" dirty="0">
                <a:solidFill>
                  <a:srgbClr val="7030A0"/>
                </a:solidFill>
              </a:rPr>
              <a:t>Produce o atmosferă de încredere (încredere profesor – elev și încredere elev - elev)</a:t>
            </a:r>
          </a:p>
          <a:p>
            <a:r>
              <a:rPr lang="ro-RO" dirty="0">
                <a:solidFill>
                  <a:srgbClr val="7030A0"/>
                </a:solidFill>
              </a:rPr>
              <a:t>Acceptă că este în regulă ca elevii să greșească</a:t>
            </a:r>
          </a:p>
          <a:p>
            <a:r>
              <a:rPr lang="ro-RO" dirty="0">
                <a:solidFill>
                  <a:srgbClr val="7030A0"/>
                </a:solidFill>
              </a:rPr>
              <a:t>Vede greșeala ca fiind esențială pentru învățare</a:t>
            </a:r>
          </a:p>
          <a:p>
            <a:r>
              <a:rPr lang="ro-RO" dirty="0">
                <a:solidFill>
                  <a:srgbClr val="7030A0"/>
                </a:solidFill>
              </a:rPr>
              <a:t>Admite că procesul de învățare este rareori unul linear</a:t>
            </a:r>
          </a:p>
          <a:p>
            <a:endParaRPr lang="ro-RO" dirty="0">
              <a:solidFill>
                <a:srgbClr val="7030A0"/>
              </a:solidFill>
            </a:endParaRPr>
          </a:p>
          <a:p>
            <a:endParaRPr lang="ro-RO" dirty="0">
              <a:solidFill>
                <a:srgbClr val="7030A0"/>
              </a:solidFill>
            </a:endParaRPr>
          </a:p>
        </p:txBody>
      </p:sp>
      <p:sp>
        <p:nvSpPr>
          <p:cNvPr id="5" name="Left Brace 4"/>
          <p:cNvSpPr/>
          <p:nvPr/>
        </p:nvSpPr>
        <p:spPr>
          <a:xfrm>
            <a:off x="5302704" y="1600199"/>
            <a:ext cx="373487" cy="2997559"/>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26856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Profilul profesorului expert</a:t>
            </a:r>
          </a:p>
        </p:txBody>
      </p:sp>
      <p:sp>
        <p:nvSpPr>
          <p:cNvPr id="3" name="Text Placeholder 2"/>
          <p:cNvSpPr>
            <a:spLocks noGrp="1"/>
          </p:cNvSpPr>
          <p:nvPr>
            <p:ph type="body" sz="half" idx="2"/>
          </p:nvPr>
        </p:nvSpPr>
        <p:spPr>
          <a:xfrm>
            <a:off x="1104900" y="1600199"/>
            <a:ext cx="4384548" cy="4572000"/>
          </a:xfrm>
        </p:spPr>
        <p:txBody>
          <a:bodyPr>
            <a:normAutofit/>
          </a:bodyPr>
          <a:lstStyle/>
          <a:p>
            <a:pPr marL="285750" indent="-285750">
              <a:buFont typeface="Wingdings" panose="05000000000000000000" pitchFamily="2" charset="2"/>
              <a:buChar char="ü"/>
            </a:pPr>
            <a:r>
              <a:rPr lang="ro-RO" sz="2800" b="1" i="1" dirty="0">
                <a:solidFill>
                  <a:srgbClr val="002060"/>
                </a:solidFill>
                <a:latin typeface="Cambria" panose="02040503050406030204" pitchFamily="18" charset="0"/>
              </a:rPr>
              <a:t>Profesorul expert monitorizează învățarea și oferă feedback</a:t>
            </a:r>
          </a:p>
        </p:txBody>
      </p:sp>
      <p:sp>
        <p:nvSpPr>
          <p:cNvPr id="4" name="Content Placeholder 3"/>
          <p:cNvSpPr>
            <a:spLocks noGrp="1"/>
          </p:cNvSpPr>
          <p:nvPr>
            <p:ph idx="1"/>
          </p:nvPr>
        </p:nvSpPr>
        <p:spPr/>
        <p:txBody>
          <a:bodyPr/>
          <a:lstStyle/>
          <a:p>
            <a:r>
              <a:rPr lang="ro-RO" dirty="0">
                <a:solidFill>
                  <a:srgbClr val="7030A0"/>
                </a:solidFill>
              </a:rPr>
              <a:t>Găsește soluții la probleme</a:t>
            </a:r>
          </a:p>
          <a:p>
            <a:r>
              <a:rPr lang="ro-RO" dirty="0">
                <a:solidFill>
                  <a:srgbClr val="7030A0"/>
                </a:solidFill>
              </a:rPr>
              <a:t>Monitorizează starea actuală de înțelegere a elevilor</a:t>
            </a:r>
          </a:p>
          <a:p>
            <a:r>
              <a:rPr lang="ro-RO" dirty="0">
                <a:solidFill>
                  <a:srgbClr val="7030A0"/>
                </a:solidFill>
              </a:rPr>
              <a:t>Monitorizează progresul rapostat la criteriile de succes</a:t>
            </a:r>
          </a:p>
          <a:p>
            <a:r>
              <a:rPr lang="ro-RO" dirty="0">
                <a:solidFill>
                  <a:srgbClr val="7030A0"/>
                </a:solidFill>
              </a:rPr>
              <a:t>Caută și oferă feedback adaptat la nivelul actual de înțelegere al elevului</a:t>
            </a:r>
          </a:p>
          <a:p>
            <a:r>
              <a:rPr lang="ro-RO" dirty="0">
                <a:solidFill>
                  <a:srgbClr val="7030A0"/>
                </a:solidFill>
              </a:rPr>
              <a:t>Poate anticipa momentul când interesul elevilor pentru învățare scade</a:t>
            </a:r>
          </a:p>
          <a:p>
            <a:endParaRPr lang="ro-RO" dirty="0"/>
          </a:p>
        </p:txBody>
      </p:sp>
      <p:sp>
        <p:nvSpPr>
          <p:cNvPr id="5" name="Left Brace 4"/>
          <p:cNvSpPr/>
          <p:nvPr/>
        </p:nvSpPr>
        <p:spPr>
          <a:xfrm>
            <a:off x="5302704" y="1600198"/>
            <a:ext cx="373487" cy="3474077"/>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167770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Profilul profesorului expert</a:t>
            </a:r>
          </a:p>
        </p:txBody>
      </p:sp>
      <p:sp>
        <p:nvSpPr>
          <p:cNvPr id="3" name="Text Placeholder 2"/>
          <p:cNvSpPr>
            <a:spLocks noGrp="1"/>
          </p:cNvSpPr>
          <p:nvPr>
            <p:ph type="body" sz="half" idx="2"/>
          </p:nvPr>
        </p:nvSpPr>
        <p:spPr/>
        <p:txBody>
          <a:bodyPr>
            <a:normAutofit/>
          </a:bodyPr>
          <a:lstStyle/>
          <a:p>
            <a:pPr marL="285750" indent="-285750">
              <a:buFont typeface="Wingdings" panose="05000000000000000000" pitchFamily="2" charset="2"/>
              <a:buChar char="ü"/>
            </a:pPr>
            <a:r>
              <a:rPr lang="ro-RO" sz="2800" b="1" i="1" dirty="0">
                <a:solidFill>
                  <a:srgbClr val="002060"/>
                </a:solidFill>
                <a:latin typeface="Cambria" panose="02040503050406030204" pitchFamily="18" charset="0"/>
              </a:rPr>
              <a:t>Profesorul expert crede că toți elevii pot atinge criteriile de succes stabilite</a:t>
            </a:r>
          </a:p>
        </p:txBody>
      </p:sp>
      <p:sp>
        <p:nvSpPr>
          <p:cNvPr id="4" name="Content Placeholder 3"/>
          <p:cNvSpPr>
            <a:spLocks noGrp="1"/>
          </p:cNvSpPr>
          <p:nvPr>
            <p:ph idx="1"/>
          </p:nvPr>
        </p:nvSpPr>
        <p:spPr/>
        <p:txBody>
          <a:bodyPr/>
          <a:lstStyle/>
          <a:p>
            <a:r>
              <a:rPr lang="ro-RO" dirty="0">
                <a:solidFill>
                  <a:srgbClr val="7030A0"/>
                </a:solidFill>
              </a:rPr>
              <a:t>Înțelege că inteligența elevilor este fluidă și nu fixă</a:t>
            </a:r>
          </a:p>
          <a:p>
            <a:r>
              <a:rPr lang="ro-RO" dirty="0">
                <a:solidFill>
                  <a:srgbClr val="7030A0"/>
                </a:solidFill>
              </a:rPr>
              <a:t>Înțelege că toți elevii pot învăță doar că nu toți în același ritm și în același mod</a:t>
            </a:r>
          </a:p>
          <a:p>
            <a:r>
              <a:rPr lang="ro-RO" dirty="0">
                <a:solidFill>
                  <a:srgbClr val="7030A0"/>
                </a:solidFill>
              </a:rPr>
              <a:t>Au așteptări/ exigențe înalte de la elevi</a:t>
            </a:r>
          </a:p>
          <a:p>
            <a:r>
              <a:rPr lang="ro-RO" dirty="0">
                <a:solidFill>
                  <a:srgbClr val="7030A0"/>
                </a:solidFill>
              </a:rPr>
              <a:t>Manifestă interes susținut ca elevii să învețe cu adevărat</a:t>
            </a:r>
          </a:p>
          <a:p>
            <a:r>
              <a:rPr lang="ro-RO" dirty="0">
                <a:solidFill>
                  <a:srgbClr val="7030A0"/>
                </a:solidFill>
              </a:rPr>
              <a:t>Manifestă încredere în elevi și diversifică situațiile de învățare</a:t>
            </a:r>
          </a:p>
        </p:txBody>
      </p:sp>
      <p:sp>
        <p:nvSpPr>
          <p:cNvPr id="5" name="Left Brace 4"/>
          <p:cNvSpPr/>
          <p:nvPr/>
        </p:nvSpPr>
        <p:spPr>
          <a:xfrm>
            <a:off x="5302704" y="1600198"/>
            <a:ext cx="373487" cy="3474077"/>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414021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Profilul profesorului expert</a:t>
            </a:r>
          </a:p>
        </p:txBody>
      </p:sp>
      <p:sp>
        <p:nvSpPr>
          <p:cNvPr id="3" name="Text Placeholder 2"/>
          <p:cNvSpPr>
            <a:spLocks noGrp="1"/>
          </p:cNvSpPr>
          <p:nvPr>
            <p:ph type="body" sz="half" idx="2"/>
          </p:nvPr>
        </p:nvSpPr>
        <p:spPr>
          <a:xfrm>
            <a:off x="1089424" y="1600199"/>
            <a:ext cx="4384548" cy="4572000"/>
          </a:xfrm>
        </p:spPr>
        <p:txBody>
          <a:bodyPr>
            <a:normAutofit/>
          </a:bodyPr>
          <a:lstStyle/>
          <a:p>
            <a:pPr marL="285750" indent="-285750">
              <a:buFont typeface="Wingdings" panose="05000000000000000000" pitchFamily="2" charset="2"/>
              <a:buChar char="ü"/>
            </a:pPr>
            <a:r>
              <a:rPr lang="ro-RO" sz="2800" b="1" i="1" dirty="0">
                <a:solidFill>
                  <a:srgbClr val="002060"/>
                </a:solidFill>
                <a:latin typeface="Cambria" panose="02040503050406030204" pitchFamily="18" charset="0"/>
              </a:rPr>
              <a:t>Profesorul expert influențează rezultatele de suprafață și de profunzime ale elevilor</a:t>
            </a:r>
          </a:p>
        </p:txBody>
      </p:sp>
      <p:sp>
        <p:nvSpPr>
          <p:cNvPr id="4" name="Content Placeholder 3"/>
          <p:cNvSpPr>
            <a:spLocks noGrp="1"/>
          </p:cNvSpPr>
          <p:nvPr>
            <p:ph idx="1"/>
          </p:nvPr>
        </p:nvSpPr>
        <p:spPr/>
        <p:txBody>
          <a:bodyPr/>
          <a:lstStyle/>
          <a:p>
            <a:r>
              <a:rPr lang="ro-RO" dirty="0">
                <a:solidFill>
                  <a:srgbClr val="7030A0"/>
                </a:solidFill>
              </a:rPr>
              <a:t>Nu măsoară rezultatele elevilor doar prin raportare la note/ calificative</a:t>
            </a:r>
          </a:p>
          <a:p>
            <a:r>
              <a:rPr lang="ro-RO" dirty="0">
                <a:solidFill>
                  <a:srgbClr val="7030A0"/>
                </a:solidFill>
              </a:rPr>
              <a:t>Evaluează rezultatele elevilor prin prisma capacității lor de procesare a conținuturilor</a:t>
            </a:r>
          </a:p>
          <a:p>
            <a:r>
              <a:rPr lang="ro-RO" dirty="0">
                <a:solidFill>
                  <a:srgbClr val="7030A0"/>
                </a:solidFill>
              </a:rPr>
              <a:t>Le dezvoltă elevilor strategii de învățare (îi învață cum să învețe)</a:t>
            </a:r>
          </a:p>
          <a:p>
            <a:r>
              <a:rPr lang="ro-RO" dirty="0">
                <a:solidFill>
                  <a:srgbClr val="7030A0"/>
                </a:solidFill>
              </a:rPr>
              <a:t>Le dezvoltă elevilor strategii de autoreglare a învățării</a:t>
            </a:r>
          </a:p>
          <a:p>
            <a:r>
              <a:rPr lang="ro-RO" dirty="0">
                <a:solidFill>
                  <a:srgbClr val="7030A0"/>
                </a:solidFill>
              </a:rPr>
              <a:t>Le dezvoltă elevilor gândirea critică</a:t>
            </a:r>
          </a:p>
        </p:txBody>
      </p:sp>
      <p:sp>
        <p:nvSpPr>
          <p:cNvPr id="5" name="Left Brace 4"/>
          <p:cNvSpPr/>
          <p:nvPr/>
        </p:nvSpPr>
        <p:spPr>
          <a:xfrm>
            <a:off x="5287228" y="1600199"/>
            <a:ext cx="373487" cy="3757412"/>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solidFill>
                <a:srgbClr val="7030A0"/>
              </a:solidFill>
            </a:endParaRPr>
          </a:p>
        </p:txBody>
      </p:sp>
    </p:spTree>
    <p:extLst>
      <p:ext uri="{BB962C8B-B14F-4D97-AF65-F5344CB8AC3E}">
        <p14:creationId xmlns:p14="http://schemas.microsoft.com/office/powerpoint/2010/main" val="370514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Profesorul expert. Profesorul motivat</a:t>
            </a:r>
          </a:p>
        </p:txBody>
      </p:sp>
      <p:sp>
        <p:nvSpPr>
          <p:cNvPr id="3" name="Text Placeholder 2"/>
          <p:cNvSpPr>
            <a:spLocks noGrp="1"/>
          </p:cNvSpPr>
          <p:nvPr>
            <p:ph type="body" sz="half" idx="2"/>
          </p:nvPr>
        </p:nvSpPr>
        <p:spPr>
          <a:xfrm>
            <a:off x="1104900" y="1600200"/>
            <a:ext cx="9980682" cy="4572000"/>
          </a:xfrm>
        </p:spPr>
        <p:txBody>
          <a:bodyPr>
            <a:normAutofit/>
          </a:bodyPr>
          <a:lstStyle/>
          <a:p>
            <a:pPr marL="342900" indent="-342900">
              <a:buFont typeface="Wingdings" panose="05000000000000000000" pitchFamily="2" charset="2"/>
              <a:buChar char="ü"/>
            </a:pPr>
            <a:r>
              <a:rPr lang="ro-RO" sz="2400" b="1" dirty="0">
                <a:solidFill>
                  <a:srgbClr val="002060"/>
                </a:solidFill>
                <a:latin typeface="Cambria" panose="02040503050406030204" pitchFamily="18" charset="0"/>
              </a:rPr>
              <a:t>Motivația profesorului         </a:t>
            </a:r>
            <a:r>
              <a:rPr lang="en-GB" sz="2400" b="1" dirty="0" smtClean="0">
                <a:solidFill>
                  <a:srgbClr val="002060"/>
                </a:solidFill>
                <a:latin typeface="Cambria" panose="02040503050406030204" pitchFamily="18" charset="0"/>
              </a:rPr>
              <a:t>    </a:t>
            </a:r>
            <a:r>
              <a:rPr lang="ro-RO" sz="2400" b="1" i="1" dirty="0" smtClean="0">
                <a:solidFill>
                  <a:srgbClr val="002060"/>
                </a:solidFill>
                <a:latin typeface="Cambria" panose="02040503050406030204" pitchFamily="18" charset="0"/>
              </a:rPr>
              <a:t>nivelul </a:t>
            </a:r>
            <a:r>
              <a:rPr lang="ro-RO" sz="2400" b="1" i="1" dirty="0">
                <a:solidFill>
                  <a:srgbClr val="002060"/>
                </a:solidFill>
                <a:latin typeface="Cambria" panose="02040503050406030204" pitchFamily="18" charset="0"/>
              </a:rPr>
              <a:t>de entuziasm </a:t>
            </a:r>
            <a:r>
              <a:rPr lang="ro-RO" sz="2400" dirty="0">
                <a:solidFill>
                  <a:srgbClr val="002060"/>
                </a:solidFill>
                <a:latin typeface="Cambria" panose="02040503050406030204" pitchFamily="18" charset="0"/>
              </a:rPr>
              <a:t>pe care profesorul îl arată, </a:t>
            </a:r>
            <a:r>
              <a:rPr lang="ro-RO" sz="2400" b="1" i="1" dirty="0">
                <a:solidFill>
                  <a:srgbClr val="002060"/>
                </a:solidFill>
                <a:latin typeface="Cambria" panose="02040503050406030204" pitchFamily="18" charset="0"/>
              </a:rPr>
              <a:t>gradul de dedicare </a:t>
            </a:r>
            <a:r>
              <a:rPr lang="ro-RO" sz="2400" dirty="0">
                <a:solidFill>
                  <a:srgbClr val="002060"/>
                </a:solidFill>
                <a:latin typeface="Cambria" panose="02040503050406030204" pitchFamily="18" charset="0"/>
              </a:rPr>
              <a:t>față de fiecare elev, față de învățare și față de predarea înseși (Steele, 2009)</a:t>
            </a:r>
          </a:p>
          <a:p>
            <a:endParaRPr lang="ro-RO" sz="2400" dirty="0">
              <a:solidFill>
                <a:srgbClr val="002060"/>
              </a:solidFill>
              <a:latin typeface="Cambria" panose="02040503050406030204" pitchFamily="18" charset="0"/>
            </a:endParaRPr>
          </a:p>
          <a:p>
            <a:pPr algn="ctr"/>
            <a:r>
              <a:rPr lang="ro-RO" sz="2400" i="1" dirty="0">
                <a:solidFill>
                  <a:srgbClr val="002060"/>
                </a:solidFill>
                <a:latin typeface="Cambria" panose="02040503050406030204" pitchFamily="18" charset="0"/>
              </a:rPr>
              <a:t>Acești profesori sunt ferm convinși că sunt responsabili pentru învățarea elevilor și își canalizează eforturile spre a face o treabă mai bună în fiecare zi. </a:t>
            </a:r>
            <a:r>
              <a:rPr lang="ro-RO" sz="2400" dirty="0">
                <a:solidFill>
                  <a:srgbClr val="002060"/>
                </a:solidFill>
                <a:latin typeface="Cambria" panose="02040503050406030204" pitchFamily="18" charset="0"/>
              </a:rPr>
              <a:t>(Steele, 2009, p. 185)</a:t>
            </a:r>
            <a:endParaRPr lang="ro-RO" sz="2400" i="1" dirty="0">
              <a:solidFill>
                <a:srgbClr val="002060"/>
              </a:solidFill>
              <a:latin typeface="Cambria" panose="02040503050406030204" pitchFamily="18" charset="0"/>
            </a:endParaRPr>
          </a:p>
        </p:txBody>
      </p:sp>
      <p:cxnSp>
        <p:nvCxnSpPr>
          <p:cNvPr id="5" name="Straight Arrow Connector 4"/>
          <p:cNvCxnSpPr/>
          <p:nvPr/>
        </p:nvCxnSpPr>
        <p:spPr>
          <a:xfrm>
            <a:off x="4687910" y="1790164"/>
            <a:ext cx="643943" cy="128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1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Profesorul eficient</a:t>
            </a:r>
          </a:p>
        </p:txBody>
      </p:sp>
      <p:sp>
        <p:nvSpPr>
          <p:cNvPr id="3" name="Text Placeholder 2"/>
          <p:cNvSpPr>
            <a:spLocks noGrp="1"/>
          </p:cNvSpPr>
          <p:nvPr>
            <p:ph type="body" sz="half" idx="2"/>
          </p:nvPr>
        </p:nvSpPr>
        <p:spPr>
          <a:xfrm>
            <a:off x="1104900" y="1326523"/>
            <a:ext cx="9980682" cy="5203065"/>
          </a:xfrm>
        </p:spPr>
        <p:txBody>
          <a:bodyPr>
            <a:normAutofit lnSpcReduction="10000"/>
          </a:bodyPr>
          <a:lstStyle/>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Profesorii sunt factorii cu cea mai mare influență asupra învățării elevilor</a:t>
            </a:r>
          </a:p>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Profesorii trebuie să fie îndrumători, influenți, grijulii, implicați activ și cu pasiune în procesul de predare și învățare</a:t>
            </a:r>
          </a:p>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Profesorii trebuie să fie conștienți de ce gândește fiecare elev din clasă și de cât știu aceștia</a:t>
            </a:r>
          </a:p>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Profesorii trebuie să fie apți să construiască semnificații și experiențe relevante pentru elevi; experiențe de învățare cu sens și semnificație</a:t>
            </a:r>
          </a:p>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Profesorii trebuie să valorifice cunoștințele și experiențele anterioare ale elevilor</a:t>
            </a:r>
          </a:p>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Profesorii și elevii trebuie să fie conștienți de obiectivele educaționale</a:t>
            </a:r>
          </a:p>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Profesorii trebuie să implice elevii în construirea cunoașterii și nu să transmită cunoștințe gata elaborate</a:t>
            </a:r>
          </a:p>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Profesorii trebuie să încurajeze interactivitatea</a:t>
            </a:r>
          </a:p>
          <a:p>
            <a:pPr marL="285750" indent="-285750">
              <a:buFont typeface="Wingdings" panose="05000000000000000000" pitchFamily="2" charset="2"/>
              <a:buChar char="ü"/>
            </a:pPr>
            <a:r>
              <a:rPr lang="ro-RO" sz="2000" dirty="0">
                <a:solidFill>
                  <a:srgbClr val="002060"/>
                </a:solidFill>
                <a:latin typeface="Cambria" panose="02040503050406030204" pitchFamily="18" charset="0"/>
              </a:rPr>
              <a:t>Profesorii trebuie să ofere feedback semnificativ și corespunzător, pentru ca fiecare elev să progreseze</a:t>
            </a:r>
          </a:p>
          <a:p>
            <a:r>
              <a:rPr lang="ro-RO" dirty="0">
                <a:solidFill>
                  <a:srgbClr val="002060"/>
                </a:solidFill>
                <a:latin typeface="Cambria" panose="02040503050406030204" pitchFamily="18" charset="0"/>
              </a:rPr>
              <a:t>     (Hattie, 2012)</a:t>
            </a:r>
          </a:p>
        </p:txBody>
      </p:sp>
    </p:spTree>
    <p:extLst>
      <p:ext uri="{BB962C8B-B14F-4D97-AF65-F5344CB8AC3E}">
        <p14:creationId xmlns:p14="http://schemas.microsoft.com/office/powerpoint/2010/main" val="369066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dcmitype/"/>
    <ds:schemaRef ds:uri="http://purl.org/dc/elements/1.1/"/>
    <ds:schemaRef ds:uri="http://schemas.openxmlformats.org/package/2006/metadata/core-properties"/>
    <ds:schemaRef ds:uri="http://schemas.microsoft.com/office/2006/metadata/properties"/>
    <ds:schemaRef ds:uri="http://purl.org/dc/terms/"/>
    <ds:schemaRef ds:uri="4873beb7-5857-4685-be1f-d57550cc96cc"/>
    <ds:schemaRef ds:uri="http://www.w3.org/XML/1998/namespace"/>
    <ds:schemaRef ds:uri="http://schemas.microsoft.com/office/infopath/2007/PartnerControls"/>
    <ds:schemaRef ds:uri="http://schemas.microsoft.com/office/2006/documentManagement/types"/>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2270</TotalTime>
  <Words>1874</Words>
  <Application>Microsoft Office PowerPoint</Application>
  <PresentationFormat>Widescreen</PresentationFormat>
  <Paragraphs>133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Cambria</vt:lpstr>
      <vt:lpstr>Euphemia</vt:lpstr>
      <vt:lpstr>Plantagenet Cherokee</vt:lpstr>
      <vt:lpstr>Wingdings</vt:lpstr>
      <vt:lpstr>Academic Literature 16x9</vt:lpstr>
      <vt:lpstr>FUNDAMENTELE PEDAGOGIEI.  TEORIA ȘI METODOLOGIA CURRICULUMULUI - Programul de prEgătire psihopedagogică. NiVElUL I-</vt:lpstr>
      <vt:lpstr>PROFESORUL EXPERT</vt:lpstr>
      <vt:lpstr>Profilul profesorului expert</vt:lpstr>
      <vt:lpstr>Profilul profesorului expert</vt:lpstr>
      <vt:lpstr>Profilul profesorului expert</vt:lpstr>
      <vt:lpstr>Profilul profesorului expert</vt:lpstr>
      <vt:lpstr>Profilul profesorului expert</vt:lpstr>
      <vt:lpstr>Profesorul expert. Profesorul motivat</vt:lpstr>
      <vt:lpstr>Profesorul eficient</vt:lpstr>
      <vt:lpstr>Exersează!</vt:lpstr>
      <vt:lpstr>TEORII ALE ÎNVĂȚĂRII</vt:lpstr>
      <vt:lpstr>Teorii ale învățării – Behaviorismul (1)</vt:lpstr>
      <vt:lpstr>Teorii ale învățării – Behaviorismul (2)</vt:lpstr>
      <vt:lpstr>Teorii ale învățării – Cognitivismul (1)</vt:lpstr>
      <vt:lpstr>Teorii ale învățării – Cognitivismul (2)</vt:lpstr>
      <vt:lpstr>Teorii ale învățării – Constructivismul (1)</vt:lpstr>
      <vt:lpstr>Teorii ale învățării – Constructivismul (2)</vt:lpstr>
      <vt:lpstr>Teorii ale învățării – Socio-constructivismul (1)</vt:lpstr>
      <vt:lpstr>Teorii ale învățării – Socio-constructivismul (2)</vt:lpstr>
      <vt:lpstr>Teorii ale învățării – Umanismul (1)</vt:lpstr>
      <vt:lpstr>Teorii ale învățării – Umanismul (2)</vt:lpstr>
      <vt:lpstr>Exersează!</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ȘI METODOLOGIA INSTRUIRII.  TEORIA ȘI METODOLOGIA EVALUĂRII - Programul de prgătire psihopedagogică. Nievl I-</dc:title>
  <dc:creator>Daniel ANDRONACHE</dc:creator>
  <cp:lastModifiedBy>pc17</cp:lastModifiedBy>
  <cp:revision>54</cp:revision>
  <dcterms:created xsi:type="dcterms:W3CDTF">2018-03-08T19:37:39Z</dcterms:created>
  <dcterms:modified xsi:type="dcterms:W3CDTF">2020-03-12T12:31:50Z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