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3"/>
  </p:notesMasterIdLst>
  <p:sldIdLst>
    <p:sldId id="256" r:id="rId2"/>
    <p:sldId id="280" r:id="rId3"/>
    <p:sldId id="257" r:id="rId4"/>
    <p:sldId id="263" r:id="rId5"/>
    <p:sldId id="281" r:id="rId6"/>
    <p:sldId id="282" r:id="rId7"/>
    <p:sldId id="283" r:id="rId8"/>
    <p:sldId id="284" r:id="rId9"/>
    <p:sldId id="285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8349DF-E235-4370-8B9E-5E5A8E761308}">
          <p14:sldIdLst>
            <p14:sldId id="256"/>
            <p14:sldId id="280"/>
            <p14:sldId id="257"/>
            <p14:sldId id="263"/>
            <p14:sldId id="281"/>
            <p14:sldId id="282"/>
            <p14:sldId id="283"/>
            <p14:sldId id="284"/>
            <p14:sldId id="285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CFBCF-96FA-4D36-A4EE-F71C369150A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F6501-D017-415D-B9A8-B56036D0E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47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F6501-D017-415D-B9A8-B56036D0E2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2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F6501-D017-415D-B9A8-B56036D0E2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14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23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65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0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2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17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23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7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6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1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3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8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11/12/2022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08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26" y="2491996"/>
            <a:ext cx="11555520" cy="1874005"/>
          </a:xfrm>
        </p:spPr>
        <p:txBody>
          <a:bodyPr anchor="t">
            <a:no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Only Look Once: Architectural discussion</a:t>
            </a: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886895-74FE-8403-C095-A65A1E55B37B}"/>
              </a:ext>
            </a:extLst>
          </p:cNvPr>
          <p:cNvSpPr txBox="1"/>
          <p:nvPr/>
        </p:nvSpPr>
        <p:spPr>
          <a:xfrm>
            <a:off x="9013442" y="5643573"/>
            <a:ext cx="2512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</a:p>
          <a:p>
            <a:pPr algn="r"/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ro-RO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ănac</a:t>
            </a:r>
            <a:r>
              <a:rPr lang="ro-RO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Dragoș-Mihail</a:t>
            </a:r>
            <a:endParaRPr 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85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54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B2B9CB-87D8-04B4-1456-E531F74F022D}"/>
              </a:ext>
            </a:extLst>
          </p:cNvPr>
          <p:cNvSpPr txBox="1">
            <a:spLocks/>
          </p:cNvSpPr>
          <p:nvPr/>
        </p:nvSpPr>
        <p:spPr>
          <a:xfrm>
            <a:off x="1002559" y="2100227"/>
            <a:ext cx="111470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 to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and accurate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 iterations: YOLO, YOLOv2 to YOLOv7, YOLOF, YOLOX</a:t>
            </a:r>
          </a:p>
        </p:txBody>
      </p:sp>
    </p:spTree>
    <p:extLst>
      <p:ext uri="{BB962C8B-B14F-4D97-AF65-F5344CB8AC3E}">
        <p14:creationId xmlns:p14="http://schemas.microsoft.com/office/powerpoint/2010/main" val="197805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26" y="2622975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8800" b="1" i="1" dirty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Thank you!</a:t>
            </a: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99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54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1BE7AD7-DD09-65F8-4A8A-F74759CAB3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4" t="1027"/>
          <a:stretch/>
        </p:blipFill>
        <p:spPr>
          <a:xfrm>
            <a:off x="1654629" y="1671693"/>
            <a:ext cx="8882742" cy="4454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3BC20B-6784-FE3D-52FC-1635BB0CD6D0}"/>
              </a:ext>
            </a:extLst>
          </p:cNvPr>
          <p:cNvSpPr txBox="1"/>
          <p:nvPr/>
        </p:nvSpPr>
        <p:spPr>
          <a:xfrm>
            <a:off x="457165" y="6428403"/>
            <a:ext cx="11274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https://alwaysai.co/blog/object-detection-for-businesses</a:t>
            </a:r>
          </a:p>
        </p:txBody>
      </p:sp>
    </p:spTree>
    <p:extLst>
      <p:ext uri="{BB962C8B-B14F-4D97-AF65-F5344CB8AC3E}">
        <p14:creationId xmlns:p14="http://schemas.microsoft.com/office/powerpoint/2010/main" val="242986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54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Placement in the broader field</a:t>
            </a:r>
            <a:b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29797EE-8E40-36CE-4D77-80480BE3A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821" y="1684465"/>
            <a:ext cx="10207077" cy="44415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198459-D303-47A0-7D93-139C3049054B}"/>
              </a:ext>
            </a:extLst>
          </p:cNvPr>
          <p:cNvSpPr txBox="1"/>
          <p:nvPr/>
        </p:nvSpPr>
        <p:spPr>
          <a:xfrm>
            <a:off x="457165" y="6428403"/>
            <a:ext cx="11274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Zou, Z., Shi, Z., Guo, Y., Ye, J., 2019. Object Detection in 20 Years: A Survey. </a:t>
            </a:r>
            <a:r>
              <a:rPr lang="en-US" sz="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abs/1905.05055</a:t>
            </a:r>
          </a:p>
        </p:txBody>
      </p:sp>
    </p:spTree>
    <p:extLst>
      <p:ext uri="{BB962C8B-B14F-4D97-AF65-F5344CB8AC3E}">
        <p14:creationId xmlns:p14="http://schemas.microsoft.com/office/powerpoint/2010/main" val="85398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Only Look Once (YOLO) method</a:t>
            </a:r>
            <a:endParaRPr lang="en-US" sz="5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1DE86892-55DF-9BAE-72DB-91E474B5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181" y="2730104"/>
            <a:ext cx="6681638" cy="131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Only Look Once (YOLO) method</a:t>
            </a:r>
            <a:endParaRPr lang="en-US" sz="5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1BCFC570-3AFB-FD35-1148-7D060DE19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419" y="1521480"/>
            <a:ext cx="5629161" cy="43782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ACD612-F8BF-FE60-DB8D-F1A2F802061A}"/>
              </a:ext>
            </a:extLst>
          </p:cNvPr>
          <p:cNvSpPr txBox="1"/>
          <p:nvPr/>
        </p:nvSpPr>
        <p:spPr>
          <a:xfrm>
            <a:off x="457165" y="6428403"/>
            <a:ext cx="11274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900" dirty="0">
                <a:solidFill>
                  <a:schemeClr val="bg1"/>
                </a:solidFill>
              </a:rPr>
              <a:t>Joseph Redmon and Ali Farhadi. YOLO9000: Better, Faster, Stronger. 2017 IEEE Conference on Computer Vision and Pattern Recognition (CVPR), pages 6517–6525, 2017</a:t>
            </a:r>
            <a:endParaRPr lang="en-US" sz="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08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lang="en-US" sz="5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ACD612-F8BF-FE60-DB8D-F1A2F802061A}"/>
              </a:ext>
            </a:extLst>
          </p:cNvPr>
          <p:cNvSpPr txBox="1"/>
          <p:nvPr/>
        </p:nvSpPr>
        <p:spPr>
          <a:xfrm>
            <a:off x="457165" y="6428403"/>
            <a:ext cx="1127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900" dirty="0" err="1">
                <a:solidFill>
                  <a:schemeClr val="bg1"/>
                </a:solidFill>
              </a:rPr>
              <a:t>Girshick</a:t>
            </a:r>
            <a:r>
              <a:rPr lang="en-US" sz="900" dirty="0">
                <a:solidFill>
                  <a:schemeClr val="bg1"/>
                </a:solidFill>
              </a:rPr>
              <a:t>, R., Donahue, J., Darrell, T., Malik, J., 2014. Rich feature hierarchies for accurate object detection and semantic segmentation, in: Proceedings of the IEEE conference on computer vision and pattern recognition, pp. 580–587 ; Liu, W., </a:t>
            </a:r>
            <a:r>
              <a:rPr lang="en-US" sz="900" dirty="0" err="1">
                <a:solidFill>
                  <a:schemeClr val="bg1"/>
                </a:solidFill>
              </a:rPr>
              <a:t>Anguelov</a:t>
            </a:r>
            <a:r>
              <a:rPr lang="en-US" sz="900" dirty="0">
                <a:solidFill>
                  <a:schemeClr val="bg1"/>
                </a:solidFill>
              </a:rPr>
              <a:t>, D., Erhan, D., </a:t>
            </a:r>
            <a:r>
              <a:rPr lang="en-US" sz="900" dirty="0" err="1">
                <a:solidFill>
                  <a:schemeClr val="bg1"/>
                </a:solidFill>
              </a:rPr>
              <a:t>Szegedy</a:t>
            </a:r>
            <a:r>
              <a:rPr lang="en-US" sz="900" dirty="0">
                <a:solidFill>
                  <a:schemeClr val="bg1"/>
                </a:solidFill>
              </a:rPr>
              <a:t>, C., Reed, S., Fu, C.Y., Berg, A.C., 2016. SSD: Single Shot </a:t>
            </a:r>
            <a:r>
              <a:rPr lang="en-US" sz="900" dirty="0" err="1">
                <a:solidFill>
                  <a:schemeClr val="bg1"/>
                </a:solidFill>
              </a:rPr>
              <a:t>MultiBox</a:t>
            </a:r>
            <a:r>
              <a:rPr lang="en-US" sz="900" dirty="0">
                <a:solidFill>
                  <a:schemeClr val="bg1"/>
                </a:solidFill>
              </a:rPr>
              <a:t> Detector, in: European conference on computer vision, Springer. pp. 21–37</a:t>
            </a:r>
            <a:endParaRPr lang="en-US" sz="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text, dog, indoor&#10;&#10;Description automatically generated">
            <a:extLst>
              <a:ext uri="{FF2B5EF4-FFF2-40B4-BE49-F238E27FC236}">
                <a16:creationId xmlns:a16="http://schemas.microsoft.com/office/drawing/2014/main" id="{547DDD5B-0A9E-34C5-9941-34CFE4A19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228" y="3532325"/>
            <a:ext cx="6453544" cy="2480249"/>
          </a:xfrm>
          <a:prstGeom prst="rect">
            <a:avLst/>
          </a:prstGeom>
        </p:spPr>
      </p:pic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699A5752-7BB5-961E-32AF-25ED35082B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228" y="1493216"/>
            <a:ext cx="6453544" cy="18495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790F9E-87E9-9C30-FAE4-47482724DFB2}"/>
              </a:ext>
            </a:extLst>
          </p:cNvPr>
          <p:cNvSpPr txBox="1"/>
          <p:nvPr/>
        </p:nvSpPr>
        <p:spPr>
          <a:xfrm>
            <a:off x="206310" y="1936179"/>
            <a:ext cx="26629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Region based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convolutional neural networks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R-CNN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0F8912-2A0D-3558-7479-466A1719EDCC}"/>
              </a:ext>
            </a:extLst>
          </p:cNvPr>
          <p:cNvSpPr txBox="1"/>
          <p:nvPr/>
        </p:nvSpPr>
        <p:spPr>
          <a:xfrm>
            <a:off x="206310" y="4510839"/>
            <a:ext cx="2683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Single Shot </a:t>
            </a:r>
            <a:r>
              <a:rPr lang="en-US" sz="1400" b="1" dirty="0" err="1">
                <a:solidFill>
                  <a:schemeClr val="bg1"/>
                </a:solidFill>
              </a:rPr>
              <a:t>MultiBox</a:t>
            </a:r>
            <a:r>
              <a:rPr lang="en-US" sz="1400" b="1" dirty="0">
                <a:solidFill>
                  <a:schemeClr val="bg1"/>
                </a:solidFill>
              </a:rPr>
              <a:t> Detector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SSD</a:t>
            </a:r>
          </a:p>
        </p:txBody>
      </p:sp>
    </p:spTree>
    <p:extLst>
      <p:ext uri="{BB962C8B-B14F-4D97-AF65-F5344CB8AC3E}">
        <p14:creationId xmlns:p14="http://schemas.microsoft.com/office/powerpoint/2010/main" val="60378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Comparison: Frames per second (FPS)</a:t>
            </a:r>
            <a:endParaRPr lang="en-US" sz="5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ACD612-F8BF-FE60-DB8D-F1A2F802061A}"/>
              </a:ext>
            </a:extLst>
          </p:cNvPr>
          <p:cNvSpPr txBox="1"/>
          <p:nvPr/>
        </p:nvSpPr>
        <p:spPr>
          <a:xfrm>
            <a:off x="457165" y="6428403"/>
            <a:ext cx="11274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900" dirty="0">
                <a:solidFill>
                  <a:schemeClr val="bg1"/>
                </a:solidFill>
              </a:rPr>
              <a:t>Joseph Redmon and Ali Farhadi. YOLO9000: Better, Faster, Stronger. 2017 IEEE Conference on Computer Vision and Pattern Recognition (CVPR), pages 6517–6525, 2017</a:t>
            </a:r>
            <a:endParaRPr lang="en-US" sz="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F4D095E-A3BD-0606-6F13-59112E765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035" y="2051005"/>
            <a:ext cx="7508199" cy="407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33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Comparison: Mean average precision (</a:t>
            </a:r>
            <a:r>
              <a:rPr lang="en-US" sz="40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Pascal Visual Object Classes (PASCAL VOC)</a:t>
            </a:r>
            <a:endParaRPr lang="en-US" sz="5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ACD612-F8BF-FE60-DB8D-F1A2F802061A}"/>
              </a:ext>
            </a:extLst>
          </p:cNvPr>
          <p:cNvSpPr txBox="1"/>
          <p:nvPr/>
        </p:nvSpPr>
        <p:spPr>
          <a:xfrm>
            <a:off x="457165" y="6428403"/>
            <a:ext cx="11274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900" dirty="0">
                <a:solidFill>
                  <a:schemeClr val="bg1"/>
                </a:solidFill>
              </a:rPr>
              <a:t>Joseph Redmon and Ali Farhadi. YOLO9000: Better, Faster, Stronger. 2017 IEEE Conference on Computer Vision and Pattern Recognition (CVPR), pages 6517–6525, 2017</a:t>
            </a:r>
            <a:endParaRPr lang="en-US" sz="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C7366BB-E2F6-4F1A-A962-8A42FD818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69" y="2210470"/>
            <a:ext cx="7681675" cy="391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7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Comparison: Mean average precision (</a:t>
            </a:r>
            <a:r>
              <a:rPr lang="en-US" sz="40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Common Objects in Context (COCO)</a:t>
            </a:r>
            <a:endParaRPr lang="en-US" sz="5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ACD612-F8BF-FE60-DB8D-F1A2F802061A}"/>
              </a:ext>
            </a:extLst>
          </p:cNvPr>
          <p:cNvSpPr txBox="1"/>
          <p:nvPr/>
        </p:nvSpPr>
        <p:spPr>
          <a:xfrm>
            <a:off x="457165" y="6428403"/>
            <a:ext cx="11274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900" dirty="0">
                <a:solidFill>
                  <a:schemeClr val="bg1"/>
                </a:solidFill>
              </a:rPr>
              <a:t>Joseph Redmon and Ali Farhadi. YOLO9000: Better, Faster, Stronger. 2017 IEEE Conference on Computer Vision and Pattern Recognition (CVPR), pages 6517–6525, 2017</a:t>
            </a:r>
            <a:endParaRPr lang="en-US" sz="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2308059B-2C8C-00A0-3C39-4F2F9ED7ED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604" y="2171079"/>
            <a:ext cx="7496721" cy="377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40252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8491</TotalTime>
  <Words>393</Words>
  <Application>Microsoft Office PowerPoint</Application>
  <PresentationFormat>Widescreen</PresentationFormat>
  <Paragraphs>31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Seaford</vt:lpstr>
      <vt:lpstr>Times New Roman</vt:lpstr>
      <vt:lpstr>LevelVTI</vt:lpstr>
      <vt:lpstr>You Only Look Once: Architectural discussion</vt:lpstr>
      <vt:lpstr>Why? </vt:lpstr>
      <vt:lpstr>Placement in the broader field </vt:lpstr>
      <vt:lpstr>You Only Look Once (YOLO) method</vt:lpstr>
      <vt:lpstr>You Only Look Once (YOLO) method</vt:lpstr>
      <vt:lpstr>Related work</vt:lpstr>
      <vt:lpstr>Comparison: Frames per second (FPS)</vt:lpstr>
      <vt:lpstr>Comparison: Mean average precision (mAP)  The Pascal Visual Object Classes (PASCAL VOC)</vt:lpstr>
      <vt:lpstr>Comparison: Mean average precision (mAP)  Microsoft Common Objects in Context (COCO)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transport vehicle detection based on deep learning</dc:title>
  <dc:creator>Dragos Comanac</dc:creator>
  <cp:lastModifiedBy>Dragos Comanac</cp:lastModifiedBy>
  <cp:revision>29</cp:revision>
  <dcterms:created xsi:type="dcterms:W3CDTF">2022-06-15T14:23:29Z</dcterms:created>
  <dcterms:modified xsi:type="dcterms:W3CDTF">2022-11-12T12:37:46Z</dcterms:modified>
</cp:coreProperties>
</file>