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9"/>
  </p:notesMasterIdLst>
  <p:sldIdLst>
    <p:sldId id="577" r:id="rId2"/>
    <p:sldId id="681" r:id="rId3"/>
    <p:sldId id="700" r:id="rId4"/>
    <p:sldId id="443" r:id="rId5"/>
    <p:sldId id="395" r:id="rId6"/>
    <p:sldId id="678" r:id="rId7"/>
    <p:sldId id="489" r:id="rId8"/>
    <p:sldId id="579" r:id="rId9"/>
    <p:sldId id="580" r:id="rId10"/>
    <p:sldId id="506" r:id="rId11"/>
    <p:sldId id="507" r:id="rId12"/>
    <p:sldId id="508" r:id="rId13"/>
    <p:sldId id="492" r:id="rId14"/>
    <p:sldId id="510" r:id="rId15"/>
    <p:sldId id="512" r:id="rId16"/>
    <p:sldId id="513" r:id="rId17"/>
    <p:sldId id="511" r:id="rId18"/>
    <p:sldId id="589" r:id="rId19"/>
    <p:sldId id="583" r:id="rId20"/>
    <p:sldId id="516" r:id="rId21"/>
    <p:sldId id="519" r:id="rId22"/>
    <p:sldId id="525" r:id="rId23"/>
    <p:sldId id="526" r:id="rId24"/>
    <p:sldId id="527" r:id="rId25"/>
    <p:sldId id="498" r:id="rId26"/>
    <p:sldId id="522" r:id="rId27"/>
    <p:sldId id="523" r:id="rId28"/>
    <p:sldId id="586" r:id="rId29"/>
    <p:sldId id="587" r:id="rId30"/>
    <p:sldId id="597" r:id="rId31"/>
    <p:sldId id="524" r:id="rId32"/>
    <p:sldId id="528" r:id="rId33"/>
    <p:sldId id="529" r:id="rId34"/>
    <p:sldId id="530" r:id="rId35"/>
    <p:sldId id="531" r:id="rId36"/>
    <p:sldId id="532" r:id="rId37"/>
    <p:sldId id="533" r:id="rId38"/>
    <p:sldId id="534" r:id="rId39"/>
    <p:sldId id="540" r:id="rId40"/>
    <p:sldId id="541" r:id="rId41"/>
    <p:sldId id="542" r:id="rId42"/>
    <p:sldId id="543" r:id="rId43"/>
    <p:sldId id="544" r:id="rId44"/>
    <p:sldId id="598" r:id="rId45"/>
    <p:sldId id="547" r:id="rId46"/>
    <p:sldId id="548" r:id="rId47"/>
    <p:sldId id="549" r:id="rId48"/>
    <p:sldId id="550" r:id="rId49"/>
    <p:sldId id="603" r:id="rId50"/>
    <p:sldId id="682" r:id="rId51"/>
    <p:sldId id="683" r:id="rId52"/>
    <p:sldId id="684" r:id="rId53"/>
    <p:sldId id="685" r:id="rId54"/>
    <p:sldId id="686" r:id="rId55"/>
    <p:sldId id="687" r:id="rId56"/>
    <p:sldId id="688" r:id="rId57"/>
    <p:sldId id="689" r:id="rId58"/>
    <p:sldId id="690" r:id="rId59"/>
    <p:sldId id="691" r:id="rId60"/>
    <p:sldId id="692" r:id="rId61"/>
    <p:sldId id="693" r:id="rId62"/>
    <p:sldId id="694" r:id="rId63"/>
    <p:sldId id="695" r:id="rId64"/>
    <p:sldId id="696" r:id="rId65"/>
    <p:sldId id="697" r:id="rId66"/>
    <p:sldId id="698" r:id="rId67"/>
    <p:sldId id="699" r:id="rId68"/>
  </p:sldIdLst>
  <p:sldSz cx="9144000" cy="6858000" type="screen4x3"/>
  <p:notesSz cx="6858000" cy="9144000"/>
  <p:custShowLst>
    <p:custShow name="自定义放映 1" id="0">
      <p:sldLst>
        <p:sld r:id="rId6"/>
        <p:sld r:id="rId5"/>
        <p:sld r:id="rId8"/>
        <p:sld r:id="rId14"/>
      </p:sldLst>
    </p:custShow>
  </p:custShowLst>
  <p:custDataLst>
    <p:tags r:id="rId70"/>
  </p:custDataLst>
  <p:kinsoku lang="zh-CN" invalStChars="!),.:;?]}、。—ˇ¨〃々～‖…’”〕〉》」』〗】∶！＂＇），．：；？］｀｜｝·" invalEndChars="([{‘“〔〈《「『〖【（［｛．·"/>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87" userDrawn="1">
          <p15:clr>
            <a:srgbClr val="A4A3A4"/>
          </p15:clr>
        </p15:guide>
        <p15:guide id="2"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A5FF"/>
    <a:srgbClr val="F69008"/>
    <a:srgbClr val="47E41C"/>
    <a:srgbClr val="D1ECFF"/>
    <a:srgbClr val="E3E3F3"/>
    <a:srgbClr val="E58A6D"/>
    <a:srgbClr val="24DC47"/>
    <a:srgbClr val="621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6"/>
    <p:restoredTop sz="93548"/>
  </p:normalViewPr>
  <p:slideViewPr>
    <p:cSldViewPr snapToGrid="0" snapToObjects="1" showGuides="1">
      <p:cViewPr varScale="1">
        <p:scale>
          <a:sx n="91" d="100"/>
          <a:sy n="91" d="100"/>
        </p:scale>
        <p:origin x="1320" y="66"/>
      </p:cViewPr>
      <p:guideLst>
        <p:guide orient="horz" pos="2087"/>
        <p:guide pos="2895"/>
      </p:guideLst>
    </p:cSldViewPr>
  </p:slideViewPr>
  <p:notesTextViewPr>
    <p:cViewPr>
      <p:scale>
        <a:sx n="1" d="1"/>
        <a:sy n="1" d="1"/>
      </p:scale>
      <p:origin x="0" y="0"/>
    </p:cViewPr>
  </p:notesTextViewPr>
  <p:sorterViewPr showFormatting="0">
    <p:cViewPr>
      <p:scale>
        <a:sx n="100" d="100"/>
        <a:sy n="100" d="100"/>
      </p:scale>
      <p:origin x="0" y="-5592"/>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1" qsCatId="simple" csTypeId="urn:microsoft.com/office/officeart/2005/8/colors/accent1_2#1" csCatId="accent1" phldr="0"/>
      <dgm:spPr/>
      <dgm:t>
        <a:bodyPr/>
        <a:lstStyle/>
        <a:p>
          <a:endParaRPr lang="zh-CN" altLang="en-US"/>
        </a:p>
      </dgm:t>
    </dgm:pt>
    <dgm:pt modelId="{BD5427FF-4EB1-4006-BF7F-42158E0C5129}">
      <dgm:prSet phldrT="[文本]" phldr="0" custT="0"/>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zh-CN" altLang="en-US"/>
            <a:t>重点</a:t>
          </a:r>
        </a:p>
      </dgm:t>
    </dgm:pt>
    <dgm:pt modelId="{A2F6D805-3B53-408A-A2A3-20BC3BF0D242}" type="parTrans" cxnId="{1867ED70-D279-49C0-92B4-BCF0D93513E4}">
      <dgm:prSet/>
      <dgm:spPr/>
      <dgm:t>
        <a:bodyPr/>
        <a:lstStyle/>
        <a:p>
          <a:endParaRPr lang="zh-CN" altLang="en-US"/>
        </a:p>
      </dgm:t>
    </dgm:pt>
    <dgm:pt modelId="{D47F9812-1256-4E44-A6BE-BEC559BE8FF3}" type="sibTrans" cxnId="{1867ED70-D279-49C0-92B4-BCF0D93513E4}">
      <dgm:prSet/>
      <dgm:spPr/>
      <dgm:t>
        <a:bodyPr/>
        <a:lstStyle/>
        <a:p>
          <a:endParaRPr lang="zh-CN" altLang="en-US"/>
        </a:p>
      </dgm:t>
    </dgm:pt>
    <dgm:pt modelId="{3A7B819B-DBE9-4610-B22A-5573EA6D532D}">
      <dgm:prSet phldrT="[文本]"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面向对象与面向过程程序设计的区别</a:t>
          </a:r>
        </a:p>
      </dgm:t>
    </dgm:pt>
    <dgm:pt modelId="{DC4BEA23-BF6E-42AD-9BF0-CFBDE86A80F1}" type="parTrans" cxnId="{10A61AF5-8165-49E5-A251-143ECA1FE429}">
      <dgm:prSet/>
      <dgm:spPr/>
      <dgm:t>
        <a:bodyPr/>
        <a:lstStyle/>
        <a:p>
          <a:endParaRPr lang="zh-CN" altLang="en-US"/>
        </a:p>
      </dgm:t>
    </dgm:pt>
    <dgm:pt modelId="{0BF6ACD3-AE1A-4691-8CBE-DBE77AB8A685}" type="sibTrans" cxnId="{10A61AF5-8165-49E5-A251-143ECA1FE429}">
      <dgm:prSet/>
      <dgm:spPr/>
      <dgm:t>
        <a:bodyPr/>
        <a:lstStyle/>
        <a:p>
          <a:endParaRPr lang="zh-CN" altLang="en-US"/>
        </a:p>
      </dgm:t>
    </dgm:pt>
    <dgm:pt modelId="{B80C396A-62D8-4943-B73B-DAEBEC3C27AF}">
      <dgm:prSet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Java环境变量的配置</a:t>
          </a:r>
        </a:p>
      </dgm:t>
    </dgm:pt>
    <dgm:pt modelId="{559AB9E2-9124-458F-A0B4-C1C725EF843B}" type="parTrans" cxnId="{2052F46E-52F3-47FD-89FE-2B349BB0D054}">
      <dgm:prSet/>
      <dgm:spPr/>
      <dgm:t>
        <a:bodyPr/>
        <a:lstStyle/>
        <a:p>
          <a:endParaRPr lang="zh-CN" altLang="en-US"/>
        </a:p>
      </dgm:t>
    </dgm:pt>
    <dgm:pt modelId="{DD0A96FB-87EA-4012-A811-429A01C031B7}" type="sibTrans" cxnId="{2052F46E-52F3-47FD-89FE-2B349BB0D054}">
      <dgm:prSet/>
      <dgm:spPr/>
      <dgm:t>
        <a:bodyPr/>
        <a:lstStyle/>
        <a:p>
          <a:endParaRPr lang="zh-CN" altLang="en-US"/>
        </a:p>
      </dgm:t>
    </dgm:pt>
    <dgm:pt modelId="{5FA79895-18B6-41DC-88AA-2C31837E15BB}">
      <dgm:prSet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HelloWorld程序的编写</a:t>
          </a:r>
        </a:p>
      </dgm:t>
    </dgm:pt>
    <dgm:pt modelId="{BD5B5A40-C7AB-498F-B205-CC449818DB3D}" type="parTrans" cxnId="{84EF2A40-88E2-4398-AC0E-15FDBB858420}">
      <dgm:prSet/>
      <dgm:spPr/>
      <dgm:t>
        <a:bodyPr/>
        <a:lstStyle/>
        <a:p>
          <a:endParaRPr lang="zh-CN" altLang="en-US"/>
        </a:p>
      </dgm:t>
    </dgm:pt>
    <dgm:pt modelId="{739C4A45-6F4C-4F18-ADDF-B6A7B194D18F}" type="sibTrans" cxnId="{84EF2A40-88E2-4398-AC0E-15FDBB858420}">
      <dgm:prSet/>
      <dgm:spPr/>
      <dgm:t>
        <a:bodyPr/>
        <a:lstStyle/>
        <a:p>
          <a:endParaRPr lang="zh-CN" altLang="en-US"/>
        </a:p>
      </dgm:t>
    </dgm:pt>
    <dgm:pt modelId="{4F42D0AA-0E0D-48DE-BBE8-2ED9D2890DF5}">
      <dgm:prSet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Java程序运行机制</a:t>
          </a:r>
        </a:p>
      </dgm:t>
    </dgm:pt>
    <dgm:pt modelId="{B6B8C85B-698F-4ED4-9B45-14A32918930F}" type="parTrans" cxnId="{6CC779D9-4D1E-4AC3-9F70-A7A904F0AEB7}">
      <dgm:prSet/>
      <dgm:spPr/>
      <dgm:t>
        <a:bodyPr/>
        <a:lstStyle/>
        <a:p>
          <a:endParaRPr lang="zh-CN" altLang="en-US"/>
        </a:p>
      </dgm:t>
    </dgm:pt>
    <dgm:pt modelId="{ED61E621-B741-498B-BFE2-D4A09D476C25}" type="sibTrans" cxnId="{6CC779D9-4D1E-4AC3-9F70-A7A904F0AEB7}">
      <dgm:prSet/>
      <dgm:spPr/>
      <dgm:t>
        <a:bodyPr/>
        <a:lstStyle/>
        <a:p>
          <a:endParaRPr lang="zh-CN" altLang="en-US"/>
        </a:p>
      </dgm:t>
    </dgm:pt>
    <dgm:pt modelId="{FE969E54-0D5D-4815-BDC4-3309E2F7325D}">
      <dgm:prSet phldrT="[文本]" phldr="0" custT="0"/>
      <dgm:spPr/>
      <dgm:t>
        <a:bodyPr vert="horz" wrap="square"/>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a:lnSpc>
              <a:spcPct val="100000"/>
            </a:lnSpc>
            <a:spcBef>
              <a:spcPct val="0"/>
            </a:spcBef>
            <a:spcAft>
              <a:spcPct val="35000"/>
            </a:spcAft>
          </a:pPr>
          <a:r>
            <a:rPr lang="zh-CN" altLang="en-US"/>
            <a:t>难点</a:t>
          </a:r>
        </a:p>
      </dgm:t>
    </dgm:pt>
    <dgm:pt modelId="{B5D9FB86-EEBE-488F-B7DE-B7CF5C9166C5}" type="parTrans" cxnId="{F18E595F-EB1C-4964-AAE2-A2C7D164BA11}">
      <dgm:prSet/>
      <dgm:spPr/>
      <dgm:t>
        <a:bodyPr/>
        <a:lstStyle/>
        <a:p>
          <a:endParaRPr lang="zh-CN" altLang="en-US"/>
        </a:p>
      </dgm:t>
    </dgm:pt>
    <dgm:pt modelId="{D7D19B67-C01A-45D3-B5C7-B7E1B18A9F62}" type="sibTrans" cxnId="{F18E595F-EB1C-4964-AAE2-A2C7D164BA11}">
      <dgm:prSet/>
      <dgm:spPr/>
      <dgm:t>
        <a:bodyPr/>
        <a:lstStyle/>
        <a:p>
          <a:endParaRPr lang="zh-CN" altLang="en-US"/>
        </a:p>
      </dgm:t>
    </dgm:pt>
    <dgm:pt modelId="{35600F67-42C2-4D1B-B072-DC2A36FCB136}">
      <dgm:prSet phldrT="[文本]"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Java程序的虚拟机机制和垃圾回收机制</a:t>
          </a:r>
        </a:p>
      </dgm:t>
    </dgm:pt>
    <dgm:pt modelId="{B4BC79E1-FDBA-43D1-A988-1BE8090EDA7A}" type="parTrans" cxnId="{1D4EAD41-4AB5-4AB8-AB1B-BECDEA8DAE1C}">
      <dgm:prSet/>
      <dgm:spPr/>
      <dgm:t>
        <a:bodyPr/>
        <a:lstStyle/>
        <a:p>
          <a:endParaRPr lang="zh-CN" altLang="en-US"/>
        </a:p>
      </dgm:t>
    </dgm:pt>
    <dgm:pt modelId="{AD46A0AA-C45A-46D2-89AF-28390F99F9D0}" type="sibTrans" cxnId="{1D4EAD41-4AB5-4AB8-AB1B-BECDEA8DAE1C}">
      <dgm:prSet/>
      <dgm:spPr/>
      <dgm:t>
        <a:bodyPr/>
        <a:lstStyle/>
        <a:p>
          <a:endParaRPr lang="zh-CN" altLang="en-US"/>
        </a:p>
      </dgm:t>
    </dgm:pt>
    <dgm:pt modelId="{30F12D86-6DA9-4729-BF96-3CDD9966FBD9}">
      <dgm:prSet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Java环境变量的配置</a:t>
          </a:r>
        </a:p>
      </dgm:t>
    </dgm:pt>
    <dgm:pt modelId="{03E74FA4-322C-47E7-8CB2-ACB60687F924}" type="parTrans" cxnId="{625E737A-3998-4CCE-A377-90711543CE81}">
      <dgm:prSet/>
      <dgm:spPr/>
      <dgm:t>
        <a:bodyPr/>
        <a:lstStyle/>
        <a:p>
          <a:endParaRPr lang="zh-CN" altLang="en-US"/>
        </a:p>
      </dgm:t>
    </dgm:pt>
    <dgm:pt modelId="{A35C5806-5681-46BB-91C6-B79415C67E51}" type="sibTrans" cxnId="{625E737A-3998-4CCE-A377-90711543CE81}">
      <dgm:prSet/>
      <dgm:spPr/>
      <dgm:t>
        <a:bodyPr/>
        <a:lstStyle/>
        <a:p>
          <a:endParaRPr lang="zh-CN" altLang="en-US"/>
        </a:p>
      </dgm:t>
    </dgm:pt>
    <dgm:pt modelId="{3AD8DC59-93C5-4B06-A6F2-44332962E7E4}">
      <dgm:prSet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HelloWorld程序的编译和执行</a:t>
          </a:r>
        </a:p>
      </dgm:t>
    </dgm:pt>
    <dgm:pt modelId="{190C9528-5641-4F4E-8B9E-F09AE83EACDE}" type="parTrans" cxnId="{CE0778EA-77FC-475E-8408-61B082B910D1}">
      <dgm:prSet/>
      <dgm:spPr/>
      <dgm:t>
        <a:bodyPr/>
        <a:lstStyle/>
        <a:p>
          <a:endParaRPr lang="zh-CN" altLang="en-US"/>
        </a:p>
      </dgm:t>
    </dgm:pt>
    <dgm:pt modelId="{0342F05B-7853-4624-8201-43B565EFBAC4}" type="sibTrans" cxnId="{CE0778EA-77FC-475E-8408-61B082B910D1}">
      <dgm:prSet/>
      <dgm:spPr/>
      <dgm:t>
        <a:bodyPr/>
        <a:lstStyle/>
        <a:p>
          <a:endParaRPr lang="zh-CN" altLang="en-US"/>
        </a:p>
      </dgm:t>
    </dgm:pt>
    <dgm:pt modelId="{2A3D3CA3-BDBB-427F-9F97-5EA329725E21}">
      <dgm:prSet phldr="0" custT="0"/>
      <dgm:spPr/>
      <dgm:t>
        <a:bodyPr vert="horz" wrap="square"/>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pPr>
            <a:lnSpc>
              <a:spcPct val="100000"/>
            </a:lnSpc>
            <a:spcBef>
              <a:spcPct val="0"/>
            </a:spcBef>
            <a:spcAft>
              <a:spcPct val="15000"/>
            </a:spcAft>
          </a:pPr>
          <a:r>
            <a:rPr lang="zh-CN" altLang="en-US">
              <a:latin typeface="楷体" panose="02010609060101010101" charset="-122"/>
              <a:ea typeface="楷体" panose="02010609060101010101" charset="-122"/>
              <a:cs typeface="楷体" panose="02010609060101010101" charset="-122"/>
            </a:rPr>
            <a:t>Java运行机制的理解</a:t>
          </a:r>
        </a:p>
      </dgm:t>
    </dgm:pt>
    <dgm:pt modelId="{569E4CAC-2778-4591-BDDC-A085B857857B}" type="parTrans" cxnId="{B3B7FE8D-E36E-4458-91B6-5B2E7BD0D78E}">
      <dgm:prSet/>
      <dgm:spPr/>
      <dgm:t>
        <a:bodyPr/>
        <a:lstStyle/>
        <a:p>
          <a:endParaRPr lang="zh-CN" altLang="en-US"/>
        </a:p>
      </dgm:t>
    </dgm:pt>
    <dgm:pt modelId="{0BFC96EF-F818-472A-84B7-F8EE6C0ED534}" type="sibTrans" cxnId="{B3B7FE8D-E36E-4458-91B6-5B2E7BD0D78E}">
      <dgm:prSet/>
      <dgm:spPr/>
      <dgm:t>
        <a:bodyPr/>
        <a:lstStyle/>
        <a:p>
          <a:endParaRPr lang="zh-CN" altLang="en-US"/>
        </a:p>
      </dgm:t>
    </dgm:pt>
    <dgm:pt modelId="{D5FB6A06-3991-4223-AD64-C4F7F6F4DF69}" type="pres">
      <dgm:prSet presAssocID="{468FBB7B-694A-47BF-865D-2F44C1051453}" presName="Name0" presStyleCnt="0">
        <dgm:presLayoutVars>
          <dgm:dir/>
          <dgm:animLvl val="lvl"/>
          <dgm:resizeHandles val="exact"/>
        </dgm:presLayoutVars>
      </dgm:prSet>
      <dgm:spPr/>
      <dgm:t>
        <a:bodyPr/>
        <a:lstStyle/>
        <a:p>
          <a:endParaRPr lang="zh-CN" altLang="en-US"/>
        </a:p>
      </dgm:t>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2">
        <dgm:presLayoutVars>
          <dgm:chMax val="0"/>
          <dgm:chPref val="0"/>
          <dgm:bulletEnabled val="1"/>
        </dgm:presLayoutVars>
      </dgm:prSet>
      <dgm:spPr/>
      <dgm:t>
        <a:bodyPr/>
        <a:lstStyle/>
        <a:p>
          <a:endParaRPr lang="zh-CN" altLang="en-US"/>
        </a:p>
      </dgm:t>
    </dgm:pt>
    <dgm:pt modelId="{C0A6D3D8-DBC2-45B6-8DEF-789A72552BB4}" type="pres">
      <dgm:prSet presAssocID="{BD5427FF-4EB1-4006-BF7F-42158E0C5129}" presName="desTx" presStyleLbl="alignAccFollowNode1" presStyleIdx="0" presStyleCnt="2">
        <dgm:presLayoutVars>
          <dgm:bulletEnabled val="1"/>
        </dgm:presLayoutVars>
      </dgm:prSet>
      <dgm:spPr/>
      <dgm:t>
        <a:bodyPr/>
        <a:lstStyle/>
        <a:p>
          <a:endParaRPr lang="zh-CN" altLang="en-US"/>
        </a:p>
      </dgm:t>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2">
        <dgm:presLayoutVars>
          <dgm:chMax val="0"/>
          <dgm:chPref val="0"/>
          <dgm:bulletEnabled val="1"/>
        </dgm:presLayoutVars>
      </dgm:prSet>
      <dgm:spPr/>
      <dgm:t>
        <a:bodyPr/>
        <a:lstStyle/>
        <a:p>
          <a:endParaRPr lang="zh-CN" altLang="en-US"/>
        </a:p>
      </dgm:t>
    </dgm:pt>
    <dgm:pt modelId="{33CF15AD-8A19-4E9A-9BED-239A79CAF737}" type="pres">
      <dgm:prSet presAssocID="{FE969E54-0D5D-4815-BDC4-3309E2F7325D}" presName="desTx" presStyleLbl="alignAccFollowNode1" presStyleIdx="1" presStyleCnt="2">
        <dgm:presLayoutVars>
          <dgm:bulletEnabled val="1"/>
        </dgm:presLayoutVars>
      </dgm:prSet>
      <dgm:spPr/>
      <dgm:t>
        <a:bodyPr/>
        <a:lstStyle/>
        <a:p>
          <a:endParaRPr lang="zh-CN" altLang="en-US"/>
        </a:p>
      </dgm:t>
    </dgm:pt>
  </dgm:ptLst>
  <dgm:cxnLst>
    <dgm:cxn modelId="{625E737A-3998-4CCE-A377-90711543CE81}" srcId="{FE969E54-0D5D-4815-BDC4-3309E2F7325D}" destId="{30F12D86-6DA9-4729-BF96-3CDD9966FBD9}" srcOrd="1" destOrd="0" parTransId="{03E74FA4-322C-47E7-8CB2-ACB60687F924}" sibTransId="{A35C5806-5681-46BB-91C6-B79415C67E51}"/>
    <dgm:cxn modelId="{5FF1D2D8-DCA2-4B1E-AA16-ABB7D749C6BA}" type="presOf" srcId="{3A7B819B-DBE9-4610-B22A-5573EA6D532D}" destId="{C0A6D3D8-DBC2-45B6-8DEF-789A72552BB4}" srcOrd="0" destOrd="0" presId="urn:microsoft.com/office/officeart/2005/8/layout/hList1"/>
    <dgm:cxn modelId="{FC720E2B-3E1C-494F-BBD7-47B656355C11}" type="presOf" srcId="{FE969E54-0D5D-4815-BDC4-3309E2F7325D}" destId="{3E0BA246-3456-471B-AD87-1436FD251DD8}" srcOrd="0" destOrd="0" presId="urn:microsoft.com/office/officeart/2005/8/layout/hList1"/>
    <dgm:cxn modelId="{AB6935F0-CFE1-474A-BEE1-96FA7B29E5C4}" type="presOf" srcId="{5FA79895-18B6-41DC-88AA-2C31837E15BB}" destId="{C0A6D3D8-DBC2-45B6-8DEF-789A72552BB4}" srcOrd="0" destOrd="2" presId="urn:microsoft.com/office/officeart/2005/8/layout/hList1"/>
    <dgm:cxn modelId="{B3B7FE8D-E36E-4458-91B6-5B2E7BD0D78E}" srcId="{FE969E54-0D5D-4815-BDC4-3309E2F7325D}" destId="{2A3D3CA3-BDBB-427F-9F97-5EA329725E21}" srcOrd="3" destOrd="0" parTransId="{569E4CAC-2778-4591-BDDC-A085B857857B}" sibTransId="{0BFC96EF-F818-472A-84B7-F8EE6C0ED534}"/>
    <dgm:cxn modelId="{CE0778EA-77FC-475E-8408-61B082B910D1}" srcId="{FE969E54-0D5D-4815-BDC4-3309E2F7325D}" destId="{3AD8DC59-93C5-4B06-A6F2-44332962E7E4}" srcOrd="2" destOrd="0" parTransId="{190C9528-5641-4F4E-8B9E-F09AE83EACDE}" sibTransId="{0342F05B-7853-4624-8201-43B565EFBAC4}"/>
    <dgm:cxn modelId="{84EF2A40-88E2-4398-AC0E-15FDBB858420}" srcId="{BD5427FF-4EB1-4006-BF7F-42158E0C5129}" destId="{5FA79895-18B6-41DC-88AA-2C31837E15BB}" srcOrd="2" destOrd="0" parTransId="{BD5B5A40-C7AB-498F-B205-CC449818DB3D}" sibTransId="{739C4A45-6F4C-4F18-ADDF-B6A7B194D18F}"/>
    <dgm:cxn modelId="{4E75FD47-B038-4775-BE42-C3021DB62C3A}" type="presOf" srcId="{30F12D86-6DA9-4729-BF96-3CDD9966FBD9}" destId="{33CF15AD-8A19-4E9A-9BED-239A79CAF737}" srcOrd="0" destOrd="1" presId="urn:microsoft.com/office/officeart/2005/8/layout/hList1"/>
    <dgm:cxn modelId="{1D4EAD41-4AB5-4AB8-AB1B-BECDEA8DAE1C}" srcId="{FE969E54-0D5D-4815-BDC4-3309E2F7325D}" destId="{35600F67-42C2-4D1B-B072-DC2A36FCB136}" srcOrd="0" destOrd="0" parTransId="{B4BC79E1-FDBA-43D1-A988-1BE8090EDA7A}" sibTransId="{AD46A0AA-C45A-46D2-89AF-28390F99F9D0}"/>
    <dgm:cxn modelId="{78F74FE9-02E3-43E4-A9B7-62F364044EE3}" type="presOf" srcId="{4F42D0AA-0E0D-48DE-BBE8-2ED9D2890DF5}" destId="{C0A6D3D8-DBC2-45B6-8DEF-789A72552BB4}" srcOrd="0" destOrd="3" presId="urn:microsoft.com/office/officeart/2005/8/layout/hList1"/>
    <dgm:cxn modelId="{13F16BEC-ECEF-441D-9AC2-403F04E81DF8}" type="presOf" srcId="{35600F67-42C2-4D1B-B072-DC2A36FCB136}" destId="{33CF15AD-8A19-4E9A-9BED-239A79CAF737}" srcOrd="0" destOrd="0" presId="urn:microsoft.com/office/officeart/2005/8/layout/hList1"/>
    <dgm:cxn modelId="{58B139D6-9F9A-438A-9DAB-25A97B67120F}" type="presOf" srcId="{2A3D3CA3-BDBB-427F-9F97-5EA329725E21}" destId="{33CF15AD-8A19-4E9A-9BED-239A79CAF737}" srcOrd="0" destOrd="3" presId="urn:microsoft.com/office/officeart/2005/8/layout/hList1"/>
    <dgm:cxn modelId="{F18E595F-EB1C-4964-AAE2-A2C7D164BA11}" srcId="{468FBB7B-694A-47BF-865D-2F44C1051453}" destId="{FE969E54-0D5D-4815-BDC4-3309E2F7325D}" srcOrd="1" destOrd="0" parTransId="{B5D9FB86-EEBE-488F-B7DE-B7CF5C9166C5}" sibTransId="{D7D19B67-C01A-45D3-B5C7-B7E1B18A9F62}"/>
    <dgm:cxn modelId="{1867ED70-D279-49C0-92B4-BCF0D93513E4}" srcId="{468FBB7B-694A-47BF-865D-2F44C1051453}" destId="{BD5427FF-4EB1-4006-BF7F-42158E0C5129}" srcOrd="0" destOrd="0" parTransId="{A2F6D805-3B53-408A-A2A3-20BC3BF0D242}" sibTransId="{D47F9812-1256-4E44-A6BE-BEC559BE8FF3}"/>
    <dgm:cxn modelId="{8CEC1852-473A-438A-9E59-4BA5BEA17F30}" type="presOf" srcId="{468FBB7B-694A-47BF-865D-2F44C1051453}" destId="{D5FB6A06-3991-4223-AD64-C4F7F6F4DF69}" srcOrd="0" destOrd="0" presId="urn:microsoft.com/office/officeart/2005/8/layout/hList1"/>
    <dgm:cxn modelId="{AB0BEC6E-851E-4DD1-B040-6C66871F6FF6}" type="presOf" srcId="{3AD8DC59-93C5-4B06-A6F2-44332962E7E4}" destId="{33CF15AD-8A19-4E9A-9BED-239A79CAF737}" srcOrd="0" destOrd="2" presId="urn:microsoft.com/office/officeart/2005/8/layout/hList1"/>
    <dgm:cxn modelId="{098B9C4D-A63C-4AAA-8CFB-2C775524EE0D}" type="presOf" srcId="{BD5427FF-4EB1-4006-BF7F-42158E0C5129}" destId="{5D9704F8-5A95-419F-B794-1E2F82666BDB}" srcOrd="0" destOrd="0" presId="urn:microsoft.com/office/officeart/2005/8/layout/hList1"/>
    <dgm:cxn modelId="{6CC779D9-4D1E-4AC3-9F70-A7A904F0AEB7}" srcId="{BD5427FF-4EB1-4006-BF7F-42158E0C5129}" destId="{4F42D0AA-0E0D-48DE-BBE8-2ED9D2890DF5}" srcOrd="3" destOrd="0" parTransId="{B6B8C85B-698F-4ED4-9B45-14A32918930F}" sibTransId="{ED61E621-B741-498B-BFE2-D4A09D476C25}"/>
    <dgm:cxn modelId="{2052F46E-52F3-47FD-89FE-2B349BB0D054}" srcId="{BD5427FF-4EB1-4006-BF7F-42158E0C5129}" destId="{B80C396A-62D8-4943-B73B-DAEBEC3C27AF}" srcOrd="1" destOrd="0" parTransId="{559AB9E2-9124-458F-A0B4-C1C725EF843B}" sibTransId="{DD0A96FB-87EA-4012-A811-429A01C031B7}"/>
    <dgm:cxn modelId="{77EF54CD-FD1A-40FD-B330-7560AF5A0DAB}" type="presOf" srcId="{B80C396A-62D8-4943-B73B-DAEBEC3C27AF}" destId="{C0A6D3D8-DBC2-45B6-8DEF-789A72552BB4}" srcOrd="0" destOrd="1" presId="urn:microsoft.com/office/officeart/2005/8/layout/hList1"/>
    <dgm:cxn modelId="{10A61AF5-8165-49E5-A251-143ECA1FE429}" srcId="{BD5427FF-4EB1-4006-BF7F-42158E0C5129}" destId="{3A7B819B-DBE9-4610-B22A-5573EA6D532D}" srcOrd="0" destOrd="0" parTransId="{DC4BEA23-BF6E-42AD-9BF0-CFBDE86A80F1}" sibTransId="{0BF6ACD3-AE1A-4691-8CBE-DBE77AB8A685}"/>
    <dgm:cxn modelId="{A466C973-E4F1-4280-901F-E16812B953B7}" type="presParOf" srcId="{D5FB6A06-3991-4223-AD64-C4F7F6F4DF69}" destId="{5EB24CCF-928A-4018-A934-89F31F564A83}" srcOrd="0" destOrd="0" presId="urn:microsoft.com/office/officeart/2005/8/layout/hList1"/>
    <dgm:cxn modelId="{0589F7B4-E748-4F7F-9024-5016A3543412}" type="presParOf" srcId="{5EB24CCF-928A-4018-A934-89F31F564A83}" destId="{5D9704F8-5A95-419F-B794-1E2F82666BDB}" srcOrd="0" destOrd="0" presId="urn:microsoft.com/office/officeart/2005/8/layout/hList1"/>
    <dgm:cxn modelId="{1489FAD2-48DC-4A39-9B99-2E4695CC9CDF}" type="presParOf" srcId="{5EB24CCF-928A-4018-A934-89F31F564A83}" destId="{C0A6D3D8-DBC2-45B6-8DEF-789A72552BB4}" srcOrd="1" destOrd="0" presId="urn:microsoft.com/office/officeart/2005/8/layout/hList1"/>
    <dgm:cxn modelId="{C58B53B3-9EC6-4C1B-BBF4-E7CD3B4897F5}" type="presParOf" srcId="{D5FB6A06-3991-4223-AD64-C4F7F6F4DF69}" destId="{C4F6D2AE-A2A5-43DC-B705-8E8ECE0E1613}" srcOrd="1" destOrd="0" presId="urn:microsoft.com/office/officeart/2005/8/layout/hList1"/>
    <dgm:cxn modelId="{597AD132-E8ED-4BE0-A98E-705F6D30DA81}" type="presParOf" srcId="{D5FB6A06-3991-4223-AD64-C4F7F6F4DF69}" destId="{C1832C44-4F6B-4ABA-88DC-7D5A80779E4B}" srcOrd="2" destOrd="0" presId="urn:microsoft.com/office/officeart/2005/8/layout/hList1"/>
    <dgm:cxn modelId="{63964519-A862-491C-9956-410C8E4D6D7D}" type="presParOf" srcId="{C1832C44-4F6B-4ABA-88DC-7D5A80779E4B}" destId="{3E0BA246-3456-471B-AD87-1436FD251DD8}" srcOrd="0" destOrd="0" presId="urn:microsoft.com/office/officeart/2005/8/layout/hList1"/>
    <dgm:cxn modelId="{FE0E51F4-AEAC-46B4-A766-DBC34589B6C1}" type="presParOf" srcId="{C1832C44-4F6B-4ABA-88DC-7D5A80779E4B}" destId="{33CF15AD-8A19-4E9A-9BED-239A79CAF73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9704F8-5A95-419F-B794-1E2F82666BDB}">
      <dsp:nvSpPr>
        <dsp:cNvPr id="0" name=""/>
        <dsp:cNvSpPr/>
      </dsp:nvSpPr>
      <dsp:spPr bwMode="white">
        <a:xfrm>
          <a:off x="39" y="8720"/>
          <a:ext cx="3798093"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100000"/>
            </a:lnSpc>
            <a:spcBef>
              <a:spcPct val="0"/>
            </a:spcBef>
            <a:spcAft>
              <a:spcPct val="35000"/>
            </a:spcAft>
          </a:pPr>
          <a:r>
            <a:rPr lang="zh-CN" altLang="en-US" sz="2600" kern="1200"/>
            <a:t>重点</a:t>
          </a:r>
        </a:p>
      </dsp:txBody>
      <dsp:txXfrm>
        <a:off x="39" y="8720"/>
        <a:ext cx="3798093" cy="748800"/>
      </dsp:txXfrm>
    </dsp:sp>
    <dsp:sp modelId="{C0A6D3D8-DBC2-45B6-8DEF-789A72552BB4}">
      <dsp:nvSpPr>
        <dsp:cNvPr id="0" name=""/>
        <dsp:cNvSpPr/>
      </dsp:nvSpPr>
      <dsp:spPr bwMode="white">
        <a:xfrm>
          <a:off x="39" y="757520"/>
          <a:ext cx="3798093" cy="31402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面向对象与面向过程程序设计的区别</a:t>
          </a:r>
        </a:p>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Java环境变量的配置</a:t>
          </a:r>
        </a:p>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HelloWorld程序的编写</a:t>
          </a:r>
        </a:p>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Java程序运行机制</a:t>
          </a:r>
        </a:p>
      </dsp:txBody>
      <dsp:txXfrm>
        <a:off x="39" y="757520"/>
        <a:ext cx="3798093" cy="3140279"/>
      </dsp:txXfrm>
    </dsp:sp>
    <dsp:sp modelId="{3E0BA246-3456-471B-AD87-1436FD251DD8}">
      <dsp:nvSpPr>
        <dsp:cNvPr id="0" name=""/>
        <dsp:cNvSpPr/>
      </dsp:nvSpPr>
      <dsp:spPr bwMode="white">
        <a:xfrm>
          <a:off x="4329866" y="8720"/>
          <a:ext cx="3798093" cy="748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100000"/>
            </a:lnSpc>
            <a:spcBef>
              <a:spcPct val="0"/>
            </a:spcBef>
            <a:spcAft>
              <a:spcPct val="35000"/>
            </a:spcAft>
          </a:pPr>
          <a:r>
            <a:rPr lang="zh-CN" altLang="en-US" sz="2600" kern="1200"/>
            <a:t>难点</a:t>
          </a:r>
        </a:p>
      </dsp:txBody>
      <dsp:txXfrm>
        <a:off x="4329866" y="8720"/>
        <a:ext cx="3798093" cy="748800"/>
      </dsp:txXfrm>
    </dsp:sp>
    <dsp:sp modelId="{33CF15AD-8A19-4E9A-9BED-239A79CAF737}">
      <dsp:nvSpPr>
        <dsp:cNvPr id="0" name=""/>
        <dsp:cNvSpPr/>
      </dsp:nvSpPr>
      <dsp:spPr bwMode="white">
        <a:xfrm>
          <a:off x="4329866" y="757520"/>
          <a:ext cx="3798093" cy="31402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Java程序的虚拟机机制和垃圾回收机制</a:t>
          </a:r>
        </a:p>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Java环境变量的配置</a:t>
          </a:r>
        </a:p>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HelloWorld程序的编译和执行</a:t>
          </a:r>
        </a:p>
        <a:p>
          <a:pPr marL="228600" lvl="1" indent="-228600" algn="l" defTabSz="1155700">
            <a:lnSpc>
              <a:spcPct val="100000"/>
            </a:lnSpc>
            <a:spcBef>
              <a:spcPct val="0"/>
            </a:spcBef>
            <a:spcAft>
              <a:spcPct val="15000"/>
            </a:spcAft>
            <a:buChar char="••"/>
          </a:pPr>
          <a:r>
            <a:rPr lang="zh-CN" altLang="en-US" sz="2600" kern="1200">
              <a:latin typeface="楷体" panose="02010609060101010101" charset="-122"/>
              <a:ea typeface="楷体" panose="02010609060101010101" charset="-122"/>
              <a:cs typeface="楷体" panose="02010609060101010101" charset="-122"/>
            </a:rPr>
            <a:t>Java运行机制的理解</a:t>
          </a:r>
        </a:p>
      </dsp:txBody>
      <dsp:txXfrm>
        <a:off x="4329866" y="757520"/>
        <a:ext cx="3798093" cy="31402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Font typeface="Arial" panose="020B0604020202020204" pitchFamily="34" charset="0"/>
              <a:buChar char="•"/>
            </a:pPr>
            <a:fld id="{9A0DB2DC-4C9A-4742-B13C-FB6460FD3503}" type="slidenum">
              <a:rPr lang="" altLang="en-US" sz="1200" dirty="0"/>
              <a:t>‹#›</a:t>
            </a:fld>
            <a:endParaRPr lang=""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p:nvPr>
        </p:nvSpPr>
        <p:spPr>
          <a:ln/>
        </p:spPr>
        <p:txBody>
          <a:bodyPr wrap="square" lIns="91440" tIns="45720" rIns="91440" bIns="45720" anchor="ctr" anchorCtr="0"/>
          <a:lstStyle/>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4</a:t>
            </a:fld>
            <a:endParaRPr lang=""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56</a:t>
            </a:fld>
            <a:endParaRPr lang=""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p:spPr>
      </p:sp>
      <p:sp>
        <p:nvSpPr>
          <p:cNvPr id="87043"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87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57</a:t>
            </a:fld>
            <a:endParaRPr lang=""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58</a:t>
            </a:fld>
            <a:endParaRPr lang=""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911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59</a:t>
            </a:fld>
            <a:endParaRPr lang=""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60</a:t>
            </a:fld>
            <a:endParaRPr lang=""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952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61</a:t>
            </a:fld>
            <a:endParaRPr lang=""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62</a:t>
            </a:fld>
            <a:endParaRPr lang=""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63</a:t>
            </a:fld>
            <a:endParaRPr lang=""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64</a:t>
            </a:fld>
            <a:endParaRPr lang=""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65</a:t>
            </a:fld>
            <a:endParaRPr lang=""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p:nvPr>
        </p:nvSpPr>
        <p:spPr>
          <a:ln/>
        </p:spPr>
        <p:txBody>
          <a:bodyPr wrap="square" lIns="91440" tIns="45720" rIns="91440" bIns="45720" anchor="ctr" anchorCtr="0"/>
          <a:lstStyle/>
          <a:p>
            <a:pPr lvl="0"/>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a:t>
            </a:fld>
            <a:endParaRPr lang=""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66</a:t>
            </a:fld>
            <a:endParaRPr lang=""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p:spPr>
      </p:sp>
      <p:sp>
        <p:nvSpPr>
          <p:cNvPr id="107523"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67</a:t>
            </a:fld>
            <a:endParaRPr lang=""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p:nvPr>
        </p:nvSpPr>
        <p:spPr>
          <a:ln/>
        </p:spPr>
        <p:txBody>
          <a:bodyPr wrap="square" lIns="91440" tIns="45720" rIns="91440" bIns="45720" anchor="ctr" anchorCtr="0"/>
          <a:lstStyle/>
          <a:p>
            <a:pPr lvl="0"/>
            <a:endParaRPr lang="zh-CN" altLang="en-US" dirty="0"/>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36</a:t>
            </a:fld>
            <a:endParaRPr lang=""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727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50</a:t>
            </a:fld>
            <a:endParaRPr lang=""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51</a:t>
            </a:fld>
            <a:endParaRPr lang=""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52</a:t>
            </a:fld>
            <a:endParaRPr lang=""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78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53</a:t>
            </a:fld>
            <a:endParaRPr lang=""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80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54</a:t>
            </a:fld>
            <a:endParaRPr lang=""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ln/>
        </p:spPr>
        <p:txBody>
          <a:bodyPr wrap="square" lIns="91440" tIns="45720" rIns="91440" bIns="45720" anchor="ctr" anchorCtr="0"/>
          <a:lstStyle/>
          <a:p>
            <a:pPr lvl="0"/>
            <a:endParaRPr lang="zh-CN" altLang="en-US" dirty="0"/>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buFont typeface="Arial" panose="020B0604020202020204" pitchFamily="34" charset="0"/>
              <a:buChar char="•"/>
            </a:pPr>
            <a:fld id="{9A0DB2DC-4C9A-4742-B13C-FB6460FD3503}" type="slidenum">
              <a:rPr lang="" altLang="en-US" sz="1200" dirty="0"/>
              <a:t>55</a:t>
            </a:fld>
            <a:endParaRPr lang=""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7"/>
          <p:cNvPicPr>
            <a:picLocks noChangeAspect="1"/>
          </p:cNvPicPr>
          <p:nvPr userDrawn="1"/>
        </p:nvPicPr>
        <p:blipFill>
          <a:blip r:embed="rId2"/>
          <a:stretch>
            <a:fillRect/>
          </a:stretch>
        </p:blipFill>
        <p:spPr>
          <a:xfrm>
            <a:off x="3175" y="0"/>
            <a:ext cx="9140825" cy="6858000"/>
          </a:xfrm>
          <a:prstGeom prst="rect">
            <a:avLst/>
          </a:prstGeom>
          <a:noFill/>
          <a:ln w="9525">
            <a:noFill/>
          </a:ln>
        </p:spPr>
      </p:pic>
      <p:pic>
        <p:nvPicPr>
          <p:cNvPr id="2053" name="图片 13"/>
          <p:cNvPicPr>
            <a:picLocks noChangeAspect="1"/>
          </p:cNvPicPr>
          <p:nvPr userDrawn="1"/>
        </p:nvPicPr>
        <p:blipFill>
          <a:blip r:embed="rId3"/>
          <a:stretch>
            <a:fillRect/>
          </a:stretch>
        </p:blipFill>
        <p:spPr>
          <a:xfrm>
            <a:off x="2806700" y="501650"/>
            <a:ext cx="3487738" cy="850900"/>
          </a:xfrm>
          <a:prstGeom prst="rect">
            <a:avLst/>
          </a:prstGeom>
          <a:noFill/>
          <a:ln w="9525">
            <a:noFill/>
          </a:ln>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11"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1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buFontTx/>
              <a:buNone/>
              <a:defRPr>
                <a:latin typeface="+mn-lt"/>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buFontTx/>
              <a:buNone/>
              <a:defRPr>
                <a:latin typeface="+mn-lt"/>
                <a:ea typeface="+mn-ea"/>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latin typeface="Calibri" panose="020F0502020204030204" pitchFamily="34" charset="0"/>
              </a:rPr>
              <a:t>‹#›</a:t>
            </a:fld>
            <a:endParaRPr lang=""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两栏内容">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 altLang="en-US" dirty="0">
                <a:latin typeface="Arial" panose="020B0604020202020204" pitchFamily="34" charset="0"/>
              </a:rPr>
              <a:t>‹#›</a:t>
            </a:fld>
            <a:endParaRPr lang=""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 name="矩形 9"/>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3" name="Content Placeholder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en-US" noProof="1"/>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64313"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zh-CN" b="1" dirty="0">
                <a:solidFill>
                  <a:srgbClr val="FF0000"/>
                </a:solidFill>
              </a:rPr>
              <a:t>‹#›</a:t>
            </a:fld>
            <a:endParaRPr lang="" altLang="zh-CN" b="1" dirty="0">
              <a:solidFill>
                <a:srgbClr val="FF0000"/>
              </a:solidFill>
            </a:endParaRPr>
          </a:p>
        </p:txBody>
      </p:sp>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690563" y="220663"/>
            <a:ext cx="785813" cy="6461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 name="矩形 9"/>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en-US" noProof="1"/>
          </a:p>
        </p:txBody>
      </p:sp>
      <p:sp>
        <p:nvSpPr>
          <p:cNvPr id="11" name="Date Placeholder 4"/>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Footer Placeholder 5"/>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Slide Number Placeholder 6"/>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2" name="矩形 9"/>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en-US" noProof="1"/>
          </a:p>
        </p:txBody>
      </p:sp>
      <p:sp>
        <p:nvSpPr>
          <p:cNvPr id="11" name="Date Placeholder 6"/>
          <p:cNvSpPr>
            <a:spLocks noGrp="1"/>
          </p:cNvSpPr>
          <p:nvPr>
            <p:ph type="dt" sz="half" idx="1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Footer Placeholder 7"/>
          <p:cNvSpPr>
            <a:spLocks noGrp="1"/>
          </p:cNvSpPr>
          <p:nvPr>
            <p:ph type="ftr" sz="quarter" idx="1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Slide Number Placeholder 8"/>
          <p:cNvSpPr>
            <a:spLocks noGrp="1"/>
          </p:cNvSpPr>
          <p:nvPr>
            <p:ph type="sldNum" sz="quarter" idx="1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 name="矩形 9"/>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en-US" noProof="1"/>
          </a:p>
        </p:txBody>
      </p:sp>
      <p:sp>
        <p:nvSpPr>
          <p:cNvPr id="11" name="Date Placeholder 2"/>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Footer Placeholder 3"/>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Slide Number Placeholder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bg>
      <p:bgPr>
        <a:solidFill>
          <a:schemeClr val="bg1"/>
        </a:solidFill>
        <a:effectLst/>
      </p:bgPr>
    </p:bg>
    <p:spTree>
      <p:nvGrpSpPr>
        <p:cNvPr id="1" name=""/>
        <p:cNvGrpSpPr/>
        <p:nvPr/>
      </p:nvGrpSpPr>
      <p:grpSpPr>
        <a:xfrm>
          <a:off x="0" y="0"/>
          <a:ext cx="0" cy="0"/>
          <a:chOff x="0" y="0"/>
          <a:chExt cx="0" cy="0"/>
        </a:xfrm>
      </p:grpSpPr>
      <p:sp>
        <p:nvSpPr>
          <p:cNvPr id="9" name="矩形 1"/>
          <p:cNvSpPr>
            <a:spLocks noChangeArrowheads="1"/>
          </p:cNvSpPr>
          <p:nvPr/>
        </p:nvSpPr>
        <p:spPr bwMode="auto">
          <a:xfrm>
            <a:off x="690563" y="220663"/>
            <a:ext cx="785813" cy="646113"/>
          </a:xfrm>
          <a:prstGeom prst="rect">
            <a:avLst/>
          </a:prstGeom>
          <a:noFill/>
          <a:ln>
            <a:noFill/>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 </a:t>
            </a:r>
            <a:endParaRPr kumimoji="0" lang="zh-CN" altLang="en-US" sz="36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10" name="矩形 9"/>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3" name="Vertical Text Placeholder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noProof="1"/>
              <a:t>单击此处编辑母版标题样式</a:t>
            </a:r>
            <a:endParaRPr lang="en-US" noProof="1"/>
          </a:p>
        </p:txBody>
      </p:sp>
      <p:sp>
        <p:nvSpPr>
          <p:cNvPr id="11"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pic>
        <p:nvPicPr>
          <p:cNvPr id="8196" name="图片 7"/>
          <p:cNvPicPr>
            <a:picLocks noChangeAspect="1"/>
          </p:cNvPicPr>
          <p:nvPr userDrawn="1"/>
        </p:nvPicPr>
        <p:blipFill>
          <a:blip r:embed="rId2"/>
          <a:stretch>
            <a:fillRect/>
          </a:stretch>
        </p:blipFill>
        <p:spPr>
          <a:xfrm>
            <a:off x="-1587" y="0"/>
            <a:ext cx="9145587" cy="6858000"/>
          </a:xfrm>
          <a:prstGeom prst="rect">
            <a:avLst/>
          </a:prstGeom>
          <a:noFill/>
          <a:ln w="9525">
            <a:noFill/>
          </a:ln>
        </p:spPr>
      </p:pic>
      <p:sp>
        <p:nvSpPr>
          <p:cNvPr id="10"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正文">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7950" y="114300"/>
            <a:ext cx="7766050" cy="723900"/>
          </a:xfrm>
          <a:prstGeom prst="rect">
            <a:avLst/>
          </a:prstGeom>
        </p:spPr>
        <p:txBody>
          <a:bodyPr/>
          <a:lstStyle>
            <a:lvl1pPr algn="l">
              <a:defRPr sz="3600" b="1" spc="300">
                <a:solidFill>
                  <a:srgbClr val="FFFF00"/>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t>‹#›</a:t>
            </a:fld>
            <a:endParaRPr lang=""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0" y="6596063"/>
            <a:ext cx="1787525" cy="26670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dirty="0">
                <a:ln>
                  <a:noFill/>
                </a:ln>
                <a:solidFill>
                  <a:schemeClr val="lt1"/>
                </a:solidFill>
                <a:effectLst/>
                <a:uLnTx/>
                <a:uFillTx/>
                <a:latin typeface="+mn-lt"/>
                <a:ea typeface="+mn-ea"/>
                <a:cs typeface="+mn-cs"/>
              </a:rPr>
              <a:t>www.henu.edu.cn</a:t>
            </a:r>
            <a:endParaRPr kumimoji="0" lang="zh-CN" altLang="en-US" sz="1400" b="1" i="0" u="none" strike="noStrike" kern="1200" cap="none" spc="0" normalizeH="0" baseline="0" noProof="0" dirty="0">
              <a:ln>
                <a:noFill/>
              </a:ln>
              <a:solidFill>
                <a:schemeClr val="lt1"/>
              </a:solidFill>
              <a:effectLst/>
              <a:uLnTx/>
              <a:uFillTx/>
              <a:latin typeface="+mn-lt"/>
              <a:ea typeface="+mn-ea"/>
              <a:cs typeface="+mn-cs"/>
            </a:endParaRPr>
          </a:p>
        </p:txBody>
      </p:sp>
      <p:sp>
        <p:nvSpPr>
          <p:cNvPr id="10"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buFontTx/>
              <a:buNone/>
              <a:defRPr>
                <a:latin typeface="+mn-lt"/>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buFontTx/>
              <a:buNone/>
              <a:defRPr>
                <a:latin typeface="+mn-lt"/>
                <a:ea typeface="+mn-ea"/>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 altLang="en-US" dirty="0">
                <a:latin typeface="Calibri" panose="020F0502020204030204" pitchFamily="34" charset="0"/>
              </a:rPr>
              <a:t>‹#›</a:t>
            </a:fld>
            <a:endParaRPr lang=""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4"/>
          <a:stretch>
            <a:fillRect/>
          </a:stretch>
        </p:blipFill>
        <p:spPr>
          <a:xfrm>
            <a:off x="0" y="0"/>
            <a:ext cx="9144000" cy="6858000"/>
          </a:xfrm>
          <a:prstGeom prst="rect">
            <a:avLst/>
          </a:prstGeom>
          <a:noFill/>
          <a:ln w="9525">
            <a:noFill/>
          </a:ln>
        </p:spPr>
      </p:pic>
      <p:sp>
        <p:nvSpPr>
          <p:cNvPr id="1027" name="Title Placeholder 1"/>
          <p:cNvSpPr>
            <a:spLocks noGrp="1"/>
          </p:cNvSpPr>
          <p:nvPr>
            <p:ph type="title"/>
          </p:nvPr>
        </p:nvSpPr>
        <p:spPr>
          <a:xfrm>
            <a:off x="628650" y="365125"/>
            <a:ext cx="7886700" cy="1325563"/>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8" name="Text Placeholder 2"/>
          <p:cNvSpPr>
            <a:spLocks noGrp="1"/>
          </p:cNvSpPr>
          <p:nvPr>
            <p:ph type="body"/>
          </p:nvPr>
        </p:nvSpPr>
        <p:spPr>
          <a:xfrm>
            <a:off x="628650" y="1825625"/>
            <a:ext cx="78867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buFontTx/>
              <a:buNone/>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buFontTx/>
              <a:buNone/>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 altLang="en-US" dirty="0">
                <a:latin typeface="Arial" panose="020B0604020202020204" pitchFamily="34" charset="0"/>
              </a:rPr>
              <a:t>‹#›</a:t>
            </a:fld>
            <a:endParaRPr lang="" altLang="en-US" dirty="0">
              <a:latin typeface="Arial" panose="020B0604020202020204" pitchFamily="34" charset="0"/>
            </a:endParaRPr>
          </a:p>
        </p:txBody>
      </p:sp>
      <p:pic>
        <p:nvPicPr>
          <p:cNvPr id="1032" name="图片 13"/>
          <p:cNvPicPr>
            <a:picLocks noChangeAspect="1"/>
          </p:cNvPicPr>
          <p:nvPr userDrawn="1"/>
        </p:nvPicPr>
        <p:blipFill>
          <a:blip r:embed="rId15"/>
          <a:stretch>
            <a:fillRect/>
          </a:stretch>
        </p:blipFill>
        <p:spPr>
          <a:xfrm>
            <a:off x="6291263" y="230188"/>
            <a:ext cx="2686050" cy="8509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pitchFamily="2" charset="-122"/>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itchFamily="2" charset="-122"/>
          <a:cs typeface="等线 Light"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1.bin"/><Relationship Id="rId4"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 Id="rId4" Type="http://schemas.openxmlformats.org/officeDocument/2006/relationships/image" Target="../media/image29.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4" Type="http://schemas.openxmlformats.org/officeDocument/2006/relationships/image" Target="../media/image33.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tags" Target="../tags/tag14.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9.xml"/><Relationship Id="rId1" Type="http://schemas.openxmlformats.org/officeDocument/2006/relationships/tags" Target="../tags/tag15.xml"/><Relationship Id="rId4" Type="http://schemas.openxmlformats.org/officeDocument/2006/relationships/image" Target="../media/image39.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tags" Target="../tags/tag16.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tags" Target="../tags/tag17.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tags" Target="../tags/tag18.xml"/><Relationship Id="rId4" Type="http://schemas.openxmlformats.org/officeDocument/2006/relationships/image" Target="../media/image42.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tags" Target="../tags/tag19.xml"/><Relationship Id="rId5" Type="http://schemas.openxmlformats.org/officeDocument/2006/relationships/image" Target="../media/image44.png"/><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tags" Target="../tags/tag20.xml"/><Relationship Id="rId5" Type="http://schemas.openxmlformats.org/officeDocument/2006/relationships/image" Target="../media/image46.png"/><Relationship Id="rId4" Type="http://schemas.openxmlformats.org/officeDocument/2006/relationships/image" Target="../media/image4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tags" Target="../tags/tag2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ctrTitle"/>
          </p:nvPr>
        </p:nvSpPr>
        <p:spPr>
          <a:xfrm>
            <a:off x="579438" y="2230438"/>
            <a:ext cx="7772400" cy="1054100"/>
          </a:xfrm>
          <a:ln/>
        </p:spPr>
        <p:txBody>
          <a:bodyPr vert="horz" wrap="square" lIns="91440" tIns="45720" rIns="91440" bIns="45720" anchor="t" anchorCtr="0"/>
          <a:lstStyle/>
          <a:p>
            <a:pPr eaLnBrk="1" hangingPunct="1">
              <a:buClrTx/>
              <a:buSzTx/>
              <a:buFontTx/>
            </a:pPr>
            <a:r>
              <a:rPr lang="zh-CN" altLang="en-US" kern="1200" dirty="0">
                <a:solidFill>
                  <a:srgbClr val="000000"/>
                </a:solidFill>
                <a:latin typeface="微软雅黑" panose="020B0503020204020204" pitchFamily="34" charset="-122"/>
                <a:ea typeface="微软雅黑" panose="020B0503020204020204" pitchFamily="34" charset="-122"/>
                <a:cs typeface="等线 Light" pitchFamily="2" charset="-122"/>
                <a:sym typeface="微软雅黑" panose="020B0503020204020204" pitchFamily="34" charset="-122"/>
              </a:rPr>
              <a:t> </a:t>
            </a:r>
            <a:r>
              <a:rPr lang="zh-CN" altLang="en-US" sz="5400" kern="1200" dirty="0">
                <a:solidFill>
                  <a:srgbClr val="000000"/>
                </a:solidFill>
                <a:latin typeface="微软雅黑" panose="020B0503020204020204" pitchFamily="34" charset="-122"/>
                <a:ea typeface="微软雅黑" panose="020B0503020204020204" pitchFamily="34" charset="-122"/>
                <a:cs typeface="等线 Light" pitchFamily="2" charset="-122"/>
                <a:sym typeface="微软雅黑" panose="020B0503020204020204" pitchFamily="34" charset="-122"/>
              </a:rPr>
              <a:t>面向对象程序设计</a:t>
            </a:r>
            <a:endParaRPr lang="zh-CN" altLang="en-US" sz="5400" kern="1200" dirty="0">
              <a:solidFill>
                <a:srgbClr val="000000"/>
              </a:solidFill>
              <a:latin typeface="微软雅黑" panose="020B0503020204020204" pitchFamily="34" charset="-122"/>
              <a:ea typeface="微软雅黑" panose="020B0503020204020204" pitchFamily="34" charset="-122"/>
              <a:cs typeface="等线 Light" pitchFamily="2" charset="-122"/>
            </a:endParaRPr>
          </a:p>
        </p:txBody>
      </p:sp>
      <p:sp>
        <p:nvSpPr>
          <p:cNvPr id="15363" name="副标题 1"/>
          <p:cNvSpPr>
            <a:spLocks noGrp="1"/>
          </p:cNvSpPr>
          <p:nvPr>
            <p:ph type="subTitle" idx="1"/>
          </p:nvPr>
        </p:nvSpPr>
        <p:spPr>
          <a:xfrm>
            <a:off x="1143000" y="3575050"/>
            <a:ext cx="6858000" cy="763588"/>
          </a:xfrm>
          <a:ln/>
        </p:spPr>
        <p:txBody>
          <a:bodyPr vert="horz" wrap="square" lIns="91440" tIns="45720" rIns="91440" bIns="45720" anchor="t" anchorCtr="0"/>
          <a:lstStyle/>
          <a:p>
            <a:pPr>
              <a:buClrTx/>
              <a:buSzTx/>
            </a:pPr>
            <a:r>
              <a:rPr lang="zh-CN" altLang="en-US" kern="1200" dirty="0">
                <a:latin typeface="微软雅黑" panose="020B0503020204020204" pitchFamily="34" charset="-122"/>
                <a:ea typeface="微软雅黑" panose="020B0503020204020204" pitchFamily="34" charset="-122"/>
                <a:cs typeface="等线" pitchFamily="2" charset="-122"/>
              </a:rPr>
              <a:t>主讲：朱长江</a:t>
            </a:r>
            <a:endParaRPr lang="en-US" altLang="zh-CN" kern="1200" dirty="0">
              <a:latin typeface="微软雅黑" panose="020B0503020204020204" pitchFamily="34" charset="-122"/>
              <a:ea typeface="微软雅黑" panose="020B0503020204020204" pitchFamily="34" charset="-122"/>
              <a:cs typeface="等线" pitchFamily="2" charset="-122"/>
            </a:endParaRPr>
          </a:p>
          <a:p>
            <a:pPr>
              <a:buClrTx/>
              <a:buSzTx/>
            </a:pPr>
            <a:endParaRPr lang="en-US" altLang="zh-CN" sz="2000" kern="1200" dirty="0">
              <a:latin typeface="微软雅黑" panose="020B0503020204020204" pitchFamily="34" charset="-122"/>
              <a:ea typeface="微软雅黑" panose="020B0503020204020204" pitchFamily="34" charset="-122"/>
              <a:cs typeface="等线" pitchFamily="2" charset="-122"/>
            </a:endParaRPr>
          </a:p>
        </p:txBody>
      </p:sp>
      <p:sp>
        <p:nvSpPr>
          <p:cNvPr id="15364" name="矩形 2"/>
          <p:cNvSpPr/>
          <p:nvPr/>
        </p:nvSpPr>
        <p:spPr>
          <a:xfrm>
            <a:off x="3205163" y="5573713"/>
            <a:ext cx="3006725" cy="461962"/>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r>
              <a:rPr lang="en-US" altLang="zh-CN" sz="1800" dirty="0">
                <a:latin typeface="Arial" panose="020B0604020202020204" pitchFamily="34" charset="0"/>
                <a:ea typeface="宋体" panose="02010600030101010101" pitchFamily="2" charset="-122"/>
              </a:rPr>
              <a:t> </a:t>
            </a:r>
            <a:r>
              <a:rPr lang="en-US" altLang="zh-CN" sz="2400" dirty="0">
                <a:latin typeface="Arial" panose="020B0604020202020204" pitchFamily="34" charset="0"/>
                <a:ea typeface="宋体" panose="02010600030101010101" pitchFamily="2" charset="-122"/>
              </a:rPr>
              <a:t>TEL</a:t>
            </a:r>
            <a:r>
              <a:rPr lang="zh-CN" altLang="en-US" sz="2400" dirty="0">
                <a:latin typeface="Arial" panose="020B0604020202020204" pitchFamily="34" charset="0"/>
                <a:ea typeface="宋体" panose="02010600030101010101" pitchFamily="2" charset="-122"/>
              </a:rPr>
              <a:t>：</a:t>
            </a:r>
            <a:r>
              <a:rPr lang="en-US" altLang="zh-CN" sz="2400" dirty="0">
                <a:latin typeface="Arial" panose="020B0604020202020204" pitchFamily="34" charset="0"/>
                <a:ea typeface="宋体" panose="02010600030101010101" pitchFamily="2" charset="-122"/>
              </a:rPr>
              <a:t>13693897058</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08000" y="1557338"/>
            <a:ext cx="8137525" cy="36893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627" name="矩形 8"/>
          <p:cNvSpPr/>
          <p:nvPr/>
        </p:nvSpPr>
        <p:spPr>
          <a:xfrm>
            <a:off x="646113" y="1677988"/>
            <a:ext cx="8147050"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是一种高级计算机语言，它是由</a:t>
            </a:r>
            <a:r>
              <a:rPr lang="en-US" altLang="zh-CN" sz="1800" dirty="0">
                <a:latin typeface="Arial" panose="020B0604020202020204" pitchFamily="34" charset="0"/>
                <a:ea typeface="宋体" panose="02010600030101010101" pitchFamily="2" charset="-122"/>
              </a:rPr>
              <a:t>SUN</a:t>
            </a:r>
            <a:r>
              <a:rPr lang="zh-CN" altLang="zh-CN" sz="1800" dirty="0">
                <a:latin typeface="Arial" panose="020B0604020202020204" pitchFamily="34" charset="0"/>
                <a:ea typeface="宋体" panose="02010600030101010101" pitchFamily="2" charset="-122"/>
              </a:rPr>
              <a:t>公司（已被</a:t>
            </a:r>
            <a:r>
              <a:rPr lang="en-US" altLang="zh-CN" sz="1800" dirty="0">
                <a:latin typeface="Arial" panose="020B0604020202020204" pitchFamily="34" charset="0"/>
                <a:ea typeface="宋体" panose="02010600030101010101" pitchFamily="2" charset="-122"/>
              </a:rPr>
              <a:t>Oracle</a:t>
            </a:r>
            <a:r>
              <a:rPr lang="zh-CN" altLang="zh-CN" sz="1800" dirty="0">
                <a:latin typeface="Arial" panose="020B0604020202020204" pitchFamily="34" charset="0"/>
                <a:ea typeface="宋体" panose="02010600030101010101" pitchFamily="2" charset="-122"/>
              </a:rPr>
              <a:t>公司收购）于</a:t>
            </a:r>
            <a:r>
              <a:rPr lang="en-US" altLang="zh-CN" sz="1800" dirty="0">
                <a:latin typeface="Arial" panose="020B0604020202020204" pitchFamily="34" charset="0"/>
                <a:ea typeface="宋体" panose="02010600030101010101" pitchFamily="2" charset="-122"/>
              </a:rPr>
              <a:t>1995</a:t>
            </a:r>
            <a:r>
              <a:rPr lang="zh-CN" altLang="zh-CN" sz="1800" dirty="0">
                <a:latin typeface="Arial" panose="020B0604020202020204" pitchFamily="34" charset="0"/>
                <a:ea typeface="宋体" panose="02010600030101010101" pitchFamily="2" charset="-122"/>
              </a:rPr>
              <a:t>年</a:t>
            </a:r>
            <a:r>
              <a:rPr lang="en-US" altLang="zh-CN" sz="1800" dirty="0">
                <a:latin typeface="Arial" panose="020B0604020202020204" pitchFamily="34" charset="0"/>
                <a:ea typeface="宋体" panose="02010600030101010101" pitchFamily="2" charset="-122"/>
              </a:rPr>
              <a:t>5</a:t>
            </a:r>
            <a:r>
              <a:rPr lang="zh-CN" altLang="zh-CN" sz="1800" dirty="0">
                <a:latin typeface="Arial" panose="020B0604020202020204" pitchFamily="34" charset="0"/>
                <a:ea typeface="宋体" panose="02010600030101010101" pitchFamily="2" charset="-122"/>
              </a:rPr>
              <a:t>月推出的一种可以编写跨平台应用软件、完全面向对象的程序设计语言。</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语言简单易用、安全可靠、主要面向</a:t>
            </a:r>
            <a:r>
              <a:rPr lang="en-US" altLang="zh-CN" sz="1800" dirty="0">
                <a:latin typeface="Arial" panose="020B0604020202020204" pitchFamily="34" charset="0"/>
                <a:ea typeface="宋体" panose="02010600030101010101" pitchFamily="2" charset="-122"/>
              </a:rPr>
              <a:t>Internet</a:t>
            </a:r>
            <a:r>
              <a:rPr lang="zh-CN" altLang="zh-CN" sz="1800" dirty="0">
                <a:latin typeface="Arial" panose="020B0604020202020204" pitchFamily="34" charset="0"/>
                <a:ea typeface="宋体" panose="02010600030101010101" pitchFamily="2" charset="-122"/>
              </a:rPr>
              <a:t>编程，自问世以来，与之相关的技术和应用发展得非常快。在计算机、移动电话、家用电器等领域中，</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技术无处不在。</a:t>
            </a:r>
            <a:endParaRPr lang="en-US" altLang="zh-CN" sz="18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为了使软件开发人员、服务提供商和设备生产商可以针对特定的市场进行开发，</a:t>
            </a:r>
            <a:r>
              <a:rPr lang="en-US" altLang="zh-CN" sz="1800" dirty="0">
                <a:latin typeface="Arial" panose="020B0604020202020204" pitchFamily="34" charset="0"/>
                <a:ea typeface="宋体" panose="02010600030101010101" pitchFamily="2" charset="-122"/>
              </a:rPr>
              <a:t>SUN</a:t>
            </a:r>
            <a:r>
              <a:rPr lang="zh-CN" altLang="zh-CN" sz="1800" dirty="0">
                <a:latin typeface="Arial" panose="020B0604020202020204" pitchFamily="34" charset="0"/>
                <a:ea typeface="宋体" panose="02010600030101010101" pitchFamily="2" charset="-122"/>
              </a:rPr>
              <a:t>公司将</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划分为三个技术平台，它们分别是</a:t>
            </a:r>
            <a:r>
              <a:rPr lang="en-US" altLang="zh-CN" sz="1800" dirty="0">
                <a:latin typeface="Arial" panose="020B0604020202020204" pitchFamily="34" charset="0"/>
                <a:ea typeface="宋体" panose="02010600030101010101" pitchFamily="2" charset="-122"/>
              </a:rPr>
              <a:t>JavaSE</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JavaEE</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JavaME</a:t>
            </a:r>
            <a:r>
              <a:rPr lang="zh-CN"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 name="标题 1"/>
          <p:cNvSpPr>
            <a:spLocks noChangeArrowheads="1"/>
          </p:cNvSpPr>
          <p:nvPr/>
        </p:nvSpPr>
        <p:spPr bwMode="auto">
          <a:xfrm>
            <a:off x="1765300" y="149225"/>
            <a:ext cx="5148263"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662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10</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1813" y="1169988"/>
            <a:ext cx="8272463" cy="49752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矩形 8"/>
          <p:cNvSpPr>
            <a:spLocks noChangeArrowheads="1"/>
          </p:cNvSpPr>
          <p:nvPr/>
        </p:nvSpPr>
        <p:spPr bwMode="auto">
          <a:xfrm>
            <a:off x="574675" y="1252538"/>
            <a:ext cx="8080375" cy="4800600"/>
          </a:xfrm>
          <a:prstGeom prst="rect">
            <a:avLst/>
          </a:prstGeom>
          <a:noFill/>
          <a:ln>
            <a:noFill/>
          </a:ln>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 SE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 Platform Standard Edition</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）标准版，是为开发普通桌面和商务应用程序提供的解决方案。</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JavaSE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是三个平台中最核心的部分，</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JavaEE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和</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JavaME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都是从</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JavaSE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的基础上发展而来的，</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JavaSE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平台中包括了</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最核心的类库，如集合、</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IO</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、数据库连接以及网络编程等</a:t>
            </a:r>
            <a:r>
              <a:rPr kumimoji="0" lang="zh-CN"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 EE(Java Platform Enterprise Edition) </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企业版，是为开发企业级应用程序提供的解决方案。</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JavaEE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可以被看作一个技术平台，该平台用于开发、装配以及部署企业级应用程序，其中主要包括</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Servlet</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JSP </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JavaBean </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JDBC</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EJB</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Web Service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等技术</a:t>
            </a:r>
            <a:r>
              <a:rPr kumimoji="0" lang="zh-CN"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rPr>
              <a:t>。</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457200" marR="0" lvl="1"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 ME(Java Platform Micro Edition) </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小型版，是为开发电子消费产品和嵌入式设备提供的解决方案。</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sym typeface="+mn-ea"/>
              </a:rPr>
              <a:t>JavaME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主要用于小型数字电子设备上软件程序的开发。例如，为家用电器增加智能化控制和联网功能，为手机增加新的游戏和通讯录管理功能。此外，</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Java ME</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提供了</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HTTP</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等高级</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Internet</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协议，使移动电话能以</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Client/Server</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方式直接访问</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Internet</a:t>
            </a:r>
            <a:r>
              <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rPr>
              <a:t>的全部信息，提供最高效率的无线交流</a:t>
            </a:r>
            <a:r>
              <a:rPr kumimoji="0" lang="zh-CN"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sym typeface="+mn-ea"/>
              </a:rPr>
              <a:t>。</a:t>
            </a:r>
          </a:p>
        </p:txBody>
      </p:sp>
      <p:sp>
        <p:nvSpPr>
          <p:cNvPr id="8" name="标题 1"/>
          <p:cNvSpPr>
            <a:spLocks noChangeArrowheads="1"/>
          </p:cNvSpPr>
          <p:nvPr/>
        </p:nvSpPr>
        <p:spPr bwMode="auto">
          <a:xfrm>
            <a:off x="1765300" y="149225"/>
            <a:ext cx="5148263"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7653"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11</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4895850" y="1084263"/>
            <a:ext cx="3575050"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75" name="矩形 7"/>
          <p:cNvSpPr/>
          <p:nvPr/>
        </p:nvSpPr>
        <p:spPr>
          <a:xfrm>
            <a:off x="5603875" y="1071563"/>
            <a:ext cx="2754313" cy="590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en-US" altLang="zh-CN" sz="2400" dirty="0">
                <a:solidFill>
                  <a:srgbClr val="00B0F0"/>
                </a:solidFill>
                <a:latin typeface="黑体" panose="02010609060101010101" pitchFamily="49" charset="-122"/>
                <a:ea typeface="黑体" panose="02010609060101010101" pitchFamily="49" charset="-122"/>
              </a:rPr>
              <a:t>Java</a:t>
            </a:r>
            <a:r>
              <a:rPr lang="zh-CN" altLang="en-US" sz="2400" dirty="0">
                <a:solidFill>
                  <a:srgbClr val="00B0F0"/>
                </a:solidFill>
                <a:latin typeface="黑体" panose="02010609060101010101" pitchFamily="49" charset="-122"/>
                <a:ea typeface="黑体" panose="02010609060101010101" pitchFamily="49" charset="-122"/>
              </a:rPr>
              <a:t>语言的特点</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25" name="矩形 24"/>
          <p:cNvSpPr/>
          <p:nvPr/>
        </p:nvSpPr>
        <p:spPr bwMode="auto">
          <a:xfrm>
            <a:off x="598488" y="1893888"/>
            <a:ext cx="8137525" cy="325913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677" name="矩形 8"/>
          <p:cNvSpPr/>
          <p:nvPr/>
        </p:nvSpPr>
        <p:spPr>
          <a:xfrm>
            <a:off x="627063" y="2008188"/>
            <a:ext cx="8201025" cy="3000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语言是一门优秀的编程语言，它之所以应用广泛，受到大众的欢迎，是因为它有众多突出的特点，其中最主要的特点有以下几个。</a:t>
            </a:r>
            <a:endParaRPr lang="zh-CN" altLang="zh-CN" sz="1800" dirty="0">
              <a:latin typeface="宋体" panose="02010600030101010101" pitchFamily="2" charset="-122"/>
              <a:ea typeface="宋体" panose="02010600030101010101" pitchFamily="2" charset="-122"/>
            </a:endParaRPr>
          </a:p>
          <a:p>
            <a:pPr marL="742950" lvl="1" indent="-285750">
              <a:lnSpc>
                <a:spcPct val="150000"/>
              </a:lnSpc>
              <a:spcBef>
                <a:spcPct val="0"/>
              </a:spcBef>
            </a:pPr>
            <a:r>
              <a:rPr lang="zh-CN" altLang="en-US" sz="1800" dirty="0">
                <a:latin typeface="宋体" panose="02010600030101010101" pitchFamily="2" charset="-122"/>
                <a:ea typeface="宋体" panose="02010600030101010101" pitchFamily="2" charset="-122"/>
              </a:rPr>
              <a:t>简单</a:t>
            </a:r>
            <a:endParaRPr lang="zh-CN" altLang="zh-CN" sz="1800" dirty="0">
              <a:latin typeface="宋体" panose="02010600030101010101" pitchFamily="2" charset="-122"/>
              <a:ea typeface="宋体" panose="02010600030101010101" pitchFamily="2" charset="-122"/>
            </a:endParaRPr>
          </a:p>
          <a:p>
            <a:pPr marL="742950" lvl="1" indent="-285750">
              <a:lnSpc>
                <a:spcPct val="150000"/>
              </a:lnSpc>
              <a:spcBef>
                <a:spcPct val="0"/>
              </a:spcBef>
            </a:pPr>
            <a:r>
              <a:rPr lang="zh-CN" altLang="en-US" sz="1800" dirty="0">
                <a:latin typeface="宋体" panose="02010600030101010101" pitchFamily="2" charset="-122"/>
                <a:ea typeface="宋体" panose="02010600030101010101" pitchFamily="2" charset="-122"/>
              </a:rPr>
              <a:t>面向对象</a:t>
            </a:r>
            <a:endParaRPr lang="en-US" altLang="zh-CN" sz="1800" dirty="0">
              <a:latin typeface="宋体" panose="02010600030101010101" pitchFamily="2" charset="-122"/>
              <a:ea typeface="宋体" panose="02010600030101010101" pitchFamily="2" charset="-122"/>
            </a:endParaRPr>
          </a:p>
          <a:p>
            <a:pPr marL="742950" lvl="1" indent="-285750">
              <a:lnSpc>
                <a:spcPct val="150000"/>
              </a:lnSpc>
              <a:spcBef>
                <a:spcPct val="0"/>
              </a:spcBef>
            </a:pPr>
            <a:r>
              <a:rPr lang="zh-CN" altLang="en-US" sz="1800" dirty="0">
                <a:latin typeface="宋体" panose="02010600030101010101" pitchFamily="2" charset="-122"/>
                <a:ea typeface="宋体" panose="02010600030101010101" pitchFamily="2" charset="-122"/>
              </a:rPr>
              <a:t>平台无关</a:t>
            </a:r>
            <a:endParaRPr lang="en-US" altLang="zh-CN" sz="1800" dirty="0">
              <a:latin typeface="宋体" panose="02010600030101010101" pitchFamily="2" charset="-122"/>
              <a:ea typeface="宋体" panose="02010600030101010101" pitchFamily="2" charset="-122"/>
            </a:endParaRPr>
          </a:p>
          <a:p>
            <a:pPr marL="742950" lvl="1" indent="-285750">
              <a:lnSpc>
                <a:spcPct val="150000"/>
              </a:lnSpc>
              <a:spcBef>
                <a:spcPct val="0"/>
              </a:spcBef>
            </a:pPr>
            <a:r>
              <a:rPr lang="zh-CN" altLang="en-US" sz="1800" dirty="0">
                <a:latin typeface="宋体" panose="02010600030101010101" pitchFamily="2" charset="-122"/>
                <a:ea typeface="宋体" panose="02010600030101010101" pitchFamily="2" charset="-122"/>
              </a:rPr>
              <a:t>多线程</a:t>
            </a:r>
            <a:endParaRPr lang="zh-CN" altLang="zh-CN" sz="1800" dirty="0">
              <a:latin typeface="宋体" panose="02010600030101010101" pitchFamily="2" charset="-122"/>
              <a:ea typeface="宋体" panose="02010600030101010101" pitchFamily="2" charset="-122"/>
            </a:endParaRPr>
          </a:p>
          <a:p>
            <a:pPr marL="742950" lvl="1" indent="-285750">
              <a:lnSpc>
                <a:spcPct val="150000"/>
              </a:lnSpc>
              <a:spcBef>
                <a:spcPct val="0"/>
              </a:spcBef>
            </a:pPr>
            <a:r>
              <a:rPr lang="zh-CN" altLang="en-US" sz="1800" dirty="0">
                <a:latin typeface="宋体" panose="02010600030101010101" pitchFamily="2" charset="-122"/>
                <a:ea typeface="宋体" panose="02010600030101010101" pitchFamily="2" charset="-122"/>
              </a:rPr>
              <a:t>动态</a:t>
            </a:r>
            <a:endParaRPr lang="en-US" altLang="zh-CN" sz="1800" dirty="0">
              <a:latin typeface="宋体" panose="02010600030101010101" pitchFamily="2" charset="-122"/>
              <a:ea typeface="宋体" panose="02010600030101010101" pitchFamily="2" charset="-122"/>
            </a:endParaRPr>
          </a:p>
        </p:txBody>
      </p:sp>
      <p:sp>
        <p:nvSpPr>
          <p:cNvPr id="10" name="标题 1"/>
          <p:cNvSpPr>
            <a:spLocks noChangeArrowheads="1"/>
          </p:cNvSpPr>
          <p:nvPr/>
        </p:nvSpPr>
        <p:spPr bwMode="auto">
          <a:xfrm>
            <a:off x="1765300" y="149225"/>
            <a:ext cx="5148263"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867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12</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585913"/>
            <a:ext cx="8137525" cy="47418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206500"/>
            <a:ext cx="16097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29700" name="矩形 7"/>
          <p:cNvSpPr/>
          <p:nvPr/>
        </p:nvSpPr>
        <p:spPr>
          <a:xfrm>
            <a:off x="774700" y="1247775"/>
            <a:ext cx="1009650"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1</a:t>
            </a:r>
            <a:r>
              <a:rPr lang="zh-CN" altLang="en-US" sz="1800" b="1" dirty="0">
                <a:solidFill>
                  <a:schemeClr val="bg1"/>
                </a:solidFill>
                <a:latin typeface="Arial" panose="020B0604020202020204" pitchFamily="34" charset="0"/>
                <a:ea typeface="宋体" panose="02010600030101010101" pitchFamily="2" charset="-122"/>
              </a:rPr>
              <a:t>、简单</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29701" name="矩形 8"/>
          <p:cNvSpPr/>
          <p:nvPr/>
        </p:nvSpPr>
        <p:spPr>
          <a:xfrm>
            <a:off x="717550" y="1881188"/>
            <a:ext cx="7745413" cy="31400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语言是一种相对简单的编程语言，它通过提供最基本的方法来完成指定的任务，只需理解一些基本的概念，就可以用它编写出适合于各种情况的应用程序。</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丢弃了</a:t>
            </a:r>
            <a:r>
              <a:rPr lang="en-US" altLang="zh-CN" sz="1800" dirty="0">
                <a:latin typeface="Arial" panose="020B0604020202020204" pitchFamily="34" charset="0"/>
                <a:ea typeface="宋体" panose="02010600030101010101" pitchFamily="2" charset="-122"/>
              </a:rPr>
              <a:t>C++</a:t>
            </a:r>
            <a:r>
              <a:rPr lang="zh-CN" altLang="zh-CN" sz="1800" dirty="0">
                <a:latin typeface="Arial" panose="020B0604020202020204" pitchFamily="34" charset="0"/>
                <a:ea typeface="宋体" panose="02010600030101010101" pitchFamily="2" charset="-122"/>
              </a:rPr>
              <a:t>中很难理解的运算符重载、多重继承等模糊概念。特别是</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语言不使用指针，而是使用引用，并提供了自动的垃圾回收机制，使程序员不必为内存管理而担忧。</a:t>
            </a:r>
          </a:p>
          <a:p>
            <a:pPr marL="285750" lvl="0" indent="-285750">
              <a:lnSpc>
                <a:spcPct val="10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10"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29703"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13</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585913"/>
            <a:ext cx="8137525" cy="47418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206500"/>
            <a:ext cx="2024063"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30724" name="矩形 7"/>
          <p:cNvSpPr/>
          <p:nvPr/>
        </p:nvSpPr>
        <p:spPr>
          <a:xfrm>
            <a:off x="774700" y="1247775"/>
            <a:ext cx="1474788"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2</a:t>
            </a:r>
            <a:r>
              <a:rPr lang="zh-CN" altLang="en-US" sz="1800" b="1" dirty="0">
                <a:solidFill>
                  <a:schemeClr val="bg1"/>
                </a:solidFill>
                <a:latin typeface="Arial" panose="020B0604020202020204" pitchFamily="34" charset="0"/>
                <a:ea typeface="宋体" panose="02010600030101010101" pitchFamily="2" charset="-122"/>
              </a:rPr>
              <a:t>、面向对象</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30725" name="矩形 8"/>
          <p:cNvSpPr/>
          <p:nvPr/>
        </p:nvSpPr>
        <p:spPr>
          <a:xfrm>
            <a:off x="717550" y="1881188"/>
            <a:ext cx="7745413" cy="31400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语言提供了类、接口和继承等原语，为了简单起见，只支持类之间的单继承，但支持接口之间的多继承，并支持类与接口之间的实现机制（关键字为</a:t>
            </a:r>
            <a:r>
              <a:rPr lang="en-US" altLang="zh-CN" sz="1800" dirty="0">
                <a:latin typeface="Arial" panose="020B0604020202020204" pitchFamily="34" charset="0"/>
                <a:ea typeface="宋体" panose="02010600030101010101" pitchFamily="2" charset="-122"/>
              </a:rPr>
              <a:t>implements</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语言全面支持动态绑定，而</a:t>
            </a:r>
            <a:r>
              <a:rPr lang="en-US" altLang="zh-CN" sz="1800" dirty="0">
                <a:latin typeface="Arial" panose="020B0604020202020204" pitchFamily="34" charset="0"/>
                <a:ea typeface="宋体" panose="02010600030101010101" pitchFamily="2" charset="-122"/>
              </a:rPr>
              <a:t>C++</a:t>
            </a:r>
            <a:r>
              <a:rPr lang="zh-CN" altLang="zh-CN" sz="1800" dirty="0">
                <a:latin typeface="Arial" panose="020B0604020202020204" pitchFamily="34" charset="0"/>
                <a:ea typeface="宋体" panose="02010600030101010101" pitchFamily="2" charset="-122"/>
              </a:rPr>
              <a:t>语言只对虚函数使用动态绑定。总之，</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语言是一个纯粹的面向对象程序设计语言。</a:t>
            </a:r>
          </a:p>
          <a:p>
            <a:pPr marL="285750" lvl="0" indent="-285750">
              <a:lnSpc>
                <a:spcPct val="10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10"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0727"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14</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585913"/>
            <a:ext cx="8137525" cy="47418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206500"/>
            <a:ext cx="1747838"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31748" name="矩形 7"/>
          <p:cNvSpPr/>
          <p:nvPr/>
        </p:nvSpPr>
        <p:spPr>
          <a:xfrm>
            <a:off x="774700" y="1247775"/>
            <a:ext cx="1474788"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3</a:t>
            </a:r>
            <a:r>
              <a:rPr lang="zh-CN" altLang="en-US" sz="1800" b="1" dirty="0">
                <a:solidFill>
                  <a:schemeClr val="bg1"/>
                </a:solidFill>
                <a:latin typeface="Arial" panose="020B0604020202020204" pitchFamily="34" charset="0"/>
                <a:ea typeface="宋体" panose="02010600030101010101" pitchFamily="2" charset="-122"/>
              </a:rPr>
              <a:t>、平台无关</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31749" name="矩形 8"/>
          <p:cNvSpPr/>
          <p:nvPr/>
        </p:nvSpPr>
        <p:spPr>
          <a:xfrm>
            <a:off x="717550" y="1881188"/>
            <a:ext cx="7745413" cy="1477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语言编写的程序可以运行在各种平台之上，也就是说同一段程序既可以在</a:t>
            </a:r>
            <a:r>
              <a:rPr lang="en-US" altLang="zh-CN" sz="1800" dirty="0">
                <a:latin typeface="Arial" panose="020B0604020202020204" pitchFamily="34" charset="0"/>
                <a:ea typeface="宋体" panose="02010600030101010101" pitchFamily="2" charset="-122"/>
              </a:rPr>
              <a:t>Windows</a:t>
            </a:r>
            <a:r>
              <a:rPr lang="zh-CN" altLang="zh-CN" sz="1800" dirty="0">
                <a:latin typeface="Arial" panose="020B0604020202020204" pitchFamily="34" charset="0"/>
                <a:ea typeface="宋体" panose="02010600030101010101" pitchFamily="2" charset="-122"/>
              </a:rPr>
              <a:t>操作系统上运行，也可以在</a:t>
            </a:r>
            <a:r>
              <a:rPr lang="en-US" altLang="zh-CN" sz="1800" dirty="0">
                <a:latin typeface="Arial" panose="020B0604020202020204" pitchFamily="34" charset="0"/>
                <a:ea typeface="宋体" panose="02010600030101010101" pitchFamily="2" charset="-122"/>
              </a:rPr>
              <a:t>Linux</a:t>
            </a:r>
            <a:r>
              <a:rPr lang="zh-CN" altLang="zh-CN" sz="1800" dirty="0">
                <a:latin typeface="Arial" panose="020B0604020202020204" pitchFamily="34" charset="0"/>
                <a:ea typeface="宋体" panose="02010600030101010101" pitchFamily="2" charset="-122"/>
              </a:rPr>
              <a:t>操作系统上运行。</a:t>
            </a:r>
          </a:p>
          <a:p>
            <a:pPr marL="285750" lvl="0" indent="-285750">
              <a:lnSpc>
                <a:spcPct val="10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10"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1751"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15</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585913"/>
            <a:ext cx="8137525" cy="47418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206500"/>
            <a:ext cx="20034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32772" name="矩形 7"/>
          <p:cNvSpPr/>
          <p:nvPr/>
        </p:nvSpPr>
        <p:spPr>
          <a:xfrm>
            <a:off x="774700" y="1247775"/>
            <a:ext cx="1243013"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4</a:t>
            </a:r>
            <a:r>
              <a:rPr lang="zh-CN" altLang="en-US" sz="1800" b="1" dirty="0">
                <a:solidFill>
                  <a:schemeClr val="bg1"/>
                </a:solidFill>
                <a:latin typeface="Arial" panose="020B0604020202020204" pitchFamily="34" charset="0"/>
                <a:ea typeface="宋体" panose="02010600030101010101" pitchFamily="2" charset="-122"/>
              </a:rPr>
              <a:t>、多线程</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32773" name="矩形 8"/>
          <p:cNvSpPr/>
          <p:nvPr/>
        </p:nvSpPr>
        <p:spPr>
          <a:xfrm>
            <a:off x="717550" y="1881188"/>
            <a:ext cx="7745413" cy="1477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语言是支持多线程的。所谓多线程可以简单理解为程序中有多个任务可以并发执行，这样可以在很大程度上提高程序的执行效率。</a:t>
            </a:r>
          </a:p>
          <a:p>
            <a:pPr marL="285750" lvl="0" indent="-285750">
              <a:lnSpc>
                <a:spcPct val="10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10"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2775"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16</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585913"/>
            <a:ext cx="8137525" cy="47418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206500"/>
            <a:ext cx="1535113"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33796" name="矩形 7"/>
          <p:cNvSpPr/>
          <p:nvPr/>
        </p:nvSpPr>
        <p:spPr>
          <a:xfrm>
            <a:off x="774700" y="1247775"/>
            <a:ext cx="1009650"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5</a:t>
            </a:r>
            <a:r>
              <a:rPr lang="zh-CN" altLang="en-US" sz="1800" b="1" dirty="0">
                <a:solidFill>
                  <a:schemeClr val="bg1"/>
                </a:solidFill>
                <a:latin typeface="Arial" panose="020B0604020202020204" pitchFamily="34" charset="0"/>
                <a:ea typeface="宋体" panose="02010600030101010101" pitchFamily="2" charset="-122"/>
              </a:rPr>
              <a:t>、动态</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33797" name="矩形 8"/>
          <p:cNvSpPr/>
          <p:nvPr/>
        </p:nvSpPr>
        <p:spPr>
          <a:xfrm>
            <a:off x="717550" y="1881188"/>
            <a:ext cx="7745413" cy="14779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程序的基本组成单元就是类，类又是运行时动态装载的，这使得</a:t>
            </a:r>
            <a:r>
              <a:rPr lang="en-US" altLang="zh-CN" sz="1800" dirty="0">
                <a:latin typeface="Arial" panose="020B0604020202020204" pitchFamily="34" charset="0"/>
                <a:ea typeface="宋体" panose="02010600030101010101" pitchFamily="2" charset="-122"/>
              </a:rPr>
              <a:t>Java</a:t>
            </a:r>
            <a:r>
              <a:rPr lang="zh-CN" altLang="en-US" sz="1800" dirty="0">
                <a:latin typeface="Arial" panose="020B0604020202020204" pitchFamily="34" charset="0"/>
                <a:ea typeface="宋体" panose="02010600030101010101" pitchFamily="2" charset="-122"/>
              </a:rPr>
              <a:t>可以在分布环境中动态地维护程序及类库</a:t>
            </a:r>
            <a:r>
              <a:rPr lang="zh-CN" altLang="zh-CN" sz="1800" dirty="0">
                <a:latin typeface="Arial" panose="020B0604020202020204" pitchFamily="34" charset="0"/>
                <a:ea typeface="宋体" panose="02010600030101010101" pitchFamily="2" charset="-122"/>
              </a:rPr>
              <a:t>。</a:t>
            </a:r>
          </a:p>
          <a:p>
            <a:pPr marL="285750" lvl="0" indent="-285750">
              <a:lnSpc>
                <a:spcPct val="10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10"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a:t>
            </a:r>
            <a:r>
              <a:rPr lang="en-US" altLang="zh-CN"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Java</a:t>
            </a:r>
            <a:r>
              <a:rPr lang="zh-CN" altLang="en-US" sz="3200" b="1"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宋体" panose="02010600030101010101" pitchFamily="2" charset="-122"/>
              </a:rPr>
              <a:t>简介</a:t>
            </a:r>
            <a:endPar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379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17</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6156325" y="1084263"/>
            <a:ext cx="231457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19" name="矩形 7"/>
          <p:cNvSpPr/>
          <p:nvPr/>
        </p:nvSpPr>
        <p:spPr>
          <a:xfrm>
            <a:off x="6508750" y="1071563"/>
            <a:ext cx="2146300" cy="59093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en-US" altLang="zh-CN" sz="2400" dirty="0" smtClean="0">
                <a:solidFill>
                  <a:srgbClr val="00B0F0"/>
                </a:solidFill>
                <a:latin typeface="黑体" panose="02010609060101010101" pitchFamily="49" charset="-122"/>
                <a:ea typeface="黑体" panose="02010609060101010101" pitchFamily="49" charset="-122"/>
              </a:rPr>
              <a:t>JDK</a:t>
            </a:r>
            <a:r>
              <a:rPr lang="zh-CN" altLang="en-US" sz="2400" dirty="0" smtClean="0">
                <a:solidFill>
                  <a:srgbClr val="00B0F0"/>
                </a:solidFill>
                <a:latin typeface="黑体" panose="02010609060101010101" pitchFamily="49" charset="-122"/>
                <a:ea typeface="黑体" panose="02010609060101010101" pitchFamily="49" charset="-122"/>
              </a:rPr>
              <a:t>、</a:t>
            </a:r>
            <a:r>
              <a:rPr lang="en-US" altLang="zh-CN" sz="2400" dirty="0" smtClean="0">
                <a:solidFill>
                  <a:srgbClr val="00B0F0"/>
                </a:solidFill>
                <a:latin typeface="黑体" panose="02010609060101010101" pitchFamily="49" charset="-122"/>
                <a:ea typeface="黑体" panose="02010609060101010101" pitchFamily="49" charset="-122"/>
              </a:rPr>
              <a:t>JRE</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25" name="矩形 24"/>
          <p:cNvSpPr/>
          <p:nvPr/>
        </p:nvSpPr>
        <p:spPr bwMode="auto">
          <a:xfrm>
            <a:off x="484188" y="1890713"/>
            <a:ext cx="8137525" cy="37068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822" name="矩形 8"/>
          <p:cNvSpPr/>
          <p:nvPr/>
        </p:nvSpPr>
        <p:spPr>
          <a:xfrm>
            <a:off x="560388" y="1890713"/>
            <a:ext cx="8061325" cy="341632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SUN</a:t>
            </a:r>
            <a:r>
              <a:rPr lang="zh-CN" altLang="zh-CN" sz="1800" dirty="0">
                <a:latin typeface="Arial" panose="020B0604020202020204" pitchFamily="34" charset="0"/>
                <a:ea typeface="宋体" panose="02010600030101010101" pitchFamily="2" charset="-122"/>
              </a:rPr>
              <a:t>公司提供了一套</a:t>
            </a:r>
            <a:r>
              <a:rPr lang="en-US" altLang="zh-CN" sz="1800" dirty="0">
                <a:latin typeface="Arial" panose="020B0604020202020204" pitchFamily="34" charset="0"/>
                <a:ea typeface="宋体" panose="02010600030101010101" pitchFamily="2" charset="-122"/>
              </a:rPr>
              <a:t>Java</a:t>
            </a:r>
            <a:r>
              <a:rPr lang="zh-CN" altLang="zh-CN" sz="1800" dirty="0">
                <a:solidFill>
                  <a:srgbClr val="FF0000"/>
                </a:solidFill>
                <a:latin typeface="Arial" panose="020B0604020202020204" pitchFamily="34" charset="0"/>
                <a:ea typeface="宋体" panose="02010600030101010101" pitchFamily="2" charset="-122"/>
              </a:rPr>
              <a:t>开发环境</a:t>
            </a:r>
            <a:r>
              <a:rPr lang="zh-CN" altLang="zh-CN" sz="1800" dirty="0">
                <a:latin typeface="Arial" panose="020B0604020202020204" pitchFamily="34" charset="0"/>
                <a:ea typeface="宋体" panose="02010600030101010101" pitchFamily="2" charset="-122"/>
              </a:rPr>
              <a:t>，简称</a:t>
            </a:r>
            <a:r>
              <a:rPr lang="en-US" altLang="zh-CN" sz="1800" dirty="0">
                <a:latin typeface="Arial" panose="020B0604020202020204" pitchFamily="34" charset="0"/>
                <a:ea typeface="宋体" panose="02010600030101010101" pitchFamily="2" charset="-122"/>
              </a:rPr>
              <a:t>JDK(Java Development Kit)</a:t>
            </a:r>
            <a:r>
              <a:rPr lang="zh-CN" altLang="zh-CN" sz="1800" dirty="0">
                <a:latin typeface="Arial" panose="020B0604020202020204" pitchFamily="34" charset="0"/>
                <a:ea typeface="宋体" panose="02010600030101010101" pitchFamily="2" charset="-122"/>
              </a:rPr>
              <a:t>，它是整个</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的核心，其中包括</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编译器、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运行工具、</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文档生成工具、</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打包工具等。</a:t>
            </a:r>
            <a:endParaRPr lang="en-US" altLang="zh-CN" sz="18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r>
              <a:rPr lang="en-US" altLang="zh-CN" sz="1800" dirty="0" smtClean="0">
                <a:latin typeface="Arial" panose="020B0604020202020204" pitchFamily="34" charset="0"/>
                <a:ea typeface="宋体" panose="02010600030101010101" pitchFamily="2" charset="-122"/>
              </a:rPr>
              <a:t>SUN</a:t>
            </a:r>
            <a:r>
              <a:rPr lang="zh-CN" altLang="zh-CN" sz="1800" dirty="0" smtClean="0">
                <a:latin typeface="Arial" panose="020B0604020202020204" pitchFamily="34" charset="0"/>
                <a:ea typeface="宋体" panose="02010600030101010101" pitchFamily="2" charset="-122"/>
              </a:rPr>
              <a:t>还</a:t>
            </a:r>
            <a:r>
              <a:rPr lang="zh-CN" altLang="zh-CN" sz="1800" dirty="0">
                <a:latin typeface="Arial" panose="020B0604020202020204" pitchFamily="34" charset="0"/>
                <a:ea typeface="宋体" panose="02010600030101010101" pitchFamily="2" charset="-122"/>
              </a:rPr>
              <a:t>提供了一种</a:t>
            </a:r>
            <a:r>
              <a:rPr lang="en-US" altLang="zh-CN" sz="1800" dirty="0">
                <a:latin typeface="Arial" panose="020B0604020202020204" pitchFamily="34" charset="0"/>
                <a:ea typeface="宋体" panose="02010600030101010101" pitchFamily="2" charset="-122"/>
              </a:rPr>
              <a:t>JRE(Java Runtime Environment)</a:t>
            </a:r>
            <a:r>
              <a:rPr lang="zh-CN" altLang="zh-CN" sz="1800" dirty="0">
                <a:latin typeface="Arial" panose="020B0604020202020204" pitchFamily="34" charset="0"/>
                <a:ea typeface="宋体" panose="02010600030101010101" pitchFamily="2" charset="-122"/>
              </a:rPr>
              <a:t>工具，它是</a:t>
            </a:r>
            <a:r>
              <a:rPr lang="en-US" altLang="zh-CN" sz="1800" dirty="0">
                <a:latin typeface="Arial" panose="020B0604020202020204" pitchFamily="34" charset="0"/>
                <a:ea typeface="宋体" panose="02010600030101010101" pitchFamily="2" charset="-122"/>
              </a:rPr>
              <a:t>Java</a:t>
            </a:r>
            <a:r>
              <a:rPr lang="zh-CN" altLang="zh-CN" sz="1800" dirty="0">
                <a:solidFill>
                  <a:srgbClr val="FF0000"/>
                </a:solidFill>
                <a:latin typeface="Arial" panose="020B0604020202020204" pitchFamily="34" charset="0"/>
                <a:ea typeface="宋体" panose="02010600030101010101" pitchFamily="2" charset="-122"/>
              </a:rPr>
              <a:t>运行环境</a:t>
            </a:r>
            <a:r>
              <a:rPr lang="zh-CN" altLang="zh-CN" sz="1800" dirty="0">
                <a:latin typeface="Arial" panose="020B0604020202020204" pitchFamily="34" charset="0"/>
                <a:ea typeface="宋体" panose="02010600030101010101" pitchFamily="2" charset="-122"/>
              </a:rPr>
              <a:t>，是提供给普通用户使用的</a:t>
            </a:r>
            <a:r>
              <a:rPr lang="zh-CN" altLang="zh-CN" sz="1800" dirty="0" smtClean="0">
                <a:latin typeface="Arial" panose="020B0604020202020204" pitchFamily="34" charset="0"/>
                <a:ea typeface="宋体" panose="02010600030101010101" pitchFamily="2" charset="-122"/>
              </a:rPr>
              <a:t>。</a:t>
            </a:r>
            <a:r>
              <a:rPr lang="en-US" altLang="zh-CN" sz="1800" dirty="0" smtClean="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工具中只包含</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运行工具，不包含</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编译工具</a:t>
            </a:r>
            <a:r>
              <a:rPr lang="zh-CN" altLang="zh-CN" sz="1800" dirty="0" smtClean="0">
                <a:latin typeface="Arial" panose="020B0604020202020204" pitchFamily="34" charset="0"/>
                <a:ea typeface="宋体" panose="02010600030101010101" pitchFamily="2" charset="-122"/>
              </a:rPr>
              <a:t>。</a:t>
            </a:r>
            <a:r>
              <a:rPr lang="en-US" altLang="zh-CN" sz="1800" dirty="0" smtClean="0">
                <a:latin typeface="Arial" panose="020B0604020202020204" pitchFamily="34" charset="0"/>
                <a:ea typeface="宋体" panose="02010600030101010101" pitchFamily="2" charset="-122"/>
              </a:rPr>
              <a:t>SUN</a:t>
            </a:r>
            <a:r>
              <a:rPr lang="zh-CN" altLang="zh-CN" sz="1800" dirty="0">
                <a:latin typeface="Arial" panose="020B0604020202020204" pitchFamily="34" charset="0"/>
                <a:ea typeface="宋体" panose="02010600030101010101" pitchFamily="2" charset="-122"/>
              </a:rPr>
              <a:t>公司在其</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工具中自带了一个</a:t>
            </a:r>
            <a:r>
              <a:rPr lang="en-US" altLang="zh-CN" sz="1800" dirty="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工具</a:t>
            </a:r>
            <a:r>
              <a:rPr lang="zh-CN" altLang="zh-CN" sz="1800" dirty="0" smtClean="0">
                <a:latin typeface="Arial" panose="020B0604020202020204" pitchFamily="34" charset="0"/>
                <a:ea typeface="宋体" panose="02010600030101010101" pitchFamily="2" charset="-122"/>
              </a:rPr>
              <a:t>，</a:t>
            </a:r>
            <a:r>
              <a:rPr lang="zh-CN" altLang="en-US" sz="1800" dirty="0" smtClean="0">
                <a:latin typeface="Arial" panose="020B0604020202020204" pitchFamily="34" charset="0"/>
                <a:ea typeface="宋体" panose="02010600030101010101" pitchFamily="2" charset="-122"/>
              </a:rPr>
              <a:t>即</a:t>
            </a:r>
            <a:r>
              <a:rPr lang="zh-CN" altLang="zh-CN" sz="1800" dirty="0" smtClean="0">
                <a:latin typeface="Arial" panose="020B0604020202020204" pitchFamily="34" charset="0"/>
                <a:ea typeface="宋体" panose="02010600030101010101" pitchFamily="2" charset="-122"/>
              </a:rPr>
              <a:t>开</a:t>
            </a:r>
            <a:r>
              <a:rPr lang="zh-CN" altLang="zh-CN" sz="1800" dirty="0">
                <a:latin typeface="Arial" panose="020B0604020202020204" pitchFamily="34" charset="0"/>
                <a:ea typeface="宋体" panose="02010600030101010101" pitchFamily="2" charset="-122"/>
              </a:rPr>
              <a:t>发环境中包含运行环境</a:t>
            </a:r>
            <a:r>
              <a:rPr lang="zh-CN" altLang="zh-CN" sz="1800" dirty="0" smtClean="0">
                <a:latin typeface="Arial" panose="020B0604020202020204" pitchFamily="34" charset="0"/>
                <a:ea typeface="宋体" panose="02010600030101010101" pitchFamily="2" charset="-122"/>
              </a:rPr>
              <a:t>，开</a:t>
            </a:r>
            <a:r>
              <a:rPr lang="zh-CN" altLang="zh-CN" sz="1800" dirty="0">
                <a:latin typeface="Arial" panose="020B0604020202020204" pitchFamily="34" charset="0"/>
                <a:ea typeface="宋体" panose="02010600030101010101" pitchFamily="2" charset="-122"/>
              </a:rPr>
              <a:t>发人员只需要在计算机上安装</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即可，不需要专门安装</a:t>
            </a:r>
            <a:r>
              <a:rPr lang="en-US" altLang="zh-CN" sz="1800" dirty="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工具了。</a:t>
            </a:r>
            <a:endParaRPr lang="en-US" altLang="zh-CN" sz="1800" dirty="0">
              <a:latin typeface="Arial" panose="020B0604020202020204" pitchFamily="34" charset="0"/>
              <a:ea typeface="宋体" panose="02010600030101010101" pitchFamily="2" charset="-122"/>
            </a:endParaRPr>
          </a:p>
        </p:txBody>
      </p:sp>
      <p:sp>
        <p:nvSpPr>
          <p:cNvPr id="11"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1.2 JDK</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的使用</a:t>
            </a:r>
          </a:p>
        </p:txBody>
      </p:sp>
      <p:sp>
        <p:nvSpPr>
          <p:cNvPr id="34824"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18</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a:xfrm>
            <a:off x="628650" y="1590675"/>
            <a:ext cx="7886700" cy="4351338"/>
          </a:xfrm>
          <a:ln/>
        </p:spPr>
        <p:txBody>
          <a:bodyPr vert="horz" wrap="square" lIns="91440" tIns="45720" rIns="91440" bIns="45720" anchor="t" anchorCtr="0"/>
          <a:lstStyle/>
          <a:p>
            <a:pPr eaLnBrk="1" hangingPunct="1">
              <a:lnSpc>
                <a:spcPct val="120000"/>
              </a:lnSpc>
            </a:pPr>
            <a:r>
              <a:rPr lang="en-US" altLang="zh-CN" sz="2400" dirty="0">
                <a:latin typeface="宋体" panose="02010600030101010101" pitchFamily="2" charset="-122"/>
                <a:ea typeface="宋体" panose="02010600030101010101" pitchFamily="2" charset="-122"/>
              </a:rPr>
              <a:t>JDK</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Java Development Kit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Java</a:t>
            </a:r>
            <a:r>
              <a:rPr lang="zh-CN" altLang="en-US" sz="2400" dirty="0">
                <a:latin typeface="宋体" panose="02010600030101010101" pitchFamily="2" charset="-122"/>
                <a:ea typeface="宋体" panose="02010600030101010101" pitchFamily="2" charset="-122"/>
              </a:rPr>
              <a:t>开发工具包）：</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包含</a:t>
            </a:r>
            <a:r>
              <a:rPr lang="en-US" altLang="zh-CN" sz="2400" dirty="0">
                <a:latin typeface="宋体" panose="02010600030101010101" pitchFamily="2" charset="-122"/>
                <a:ea typeface="宋体" panose="02010600030101010101" pitchFamily="2" charset="-122"/>
              </a:rPr>
              <a:t>JRE</a:t>
            </a:r>
            <a:r>
              <a:rPr lang="zh-CN" altLang="en-US" sz="2400" dirty="0">
                <a:latin typeface="宋体" panose="02010600030101010101" pitchFamily="2" charset="-122"/>
                <a:ea typeface="宋体" panose="02010600030101010101" pitchFamily="2" charset="-122"/>
              </a:rPr>
              <a:t>以及开发工具，面向开发人员使用。（</a:t>
            </a:r>
            <a:r>
              <a:rPr lang="en-US" altLang="zh-CN" sz="2400" dirty="0">
                <a:latin typeface="宋体" panose="02010600030101010101" pitchFamily="2" charset="-122"/>
                <a:ea typeface="宋体" panose="02010600030101010101" pitchFamily="2" charset="-122"/>
              </a:rPr>
              <a:t>PS</a:t>
            </a:r>
            <a:r>
              <a:rPr lang="zh-CN" altLang="en-US" sz="2400" dirty="0">
                <a:latin typeface="宋体" panose="02010600030101010101" pitchFamily="2" charset="-122"/>
                <a:ea typeface="宋体" panose="02010600030101010101" pitchFamily="2" charset="-122"/>
              </a:rPr>
              <a:t>：开发用的）</a:t>
            </a:r>
            <a:endParaRPr lang="en-US" altLang="zh-CN" sz="2400" dirty="0">
              <a:latin typeface="宋体" panose="02010600030101010101" pitchFamily="2" charset="-122"/>
              <a:ea typeface="宋体" panose="02010600030101010101" pitchFamily="2" charset="-122"/>
            </a:endParaRPr>
          </a:p>
          <a:p>
            <a:pPr eaLnBrk="1" hangingPunct="1">
              <a:lnSpc>
                <a:spcPct val="120000"/>
              </a:lnSpc>
            </a:pPr>
            <a:r>
              <a:rPr lang="en-US" altLang="zh-CN" sz="2400" dirty="0">
                <a:latin typeface="宋体" panose="02010600030101010101" pitchFamily="2" charset="-122"/>
                <a:ea typeface="宋体" panose="02010600030101010101" pitchFamily="2" charset="-122"/>
              </a:rPr>
              <a:t>JRE</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Java Runtime Envrionment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Java</a:t>
            </a:r>
            <a:r>
              <a:rPr lang="zh-CN" altLang="en-US" sz="2400" dirty="0">
                <a:latin typeface="宋体" panose="02010600030101010101" pitchFamily="2" charset="-122"/>
                <a:ea typeface="宋体" panose="02010600030101010101" pitchFamily="2" charset="-122"/>
              </a:rPr>
              <a:t>运行环境）：</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包含</a:t>
            </a:r>
            <a:r>
              <a:rPr lang="en-US" altLang="zh-CN" sz="2400" dirty="0">
                <a:latin typeface="宋体" panose="02010600030101010101" pitchFamily="2" charset="-122"/>
                <a:ea typeface="宋体" panose="02010600030101010101" pitchFamily="2" charset="-122"/>
              </a:rPr>
              <a:t>JVM</a:t>
            </a:r>
            <a:r>
              <a:rPr lang="zh-CN" altLang="en-US" sz="2400" dirty="0">
                <a:latin typeface="宋体" panose="02010600030101010101" pitchFamily="2" charset="-122"/>
                <a:ea typeface="宋体" panose="02010600030101010101" pitchFamily="2" charset="-122"/>
              </a:rPr>
              <a:t>以及运行库类，面向运行人员使用。（</a:t>
            </a:r>
            <a:r>
              <a:rPr lang="en-US" altLang="zh-CN" sz="2400" dirty="0">
                <a:latin typeface="宋体" panose="02010600030101010101" pitchFamily="2" charset="-122"/>
                <a:ea typeface="宋体" panose="02010600030101010101" pitchFamily="2" charset="-122"/>
              </a:rPr>
              <a:t>PS</a:t>
            </a:r>
            <a:r>
              <a:rPr lang="zh-CN" altLang="en-US" sz="2400" dirty="0">
                <a:latin typeface="宋体" panose="02010600030101010101" pitchFamily="2" charset="-122"/>
                <a:ea typeface="宋体" panose="02010600030101010101" pitchFamily="2" charset="-122"/>
              </a:rPr>
              <a:t>：运行用的）</a:t>
            </a:r>
            <a:endParaRPr lang="en-US" altLang="zh-CN" sz="2400" dirty="0">
              <a:latin typeface="宋体" panose="02010600030101010101" pitchFamily="2" charset="-122"/>
              <a:ea typeface="宋体" panose="02010600030101010101" pitchFamily="2" charset="-122"/>
            </a:endParaRPr>
          </a:p>
          <a:p>
            <a:pPr eaLnBrk="1" hangingPunct="1">
              <a:lnSpc>
                <a:spcPct val="120000"/>
              </a:lnSpc>
            </a:pPr>
            <a:r>
              <a:rPr lang="en-US" altLang="zh-CN" sz="2400" dirty="0">
                <a:latin typeface="宋体" panose="02010600030101010101" pitchFamily="2" charset="-122"/>
                <a:ea typeface="宋体" panose="02010600030101010101" pitchFamily="2" charset="-122"/>
              </a:rPr>
              <a:t>JVM</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Java Virtual Machine</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Java</a:t>
            </a:r>
            <a:r>
              <a:rPr lang="zh-CN" altLang="en-US" sz="2400" dirty="0">
                <a:latin typeface="宋体" panose="02010600030101010101" pitchFamily="2" charset="-122"/>
                <a:ea typeface="宋体" panose="02010600030101010101" pitchFamily="2" charset="-122"/>
              </a:rPr>
              <a:t>虚拟机）：</a:t>
            </a:r>
            <a:br>
              <a:rPr lang="zh-CN" altLang="en-US" sz="2400" dirty="0">
                <a:latin typeface="宋体" panose="02010600030101010101" pitchFamily="2" charset="-122"/>
                <a:ea typeface="宋体" panose="02010600030101010101" pitchFamily="2" charset="-122"/>
              </a:rPr>
            </a:br>
            <a:r>
              <a:rPr lang="zh-CN" altLang="en-US" sz="2400" dirty="0">
                <a:latin typeface="宋体" panose="02010600030101010101" pitchFamily="2" charset="-122"/>
                <a:ea typeface="宋体" panose="02010600030101010101" pitchFamily="2" charset="-122"/>
              </a:rPr>
              <a:t>包含字节码等核心内容。（</a:t>
            </a:r>
            <a:r>
              <a:rPr lang="en-US" altLang="zh-CN" sz="2400" dirty="0">
                <a:latin typeface="宋体" panose="02010600030101010101" pitchFamily="2" charset="-122"/>
                <a:ea typeface="宋体" panose="02010600030101010101" pitchFamily="2" charset="-122"/>
              </a:rPr>
              <a:t>PS</a:t>
            </a:r>
            <a:r>
              <a:rPr lang="zh-CN" altLang="en-US" sz="2400" dirty="0">
                <a:latin typeface="宋体" panose="02010600030101010101" pitchFamily="2" charset="-122"/>
                <a:ea typeface="宋体" panose="02010600030101010101" pitchFamily="2" charset="-122"/>
              </a:rPr>
              <a:t>：核心所在）</a:t>
            </a:r>
          </a:p>
        </p:txBody>
      </p:sp>
      <p:sp>
        <p:nvSpPr>
          <p:cNvPr id="36867" name="标题 2"/>
          <p:cNvSpPr>
            <a:spLocks noGrp="1"/>
          </p:cNvSpPr>
          <p:nvPr>
            <p:ph type="title"/>
          </p:nvPr>
        </p:nvSpPr>
        <p:spPr>
          <a:xfrm>
            <a:off x="1657350" y="153988"/>
            <a:ext cx="4716463" cy="776287"/>
          </a:xfrm>
          <a:ln/>
        </p:spPr>
        <p:txBody>
          <a:bodyPr vert="horz" wrap="square" lIns="91440" tIns="45720" rIns="91440" bIns="45720" anchor="ctr" anchorCtr="0"/>
          <a:lstStyle/>
          <a:p>
            <a:pPr eaLnBrk="1" hangingPunct="1"/>
            <a:r>
              <a:rPr lang="en-US" altLang="zh-CN" sz="3200" b="1" kern="1200" dirty="0">
                <a:solidFill>
                  <a:srgbClr val="0070C0"/>
                </a:solidFill>
                <a:latin typeface="微软雅黑" panose="020B0503020204020204" pitchFamily="34" charset="-122"/>
                <a:ea typeface="微软雅黑" panose="020B0503020204020204" pitchFamily="34" charset="-122"/>
                <a:cs typeface="等线 Light" pitchFamily="2" charset="-122"/>
              </a:rPr>
              <a:t>1.2 JDK</a:t>
            </a:r>
            <a:r>
              <a:rPr lang="zh-CN" altLang="en-US" sz="3200" b="1" kern="1200" dirty="0">
                <a:solidFill>
                  <a:srgbClr val="0070C0"/>
                </a:solidFill>
                <a:latin typeface="微软雅黑" panose="020B0503020204020204" pitchFamily="34" charset="-122"/>
                <a:ea typeface="微软雅黑" panose="020B0503020204020204" pitchFamily="34" charset="-122"/>
                <a:cs typeface="等线 Light" pitchFamily="2" charset="-122"/>
              </a:rPr>
              <a:t>、</a:t>
            </a:r>
            <a:r>
              <a:rPr lang="en-US" altLang="zh-CN" sz="3200" b="1" kern="1200" dirty="0">
                <a:solidFill>
                  <a:srgbClr val="0070C0"/>
                </a:solidFill>
                <a:latin typeface="微软雅黑" panose="020B0503020204020204" pitchFamily="34" charset="-122"/>
                <a:ea typeface="微软雅黑" panose="020B0503020204020204" pitchFamily="34" charset="-122"/>
                <a:cs typeface="等线 Light" pitchFamily="2" charset="-122"/>
              </a:rPr>
              <a:t>JRE</a:t>
            </a:r>
            <a:r>
              <a:rPr lang="zh-CN" altLang="en-US" sz="3200" b="1" kern="1200" dirty="0">
                <a:solidFill>
                  <a:srgbClr val="0070C0"/>
                </a:solidFill>
                <a:latin typeface="微软雅黑" panose="020B0503020204020204" pitchFamily="34" charset="-122"/>
                <a:ea typeface="微软雅黑" panose="020B0503020204020204" pitchFamily="34" charset="-122"/>
                <a:cs typeface="等线 Light" pitchFamily="2" charset="-122"/>
              </a:rPr>
              <a:t>、</a:t>
            </a:r>
            <a:r>
              <a:rPr lang="en-US" altLang="zh-CN" sz="3200" b="1" kern="1200" dirty="0">
                <a:solidFill>
                  <a:srgbClr val="0070C0"/>
                </a:solidFill>
                <a:latin typeface="微软雅黑" panose="020B0503020204020204" pitchFamily="34" charset="-122"/>
                <a:ea typeface="微软雅黑" panose="020B0503020204020204" pitchFamily="34" charset="-122"/>
                <a:cs typeface="等线 Light" pitchFamily="2" charset="-122"/>
              </a:rPr>
              <a:t>JVM</a:t>
            </a:r>
            <a:endParaRPr lang="zh-CN" altLang="en-US" sz="3200" b="1" kern="1200" dirty="0">
              <a:solidFill>
                <a:srgbClr val="0070C0"/>
              </a:solidFill>
              <a:latin typeface="微软雅黑" panose="020B0503020204020204" pitchFamily="34" charset="-122"/>
              <a:ea typeface="微软雅黑" panose="020B0503020204020204" pitchFamily="34" charset="-122"/>
              <a:cs typeface="等线 Light" pitchFamily="2" charset="-122"/>
            </a:endParaRPr>
          </a:p>
        </p:txBody>
      </p:sp>
      <p:sp>
        <p:nvSpPr>
          <p:cNvPr id="36868"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19</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71638" y="219075"/>
            <a:ext cx="5940425" cy="7239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等线 Light" pitchFamily="2" charset="-122"/>
              </a:rPr>
              <a:t>语言排行榜</a:t>
            </a:r>
          </a:p>
        </p:txBody>
      </p:sp>
      <p:sp>
        <p:nvSpPr>
          <p:cNvPr id="16387" name="灯片编号占位符 2"/>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a:t>
            </a:fld>
            <a:endParaRPr lang="" altLang="zh-CN" sz="1200" b="1" dirty="0">
              <a:solidFill>
                <a:srgbClr val="FF0000"/>
              </a:solidFill>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376" y="1178076"/>
            <a:ext cx="6730960" cy="446597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608013" y="1341438"/>
            <a:ext cx="231457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5" name="矩形 7"/>
          <p:cNvSpPr/>
          <p:nvPr/>
        </p:nvSpPr>
        <p:spPr>
          <a:xfrm>
            <a:off x="733425" y="1366838"/>
            <a:ext cx="1781175" cy="590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zh-CN" altLang="en-US" sz="2400" dirty="0">
                <a:solidFill>
                  <a:srgbClr val="00B0F0"/>
                </a:solidFill>
                <a:latin typeface="黑体" panose="02010609060101010101" pitchFamily="49" charset="-122"/>
                <a:ea typeface="黑体" panose="02010609060101010101" pitchFamily="49" charset="-122"/>
              </a:rPr>
              <a:t>安装</a:t>
            </a:r>
            <a:r>
              <a:rPr lang="en-US" altLang="zh-CN" sz="2400" dirty="0">
                <a:solidFill>
                  <a:srgbClr val="00B0F0"/>
                </a:solidFill>
                <a:latin typeface="黑体" panose="02010609060101010101" pitchFamily="49" charset="-122"/>
                <a:ea typeface="黑体" panose="02010609060101010101" pitchFamily="49" charset="-122"/>
              </a:rPr>
              <a:t>JDK</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25" name="矩形 24"/>
          <p:cNvSpPr/>
          <p:nvPr/>
        </p:nvSpPr>
        <p:spPr bwMode="auto">
          <a:xfrm>
            <a:off x="508000" y="2127250"/>
            <a:ext cx="8253413" cy="33528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8917" name="矩形 8"/>
          <p:cNvSpPr/>
          <p:nvPr/>
        </p:nvSpPr>
        <p:spPr>
          <a:xfrm>
            <a:off x="560388" y="2282825"/>
            <a:ext cx="8201025" cy="1665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Oracle</a:t>
            </a:r>
            <a:r>
              <a:rPr lang="zh-CN" altLang="zh-CN" sz="1800" dirty="0">
                <a:latin typeface="Arial" panose="020B0604020202020204" pitchFamily="34" charset="0"/>
                <a:ea typeface="宋体" panose="02010600030101010101" pitchFamily="2" charset="-122"/>
              </a:rPr>
              <a:t>公司提供了多种操作系统的</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，每种操作系统的</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在使用上基本类似，初学者可以根据自己使用的操作系统，从</a:t>
            </a:r>
            <a:r>
              <a:rPr lang="en-US" altLang="zh-CN" sz="1800" dirty="0">
                <a:latin typeface="Arial" panose="020B0604020202020204" pitchFamily="34" charset="0"/>
                <a:ea typeface="宋体" panose="02010600030101010101" pitchFamily="2" charset="-122"/>
              </a:rPr>
              <a:t>Oracle</a:t>
            </a:r>
            <a:r>
              <a:rPr lang="zh-CN" altLang="zh-CN" sz="1800" dirty="0">
                <a:latin typeface="Arial" panose="020B0604020202020204" pitchFamily="34" charset="0"/>
                <a:ea typeface="宋体" panose="02010600030101010101" pitchFamily="2" charset="-122"/>
              </a:rPr>
              <a:t>官方网站下载相应的</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安装文件。</a:t>
            </a:r>
            <a:endParaRPr lang="zh-CN" altLang="zh-CN" sz="1800" dirty="0">
              <a:latin typeface="宋体" panose="02010600030101010101" pitchFamily="2" charset="-122"/>
              <a:ea typeface="宋体" panose="02010600030101010101" pitchFamily="2" charset="-122"/>
            </a:endParaRPr>
          </a:p>
        </p:txBody>
      </p:sp>
      <p:sp>
        <p:nvSpPr>
          <p:cNvPr id="10"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1.2 JDK</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的使用</a:t>
            </a:r>
          </a:p>
        </p:txBody>
      </p:sp>
      <p:sp>
        <p:nvSpPr>
          <p:cNvPr id="3891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20</a:t>
            </a:fld>
            <a:endParaRPr lang="" altLang="zh-CN" sz="1200" b="1" dirty="0">
              <a:solidFill>
                <a:srgbClr val="FF0000"/>
              </a:solidFill>
              <a:latin typeface="Arial" panose="020B0604020202020204" pitchFamily="34" charset="0"/>
              <a:ea typeface="宋体" panose="02010600030101010101" pitchFamily="2" charset="-122"/>
            </a:endParaRPr>
          </a:p>
        </p:txBody>
      </p:sp>
      <p:sp>
        <p:nvSpPr>
          <p:cNvPr id="38920" name="矩形 7"/>
          <p:cNvSpPr/>
          <p:nvPr/>
        </p:nvSpPr>
        <p:spPr>
          <a:xfrm>
            <a:off x="930275" y="4135438"/>
            <a:ext cx="7727950" cy="42354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20000"/>
              </a:lnSpc>
              <a:spcBef>
                <a:spcPct val="0"/>
              </a:spcBef>
              <a:buFontTx/>
              <a:buNone/>
            </a:pPr>
            <a:r>
              <a:rPr lang="en-US" altLang="zh-CN" sz="1800" dirty="0">
                <a:latin typeface="Arial" panose="020B0604020202020204" pitchFamily="34" charset="0"/>
                <a:ea typeface="宋体" panose="02010600030101010101" pitchFamily="2" charset="-122"/>
              </a:rPr>
              <a:t>https://www.oracle.com/java/technologies/downloads/#jdk17-windows</a:t>
            </a:r>
          </a:p>
        </p:txBody>
      </p:sp>
      <p:sp>
        <p:nvSpPr>
          <p:cNvPr id="38921" name="矩形 1"/>
          <p:cNvSpPr/>
          <p:nvPr/>
        </p:nvSpPr>
        <p:spPr>
          <a:xfrm>
            <a:off x="930275" y="4795838"/>
            <a:ext cx="58293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r>
              <a:rPr lang="zh-CN" altLang="en-US" sz="1800" b="1" dirty="0">
                <a:solidFill>
                  <a:srgbClr val="FF0000"/>
                </a:solidFill>
                <a:latin typeface="Arial" panose="020B0604020202020204" pitchFamily="34" charset="0"/>
                <a:ea typeface="宋体" panose="02010600030101010101" pitchFamily="2" charset="-122"/>
              </a:rPr>
              <a:t>建议</a:t>
            </a:r>
            <a:r>
              <a:rPr lang="zh-CN" altLang="en-US" sz="1800" b="1" dirty="0">
                <a:solidFill>
                  <a:srgbClr val="363636"/>
                </a:solidFill>
                <a:latin typeface="Arial" panose="020B0604020202020204" pitchFamily="34" charset="0"/>
                <a:ea typeface="宋体" panose="02010600030101010101" pitchFamily="2" charset="-122"/>
              </a:rPr>
              <a:t>：安装路径不要有中文或者特殊符号如空格等。</a:t>
            </a:r>
            <a:r>
              <a:rPr lang="zh-CN" altLang="en-US" sz="1800" dirty="0">
                <a:latin typeface="Arial" panose="020B0604020202020204" pitchFamily="34" charset="0"/>
                <a:ea typeface="宋体" panose="02010600030101010101" pitchFamily="2" charset="-122"/>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08000" y="1557338"/>
            <a:ext cx="8137525" cy="36893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9939" name="矩形 8"/>
          <p:cNvSpPr/>
          <p:nvPr/>
        </p:nvSpPr>
        <p:spPr>
          <a:xfrm>
            <a:off x="550863" y="1677988"/>
            <a:ext cx="8147050" cy="33623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在自定义安装功能和路径界面有三个功能模块可供选择，开发人员可以根据自己的需求来选择所要安装的模块，单击某个模块，在界面的右侧会出现对该模块功能的说明，具体如下。</a:t>
            </a:r>
            <a:endParaRPr lang="en-US" altLang="zh-CN" sz="18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zh-CN" altLang="zh-CN" sz="1800" dirty="0">
                <a:latin typeface="Arial" panose="020B0604020202020204" pitchFamily="34" charset="0"/>
                <a:ea typeface="宋体" panose="02010600030101010101" pitchFamily="2" charset="-122"/>
              </a:rPr>
              <a:t>开发工具：是</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中的核心功能模块，其中包含一系列可执行程序，如</a:t>
            </a:r>
            <a:r>
              <a:rPr lang="en-US" altLang="zh-CN" sz="1800" dirty="0">
                <a:latin typeface="Arial" panose="020B0604020202020204" pitchFamily="34" charset="0"/>
                <a:ea typeface="宋体" panose="02010600030101010101" pitchFamily="2" charset="-122"/>
              </a:rPr>
              <a:t>javac.exe</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java.exe</a:t>
            </a:r>
            <a:r>
              <a:rPr lang="zh-CN" altLang="zh-CN" sz="1800" dirty="0">
                <a:latin typeface="Arial" panose="020B0604020202020204" pitchFamily="34" charset="0"/>
                <a:ea typeface="宋体" panose="02010600030101010101" pitchFamily="2" charset="-122"/>
              </a:rPr>
              <a:t>等，还包含了一个专用的</a:t>
            </a:r>
            <a:r>
              <a:rPr lang="en-US" altLang="zh-CN" sz="1800" dirty="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环境</a:t>
            </a:r>
            <a:r>
              <a:rPr lang="zh-CN" altLang="zh-CN" sz="1800" dirty="0">
                <a:latin typeface="宋体" panose="02010600030101010101" pitchFamily="2" charset="-122"/>
                <a:ea typeface="宋体" panose="02010600030101010101" pitchFamily="2" charset="-122"/>
              </a:rPr>
              <a:t>。</a:t>
            </a:r>
          </a:p>
          <a:p>
            <a:pPr marL="742950" lvl="1" indent="-285750">
              <a:lnSpc>
                <a:spcPct val="150000"/>
              </a:lnSpc>
              <a:spcBef>
                <a:spcPct val="0"/>
              </a:spcBef>
            </a:pPr>
            <a:r>
              <a:rPr lang="zh-CN" altLang="zh-CN" sz="1800" dirty="0">
                <a:latin typeface="Arial" panose="020B0604020202020204" pitchFamily="34" charset="0"/>
                <a:ea typeface="宋体" panose="02010600030101010101" pitchFamily="2" charset="-122"/>
              </a:rPr>
              <a:t>源代码：是</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提供公共</a:t>
            </a:r>
            <a:r>
              <a:rPr lang="en-US" altLang="zh-CN" sz="1800" dirty="0">
                <a:latin typeface="Arial" panose="020B0604020202020204" pitchFamily="34" charset="0"/>
                <a:ea typeface="宋体" panose="02010600030101010101" pitchFamily="2" charset="-122"/>
              </a:rPr>
              <a:t>API</a:t>
            </a:r>
            <a:r>
              <a:rPr lang="zh-CN" altLang="zh-CN" sz="1800" dirty="0">
                <a:latin typeface="Arial" panose="020B0604020202020204" pitchFamily="34" charset="0"/>
                <a:ea typeface="宋体" panose="02010600030101010101" pitchFamily="2" charset="-122"/>
              </a:rPr>
              <a:t>类的源代码</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zh-CN" altLang="zh-CN" sz="1800" dirty="0">
                <a:latin typeface="Arial" panose="020B0604020202020204" pitchFamily="34" charset="0"/>
                <a:ea typeface="宋体" panose="02010600030101010101" pitchFamily="2" charset="-122"/>
              </a:rPr>
              <a:t>公共</a:t>
            </a:r>
            <a:r>
              <a:rPr lang="en-US" altLang="zh-CN" sz="1800" dirty="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：是</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程序的运行环境。由于开发工具中已经包含了一个</a:t>
            </a:r>
            <a:r>
              <a:rPr lang="en-US" altLang="zh-CN" sz="1800" dirty="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，因此没有必要再安装公共的</a:t>
            </a:r>
            <a:r>
              <a:rPr lang="en-US" altLang="zh-CN" sz="1800" dirty="0">
                <a:latin typeface="Arial" panose="020B0604020202020204" pitchFamily="34" charset="0"/>
                <a:ea typeface="宋体" panose="02010600030101010101" pitchFamily="2" charset="-122"/>
              </a:rPr>
              <a:t>JRE</a:t>
            </a:r>
            <a:r>
              <a:rPr lang="zh-CN" altLang="zh-CN" sz="1800" dirty="0">
                <a:latin typeface="Arial" panose="020B0604020202020204" pitchFamily="34" charset="0"/>
                <a:ea typeface="宋体" panose="02010600030101010101" pitchFamily="2" charset="-122"/>
              </a:rPr>
              <a:t>环境，此项可以不作选择</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8"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1.2 JDK</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的使用</a:t>
            </a:r>
          </a:p>
        </p:txBody>
      </p:sp>
      <p:sp>
        <p:nvSpPr>
          <p:cNvPr id="39941"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21</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6156325" y="1084263"/>
            <a:ext cx="231457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63" name="矩形 7"/>
          <p:cNvSpPr/>
          <p:nvPr/>
        </p:nvSpPr>
        <p:spPr>
          <a:xfrm>
            <a:off x="6251575" y="1071563"/>
            <a:ext cx="2146300" cy="517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en-US" altLang="zh-CN" sz="2400" dirty="0">
                <a:solidFill>
                  <a:srgbClr val="00B0F0"/>
                </a:solidFill>
                <a:latin typeface="黑体" panose="02010609060101010101" pitchFamily="49" charset="-122"/>
                <a:ea typeface="黑体" panose="02010609060101010101" pitchFamily="49" charset="-122"/>
              </a:rPr>
              <a:t>JDK</a:t>
            </a:r>
            <a:r>
              <a:rPr lang="zh-CN" altLang="en-US" sz="2400" dirty="0">
                <a:solidFill>
                  <a:srgbClr val="00B0F0"/>
                </a:solidFill>
                <a:latin typeface="黑体" panose="02010609060101010101" pitchFamily="49" charset="-122"/>
                <a:ea typeface="黑体" panose="02010609060101010101" pitchFamily="49" charset="-122"/>
              </a:rPr>
              <a:t>目录介绍</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25" name="矩形 24"/>
          <p:cNvSpPr/>
          <p:nvPr/>
        </p:nvSpPr>
        <p:spPr bwMode="auto">
          <a:xfrm>
            <a:off x="508000" y="1743075"/>
            <a:ext cx="8253413" cy="483870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0965" name="矩形 8"/>
          <p:cNvSpPr/>
          <p:nvPr/>
        </p:nvSpPr>
        <p:spPr>
          <a:xfrm>
            <a:off x="560388" y="1666875"/>
            <a:ext cx="8201025" cy="5572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20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安装完毕后，会在硬盘上生成一个目录，该目录被称为</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安装目录</a:t>
            </a:r>
            <a:r>
              <a:rPr lang="zh-CN" altLang="en-US" sz="1800" dirty="0">
                <a:latin typeface="Arial" panose="020B0604020202020204" pitchFamily="34" charset="0"/>
                <a:ea typeface="宋体" panose="02010600030101010101" pitchFamily="2" charset="-122"/>
              </a:rPr>
              <a:t>。</a:t>
            </a:r>
            <a:endParaRPr lang="zh-CN" altLang="zh-CN" sz="1800" dirty="0">
              <a:latin typeface="宋体" panose="02010600030101010101" pitchFamily="2" charset="-122"/>
              <a:ea typeface="宋体" panose="02010600030101010101" pitchFamily="2" charset="-122"/>
            </a:endParaRPr>
          </a:p>
        </p:txBody>
      </p:sp>
      <p:sp>
        <p:nvSpPr>
          <p:cNvPr id="11"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1.2 JDK</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的使用</a:t>
            </a:r>
          </a:p>
        </p:txBody>
      </p:sp>
      <p:pic>
        <p:nvPicPr>
          <p:cNvPr id="8" name="图片 7" descr="C:\Users\admin\Documents\WXWork\1688852668087049\Cache\Image\2020-04\71E986AF9FE364693DCF09777B4464EB.png"/>
          <p:cNvPicPr>
            <a:picLocks noChangeAspect="1"/>
          </p:cNvPicPr>
          <p:nvPr/>
        </p:nvPicPr>
        <p:blipFill>
          <a:blip r:embed="rId2"/>
          <a:stretch>
            <a:fillRect/>
          </a:stretch>
        </p:blipFill>
        <p:spPr>
          <a:xfrm>
            <a:off x="2292350" y="2540000"/>
            <a:ext cx="4940300" cy="3730625"/>
          </a:xfrm>
          <a:prstGeom prst="rect">
            <a:avLst/>
          </a:prstGeom>
          <a:noFill/>
          <a:ln w="9525">
            <a:noFill/>
          </a:ln>
        </p:spPr>
      </p:pic>
      <p:sp>
        <p:nvSpPr>
          <p:cNvPr id="40968"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22</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319088" y="1073150"/>
            <a:ext cx="8516938" cy="55927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1987" name="矩形 8"/>
          <p:cNvSpPr/>
          <p:nvPr/>
        </p:nvSpPr>
        <p:spPr>
          <a:xfrm>
            <a:off x="482600" y="1066800"/>
            <a:ext cx="8353425" cy="544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为了更好地学习</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，初学者必须要对</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安装目录下各个子目录的意义和作用有所了解，接下来分别对</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安装目录下的子目录进行介绍。</a:t>
            </a:r>
            <a:endParaRPr lang="en-US" altLang="zh-CN" sz="18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en-US" altLang="zh-CN" sz="1400" dirty="0">
                <a:latin typeface="Arial" panose="020B0604020202020204" pitchFamily="34" charset="0"/>
                <a:ea typeface="宋体" panose="02010600030101010101" pitchFamily="2" charset="-122"/>
              </a:rPr>
              <a:t>bin</a:t>
            </a:r>
            <a:r>
              <a:rPr lang="zh-CN" altLang="zh-CN" sz="1400" dirty="0">
                <a:latin typeface="Arial" panose="020B0604020202020204" pitchFamily="34" charset="0"/>
                <a:ea typeface="宋体" panose="02010600030101010101" pitchFamily="2" charset="-122"/>
              </a:rPr>
              <a:t>目录：该目录用于存放一些可执行程序，如</a:t>
            </a:r>
            <a:r>
              <a:rPr lang="en-US" altLang="zh-CN" sz="1400" dirty="0">
                <a:latin typeface="Arial" panose="020B0604020202020204" pitchFamily="34" charset="0"/>
                <a:ea typeface="宋体" panose="02010600030101010101" pitchFamily="2" charset="-122"/>
              </a:rPr>
              <a:t>javac.exe</a:t>
            </a:r>
            <a:r>
              <a:rPr lang="zh-CN" altLang="zh-CN"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编译器）、</a:t>
            </a:r>
            <a:r>
              <a:rPr lang="en-US" altLang="zh-CN" sz="1400" dirty="0">
                <a:latin typeface="Arial" panose="020B0604020202020204" pitchFamily="34" charset="0"/>
                <a:ea typeface="宋体" panose="02010600030101010101" pitchFamily="2" charset="-122"/>
              </a:rPr>
              <a:t>java.exe</a:t>
            </a:r>
            <a:r>
              <a:rPr lang="zh-CN" altLang="zh-CN" sz="1400" dirty="0">
                <a:latin typeface="Arial" panose="020B0604020202020204" pitchFamily="34" charset="0"/>
                <a:ea typeface="宋体" panose="02010600030101010101" pitchFamily="2" charset="-122"/>
              </a:rPr>
              <a:t>（</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运行工具）、</a:t>
            </a:r>
            <a:r>
              <a:rPr lang="en-US" altLang="zh-CN" sz="1400" dirty="0">
                <a:latin typeface="Arial" panose="020B0604020202020204" pitchFamily="34" charset="0"/>
                <a:ea typeface="宋体" panose="02010600030101010101" pitchFamily="2" charset="-122"/>
              </a:rPr>
              <a:t>jar.exe</a:t>
            </a:r>
            <a:r>
              <a:rPr lang="zh-CN" altLang="zh-CN" sz="1400" dirty="0">
                <a:latin typeface="Arial" panose="020B0604020202020204" pitchFamily="34" charset="0"/>
                <a:ea typeface="宋体" panose="02010600030101010101" pitchFamily="2" charset="-122"/>
              </a:rPr>
              <a:t>（打包工具）和</a:t>
            </a:r>
            <a:r>
              <a:rPr lang="en-US" altLang="zh-CN" sz="1400" dirty="0">
                <a:latin typeface="Arial" panose="020B0604020202020204" pitchFamily="34" charset="0"/>
                <a:ea typeface="宋体" panose="02010600030101010101" pitchFamily="2" charset="-122"/>
              </a:rPr>
              <a:t>javadoc.exe</a:t>
            </a:r>
            <a:r>
              <a:rPr lang="zh-CN" altLang="zh-CN" sz="1400" dirty="0">
                <a:latin typeface="Arial" panose="020B0604020202020204" pitchFamily="34" charset="0"/>
                <a:ea typeface="宋体" panose="02010600030101010101" pitchFamily="2" charset="-122"/>
              </a:rPr>
              <a:t>（文档生成工具）等</a:t>
            </a:r>
            <a:r>
              <a:rPr lang="zh-CN" altLang="zh-CN" sz="1400" dirty="0">
                <a:latin typeface="宋体" panose="02010600030101010101" pitchFamily="2" charset="-122"/>
                <a:ea typeface="宋体" panose="02010600030101010101" pitchFamily="2" charset="-122"/>
              </a:rPr>
              <a:t>。</a:t>
            </a:r>
          </a:p>
          <a:p>
            <a:pPr marL="742950" lvl="1" indent="-285750">
              <a:lnSpc>
                <a:spcPct val="150000"/>
              </a:lnSpc>
              <a:spcBef>
                <a:spcPct val="0"/>
              </a:spcBef>
            </a:pPr>
            <a:r>
              <a:rPr lang="en-US" altLang="zh-CN" sz="1400" dirty="0">
                <a:latin typeface="Arial" panose="020B0604020202020204" pitchFamily="34" charset="0"/>
                <a:ea typeface="宋体" panose="02010600030101010101" pitchFamily="2" charset="-122"/>
              </a:rPr>
              <a:t>db</a:t>
            </a:r>
            <a:r>
              <a:rPr lang="zh-CN" altLang="zh-CN" sz="1400" dirty="0">
                <a:latin typeface="Arial" panose="020B0604020202020204" pitchFamily="34" charset="0"/>
                <a:ea typeface="宋体" panose="02010600030101010101" pitchFamily="2" charset="-122"/>
              </a:rPr>
              <a:t>目录：</a:t>
            </a:r>
            <a:r>
              <a:rPr lang="en-US" altLang="zh-CN" sz="1400" dirty="0">
                <a:latin typeface="Arial" panose="020B0604020202020204" pitchFamily="34" charset="0"/>
                <a:ea typeface="宋体" panose="02010600030101010101" pitchFamily="2" charset="-122"/>
              </a:rPr>
              <a:t>db</a:t>
            </a:r>
            <a:r>
              <a:rPr lang="zh-CN" altLang="zh-CN" sz="1400" dirty="0">
                <a:latin typeface="Arial" panose="020B0604020202020204" pitchFamily="34" charset="0"/>
                <a:ea typeface="宋体" panose="02010600030101010101" pitchFamily="2" charset="-122"/>
              </a:rPr>
              <a:t>目录是一个小型的数据库。从</a:t>
            </a:r>
            <a:r>
              <a:rPr lang="en-US" altLang="zh-CN" sz="1400" dirty="0">
                <a:latin typeface="Arial" panose="020B0604020202020204" pitchFamily="34" charset="0"/>
                <a:ea typeface="宋体" panose="02010600030101010101" pitchFamily="2" charset="-122"/>
              </a:rPr>
              <a:t>JDK 6.0</a:t>
            </a:r>
            <a:r>
              <a:rPr lang="zh-CN" altLang="zh-CN" sz="1400" dirty="0">
                <a:latin typeface="Arial" panose="020B0604020202020204" pitchFamily="34" charset="0"/>
                <a:ea typeface="宋体" panose="02010600030101010101" pitchFamily="2" charset="-122"/>
              </a:rPr>
              <a:t>开始，</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中引入了一个新的成员</a:t>
            </a:r>
            <a:r>
              <a:rPr lang="en-US" altLang="zh-CN" sz="1400" dirty="0">
                <a:latin typeface="Arial" panose="020B0604020202020204" pitchFamily="34" charset="0"/>
                <a:ea typeface="宋体" panose="02010600030101010101" pitchFamily="2" charset="-122"/>
              </a:rPr>
              <a:t>JavaDB</a:t>
            </a:r>
            <a:r>
              <a:rPr lang="zh-CN" altLang="zh-CN" sz="1400" dirty="0">
                <a:latin typeface="Arial" panose="020B0604020202020204" pitchFamily="34" charset="0"/>
                <a:ea typeface="宋体" panose="02010600030101010101" pitchFamily="2" charset="-122"/>
              </a:rPr>
              <a:t>，这是一个纯</a:t>
            </a:r>
            <a:r>
              <a:rPr lang="en-US" altLang="zh-CN" sz="1400" dirty="0">
                <a:latin typeface="Arial" panose="020B0604020202020204" pitchFamily="34" charset="0"/>
                <a:ea typeface="宋体" panose="02010600030101010101" pitchFamily="2" charset="-122"/>
              </a:rPr>
              <a:t> Java </a:t>
            </a:r>
            <a:r>
              <a:rPr lang="zh-CN" altLang="zh-CN" sz="1400" dirty="0">
                <a:latin typeface="Arial" panose="020B0604020202020204" pitchFamily="34" charset="0"/>
                <a:ea typeface="宋体" panose="02010600030101010101" pitchFamily="2" charset="-122"/>
              </a:rPr>
              <a:t>实现、开源的数据库管理系统。这个数据库不仅很轻便，而且支持</a:t>
            </a:r>
            <a:r>
              <a:rPr lang="en-US" altLang="zh-CN" sz="1400" dirty="0">
                <a:latin typeface="Arial" panose="020B0604020202020204" pitchFamily="34" charset="0"/>
                <a:ea typeface="宋体" panose="02010600030101010101" pitchFamily="2" charset="-122"/>
              </a:rPr>
              <a:t>JDBC 4.0</a:t>
            </a:r>
            <a:r>
              <a:rPr lang="zh-CN" altLang="zh-CN" sz="1400" dirty="0">
                <a:latin typeface="Arial" panose="020B0604020202020204" pitchFamily="34" charset="0"/>
                <a:ea typeface="宋体" panose="02010600030101010101" pitchFamily="2" charset="-122"/>
              </a:rPr>
              <a:t>所有的规范，在学习</a:t>
            </a:r>
            <a:r>
              <a:rPr lang="en-US" altLang="zh-CN" sz="1400" dirty="0">
                <a:latin typeface="Arial" panose="020B0604020202020204" pitchFamily="34" charset="0"/>
                <a:ea typeface="宋体" panose="02010600030101010101" pitchFamily="2" charset="-122"/>
              </a:rPr>
              <a:t>JDBC</a:t>
            </a:r>
            <a:r>
              <a:rPr lang="zh-CN" altLang="zh-CN" sz="1400" dirty="0">
                <a:latin typeface="Arial" panose="020B0604020202020204" pitchFamily="34" charset="0"/>
                <a:ea typeface="宋体" panose="02010600030101010101" pitchFamily="2" charset="-122"/>
              </a:rPr>
              <a:t>时，不再需要额外地安装一个数据库软件，选择直接使用</a:t>
            </a:r>
            <a:r>
              <a:rPr lang="en-US" altLang="zh-CN" sz="1400" dirty="0">
                <a:latin typeface="Arial" panose="020B0604020202020204" pitchFamily="34" charset="0"/>
                <a:ea typeface="宋体" panose="02010600030101010101" pitchFamily="2" charset="-122"/>
              </a:rPr>
              <a:t>JavaDB</a:t>
            </a:r>
            <a:r>
              <a:rPr lang="zh-CN" altLang="zh-CN" sz="1400" dirty="0">
                <a:latin typeface="Arial" panose="020B0604020202020204" pitchFamily="34" charset="0"/>
                <a:ea typeface="宋体" panose="02010600030101010101" pitchFamily="2" charset="-122"/>
              </a:rPr>
              <a:t>即可</a:t>
            </a:r>
            <a:r>
              <a:rPr lang="zh-CN" altLang="en-US" sz="1400" dirty="0">
                <a:latin typeface="Arial" panose="020B0604020202020204" pitchFamily="34" charset="0"/>
                <a:ea typeface="宋体" panose="02010600030101010101" pitchFamily="2" charset="-122"/>
              </a:rPr>
              <a:t>。</a:t>
            </a:r>
            <a:endParaRPr lang="en-US" altLang="zh-CN" sz="14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en-US" altLang="zh-CN" sz="1400" dirty="0">
                <a:latin typeface="Arial" panose="020B0604020202020204" pitchFamily="34" charset="0"/>
                <a:ea typeface="宋体" panose="02010600030101010101" pitchFamily="2" charset="-122"/>
              </a:rPr>
              <a:t>jre</a:t>
            </a:r>
            <a:r>
              <a:rPr lang="zh-CN" altLang="zh-CN" sz="1400" dirty="0">
                <a:latin typeface="Arial" panose="020B0604020202020204" pitchFamily="34" charset="0"/>
                <a:ea typeface="宋体" panose="02010600030101010101" pitchFamily="2" charset="-122"/>
              </a:rPr>
              <a:t>目录：“</a:t>
            </a:r>
            <a:r>
              <a:rPr lang="en-US" altLang="zh-CN" sz="1400" dirty="0">
                <a:latin typeface="Arial" panose="020B0604020202020204" pitchFamily="34" charset="0"/>
                <a:ea typeface="宋体" panose="02010600030101010101" pitchFamily="2" charset="-122"/>
              </a:rPr>
              <a:t>jre</a:t>
            </a:r>
            <a:r>
              <a:rPr lang="zh-CN" altLang="zh-CN" sz="1400" dirty="0">
                <a:latin typeface="Arial" panose="020B0604020202020204" pitchFamily="34" charset="0"/>
                <a:ea typeface="宋体" panose="02010600030101010101" pitchFamily="2" charset="-122"/>
              </a:rPr>
              <a:t>”是</a:t>
            </a:r>
            <a:r>
              <a:rPr lang="en-US" altLang="zh-CN" sz="1400" dirty="0">
                <a:latin typeface="Arial" panose="020B0604020202020204" pitchFamily="34" charset="0"/>
                <a:ea typeface="宋体" panose="02010600030101010101" pitchFamily="2" charset="-122"/>
              </a:rPr>
              <a:t>Java Runtime Environment</a:t>
            </a:r>
            <a:r>
              <a:rPr lang="zh-CN" altLang="zh-CN" sz="1400" dirty="0">
                <a:latin typeface="Arial" panose="020B0604020202020204" pitchFamily="34" charset="0"/>
                <a:ea typeface="宋体" panose="02010600030101010101" pitchFamily="2" charset="-122"/>
              </a:rPr>
              <a:t>的缩写，意为</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程序运行时环境。此目录是</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运行时环境的根目录，它包含</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虚拟机，运行时的类包、</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应用启动器以及一个</a:t>
            </a:r>
            <a:r>
              <a:rPr lang="en-US" altLang="zh-CN" sz="1400" dirty="0">
                <a:latin typeface="Arial" panose="020B0604020202020204" pitchFamily="34" charset="0"/>
                <a:ea typeface="宋体" panose="02010600030101010101" pitchFamily="2" charset="-122"/>
              </a:rPr>
              <a:t>bin</a:t>
            </a:r>
            <a:r>
              <a:rPr lang="zh-CN" altLang="zh-CN" sz="1400" dirty="0">
                <a:latin typeface="Arial" panose="020B0604020202020204" pitchFamily="34" charset="0"/>
                <a:ea typeface="宋体" panose="02010600030101010101" pitchFamily="2" charset="-122"/>
              </a:rPr>
              <a:t>目录，但不包含开发环境中的开发工具</a:t>
            </a:r>
            <a:r>
              <a:rPr lang="zh-CN" altLang="en-US" sz="1400" dirty="0">
                <a:latin typeface="Arial" panose="020B0604020202020204" pitchFamily="34" charset="0"/>
                <a:ea typeface="宋体" panose="02010600030101010101" pitchFamily="2" charset="-122"/>
              </a:rPr>
              <a:t>。</a:t>
            </a:r>
            <a:endParaRPr lang="en-US" altLang="zh-CN" sz="14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en-US" altLang="zh-CN" sz="1400" dirty="0">
                <a:latin typeface="Arial" panose="020B0604020202020204" pitchFamily="34" charset="0"/>
                <a:ea typeface="宋体" panose="02010600030101010101" pitchFamily="2" charset="-122"/>
              </a:rPr>
              <a:t>include</a:t>
            </a:r>
            <a:r>
              <a:rPr lang="zh-CN" altLang="zh-CN" sz="1400" dirty="0">
                <a:latin typeface="Arial" panose="020B0604020202020204" pitchFamily="34" charset="0"/>
                <a:ea typeface="宋体" panose="02010600030101010101" pitchFamily="2" charset="-122"/>
              </a:rPr>
              <a:t>目录：由于</a:t>
            </a:r>
            <a:r>
              <a:rPr lang="en-US" altLang="zh-CN" sz="1400" dirty="0">
                <a:latin typeface="Arial" panose="020B0604020202020204" pitchFamily="34" charset="0"/>
                <a:ea typeface="宋体" panose="02010600030101010101" pitchFamily="2" charset="-122"/>
              </a:rPr>
              <a:t>JDK</a:t>
            </a:r>
            <a:r>
              <a:rPr lang="zh-CN" altLang="zh-CN" sz="1400" dirty="0">
                <a:latin typeface="Arial" panose="020B0604020202020204" pitchFamily="34" charset="0"/>
                <a:ea typeface="宋体" panose="02010600030101010101" pitchFamily="2" charset="-122"/>
              </a:rPr>
              <a:t>是通过</a:t>
            </a:r>
            <a:r>
              <a:rPr lang="en-US" altLang="zh-CN" sz="1400" dirty="0">
                <a:latin typeface="Arial" panose="020B0604020202020204" pitchFamily="34" charset="0"/>
                <a:ea typeface="宋体" panose="02010600030101010101" pitchFamily="2" charset="-122"/>
              </a:rPr>
              <a:t>C</a:t>
            </a:r>
            <a:r>
              <a:rPr lang="zh-CN" altLang="zh-CN" sz="1400" dirty="0">
                <a:latin typeface="Arial" panose="020B0604020202020204" pitchFamily="34" charset="0"/>
                <a:ea typeface="宋体" panose="02010600030101010101" pitchFamily="2" charset="-122"/>
              </a:rPr>
              <a:t>和</a:t>
            </a:r>
            <a:r>
              <a:rPr lang="en-US" altLang="zh-CN" sz="1400" dirty="0">
                <a:latin typeface="Arial" panose="020B0604020202020204" pitchFamily="34" charset="0"/>
                <a:ea typeface="宋体" panose="02010600030101010101" pitchFamily="2" charset="-122"/>
              </a:rPr>
              <a:t>C++</a:t>
            </a:r>
            <a:r>
              <a:rPr lang="zh-CN" altLang="zh-CN" sz="1400" dirty="0">
                <a:latin typeface="Arial" panose="020B0604020202020204" pitchFamily="34" charset="0"/>
                <a:ea typeface="宋体" panose="02010600030101010101" pitchFamily="2" charset="-122"/>
              </a:rPr>
              <a:t>实现的，因此在启动时需要引入一些</a:t>
            </a:r>
            <a:r>
              <a:rPr lang="en-US" altLang="zh-CN" sz="1400" dirty="0">
                <a:latin typeface="Arial" panose="020B0604020202020204" pitchFamily="34" charset="0"/>
                <a:ea typeface="宋体" panose="02010600030101010101" pitchFamily="2" charset="-122"/>
              </a:rPr>
              <a:t>C</a:t>
            </a:r>
            <a:r>
              <a:rPr lang="zh-CN" altLang="zh-CN" sz="1400" dirty="0">
                <a:latin typeface="Arial" panose="020B0604020202020204" pitchFamily="34" charset="0"/>
                <a:ea typeface="宋体" panose="02010600030101010101" pitchFamily="2" charset="-122"/>
              </a:rPr>
              <a:t>语言的头文件，该目录就是用于存放这些头文件的。</a:t>
            </a:r>
            <a:endParaRPr lang="en-US" altLang="zh-CN" sz="14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en-US" altLang="zh-CN" sz="1400" dirty="0">
                <a:latin typeface="Arial" panose="020B0604020202020204" pitchFamily="34" charset="0"/>
                <a:ea typeface="宋体" panose="02010600030101010101" pitchFamily="2" charset="-122"/>
              </a:rPr>
              <a:t>lib</a:t>
            </a:r>
            <a:r>
              <a:rPr lang="zh-CN" altLang="zh-CN" sz="1400" dirty="0">
                <a:latin typeface="Arial" panose="020B0604020202020204" pitchFamily="34" charset="0"/>
                <a:ea typeface="宋体" panose="02010600030101010101" pitchFamily="2" charset="-122"/>
              </a:rPr>
              <a:t>目录：</a:t>
            </a:r>
            <a:r>
              <a:rPr lang="en-US" altLang="zh-CN" sz="1400" dirty="0">
                <a:latin typeface="Arial" panose="020B0604020202020204" pitchFamily="34" charset="0"/>
                <a:ea typeface="宋体" panose="02010600030101010101" pitchFamily="2" charset="-122"/>
              </a:rPr>
              <a:t>lib</a:t>
            </a:r>
            <a:r>
              <a:rPr lang="zh-CN" altLang="zh-CN" sz="1400" dirty="0">
                <a:latin typeface="Arial" panose="020B0604020202020204" pitchFamily="34" charset="0"/>
                <a:ea typeface="宋体" panose="02010600030101010101" pitchFamily="2" charset="-122"/>
              </a:rPr>
              <a:t>是</a:t>
            </a:r>
            <a:r>
              <a:rPr lang="en-US" altLang="zh-CN" sz="1400" dirty="0">
                <a:latin typeface="Arial" panose="020B0604020202020204" pitchFamily="34" charset="0"/>
                <a:ea typeface="宋体" panose="02010600030101010101" pitchFamily="2" charset="-122"/>
              </a:rPr>
              <a:t>library</a:t>
            </a:r>
            <a:r>
              <a:rPr lang="zh-CN" altLang="zh-CN" sz="1400" dirty="0">
                <a:latin typeface="Arial" panose="020B0604020202020204" pitchFamily="34" charset="0"/>
                <a:ea typeface="宋体" panose="02010600030101010101" pitchFamily="2" charset="-122"/>
              </a:rPr>
              <a:t>的缩写，意为</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类库或库文件，是开发工具使用的归档包文件</a:t>
            </a:r>
            <a:r>
              <a:rPr lang="zh-CN" altLang="en-US" sz="1400" dirty="0">
                <a:latin typeface="Arial" panose="020B0604020202020204" pitchFamily="34" charset="0"/>
                <a:ea typeface="宋体" panose="02010600030101010101" pitchFamily="2" charset="-122"/>
              </a:rPr>
              <a:t>。</a:t>
            </a:r>
            <a:endParaRPr lang="en-US" altLang="zh-CN" sz="14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en-US" altLang="zh-CN" sz="1400" dirty="0">
                <a:latin typeface="Arial" panose="020B0604020202020204" pitchFamily="34" charset="0"/>
                <a:ea typeface="宋体" panose="02010600030101010101" pitchFamily="2" charset="-122"/>
              </a:rPr>
              <a:t>src.zip</a:t>
            </a:r>
            <a:r>
              <a:rPr lang="zh-CN" altLang="zh-CN" sz="1400" dirty="0">
                <a:latin typeface="Arial" panose="020B0604020202020204" pitchFamily="34" charset="0"/>
                <a:ea typeface="宋体" panose="02010600030101010101" pitchFamily="2" charset="-122"/>
              </a:rPr>
              <a:t>文件：</a:t>
            </a:r>
            <a:r>
              <a:rPr lang="en-US" altLang="zh-CN" sz="1400" dirty="0">
                <a:latin typeface="Arial" panose="020B0604020202020204" pitchFamily="34" charset="0"/>
                <a:ea typeface="宋体" panose="02010600030101010101" pitchFamily="2" charset="-122"/>
              </a:rPr>
              <a:t>src.zip</a:t>
            </a:r>
            <a:r>
              <a:rPr lang="zh-CN" altLang="zh-CN" sz="1400" dirty="0">
                <a:latin typeface="Arial" panose="020B0604020202020204" pitchFamily="34" charset="0"/>
                <a:ea typeface="宋体" panose="02010600030101010101" pitchFamily="2" charset="-122"/>
              </a:rPr>
              <a:t>为</a:t>
            </a:r>
            <a:r>
              <a:rPr lang="en-US" altLang="zh-CN" sz="1400" dirty="0">
                <a:latin typeface="Arial" panose="020B0604020202020204" pitchFamily="34" charset="0"/>
                <a:ea typeface="宋体" panose="02010600030101010101" pitchFamily="2" charset="-122"/>
              </a:rPr>
              <a:t>src</a:t>
            </a:r>
            <a:r>
              <a:rPr lang="zh-CN" altLang="zh-CN" sz="1400" dirty="0">
                <a:latin typeface="Arial" panose="020B0604020202020204" pitchFamily="34" charset="0"/>
                <a:ea typeface="宋体" panose="02010600030101010101" pitchFamily="2" charset="-122"/>
              </a:rPr>
              <a:t>文件夹的压缩文件，</a:t>
            </a:r>
            <a:r>
              <a:rPr lang="en-US" altLang="zh-CN" sz="1400" dirty="0">
                <a:latin typeface="Arial" panose="020B0604020202020204" pitchFamily="34" charset="0"/>
                <a:ea typeface="宋体" panose="02010600030101010101" pitchFamily="2" charset="-122"/>
              </a:rPr>
              <a:t>src</a:t>
            </a:r>
            <a:r>
              <a:rPr lang="zh-CN" altLang="zh-CN" sz="1400" dirty="0">
                <a:latin typeface="Arial" panose="020B0604020202020204" pitchFamily="34" charset="0"/>
                <a:ea typeface="宋体" panose="02010600030101010101" pitchFamily="2" charset="-122"/>
              </a:rPr>
              <a:t>中放置的是</a:t>
            </a:r>
            <a:r>
              <a:rPr lang="en-US" altLang="zh-CN" sz="1400" dirty="0">
                <a:latin typeface="Arial" panose="020B0604020202020204" pitchFamily="34" charset="0"/>
                <a:ea typeface="宋体" panose="02010600030101010101" pitchFamily="2" charset="-122"/>
              </a:rPr>
              <a:t>JDK</a:t>
            </a:r>
            <a:r>
              <a:rPr lang="zh-CN" altLang="zh-CN" sz="1400" dirty="0">
                <a:latin typeface="Arial" panose="020B0604020202020204" pitchFamily="34" charset="0"/>
                <a:ea typeface="宋体" panose="02010600030101010101" pitchFamily="2" charset="-122"/>
              </a:rPr>
              <a:t>核心类的源代码，通过该文件可以查看</a:t>
            </a:r>
            <a:r>
              <a:rPr lang="en-US" altLang="zh-CN" sz="1400" dirty="0">
                <a:latin typeface="Arial" panose="020B0604020202020204" pitchFamily="34" charset="0"/>
                <a:ea typeface="宋体" panose="02010600030101010101" pitchFamily="2" charset="-122"/>
              </a:rPr>
              <a:t>Java</a:t>
            </a:r>
            <a:r>
              <a:rPr lang="zh-CN" altLang="zh-CN" sz="1400" dirty="0">
                <a:latin typeface="Arial" panose="020B0604020202020204" pitchFamily="34" charset="0"/>
                <a:ea typeface="宋体" panose="02010600030101010101" pitchFamily="2" charset="-122"/>
              </a:rPr>
              <a:t>基础类的源代码</a:t>
            </a:r>
            <a:r>
              <a:rPr lang="zh-CN" altLang="en-US" sz="1400" dirty="0">
                <a:latin typeface="Arial" panose="020B0604020202020204" pitchFamily="34" charset="0"/>
                <a:ea typeface="宋体" panose="02010600030101010101" pitchFamily="2" charset="-122"/>
              </a:rPr>
              <a:t>。</a:t>
            </a:r>
            <a:endParaRPr lang="en-US" altLang="zh-CN" sz="1400" dirty="0">
              <a:latin typeface="Arial" panose="020B0604020202020204" pitchFamily="34" charset="0"/>
              <a:ea typeface="宋体" panose="02010600030101010101" pitchFamily="2" charset="-122"/>
            </a:endParaRPr>
          </a:p>
        </p:txBody>
      </p:sp>
      <p:sp>
        <p:nvSpPr>
          <p:cNvPr id="8"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1.2 JDK</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的使用</a:t>
            </a:r>
          </a:p>
        </p:txBody>
      </p:sp>
      <p:sp>
        <p:nvSpPr>
          <p:cNvPr id="4198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23</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319088" y="1403350"/>
            <a:ext cx="8516938" cy="41259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3011" name="矩形 8"/>
          <p:cNvSpPr/>
          <p:nvPr/>
        </p:nvSpPr>
        <p:spPr>
          <a:xfrm>
            <a:off x="319088" y="1922463"/>
            <a:ext cx="8516937"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值得一提的是，在</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的</a:t>
            </a:r>
            <a:r>
              <a:rPr lang="en-US" altLang="zh-CN" sz="1800" dirty="0">
                <a:latin typeface="Arial" panose="020B0604020202020204" pitchFamily="34" charset="0"/>
                <a:ea typeface="宋体" panose="02010600030101010101" pitchFamily="2" charset="-122"/>
              </a:rPr>
              <a:t>bin</a:t>
            </a:r>
            <a:r>
              <a:rPr lang="zh-CN" altLang="zh-CN" sz="1800" dirty="0">
                <a:latin typeface="Arial" panose="020B0604020202020204" pitchFamily="34" charset="0"/>
                <a:ea typeface="宋体" panose="02010600030101010101" pitchFamily="2" charset="-122"/>
              </a:rPr>
              <a:t>目录下放着很多可执行程序，其中最重要的就是</a:t>
            </a:r>
            <a:r>
              <a:rPr lang="en-US" altLang="zh-CN" sz="1800" dirty="0">
                <a:latin typeface="Arial" panose="020B0604020202020204" pitchFamily="34" charset="0"/>
                <a:ea typeface="宋体" panose="02010600030101010101" pitchFamily="2" charset="-122"/>
              </a:rPr>
              <a:t>javac.exe</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java.exe</a:t>
            </a:r>
            <a:r>
              <a:rPr lang="zh-CN"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分别如下：</a:t>
            </a:r>
            <a:endParaRPr lang="en-US" altLang="zh-CN" sz="1800" dirty="0">
              <a:latin typeface="Arial" panose="020B0604020202020204" pitchFamily="34" charset="0"/>
              <a:ea typeface="宋体" panose="02010600030101010101" pitchFamily="2" charset="-122"/>
            </a:endParaRPr>
          </a:p>
          <a:p>
            <a:pPr marL="742950" lvl="1" indent="-285750">
              <a:lnSpc>
                <a:spcPct val="150000"/>
              </a:lnSpc>
              <a:spcBef>
                <a:spcPct val="0"/>
              </a:spcBef>
            </a:pPr>
            <a:r>
              <a:rPr lang="en-US" altLang="zh-CN" sz="1600" dirty="0">
                <a:latin typeface="Arial" panose="020B0604020202020204" pitchFamily="34" charset="0"/>
                <a:ea typeface="宋体" panose="02010600030101010101" pitchFamily="2" charset="-122"/>
              </a:rPr>
              <a:t>javac.exe</a:t>
            </a:r>
            <a:r>
              <a:rPr lang="zh-CN" altLang="zh-CN" sz="1600" dirty="0">
                <a:latin typeface="Arial" panose="020B0604020202020204" pitchFamily="34" charset="0"/>
                <a:ea typeface="宋体" panose="02010600030101010101" pitchFamily="2" charset="-122"/>
              </a:rPr>
              <a:t>是</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编译器工具，它可以将编写好的</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文件编译成</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字节码文件（可执行的</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程序）。</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源文件的扩展名为</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，如“</a:t>
            </a:r>
            <a:r>
              <a:rPr lang="en-US" altLang="zh-CN" sz="1600" dirty="0">
                <a:latin typeface="Arial" panose="020B0604020202020204" pitchFamily="34" charset="0"/>
                <a:ea typeface="宋体" panose="02010600030101010101" pitchFamily="2" charset="-122"/>
              </a:rPr>
              <a:t>HelloWorld.java</a:t>
            </a:r>
            <a:r>
              <a:rPr lang="zh-CN" altLang="zh-CN" sz="1600" dirty="0">
                <a:latin typeface="Arial" panose="020B0604020202020204" pitchFamily="34" charset="0"/>
                <a:ea typeface="宋体" panose="02010600030101010101" pitchFamily="2" charset="-122"/>
              </a:rPr>
              <a:t>”。编译后生成对应的</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字节码文件，文件的扩展名为</a:t>
            </a:r>
            <a:r>
              <a:rPr lang="en-US" altLang="zh-CN" sz="1600" dirty="0">
                <a:latin typeface="Arial" panose="020B0604020202020204" pitchFamily="34" charset="0"/>
                <a:ea typeface="宋体" panose="02010600030101010101" pitchFamily="2" charset="-122"/>
              </a:rPr>
              <a:t>.class</a:t>
            </a:r>
            <a:r>
              <a:rPr lang="zh-CN" altLang="zh-CN" sz="1600" dirty="0">
                <a:latin typeface="Arial" panose="020B0604020202020204" pitchFamily="34" charset="0"/>
                <a:ea typeface="宋体" panose="02010600030101010101" pitchFamily="2" charset="-122"/>
              </a:rPr>
              <a:t>，如“</a:t>
            </a:r>
            <a:r>
              <a:rPr lang="en-US" altLang="zh-CN" sz="1600" dirty="0">
                <a:latin typeface="Arial" panose="020B0604020202020204" pitchFamily="34" charset="0"/>
                <a:ea typeface="宋体" panose="02010600030101010101" pitchFamily="2" charset="-122"/>
              </a:rPr>
              <a:t>HelloWorld.class</a:t>
            </a:r>
            <a:r>
              <a:rPr lang="zh-CN" altLang="zh-CN" sz="1600" dirty="0">
                <a:latin typeface="Arial" panose="020B0604020202020204" pitchFamily="34" charset="0"/>
                <a:ea typeface="宋体" panose="02010600030101010101" pitchFamily="2" charset="-122"/>
              </a:rPr>
              <a:t>”</a:t>
            </a:r>
            <a:r>
              <a:rPr lang="zh-CN" altLang="zh-CN" sz="1600" dirty="0">
                <a:latin typeface="宋体" panose="02010600030101010101" pitchFamily="2" charset="-122"/>
                <a:ea typeface="宋体" panose="02010600030101010101" pitchFamily="2" charset="-122"/>
              </a:rPr>
              <a:t>。</a:t>
            </a:r>
          </a:p>
          <a:p>
            <a:pPr marL="742950" lvl="1" indent="-285750">
              <a:lnSpc>
                <a:spcPct val="150000"/>
              </a:lnSpc>
              <a:spcBef>
                <a:spcPct val="0"/>
              </a:spcBef>
            </a:pPr>
            <a:r>
              <a:rPr lang="en-US" altLang="zh-CN" sz="1600" dirty="0">
                <a:latin typeface="Arial" panose="020B0604020202020204" pitchFamily="34" charset="0"/>
                <a:ea typeface="宋体" panose="02010600030101010101" pitchFamily="2" charset="-122"/>
              </a:rPr>
              <a:t>java.exe</a:t>
            </a:r>
            <a:r>
              <a:rPr lang="zh-CN" altLang="zh-CN" sz="1600" dirty="0">
                <a:latin typeface="Arial" panose="020B0604020202020204" pitchFamily="34" charset="0"/>
                <a:ea typeface="宋体" panose="02010600030101010101" pitchFamily="2" charset="-122"/>
              </a:rPr>
              <a:t>是</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运行工具，它会启动一个</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虚拟机（</a:t>
            </a:r>
            <a:r>
              <a:rPr lang="en-US" altLang="zh-CN" sz="1600" dirty="0">
                <a:latin typeface="Arial" panose="020B0604020202020204" pitchFamily="34" charset="0"/>
                <a:ea typeface="宋体" panose="02010600030101010101" pitchFamily="2" charset="-122"/>
              </a:rPr>
              <a:t>JVM</a:t>
            </a:r>
            <a:r>
              <a:rPr lang="zh-CN" altLang="zh-CN" sz="1600" dirty="0">
                <a:latin typeface="Arial" panose="020B0604020202020204" pitchFamily="34" charset="0"/>
                <a:ea typeface="宋体" panose="02010600030101010101" pitchFamily="2" charset="-122"/>
              </a:rPr>
              <a:t>）进程，</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虚拟机相当于一个虚拟的操作系统，它专门负责运行由</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编译器生成的字节码文件（</a:t>
            </a:r>
            <a:r>
              <a:rPr lang="en-US" altLang="zh-CN" sz="1600" dirty="0">
                <a:latin typeface="Arial" panose="020B0604020202020204" pitchFamily="34" charset="0"/>
                <a:ea typeface="宋体" panose="02010600030101010101" pitchFamily="2" charset="-122"/>
              </a:rPr>
              <a:t>.class</a:t>
            </a:r>
            <a:r>
              <a:rPr lang="zh-CN" altLang="zh-CN" sz="1600" dirty="0">
                <a:latin typeface="Arial" panose="020B0604020202020204" pitchFamily="34" charset="0"/>
                <a:ea typeface="宋体" panose="02010600030101010101" pitchFamily="2" charset="-122"/>
              </a:rPr>
              <a:t>文件）</a:t>
            </a:r>
            <a:r>
              <a:rPr lang="zh-CN" altLang="en-US" sz="1600" dirty="0">
                <a:latin typeface="Arial" panose="020B0604020202020204" pitchFamily="34" charset="0"/>
                <a:ea typeface="宋体" panose="02010600030101010101" pitchFamily="2" charset="-122"/>
              </a:rPr>
              <a:t>。</a:t>
            </a:r>
            <a:endParaRPr lang="en-US" altLang="zh-CN" sz="1600" dirty="0">
              <a:latin typeface="Arial" panose="020B0604020202020204" pitchFamily="34" charset="0"/>
              <a:ea typeface="宋体" panose="02010600030101010101" pitchFamily="2" charset="-122"/>
            </a:endParaRPr>
          </a:p>
          <a:p>
            <a:pPr marL="742950" lvl="1" indent="-285750">
              <a:lnSpc>
                <a:spcPct val="100000"/>
              </a:lnSpc>
              <a:spcBef>
                <a:spcPct val="0"/>
              </a:spcBef>
            </a:pPr>
            <a:endParaRPr lang="en-US" altLang="zh-CN" sz="1800" dirty="0">
              <a:latin typeface="Arial" panose="020B0604020202020204" pitchFamily="34" charset="0"/>
              <a:ea typeface="宋体" panose="02010600030101010101" pitchFamily="2" charset="-122"/>
            </a:endParaRPr>
          </a:p>
        </p:txBody>
      </p:sp>
      <p:sp>
        <p:nvSpPr>
          <p:cNvPr id="8" name="标题 1"/>
          <p:cNvSpPr>
            <a:spLocks noChangeArrowheads="1"/>
          </p:cNvSpPr>
          <p:nvPr/>
        </p:nvSpPr>
        <p:spPr bwMode="auto">
          <a:xfrm>
            <a:off x="1765300" y="149225"/>
            <a:ext cx="299720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1.2 JDK</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的使用</a:t>
            </a:r>
          </a:p>
        </p:txBody>
      </p:sp>
      <p:sp>
        <p:nvSpPr>
          <p:cNvPr id="43013"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24</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3" descr="C:\Users\admin\Desktop\psd.png"/>
          <p:cNvPicPr>
            <a:picLocks noChangeAspect="1"/>
          </p:cNvPicPr>
          <p:nvPr/>
        </p:nvPicPr>
        <p:blipFill>
          <a:blip r:embed="rId2"/>
          <a:stretch>
            <a:fillRect/>
          </a:stretch>
        </p:blipFill>
        <p:spPr>
          <a:xfrm>
            <a:off x="557213" y="2281238"/>
            <a:ext cx="2882900" cy="2882900"/>
          </a:xfrm>
          <a:prstGeom prst="rect">
            <a:avLst/>
          </a:prstGeom>
          <a:noFill/>
          <a:ln w="9525">
            <a:noFill/>
          </a:ln>
        </p:spPr>
      </p:pic>
      <p:sp>
        <p:nvSpPr>
          <p:cNvPr id="10" name="矩形 10"/>
          <p:cNvSpPr/>
          <p:nvPr/>
        </p:nvSpPr>
        <p:spPr>
          <a:xfrm>
            <a:off x="1081088" y="2949575"/>
            <a:ext cx="1836737" cy="12461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gn="ctr" eaLnBrk="1" hangingPunct="1">
              <a:lnSpc>
                <a:spcPts val="4500"/>
              </a:lnSpc>
              <a:spcBef>
                <a:spcPct val="0"/>
              </a:spcBef>
              <a:buNone/>
            </a:pPr>
            <a:r>
              <a:rPr lang="zh-CN" altLang="en-US" sz="3200" b="1" dirty="0">
                <a:solidFill>
                  <a:schemeClr val="bg1"/>
                </a:solidFill>
                <a:latin typeface="黑体" panose="02010609060101010101" pitchFamily="49" charset="-122"/>
                <a:ea typeface="黑体" panose="02010609060101010101" pitchFamily="49" charset="-122"/>
              </a:rPr>
              <a:t>第一个</a:t>
            </a:r>
            <a:endParaRPr lang="en-US" altLang="zh-CN" sz="3200" b="1" dirty="0">
              <a:solidFill>
                <a:schemeClr val="bg1"/>
              </a:solidFill>
              <a:latin typeface="黑体" panose="02010609060101010101" pitchFamily="49" charset="-122"/>
              <a:ea typeface="黑体" panose="02010609060101010101" pitchFamily="49" charset="-122"/>
            </a:endParaRPr>
          </a:p>
          <a:p>
            <a:pPr marL="0" lvl="0" indent="0" algn="ctr" eaLnBrk="1" hangingPunct="1">
              <a:lnSpc>
                <a:spcPts val="4500"/>
              </a:lnSpc>
              <a:spcBef>
                <a:spcPct val="0"/>
              </a:spcBef>
              <a:buNone/>
            </a:pPr>
            <a:r>
              <a:rPr lang="en-US" altLang="zh-CN" sz="3200" b="1" dirty="0">
                <a:solidFill>
                  <a:schemeClr val="bg1"/>
                </a:solidFill>
                <a:latin typeface="黑体" panose="02010609060101010101" pitchFamily="49" charset="-122"/>
                <a:ea typeface="黑体" panose="02010609060101010101" pitchFamily="49" charset="-122"/>
              </a:rPr>
              <a:t>Java</a:t>
            </a:r>
            <a:r>
              <a:rPr lang="zh-CN" altLang="en-US" sz="3200" b="1" dirty="0">
                <a:solidFill>
                  <a:schemeClr val="bg1"/>
                </a:solidFill>
                <a:latin typeface="黑体" panose="02010609060101010101" pitchFamily="49" charset="-122"/>
                <a:ea typeface="黑体" panose="02010609060101010101" pitchFamily="49" charset="-122"/>
              </a:rPr>
              <a:t>程序</a:t>
            </a:r>
            <a:endParaRPr lang="en-US" altLang="zh-CN" sz="3000" b="1" dirty="0">
              <a:solidFill>
                <a:schemeClr val="bg1"/>
              </a:solidFill>
              <a:latin typeface="黑体" panose="02010609060101010101" pitchFamily="49" charset="-122"/>
              <a:ea typeface="黑体" panose="02010609060101010101" pitchFamily="49" charset="-122"/>
            </a:endParaRPr>
          </a:p>
        </p:txBody>
      </p:sp>
      <p:sp>
        <p:nvSpPr>
          <p:cNvPr id="11" name="标题 1"/>
          <p:cNvSpPr txBox="1"/>
          <p:nvPr/>
        </p:nvSpPr>
        <p:spPr>
          <a:xfrm>
            <a:off x="0" y="1711325"/>
            <a:ext cx="7766050" cy="723900"/>
          </a:xfrm>
          <a:prstGeom prst="rect">
            <a:avLst/>
          </a:prstGeom>
        </p:spPr>
        <p:txBody>
          <a:bodyPr anchor="ctr"/>
          <a:lstStyle>
            <a:lvl1pPr algn="l" rtl="0" eaLnBrk="0" fontAlgn="base" hangingPunct="0">
              <a:spcBef>
                <a:spcPct val="0"/>
              </a:spcBef>
              <a:spcAft>
                <a:spcPct val="0"/>
              </a:spcAft>
              <a:defRPr sz="3600" b="1" spc="300">
                <a:solidFill>
                  <a:srgbClr val="FFFF0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defRPr/>
            </a:pPr>
            <a:endParaRPr kumimoji="0" lang="en-US" altLang="zh-CN" sz="3200" b="1" i="0" u="none" strike="noStrike" kern="1200" cap="none" spc="30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p:nvSpPr>
        <p:spPr bwMode="auto">
          <a:xfrm>
            <a:off x="3906838" y="2316163"/>
            <a:ext cx="4668838" cy="284956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4038" name="矩形 1"/>
          <p:cNvSpPr/>
          <p:nvPr/>
        </p:nvSpPr>
        <p:spPr>
          <a:xfrm>
            <a:off x="3954463" y="2425700"/>
            <a:ext cx="4572000" cy="193899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200000"/>
              </a:lnSpc>
              <a:spcBef>
                <a:spcPct val="0"/>
              </a:spcBef>
              <a:buNone/>
            </a:pPr>
            <a:r>
              <a:rPr lang="zh-CN" altLang="zh-CN" sz="2000" dirty="0" smtClean="0">
                <a:latin typeface="Arial" panose="020B0604020202020204" pitchFamily="34" charset="0"/>
                <a:ea typeface="宋体" panose="02010600030101010101" pitchFamily="2" charset="-122"/>
              </a:rPr>
              <a:t>通</a:t>
            </a:r>
            <a:r>
              <a:rPr lang="zh-CN" altLang="zh-CN" sz="2000" dirty="0">
                <a:latin typeface="Arial" panose="020B0604020202020204" pitchFamily="34" charset="0"/>
                <a:ea typeface="宋体" panose="02010600030101010101" pitchFamily="2" charset="-122"/>
              </a:rPr>
              <a:t>过安装</a:t>
            </a:r>
            <a:r>
              <a:rPr lang="en-US" altLang="zh-CN" sz="2000" dirty="0">
                <a:latin typeface="Arial" panose="020B0604020202020204" pitchFamily="34" charset="0"/>
                <a:ea typeface="宋体" panose="02010600030101010101" pitchFamily="2" charset="-122"/>
              </a:rPr>
              <a:t>JDK</a:t>
            </a:r>
            <a:r>
              <a:rPr lang="zh-CN" altLang="zh-CN" sz="2000" dirty="0">
                <a:latin typeface="Arial" panose="020B0604020202020204" pitchFamily="34" charset="0"/>
                <a:ea typeface="宋体" panose="02010600030101010101" pitchFamily="2" charset="-122"/>
              </a:rPr>
              <a:t>已经搭建好了</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开发环境，</a:t>
            </a:r>
            <a:r>
              <a:rPr lang="zh-CN" altLang="en-US" sz="2000" dirty="0">
                <a:latin typeface="Arial" panose="020B0604020202020204" pitchFamily="34" charset="0"/>
                <a:ea typeface="宋体" panose="02010600030101010101" pitchFamily="2" charset="-122"/>
              </a:rPr>
              <a:t>接下来，</a:t>
            </a:r>
            <a:r>
              <a:rPr lang="zh-CN" altLang="zh-CN" sz="2000" dirty="0">
                <a:latin typeface="Arial" panose="020B0604020202020204" pitchFamily="34" charset="0"/>
                <a:ea typeface="宋体" panose="02010600030101010101" pitchFamily="2" charset="-122"/>
              </a:rPr>
              <a:t>就来体验一下如何开发</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程序</a:t>
            </a:r>
            <a:r>
              <a:rPr lang="zh-CN" altLang="en-US" sz="2000" dirty="0">
                <a:latin typeface="Arial" panose="020B0604020202020204" pitchFamily="34" charset="0"/>
                <a:ea typeface="宋体" panose="02010600030101010101" pitchFamily="2" charset="-122"/>
              </a:rPr>
              <a:t>。</a:t>
            </a:r>
          </a:p>
        </p:txBody>
      </p:sp>
      <p:sp>
        <p:nvSpPr>
          <p:cNvPr id="7"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sp>
        <p:nvSpPr>
          <p:cNvPr id="44040"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25</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79550"/>
            <a:ext cx="8137525" cy="44434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100138"/>
            <a:ext cx="25241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45060" name="矩形 7"/>
          <p:cNvSpPr/>
          <p:nvPr/>
        </p:nvSpPr>
        <p:spPr>
          <a:xfrm>
            <a:off x="774700" y="1141413"/>
            <a:ext cx="2220913" cy="3698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1</a:t>
            </a:r>
            <a:r>
              <a:rPr lang="zh-CN" altLang="en-US" sz="1800" b="1" dirty="0">
                <a:solidFill>
                  <a:schemeClr val="bg1"/>
                </a:solidFill>
                <a:latin typeface="Arial" panose="020B0604020202020204" pitchFamily="34" charset="0"/>
                <a:ea typeface="宋体" panose="02010600030101010101" pitchFamily="2" charset="-122"/>
              </a:rPr>
              <a:t>、编写</a:t>
            </a:r>
            <a:r>
              <a:rPr lang="en-US" altLang="zh-CN" sz="1800" b="1" dirty="0">
                <a:solidFill>
                  <a:schemeClr val="bg1"/>
                </a:solidFill>
                <a:latin typeface="Arial" panose="020B0604020202020204" pitchFamily="34" charset="0"/>
                <a:ea typeface="宋体" panose="02010600030101010101" pitchFamily="2" charset="-122"/>
              </a:rPr>
              <a:t>Java</a:t>
            </a:r>
            <a:r>
              <a:rPr lang="zh-CN" altLang="en-US" sz="1800" b="1" dirty="0">
                <a:solidFill>
                  <a:schemeClr val="bg1"/>
                </a:solidFill>
                <a:latin typeface="Arial" panose="020B0604020202020204" pitchFamily="34" charset="0"/>
                <a:ea typeface="宋体" panose="02010600030101010101" pitchFamily="2" charset="-122"/>
              </a:rPr>
              <a:t>源文件</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45061" name="矩形 8"/>
          <p:cNvSpPr/>
          <p:nvPr/>
        </p:nvSpPr>
        <p:spPr>
          <a:xfrm>
            <a:off x="536575" y="1530350"/>
            <a:ext cx="8088313" cy="9239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安装目录的</a:t>
            </a:r>
            <a:r>
              <a:rPr lang="en-US" altLang="zh-CN" sz="1800" dirty="0">
                <a:latin typeface="Arial" panose="020B0604020202020204" pitchFamily="34" charset="0"/>
                <a:ea typeface="宋体" panose="02010600030101010101" pitchFamily="2" charset="-122"/>
              </a:rPr>
              <a:t>bin</a:t>
            </a:r>
            <a:r>
              <a:rPr lang="zh-CN" altLang="zh-CN" sz="1800" dirty="0">
                <a:latin typeface="Arial" panose="020B0604020202020204" pitchFamily="34" charset="0"/>
                <a:ea typeface="宋体" panose="02010600030101010101" pitchFamily="2" charset="-122"/>
              </a:rPr>
              <a:t>目录下新建文本文档，重命名为</a:t>
            </a:r>
            <a:r>
              <a:rPr lang="en-US" altLang="zh-CN" sz="1800" dirty="0">
                <a:latin typeface="Arial" panose="020B0604020202020204" pitchFamily="34" charset="0"/>
                <a:ea typeface="宋体" panose="02010600030101010101" pitchFamily="2" charset="-122"/>
              </a:rPr>
              <a:t>HelloWorld.java</a:t>
            </a:r>
            <a:r>
              <a:rPr lang="zh-CN" altLang="zh-CN" sz="1800" dirty="0">
                <a:latin typeface="Arial" panose="020B0604020202020204" pitchFamily="34" charset="0"/>
                <a:ea typeface="宋体" panose="02010600030101010101" pitchFamily="2" charset="-122"/>
              </a:rPr>
              <a:t>。然后用记事本方式打开，编写一段</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代码，</a:t>
            </a:r>
            <a:r>
              <a:rPr lang="zh-CN" altLang="en-US" sz="1800" dirty="0">
                <a:latin typeface="Arial" panose="020B0604020202020204" pitchFamily="34" charset="0"/>
                <a:ea typeface="宋体" panose="02010600030101010101" pitchFamily="2" charset="-122"/>
              </a:rPr>
              <a:t>代码</a:t>
            </a:r>
            <a:r>
              <a:rPr lang="zh-CN" altLang="zh-CN" sz="1800" dirty="0">
                <a:latin typeface="宋体" panose="02010600030101010101" pitchFamily="2" charset="-122"/>
                <a:ea typeface="宋体" panose="02010600030101010101" pitchFamily="2" charset="-122"/>
              </a:rPr>
              <a:t>如</a:t>
            </a:r>
            <a:r>
              <a:rPr lang="zh-CN" altLang="en-US" sz="1800" dirty="0">
                <a:latin typeface="宋体" panose="02010600030101010101" pitchFamily="2" charset="-122"/>
                <a:ea typeface="宋体" panose="02010600030101010101" pitchFamily="2" charset="-122"/>
              </a:rPr>
              <a:t>下</a:t>
            </a:r>
            <a:r>
              <a:rPr lang="zh-CN" altLang="en-US" sz="1800" dirty="0">
                <a:latin typeface="Arial" panose="020B0604020202020204" pitchFamily="34" charset="0"/>
                <a:ea typeface="宋体" panose="02010600030101010101" pitchFamily="2" charset="-122"/>
              </a:rPr>
              <a:t>：</a:t>
            </a:r>
            <a:endParaRPr lang="zh-CN" altLang="zh-CN" sz="1800" dirty="0">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45063" name="矩形 16"/>
          <p:cNvSpPr/>
          <p:nvPr/>
        </p:nvSpPr>
        <p:spPr>
          <a:xfrm>
            <a:off x="536575" y="2405063"/>
            <a:ext cx="8088313" cy="1444625"/>
          </a:xfrm>
          <a:prstGeom prst="rect">
            <a:avLst/>
          </a:prstGeom>
          <a:solidFill>
            <a:srgbClr val="E7F4FF"/>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endParaRPr lang="zh-CN" altLang="en-US" sz="1800" dirty="0">
              <a:latin typeface="Arial" panose="020B0604020202020204" pitchFamily="34" charset="0"/>
              <a:ea typeface="宋体" panose="02010600030101010101" pitchFamily="2" charset="-122"/>
            </a:endParaRPr>
          </a:p>
        </p:txBody>
      </p:sp>
      <p:sp>
        <p:nvSpPr>
          <p:cNvPr id="16" name="矩形 4"/>
          <p:cNvSpPr>
            <a:spLocks noChangeArrowheads="1"/>
          </p:cNvSpPr>
          <p:nvPr/>
        </p:nvSpPr>
        <p:spPr bwMode="auto">
          <a:xfrm>
            <a:off x="1041400" y="2497138"/>
            <a:ext cx="6524625" cy="14763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class </a:t>
            </a:r>
            <a:r>
              <a:rPr kumimoji="0" lang="en-US" altLang="zh-CN"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sym typeface="+mn-ea"/>
              </a:rPr>
              <a:t>HelloWorld</a:t>
            </a: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 {</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	public static void main(String[] </a:t>
            </a:r>
            <a:r>
              <a:rPr kumimoji="0" lang="en-US" altLang="zh-CN"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sym typeface="+mn-ea"/>
              </a:rPr>
              <a:t>args</a:t>
            </a: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 {</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		</a:t>
            </a:r>
            <a:r>
              <a:rPr kumimoji="0" lang="en-US" altLang="zh-CN"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sym typeface="+mn-ea"/>
              </a:rPr>
              <a:t>System.out.println</a:t>
            </a: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a:t>
            </a:r>
            <a:r>
              <a:rPr kumimoji="0" lang="zh-CN"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这是第一个</a:t>
            </a: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Java</a:t>
            </a:r>
            <a:r>
              <a:rPr kumimoji="0" lang="zh-CN"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程序！</a:t>
            </a: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	}</a:t>
            </a:r>
          </a:p>
          <a:p>
            <a:pPr marL="742950" marR="0" lvl="1" indent="-28575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sym typeface="+mn-ea"/>
              </a:rPr>
              <a:t>}</a:t>
            </a:r>
          </a:p>
        </p:txBody>
      </p:sp>
      <p:sp>
        <p:nvSpPr>
          <p:cNvPr id="13"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sp>
        <p:nvSpPr>
          <p:cNvPr id="45066"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26</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425450" y="1228725"/>
            <a:ext cx="8388350" cy="50482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083" name="矩形 8"/>
          <p:cNvSpPr/>
          <p:nvPr/>
        </p:nvSpPr>
        <p:spPr>
          <a:xfrm>
            <a:off x="482600" y="1285875"/>
            <a:ext cx="8274050" cy="50323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下面对这段代码进行简单解释：</a:t>
            </a:r>
            <a:endParaRPr lang="en-US" altLang="zh-CN" sz="1800" dirty="0">
              <a:latin typeface="Arial" panose="020B0604020202020204" pitchFamily="34" charset="0"/>
              <a:ea typeface="宋体" panose="02010600030101010101" pitchFamily="2" charset="-122"/>
            </a:endParaRPr>
          </a:p>
          <a:p>
            <a:pPr marL="742950" lvl="1" indent="-285750">
              <a:lnSpc>
                <a:spcPct val="150000"/>
              </a:lnSpc>
              <a:spcBef>
                <a:spcPct val="0"/>
              </a:spcBef>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class</a:t>
            </a:r>
            <a:r>
              <a:rPr lang="zh-CN" altLang="zh-CN" sz="1600" dirty="0">
                <a:latin typeface="Arial" panose="020B0604020202020204" pitchFamily="34" charset="0"/>
                <a:ea typeface="宋体" panose="02010600030101010101" pitchFamily="2" charset="-122"/>
              </a:rPr>
              <a:t>是一个关键字，它用于定义一个类。在</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中，类就相当于一个程序，所有的代码都需要在类中书写</a:t>
            </a:r>
            <a:r>
              <a:rPr lang="zh-CN" altLang="zh-CN" sz="1600" dirty="0">
                <a:latin typeface="宋体" panose="02010600030101010101" pitchFamily="2" charset="-122"/>
                <a:ea typeface="宋体" panose="02010600030101010101" pitchFamily="2" charset="-122"/>
              </a:rPr>
              <a:t>。</a:t>
            </a:r>
          </a:p>
          <a:p>
            <a:pPr marL="742950" lvl="1" indent="-285750">
              <a:lnSpc>
                <a:spcPct val="150000"/>
              </a:lnSpc>
              <a:spcBef>
                <a:spcPct val="0"/>
              </a:spcBef>
              <a:buFont typeface="Arial" panose="020B0604020202020204" pitchFamily="34" charset="0"/>
              <a:buChar char="•"/>
            </a:pPr>
            <a:r>
              <a:rPr lang="en-US" altLang="zh-CN" sz="1600" dirty="0">
                <a:latin typeface="Arial" panose="020B0604020202020204" pitchFamily="34" charset="0"/>
                <a:ea typeface="宋体" panose="02010600030101010101" pitchFamily="2" charset="-122"/>
              </a:rPr>
              <a:t>HelloWorld</a:t>
            </a:r>
            <a:r>
              <a:rPr lang="zh-CN" altLang="zh-CN" sz="1600" dirty="0">
                <a:latin typeface="Arial" panose="020B0604020202020204" pitchFamily="34" charset="0"/>
                <a:ea typeface="宋体" panose="02010600030101010101" pitchFamily="2" charset="-122"/>
              </a:rPr>
              <a:t>是类的名称，简称类名。</a:t>
            </a:r>
            <a:r>
              <a:rPr lang="en-US" altLang="zh-CN" sz="1600" dirty="0">
                <a:latin typeface="Arial" panose="020B0604020202020204" pitchFamily="34" charset="0"/>
                <a:ea typeface="宋体" panose="02010600030101010101" pitchFamily="2" charset="-122"/>
              </a:rPr>
              <a:t>class</a:t>
            </a:r>
            <a:r>
              <a:rPr lang="zh-CN" altLang="zh-CN" sz="1600" dirty="0">
                <a:latin typeface="Arial" panose="020B0604020202020204" pitchFamily="34" charset="0"/>
                <a:ea typeface="宋体" panose="02010600030101010101" pitchFamily="2" charset="-122"/>
              </a:rPr>
              <a:t>关键字与类名之间需要用空格、制表符、换行符等任意的空白字符进行分隔。类名之后要写一对大括号，它定义了当前这个类的管辖范围</a:t>
            </a:r>
            <a:r>
              <a:rPr lang="zh-CN" altLang="en-US" sz="1600" dirty="0">
                <a:latin typeface="Arial" panose="020B0604020202020204" pitchFamily="34" charset="0"/>
                <a:ea typeface="宋体" panose="02010600030101010101" pitchFamily="2" charset="-122"/>
              </a:rPr>
              <a:t>。</a:t>
            </a:r>
            <a:endParaRPr lang="en-US" altLang="zh-CN" sz="1600" dirty="0">
              <a:latin typeface="Arial" panose="020B0604020202020204" pitchFamily="34" charset="0"/>
              <a:ea typeface="宋体" panose="02010600030101010101" pitchFamily="2" charset="-122"/>
            </a:endParaRPr>
          </a:p>
          <a:p>
            <a:pPr marL="742950" lvl="1" indent="-285750">
              <a:lnSpc>
                <a:spcPct val="150000"/>
              </a:lnSpc>
              <a:spcBef>
                <a:spcPct val="0"/>
              </a:spcBef>
              <a:buFont typeface="Arial" panose="020B0604020202020204" pitchFamily="34" charset="0"/>
              <a:buChar char="•"/>
            </a:pPr>
            <a:r>
              <a:rPr lang="zh-CN" altLang="zh-CN" sz="1600" dirty="0">
                <a:latin typeface="Arial" panose="020B0604020202020204" pitchFamily="34" charset="0"/>
                <a:ea typeface="宋体" panose="02010600030101010101" pitchFamily="2" charset="-122"/>
              </a:rPr>
              <a:t>“</a:t>
            </a:r>
            <a:r>
              <a:rPr lang="en-US" altLang="zh-CN" sz="1600" dirty="0">
                <a:latin typeface="Arial" panose="020B0604020202020204" pitchFamily="34" charset="0"/>
                <a:ea typeface="宋体" panose="02010600030101010101" pitchFamily="2" charset="-122"/>
              </a:rPr>
              <a:t>public static void main(String [] args){}</a:t>
            </a:r>
            <a:r>
              <a:rPr lang="zh-CN" altLang="zh-CN" sz="1600" dirty="0">
                <a:latin typeface="Arial" panose="020B0604020202020204" pitchFamily="34" charset="0"/>
                <a:ea typeface="宋体" panose="02010600030101010101" pitchFamily="2" charset="-122"/>
              </a:rPr>
              <a:t>”定义了一个</a:t>
            </a:r>
            <a:r>
              <a:rPr lang="en-US" altLang="zh-CN" sz="1600" dirty="0">
                <a:latin typeface="Arial" panose="020B0604020202020204" pitchFamily="34" charset="0"/>
                <a:ea typeface="宋体" panose="02010600030101010101" pitchFamily="2" charset="-122"/>
              </a:rPr>
              <a:t>main()</a:t>
            </a:r>
            <a:r>
              <a:rPr lang="zh-CN" altLang="zh-CN" sz="1600" dirty="0">
                <a:latin typeface="Arial" panose="020B0604020202020204" pitchFamily="34" charset="0"/>
                <a:ea typeface="宋体" panose="02010600030101010101" pitchFamily="2" charset="-122"/>
              </a:rPr>
              <a:t>方法，该方法是</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程序的执行入口，程序将从</a:t>
            </a:r>
            <a:r>
              <a:rPr lang="en-US" altLang="zh-CN" sz="1600" dirty="0">
                <a:latin typeface="Arial" panose="020B0604020202020204" pitchFamily="34" charset="0"/>
                <a:ea typeface="宋体" panose="02010600030101010101" pitchFamily="2" charset="-122"/>
              </a:rPr>
              <a:t>main()</a:t>
            </a:r>
            <a:r>
              <a:rPr lang="zh-CN" altLang="zh-CN" sz="1600" dirty="0">
                <a:latin typeface="Arial" panose="020B0604020202020204" pitchFamily="34" charset="0"/>
                <a:ea typeface="宋体" panose="02010600030101010101" pitchFamily="2" charset="-122"/>
              </a:rPr>
              <a:t>方法所属大括号内的代码开始执行</a:t>
            </a:r>
            <a:r>
              <a:rPr lang="zh-CN" altLang="en-US" sz="1600" dirty="0">
                <a:latin typeface="Arial" panose="020B0604020202020204" pitchFamily="34" charset="0"/>
                <a:ea typeface="宋体" panose="02010600030101010101" pitchFamily="2" charset="-122"/>
              </a:rPr>
              <a:t>。</a:t>
            </a:r>
            <a:endParaRPr lang="en-US" altLang="zh-CN" sz="1600" dirty="0">
              <a:latin typeface="Arial" panose="020B0604020202020204" pitchFamily="34" charset="0"/>
              <a:ea typeface="宋体" panose="02010600030101010101" pitchFamily="2" charset="-122"/>
            </a:endParaRPr>
          </a:p>
          <a:p>
            <a:pPr marL="742950" lvl="1" indent="-285750">
              <a:lnSpc>
                <a:spcPct val="150000"/>
              </a:lnSpc>
              <a:spcBef>
                <a:spcPct val="0"/>
              </a:spcBef>
              <a:buFont typeface="Arial" panose="020B0604020202020204" pitchFamily="34" charset="0"/>
              <a:buChar char="•"/>
            </a:pPr>
            <a:r>
              <a:rPr lang="zh-CN" altLang="zh-CN" sz="1600" dirty="0">
                <a:latin typeface="Arial" panose="020B0604020202020204" pitchFamily="34" charset="0"/>
                <a:ea typeface="宋体" panose="02010600030101010101" pitchFamily="2" charset="-122"/>
              </a:rPr>
              <a:t>在</a:t>
            </a:r>
            <a:r>
              <a:rPr lang="en-US" altLang="zh-CN" sz="1600" dirty="0">
                <a:latin typeface="Arial" panose="020B0604020202020204" pitchFamily="34" charset="0"/>
                <a:ea typeface="宋体" panose="02010600030101010101" pitchFamily="2" charset="-122"/>
              </a:rPr>
              <a:t>main()</a:t>
            </a:r>
            <a:r>
              <a:rPr lang="zh-CN" altLang="zh-CN" sz="1600" dirty="0">
                <a:latin typeface="Arial" panose="020B0604020202020204" pitchFamily="34" charset="0"/>
                <a:ea typeface="宋体" panose="02010600030101010101" pitchFamily="2" charset="-122"/>
              </a:rPr>
              <a:t>方法中编写了一条执行语句“</a:t>
            </a:r>
            <a:r>
              <a:rPr lang="en-US" altLang="zh-CN" sz="1600" dirty="0">
                <a:latin typeface="Arial" panose="020B0604020202020204" pitchFamily="34" charset="0"/>
                <a:ea typeface="宋体" panose="02010600030101010101" pitchFamily="2" charset="-122"/>
              </a:rPr>
              <a:t>System.out.println("</a:t>
            </a:r>
            <a:r>
              <a:rPr lang="zh-CN" altLang="zh-CN" sz="1600" dirty="0">
                <a:latin typeface="Arial" panose="020B0604020202020204" pitchFamily="34" charset="0"/>
                <a:ea typeface="宋体" panose="02010600030101010101" pitchFamily="2" charset="-122"/>
              </a:rPr>
              <a:t>这是第一个</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程序！</a:t>
            </a:r>
            <a:r>
              <a:rPr lang="en-US" altLang="zh-CN" sz="1600" dirty="0">
                <a:latin typeface="Arial" panose="020B0604020202020204" pitchFamily="34" charset="0"/>
                <a:ea typeface="宋体" panose="02010600030101010101" pitchFamily="2" charset="-122"/>
              </a:rPr>
              <a:t>");</a:t>
            </a:r>
            <a:r>
              <a:rPr lang="zh-CN" altLang="zh-CN" sz="1600" dirty="0">
                <a:latin typeface="Arial" panose="020B0604020202020204" pitchFamily="34" charset="0"/>
                <a:ea typeface="宋体" panose="02010600030101010101" pitchFamily="2" charset="-122"/>
              </a:rPr>
              <a:t>”，它的作用是打印一段文本信息，执行完这条语句会在命令行窗口中打印“这是第一个</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程序！”。</a:t>
            </a:r>
            <a:endParaRPr lang="en-US" altLang="zh-CN" sz="16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在编写程序时，需要特别注意的是，程序中出现的空格、括号、分号等符号必须采用英文半角格式，否则程序会出错</a:t>
            </a:r>
            <a:r>
              <a:rPr lang="zh-CN" altLang="zh-CN" sz="1800" dirty="0">
                <a:latin typeface="宋体" panose="02010600030101010101" pitchFamily="2" charset="-122"/>
                <a:ea typeface="宋体" panose="02010600030101010101" pitchFamily="2" charset="-122"/>
              </a:rPr>
              <a:t>。</a:t>
            </a:r>
          </a:p>
        </p:txBody>
      </p:sp>
      <p:sp>
        <p:nvSpPr>
          <p:cNvPr id="8"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sp>
        <p:nvSpPr>
          <p:cNvPr id="46085"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27</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a:spLocks noGrp="1"/>
          </p:cNvSpPr>
          <p:nvPr/>
        </p:nvSpPr>
        <p:spPr>
          <a:xfrm>
            <a:off x="234950" y="241300"/>
            <a:ext cx="7766050" cy="723900"/>
          </a:xfrm>
          <a:prstGeom prst="rect">
            <a:avLst/>
          </a:prstGeom>
        </p:spPr>
        <p:txBody>
          <a:bodyPr/>
          <a:lstStyle>
            <a:lvl1pPr algn="l" rtl="0" eaLnBrk="0" fontAlgn="base" hangingPunct="0">
              <a:spcBef>
                <a:spcPct val="0"/>
              </a:spcBef>
              <a:spcAft>
                <a:spcPct val="0"/>
              </a:spcAft>
              <a:defRPr sz="3600" b="1" spc="300">
                <a:solidFill>
                  <a:srgbClr val="FFFF0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3600" b="1" i="0" u="none" strike="noStrike" kern="0" cap="none" spc="30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p:txBody>
      </p:sp>
      <p:sp>
        <p:nvSpPr>
          <p:cNvPr id="47107" name="TextBox 1"/>
          <p:cNvSpPr txBox="1"/>
          <p:nvPr/>
        </p:nvSpPr>
        <p:spPr>
          <a:xfrm>
            <a:off x="1736725" y="241300"/>
            <a:ext cx="3581509" cy="522288"/>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zh-CN" altLang="en-US" dirty="0" smtClean="0">
                <a:ea typeface="宋体" panose="02010600030101010101" pitchFamily="2" charset="-122"/>
              </a:rPr>
              <a:t>程</a:t>
            </a:r>
            <a:r>
              <a:rPr lang="zh-CN" altLang="en-US" dirty="0">
                <a:ea typeface="宋体" panose="02010600030101010101" pitchFamily="2" charset="-122"/>
              </a:rPr>
              <a:t>序运</a:t>
            </a:r>
            <a:r>
              <a:rPr lang="zh-CN" altLang="en-US" dirty="0" smtClean="0">
                <a:ea typeface="宋体" panose="02010600030101010101" pitchFamily="2" charset="-122"/>
              </a:rPr>
              <a:t>行机制</a:t>
            </a:r>
            <a:endParaRPr lang="zh-CN" altLang="en-US" dirty="0">
              <a:ea typeface="宋体" panose="02010600030101010101" pitchFamily="2" charset="-122"/>
            </a:endParaRPr>
          </a:p>
        </p:txBody>
      </p:sp>
      <p:pic>
        <p:nvPicPr>
          <p:cNvPr id="47108" name="Picture 2"/>
          <p:cNvPicPr>
            <a:picLocks noChangeAspect="1"/>
          </p:cNvPicPr>
          <p:nvPr/>
        </p:nvPicPr>
        <p:blipFill>
          <a:blip r:embed="rId2"/>
          <a:stretch>
            <a:fillRect/>
          </a:stretch>
        </p:blipFill>
        <p:spPr>
          <a:xfrm>
            <a:off x="350563" y="1321676"/>
            <a:ext cx="8059738" cy="4214813"/>
          </a:xfrm>
          <a:prstGeom prst="rect">
            <a:avLst/>
          </a:prstGeom>
          <a:noFill/>
          <a:ln w="9525">
            <a:noFill/>
          </a:ln>
        </p:spPr>
      </p:pic>
      <p:sp>
        <p:nvSpPr>
          <p:cNvPr id="4710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FF0000"/>
                </a:solidFill>
                <a:latin typeface="Arial" panose="020B0604020202020204" pitchFamily="34" charset="0"/>
                <a:ea typeface="宋体" panose="02010600030101010101" pitchFamily="2" charset="-122"/>
              </a:rPr>
              <a:t>28</a:t>
            </a:fld>
            <a:endParaRPr lang="" altLang="zh-CN" sz="12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p:cNvPicPr>
          <p:nvPr/>
        </p:nvPicPr>
        <p:blipFill>
          <a:blip r:embed="rId2"/>
          <a:stretch>
            <a:fillRect/>
          </a:stretch>
        </p:blipFill>
        <p:spPr>
          <a:xfrm>
            <a:off x="361950" y="2976245"/>
            <a:ext cx="8682038" cy="3305175"/>
          </a:xfrm>
          <a:prstGeom prst="rect">
            <a:avLst/>
          </a:prstGeom>
          <a:noFill/>
          <a:ln w="9525">
            <a:noFill/>
          </a:ln>
        </p:spPr>
      </p:pic>
      <p:sp>
        <p:nvSpPr>
          <p:cNvPr id="4" name="TextBox 3"/>
          <p:cNvSpPr txBox="1"/>
          <p:nvPr/>
        </p:nvSpPr>
        <p:spPr>
          <a:xfrm>
            <a:off x="234950" y="1289050"/>
            <a:ext cx="8809038" cy="1477328"/>
          </a:xfrm>
          <a:prstGeom prst="rect">
            <a:avLst/>
          </a:prstGeom>
          <a:noFill/>
          <a:ln>
            <a:noFill/>
          </a:ln>
        </p:spPr>
        <p:style>
          <a:lnRef idx="2">
            <a:schemeClr val="accent1"/>
          </a:lnRef>
          <a:fillRef idx="100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50000"/>
              </a:lnSpc>
              <a:spcBef>
                <a:spcPts val="0"/>
              </a:spcBef>
              <a:spcAft>
                <a:spcPts val="0"/>
              </a:spcAft>
              <a:buClrTx/>
              <a:buSzTx/>
              <a:buFontTx/>
              <a:buBlip>
                <a:blip r:embed="rId3"/>
              </a:buBlip>
              <a:defRPr/>
            </a:pPr>
            <a:r>
              <a:rPr kumimoji="0" lang="en-US" altLang="zh-CN" sz="2000" b="0" i="0" u="none" strike="noStrike" kern="1200" cap="none" spc="0" normalizeH="0" baseline="0" noProof="0" dirty="0">
                <a:ln>
                  <a:noFill/>
                </a:ln>
                <a:solidFill>
                  <a:schemeClr val="dk1"/>
                </a:solidFill>
                <a:effectLst/>
                <a:uLnTx/>
                <a:uFillTx/>
                <a:latin typeface="+mn-lt"/>
                <a:ea typeface="+mn-ea"/>
                <a:cs typeface="+mn-cs"/>
                <a:sym typeface="+mn-ea"/>
              </a:rPr>
              <a:t>  Java</a:t>
            </a:r>
            <a:r>
              <a:rPr kumimoji="0" lang="zh-CN" altLang="en-US" sz="2000" b="0" i="0" u="none" strike="noStrike" kern="1200" cap="none" spc="0" normalizeH="0" baseline="0" noProof="0" dirty="0">
                <a:ln>
                  <a:noFill/>
                </a:ln>
                <a:solidFill>
                  <a:schemeClr val="dk1"/>
                </a:solidFill>
                <a:effectLst/>
                <a:uLnTx/>
                <a:uFillTx/>
                <a:latin typeface="+mn-lt"/>
                <a:ea typeface="+mn-ea"/>
                <a:cs typeface="+mn-cs"/>
                <a:sym typeface="+mn-ea"/>
              </a:rPr>
              <a:t>虚拟机可以理解成一个以字节码为机器指令的</a:t>
            </a:r>
            <a:r>
              <a:rPr kumimoji="0" lang="en-US" altLang="zh-CN" sz="2000" b="0" i="0" u="none" strike="noStrike" kern="1200" cap="none" spc="0" normalizeH="0" baseline="0" noProof="0" dirty="0">
                <a:ln>
                  <a:noFill/>
                </a:ln>
                <a:solidFill>
                  <a:schemeClr val="dk1"/>
                </a:solidFill>
                <a:effectLst/>
                <a:uLnTx/>
                <a:uFillTx/>
                <a:latin typeface="+mn-lt"/>
                <a:ea typeface="+mn-ea"/>
                <a:cs typeface="+mn-cs"/>
                <a:sym typeface="+mn-ea"/>
              </a:rPr>
              <a:t>CPU</a:t>
            </a:r>
            <a:r>
              <a:rPr kumimoji="0" lang="zh-CN" altLang="en-US" sz="2000" b="0" i="0" u="none" strike="noStrike" kern="1200" cap="none" spc="0" normalizeH="0" baseline="0" noProof="0" dirty="0">
                <a:ln>
                  <a:noFill/>
                </a:ln>
                <a:solidFill>
                  <a:schemeClr val="dk1"/>
                </a:solidFill>
                <a:effectLst/>
                <a:uLnTx/>
                <a:uFillTx/>
                <a:latin typeface="+mn-lt"/>
                <a:ea typeface="+mn-ea"/>
                <a:cs typeface="+mn-cs"/>
                <a:sym typeface="+mn-ea"/>
              </a:rPr>
              <a:t>。</a:t>
            </a:r>
            <a:endParaRPr kumimoji="0" lang="en-US" altLang="zh-CN" sz="2000" b="0" i="0" u="none" strike="noStrike" kern="1200" cap="none" spc="0" normalizeH="0" baseline="0" noProof="0" dirty="0">
              <a:ln>
                <a:noFill/>
              </a:ln>
              <a:solidFill>
                <a:schemeClr val="dk1"/>
              </a:solidFill>
              <a:effectLst/>
              <a:uLnTx/>
              <a:uFillTx/>
              <a:latin typeface="+mn-lt"/>
              <a:ea typeface="+mn-ea"/>
              <a:cs typeface="+mn-cs"/>
              <a:sym typeface="+mn-ea"/>
            </a:endParaRPr>
          </a:p>
          <a:p>
            <a:pPr marL="0" marR="0" lvl="0" indent="0" algn="l" defTabSz="914400" rtl="0" eaLnBrk="0" fontAlgn="base" latinLnBrk="0" hangingPunct="0">
              <a:lnSpc>
                <a:spcPct val="150000"/>
              </a:lnSpc>
              <a:spcBef>
                <a:spcPts val="0"/>
              </a:spcBef>
              <a:spcAft>
                <a:spcPts val="0"/>
              </a:spcAft>
              <a:buClrTx/>
              <a:buSzTx/>
              <a:buFontTx/>
              <a:buBlip>
                <a:blip r:embed="rId3"/>
              </a:buBlip>
              <a:defRPr/>
            </a:pPr>
            <a:r>
              <a:rPr kumimoji="0" lang="zh-CN" altLang="en-US" sz="2000" b="0" i="0" u="none" strike="noStrike" kern="1200" cap="none" spc="0" normalizeH="0" baseline="0" noProof="0" dirty="0">
                <a:ln>
                  <a:noFill/>
                </a:ln>
                <a:solidFill>
                  <a:schemeClr val="dk1"/>
                </a:solidFill>
                <a:effectLst/>
                <a:uLnTx/>
                <a:uFillTx/>
                <a:latin typeface="+mn-lt"/>
                <a:ea typeface="+mn-ea"/>
                <a:cs typeface="+mn-cs"/>
                <a:sym typeface="+mn-ea"/>
              </a:rPr>
              <a:t>  对于不同的运行平台，有不同的虚拟机，实现了“一 ”次</a:t>
            </a:r>
            <a:r>
              <a:rPr kumimoji="0" lang="zh-CN" altLang="en-US" sz="2000" b="0" i="0" u="none" strike="noStrike" kern="1200" cap="none" spc="0" normalizeH="0" baseline="0" noProof="0" dirty="0" smtClean="0">
                <a:ln>
                  <a:noFill/>
                </a:ln>
                <a:solidFill>
                  <a:schemeClr val="dk1"/>
                </a:solidFill>
                <a:effectLst/>
                <a:uLnTx/>
                <a:uFillTx/>
                <a:latin typeface="+mn-lt"/>
                <a:ea typeface="+mn-ea"/>
                <a:cs typeface="+mn-cs"/>
                <a:sym typeface="+mn-ea"/>
              </a:rPr>
              <a:t>编译</a:t>
            </a:r>
            <a:r>
              <a:rPr kumimoji="0" lang="zh-CN" altLang="en-US" sz="2000" b="0" i="0" u="none" strike="noStrike" kern="1200" cap="none" spc="0" normalizeH="0" baseline="0" noProof="0" dirty="0">
                <a:ln>
                  <a:noFill/>
                </a:ln>
                <a:solidFill>
                  <a:schemeClr val="dk1"/>
                </a:solidFill>
                <a:effectLst/>
                <a:uLnTx/>
                <a:uFillTx/>
                <a:latin typeface="+mn-lt"/>
                <a:ea typeface="+mn-ea"/>
                <a:cs typeface="+mn-cs"/>
                <a:sym typeface="+mn-ea"/>
              </a:rPr>
              <a:t>，随处运行” 。</a:t>
            </a:r>
            <a:endParaRPr kumimoji="0" lang="en-US" altLang="zh-CN" sz="2000" b="0" i="0" u="none" strike="noStrike" kern="1200" cap="none" spc="0" normalizeH="0" baseline="0" noProof="0" dirty="0">
              <a:ln>
                <a:noFill/>
              </a:ln>
              <a:solidFill>
                <a:schemeClr val="dk1"/>
              </a:solidFill>
              <a:effectLst/>
              <a:uLnTx/>
              <a:uFillTx/>
              <a:latin typeface="+mn-lt"/>
              <a:ea typeface="+mn-ea"/>
              <a:cs typeface="+mn-cs"/>
              <a:sym typeface="+mn-ea"/>
            </a:endParaRPr>
          </a:p>
          <a:p>
            <a:pPr marL="0" marR="0" lvl="0" indent="0" algn="l" defTabSz="914400" rtl="0" eaLnBrk="0" fontAlgn="base" latinLnBrk="0" hangingPunct="0">
              <a:lnSpc>
                <a:spcPct val="150000"/>
              </a:lnSpc>
              <a:spcBef>
                <a:spcPts val="0"/>
              </a:spcBef>
              <a:spcAft>
                <a:spcPts val="0"/>
              </a:spcAft>
              <a:buClrTx/>
              <a:buSzTx/>
              <a:buFontTx/>
              <a:buBlip>
                <a:blip r:embed="rId3"/>
              </a:buBlip>
              <a:defRPr/>
            </a:pPr>
            <a:r>
              <a:rPr kumimoji="0" lang="en-US" altLang="zh-CN" sz="2000" b="0" i="0" u="none" strike="noStrike" kern="1200" cap="none" spc="0" normalizeH="0" baseline="0" noProof="0" dirty="0">
                <a:ln>
                  <a:noFill/>
                </a:ln>
                <a:solidFill>
                  <a:schemeClr val="dk1"/>
                </a:solidFill>
                <a:effectLst/>
                <a:uLnTx/>
                <a:uFillTx/>
                <a:latin typeface="+mn-lt"/>
                <a:ea typeface="+mn-ea"/>
                <a:cs typeface="+mn-cs"/>
                <a:sym typeface="+mn-ea"/>
              </a:rPr>
              <a:t>  Java</a:t>
            </a:r>
            <a:r>
              <a:rPr kumimoji="0" lang="zh-CN" altLang="en-US" sz="2000" b="0" i="0" u="none" strike="noStrike" kern="1200" cap="none" spc="0" normalizeH="0" baseline="0" noProof="0" dirty="0">
                <a:ln>
                  <a:noFill/>
                </a:ln>
                <a:solidFill>
                  <a:schemeClr val="dk1"/>
                </a:solidFill>
                <a:effectLst/>
                <a:uLnTx/>
                <a:uFillTx/>
                <a:latin typeface="+mn-lt"/>
                <a:ea typeface="+mn-ea"/>
                <a:cs typeface="+mn-cs"/>
                <a:sym typeface="+mn-ea"/>
              </a:rPr>
              <a:t>虚拟机机制屏蔽了底层运行平台的差别。</a:t>
            </a:r>
          </a:p>
        </p:txBody>
      </p:sp>
      <p:sp>
        <p:nvSpPr>
          <p:cNvPr id="48132" name="TextBox 1"/>
          <p:cNvSpPr txBox="1"/>
          <p:nvPr/>
        </p:nvSpPr>
        <p:spPr>
          <a:xfrm>
            <a:off x="1876535" y="339725"/>
            <a:ext cx="4710003" cy="52322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dirty="0" smtClean="0">
                <a:ea typeface="宋体" panose="02010600030101010101" pitchFamily="2" charset="-122"/>
                <a:sym typeface="Arial" panose="020B0604020202020204" pitchFamily="34" charset="0"/>
              </a:rPr>
              <a:t>Java</a:t>
            </a:r>
            <a:r>
              <a:rPr lang="zh-CN" altLang="en-US" dirty="0">
                <a:ea typeface="宋体" panose="02010600030101010101" pitchFamily="2" charset="-122"/>
                <a:sym typeface="Arial" panose="020B0604020202020204" pitchFamily="34" charset="0"/>
              </a:rPr>
              <a:t>虚拟</a:t>
            </a:r>
            <a:r>
              <a:rPr lang="zh-CN" altLang="en-US" dirty="0" smtClean="0">
                <a:ea typeface="宋体" panose="02010600030101010101" pitchFamily="2" charset="-122"/>
                <a:sym typeface="Arial" panose="020B0604020202020204" pitchFamily="34" charset="0"/>
              </a:rPr>
              <a:t>机</a:t>
            </a:r>
            <a:endParaRPr lang="zh-CN" altLang="en-US" dirty="0">
              <a:ea typeface="宋体" panose="02010600030101010101" pitchFamily="2" charset="-122"/>
            </a:endParaRPr>
          </a:p>
        </p:txBody>
      </p:sp>
      <p:sp>
        <p:nvSpPr>
          <p:cNvPr id="48133" name="灯片编号占位符 1"/>
          <p:cNvSpPr txBox="1">
            <a:spLocks noGrp="1"/>
          </p:cNvSpPr>
          <p:nvPr>
            <p:ph type="sldNum" sz="quarter" idx="4"/>
          </p:nvPr>
        </p:nvSpPr>
        <p:spPr>
          <a:xfrm>
            <a:off x="6586538" y="6491288"/>
            <a:ext cx="2057400" cy="365125"/>
          </a:xfrm>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FF0000"/>
                </a:solidFill>
                <a:latin typeface="Arial" panose="020B0604020202020204" pitchFamily="34" charset="0"/>
                <a:ea typeface="宋体" panose="02010600030101010101" pitchFamily="2" charset="-122"/>
              </a:rPr>
              <a:t>29</a:t>
            </a:fld>
            <a:endParaRPr lang="" altLang="zh-CN" sz="12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2"/>
          <p:cNvSpPr>
            <a:spLocks noGrp="1"/>
          </p:cNvSpPr>
          <p:nvPr>
            <p:ph type="title"/>
          </p:nvPr>
        </p:nvSpPr>
        <p:spPr>
          <a:xfrm>
            <a:off x="1657350" y="153988"/>
            <a:ext cx="4716463" cy="776287"/>
          </a:xfrm>
          <a:ln/>
        </p:spPr>
        <p:txBody>
          <a:bodyPr vert="horz" wrap="square" lIns="91440" tIns="45720" rIns="91440" bIns="45720" anchor="ctr" anchorCtr="0"/>
          <a:lstStyle/>
          <a:p>
            <a:r>
              <a:rPr lang="zh-CN" altLang="en-US" sz="3600" kern="1200" dirty="0">
                <a:latin typeface="微软雅黑" panose="020B0503020204020204" pitchFamily="34" charset="-122"/>
                <a:ea typeface="微软雅黑" panose="020B0503020204020204" pitchFamily="34" charset="-122"/>
                <a:cs typeface="等线 Light" pitchFamily="2" charset="-122"/>
              </a:rPr>
              <a:t>教材</a:t>
            </a:r>
          </a:p>
        </p:txBody>
      </p:sp>
      <p:sp>
        <p:nvSpPr>
          <p:cNvPr id="17411"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a:t>
            </a:fld>
            <a:endParaRPr lang="" altLang="zh-CN" sz="1200" b="1" dirty="0">
              <a:solidFill>
                <a:srgbClr val="FF0000"/>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569845" y="1052195"/>
            <a:ext cx="3578225" cy="47536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9113" y="114300"/>
            <a:ext cx="6084888" cy="723900"/>
          </a:xfrm>
        </p:spPr>
        <p:txBody>
          <a:bodyPr vert="horz" wrap="square" lIns="91440" tIns="45720" rIns="91440" bIns="45720" numCol="1" anchor="ctr" anchorCtr="0" compatLnSpc="1"/>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3600" b="1" i="0" u="none" strike="noStrike" kern="1200" cap="none" spc="30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等线 Light" pitchFamily="2" charset="-122"/>
              </a:rPr>
              <a:t>编译运行</a:t>
            </a:r>
          </a:p>
        </p:txBody>
      </p:sp>
      <p:sp>
        <p:nvSpPr>
          <p:cNvPr id="3" name="内容占位符 2"/>
          <p:cNvSpPr>
            <a:spLocks noGrp="1"/>
          </p:cNvSpPr>
          <p:nvPr>
            <p:ph idx="1"/>
          </p:nvPr>
        </p:nvSpPr>
        <p:spPr>
          <a:xfrm>
            <a:off x="357352" y="1066800"/>
            <a:ext cx="8658061" cy="5059363"/>
          </a:xfrm>
        </p:spPr>
        <p:txBody>
          <a:bodyPr vert="horz" wrap="square" lIns="91440" tIns="45720" rIns="91440" bIns="45720" numCol="1" anchor="t" anchorCtr="0" compatLnSpc="1"/>
          <a:lstStyle/>
          <a:p>
            <a:pPr marL="228600" marR="0" lvl="0" indent="-228600" algn="l" defTabSz="914400" rtl="0" eaLnBrk="1" fontAlgn="base" latinLnBrk="0" hangingPunct="1">
              <a:lnSpc>
                <a:spcPct val="150000"/>
              </a:lnSpc>
              <a:spcBef>
                <a:spcPts val="1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编译命令：</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JDK</a:t>
            </a: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安装路径下的</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bin\javac.exe</a:t>
            </a:r>
          </a:p>
          <a:p>
            <a:pPr marL="228600" marR="0" lvl="0" indent="-228600" algn="l" defTabSz="914400" rtl="0" eaLnBrk="1" fontAlgn="base" latinLnBrk="0" hangingPunct="1">
              <a:lnSpc>
                <a:spcPct val="150000"/>
              </a:lnSpc>
              <a:spcBef>
                <a:spcPts val="1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运行命令：</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 JDK</a:t>
            </a: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安装路径下的</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bin\java.exe</a:t>
            </a:r>
          </a:p>
          <a:p>
            <a:pPr marL="0" marR="0" lvl="0" indent="0" algn="l" defTabSz="914400" rtl="0" eaLnBrk="1" fontAlgn="base" latinLnBrk="0" hangingPunct="1">
              <a:lnSpc>
                <a:spcPct val="150000"/>
              </a:lnSpc>
              <a:spcBef>
                <a:spcPts val="1000"/>
              </a:spcBef>
              <a:spcAft>
                <a:spcPct val="0"/>
              </a:spcAft>
              <a:buClrTx/>
              <a:buSzTx/>
              <a:buNone/>
              <a:defRPr/>
            </a:pPr>
            <a:r>
              <a:rPr kumimoji="0" lang="zh-CN" altLang="en-US" sz="2400" b="1" i="0" u="none" strike="noStrike" kern="1200" cap="none" spc="0" normalizeH="0" baseline="0" noProof="0" dirty="0" smtClean="0">
                <a:ln>
                  <a:noFill/>
                </a:ln>
                <a:solidFill>
                  <a:srgbClr val="FF0000"/>
                </a:solidFill>
                <a:effectLst/>
                <a:uLnTx/>
                <a:uFillTx/>
                <a:latin typeface="+mn-lt"/>
                <a:ea typeface="+mn-ea"/>
                <a:cs typeface="等线" pitchFamily="2" charset="-122"/>
              </a:rPr>
              <a:t>编</a:t>
            </a:r>
            <a:r>
              <a:rPr kumimoji="0" lang="zh-CN" altLang="en-US" sz="2400" b="1" i="0" u="none" strike="noStrike" kern="1200" cap="none" spc="0" normalizeH="0" baseline="0" noProof="0" dirty="0">
                <a:ln>
                  <a:noFill/>
                </a:ln>
                <a:solidFill>
                  <a:srgbClr val="FF0000"/>
                </a:solidFill>
                <a:effectLst/>
                <a:uLnTx/>
                <a:uFillTx/>
                <a:latin typeface="+mn-lt"/>
                <a:ea typeface="+mn-ea"/>
                <a:cs typeface="等线" pitchFamily="2" charset="-122"/>
              </a:rPr>
              <a:t>译命令：</a:t>
            </a:r>
            <a:endParaRPr kumimoji="0" lang="en-US" altLang="zh-CN" sz="2400" b="1" i="0" u="none" strike="noStrike" kern="1200" cap="none" spc="0" normalizeH="0" baseline="0" noProof="0" dirty="0">
              <a:ln>
                <a:noFill/>
              </a:ln>
              <a:solidFill>
                <a:srgbClr val="FF0000"/>
              </a:solidFill>
              <a:effectLst/>
              <a:uLnTx/>
              <a:uFillTx/>
              <a:latin typeface="+mn-lt"/>
              <a:ea typeface="+mn-ea"/>
              <a:cs typeface="等线" pitchFamily="2" charset="-122"/>
            </a:endParaRPr>
          </a:p>
          <a:p>
            <a:pPr marL="0" lvl="0" indent="0" eaLnBrk="1" hangingPunct="1">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例如 </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C:\</a:t>
            </a:r>
            <a:r>
              <a:rPr lang="en-US" altLang="zh-CN" dirty="0"/>
              <a:t>java\jdk1.8.0_201\bin\javac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等线" pitchFamily="2" charset="-122"/>
              </a:rPr>
              <a:t>Helloworld.java</a:t>
            </a:r>
            <a:r>
              <a:rPr kumimoji="0" lang="en-US" altLang="zh-CN" sz="2400" b="0" i="0" u="none" strike="noStrike" kern="1200" cap="none" spc="0" normalizeH="0" noProof="0" dirty="0" smtClean="0">
                <a:ln>
                  <a:noFill/>
                </a:ln>
                <a:solidFill>
                  <a:schemeClr val="tx1"/>
                </a:solidFill>
                <a:effectLst/>
                <a:uLnTx/>
                <a:uFillTx/>
                <a:latin typeface="+mn-lt"/>
                <a:ea typeface="+mn-ea"/>
                <a:cs typeface="等线" pitchFamily="2" charset="-122"/>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等线" pitchFamily="2" charset="-122"/>
              </a:rPr>
              <a:t>(</a:t>
            </a: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有后缀</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.java)</a:t>
            </a:r>
          </a:p>
          <a:p>
            <a:pPr marL="0" marR="0" lvl="0" indent="0" algn="l" defTabSz="914400" rtl="0" eaLnBrk="1" fontAlgn="base" latinLnBrk="0" hangingPunct="1">
              <a:lnSpc>
                <a:spcPct val="150000"/>
              </a:lnSpc>
              <a:spcBef>
                <a:spcPts val="1000"/>
              </a:spcBef>
              <a:spcAft>
                <a:spcPct val="0"/>
              </a:spcAft>
              <a:buClrTx/>
              <a:buSzTx/>
              <a:buNone/>
              <a:defRPr/>
            </a:pPr>
            <a:r>
              <a:rPr kumimoji="0" lang="zh-CN" altLang="en-US" sz="2400" b="1" i="0" u="none" strike="noStrike" kern="1200" cap="none" spc="0" normalizeH="0" baseline="0" noProof="0" dirty="0" smtClean="0">
                <a:ln>
                  <a:noFill/>
                </a:ln>
                <a:solidFill>
                  <a:srgbClr val="FF0000"/>
                </a:solidFill>
                <a:effectLst/>
                <a:uLnTx/>
                <a:uFillTx/>
                <a:latin typeface="+mn-lt"/>
                <a:ea typeface="+mn-ea"/>
                <a:cs typeface="等线" pitchFamily="2" charset="-122"/>
              </a:rPr>
              <a:t>运</a:t>
            </a:r>
            <a:r>
              <a:rPr kumimoji="0" lang="zh-CN" altLang="en-US" sz="2400" b="1" i="0" u="none" strike="noStrike" kern="1200" cap="none" spc="0" normalizeH="0" baseline="0" noProof="0" dirty="0">
                <a:ln>
                  <a:noFill/>
                </a:ln>
                <a:solidFill>
                  <a:srgbClr val="FF0000"/>
                </a:solidFill>
                <a:effectLst/>
                <a:uLnTx/>
                <a:uFillTx/>
                <a:latin typeface="+mn-lt"/>
                <a:ea typeface="+mn-ea"/>
                <a:cs typeface="等线" pitchFamily="2" charset="-122"/>
              </a:rPr>
              <a:t>行命令</a:t>
            </a:r>
            <a:r>
              <a:rPr kumimoji="0" lang="en-US" altLang="zh-CN" sz="2400" b="1" i="0" u="none" strike="noStrike" kern="1200" cap="none" spc="0" normalizeH="0" baseline="0" noProof="0" dirty="0">
                <a:ln>
                  <a:noFill/>
                </a:ln>
                <a:solidFill>
                  <a:srgbClr val="FF0000"/>
                </a:solidFill>
                <a:effectLst/>
                <a:uLnTx/>
                <a:uFillTx/>
                <a:latin typeface="+mn-lt"/>
                <a:ea typeface="+mn-ea"/>
                <a:cs typeface="等线" pitchFamily="2" charset="-122"/>
              </a:rPr>
              <a:t>:</a:t>
            </a:r>
          </a:p>
          <a:p>
            <a:pPr marL="0" lvl="0" indent="0" eaLnBrk="1" hangingPunct="1">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例如 </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C:\</a:t>
            </a:r>
            <a:r>
              <a:rPr lang="en-US" altLang="zh-CN" dirty="0" smtClean="0"/>
              <a:t>java\</a:t>
            </a:r>
            <a:r>
              <a:rPr lang="en-US" altLang="zh-CN" dirty="0"/>
              <a:t>jdk1.8.0_201</a:t>
            </a:r>
            <a:r>
              <a:rPr lang="en-US" altLang="zh-CN" dirty="0" smtClean="0"/>
              <a:t>\bin\java </a:t>
            </a:r>
            <a:r>
              <a:rPr kumimoji="0" lang="en-US" altLang="zh-CN" sz="2400" b="0" i="0" u="none" strike="noStrike" kern="1200" cap="none" spc="0" normalizeH="0" baseline="0" noProof="0" dirty="0" err="1">
                <a:ln>
                  <a:noFill/>
                </a:ln>
                <a:solidFill>
                  <a:schemeClr val="tx1"/>
                </a:solidFill>
                <a:effectLst/>
                <a:uLnTx/>
                <a:uFillTx/>
                <a:latin typeface="+mn-lt"/>
                <a:ea typeface="+mn-ea"/>
                <a:cs typeface="等线" pitchFamily="2" charset="-122"/>
              </a:rPr>
              <a:t>Helloworld</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等线" pitchFamily="2" charset="-122"/>
              </a:rPr>
              <a:t>没有后缀</a:t>
            </a:r>
            <a:r>
              <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rPr>
              <a:t>.class)</a:t>
            </a:r>
          </a:p>
          <a:p>
            <a:pPr marL="0" marR="0" lvl="0" indent="0" algn="l" defTabSz="914400" rtl="0" eaLnBrk="1" fontAlgn="base" latinLnBrk="0" hangingPunct="1">
              <a:lnSpc>
                <a:spcPct val="150000"/>
              </a:lnSpc>
              <a:spcBef>
                <a:spcPts val="100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等线" pitchFamily="2" charset="-122"/>
            </a:endParaRPr>
          </a:p>
        </p:txBody>
      </p:sp>
      <p:sp>
        <p:nvSpPr>
          <p:cNvPr id="49156"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FF0000"/>
                </a:solidFill>
                <a:latin typeface="Arial" panose="020B0604020202020204" pitchFamily="34" charset="0"/>
                <a:ea typeface="宋体" panose="02010600030101010101" pitchFamily="2" charset="-122"/>
              </a:rPr>
              <a:t>30</a:t>
            </a:fld>
            <a:endParaRPr lang="" altLang="zh-CN" sz="12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79550"/>
            <a:ext cx="8231188" cy="51022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100138"/>
            <a:ext cx="25241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50180" name="矩形 7"/>
          <p:cNvSpPr/>
          <p:nvPr/>
        </p:nvSpPr>
        <p:spPr>
          <a:xfrm>
            <a:off x="774700" y="1141413"/>
            <a:ext cx="2173288" cy="3698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2</a:t>
            </a:r>
            <a:r>
              <a:rPr lang="zh-CN" altLang="en-US" sz="1800" b="1" dirty="0">
                <a:solidFill>
                  <a:schemeClr val="bg1"/>
                </a:solidFill>
                <a:latin typeface="Arial" panose="020B0604020202020204" pitchFamily="34" charset="0"/>
                <a:ea typeface="宋体" panose="02010600030101010101" pitchFamily="2" charset="-122"/>
              </a:rPr>
              <a:t>、打开命令行窗口</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50181" name="矩形 8"/>
          <p:cNvSpPr/>
          <p:nvPr/>
        </p:nvSpPr>
        <p:spPr>
          <a:xfrm>
            <a:off x="536575" y="1530350"/>
            <a:ext cx="8202613" cy="21701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中提供的大多数可执行文件都能在命令行窗口中运行，</a:t>
            </a:r>
            <a:r>
              <a:rPr lang="en-US" altLang="zh-CN" sz="1800" dirty="0">
                <a:latin typeface="Arial" panose="020B0604020202020204" pitchFamily="34" charset="0"/>
                <a:ea typeface="宋体" panose="02010600030101010101" pitchFamily="2" charset="-122"/>
              </a:rPr>
              <a:t>javac.exe</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java.exe</a:t>
            </a:r>
            <a:r>
              <a:rPr lang="zh-CN" altLang="zh-CN" sz="1800" dirty="0">
                <a:latin typeface="Arial" panose="020B0604020202020204" pitchFamily="34" charset="0"/>
                <a:ea typeface="宋体" panose="02010600030101010101" pitchFamily="2" charset="-122"/>
              </a:rPr>
              <a:t>两个可执行命令也不例外。对于不同版本的</a:t>
            </a:r>
            <a:r>
              <a:rPr lang="en-US" altLang="zh-CN" sz="1800" dirty="0">
                <a:latin typeface="Arial" panose="020B0604020202020204" pitchFamily="34" charset="0"/>
                <a:ea typeface="宋体" panose="02010600030101010101" pitchFamily="2" charset="-122"/>
              </a:rPr>
              <a:t>Windows</a:t>
            </a:r>
            <a:r>
              <a:rPr lang="zh-CN" altLang="zh-CN" sz="1800" dirty="0">
                <a:latin typeface="Arial" panose="020B0604020202020204" pitchFamily="34" charset="0"/>
                <a:ea typeface="宋体" panose="02010600030101010101" pitchFamily="2" charset="-122"/>
              </a:rPr>
              <a:t>操作系统，启动命令行窗口的方式也不尽相同，这里以</a:t>
            </a:r>
            <a:r>
              <a:rPr lang="en-US" altLang="zh-CN" sz="1800" dirty="0">
                <a:latin typeface="Arial" panose="020B0604020202020204" pitchFamily="34" charset="0"/>
                <a:ea typeface="宋体" panose="02010600030101010101" pitchFamily="2" charset="-122"/>
              </a:rPr>
              <a:t>Windows 7</a:t>
            </a:r>
            <a:r>
              <a:rPr lang="zh-CN" altLang="zh-CN" sz="1800" dirty="0">
                <a:latin typeface="Arial" panose="020B0604020202020204" pitchFamily="34" charset="0"/>
                <a:ea typeface="宋体" panose="02010600030101010101" pitchFamily="2" charset="-122"/>
              </a:rPr>
              <a:t>操作系统为例进行讲解。</a:t>
            </a:r>
            <a:endParaRPr lang="en-US" altLang="zh-CN" sz="18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单击【开始】</a:t>
            </a:r>
            <a:r>
              <a:rPr lang="en-US" altLang="zh-CN" sz="1800" dirty="0">
                <a:latin typeface="Arial" panose="020B0604020202020204" pitchFamily="34" charset="0"/>
                <a:ea typeface="宋体" panose="02010600030101010101" pitchFamily="2" charset="-122"/>
                <a:sym typeface="Wingdings" panose="05000000000000000000" pitchFamily="2" charset="2"/>
              </a:rPr>
              <a:t></a:t>
            </a:r>
            <a:r>
              <a:rPr lang="zh-CN" altLang="zh-CN" sz="1800" dirty="0">
                <a:latin typeface="Arial" panose="020B0604020202020204" pitchFamily="34" charset="0"/>
                <a:ea typeface="宋体" panose="02010600030101010101" pitchFamily="2" charset="-122"/>
              </a:rPr>
              <a:t>【所有程序】</a:t>
            </a:r>
            <a:r>
              <a:rPr lang="en-US" altLang="zh-CN" sz="1800" dirty="0">
                <a:latin typeface="Arial" panose="020B0604020202020204" pitchFamily="34" charset="0"/>
                <a:ea typeface="宋体" panose="02010600030101010101" pitchFamily="2" charset="-122"/>
                <a:sym typeface="Wingdings" panose="05000000000000000000" pitchFamily="2" charset="2"/>
              </a:rPr>
              <a:t></a:t>
            </a:r>
            <a:r>
              <a:rPr lang="zh-CN" altLang="zh-CN" sz="1800" dirty="0">
                <a:latin typeface="Arial" panose="020B0604020202020204" pitchFamily="34" charset="0"/>
                <a:ea typeface="宋体" panose="02010600030101010101" pitchFamily="2" charset="-122"/>
              </a:rPr>
              <a:t>【附件】</a:t>
            </a:r>
            <a:r>
              <a:rPr lang="en-US" altLang="zh-CN" sz="1800" dirty="0">
                <a:latin typeface="Arial" panose="020B0604020202020204" pitchFamily="34" charset="0"/>
                <a:ea typeface="宋体" panose="02010600030101010101" pitchFamily="2" charset="-122"/>
                <a:sym typeface="Wingdings" panose="05000000000000000000" pitchFamily="2" charset="2"/>
              </a:rPr>
              <a:t></a:t>
            </a:r>
            <a:r>
              <a:rPr lang="zh-CN" altLang="zh-CN" sz="1800" dirty="0">
                <a:latin typeface="Arial" panose="020B0604020202020204" pitchFamily="34" charset="0"/>
                <a:ea typeface="宋体" panose="02010600030101010101" pitchFamily="2" charset="-122"/>
              </a:rPr>
              <a:t>【运行】（或者使用快捷键</a:t>
            </a:r>
            <a:r>
              <a:rPr lang="en-US" altLang="zh-CN" sz="1800" dirty="0">
                <a:latin typeface="Arial" panose="020B0604020202020204" pitchFamily="34" charset="0"/>
                <a:ea typeface="宋体" panose="02010600030101010101" pitchFamily="2" charset="-122"/>
              </a:rPr>
              <a:t>Win+R</a:t>
            </a:r>
            <a:r>
              <a:rPr lang="zh-CN" altLang="zh-CN" sz="1800" dirty="0">
                <a:latin typeface="Arial" panose="020B0604020202020204" pitchFamily="34" charset="0"/>
                <a:ea typeface="宋体" panose="02010600030101010101" pitchFamily="2" charset="-122"/>
              </a:rPr>
              <a:t>），在运行窗口中输入“</a:t>
            </a:r>
            <a:r>
              <a:rPr lang="en-US" altLang="zh-CN" sz="1800" dirty="0">
                <a:latin typeface="Arial" panose="020B0604020202020204" pitchFamily="34" charset="0"/>
                <a:ea typeface="宋体" panose="02010600030101010101" pitchFamily="2" charset="-122"/>
              </a:rPr>
              <a:t>cmd</a:t>
            </a:r>
            <a:r>
              <a:rPr lang="zh-CN"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pic>
        <p:nvPicPr>
          <p:cNvPr id="50183" name="图片 1"/>
          <p:cNvPicPr>
            <a:picLocks noChangeAspect="1"/>
          </p:cNvPicPr>
          <p:nvPr/>
        </p:nvPicPr>
        <p:blipFill>
          <a:blip r:embed="rId2"/>
          <a:stretch>
            <a:fillRect/>
          </a:stretch>
        </p:blipFill>
        <p:spPr>
          <a:xfrm>
            <a:off x="2452688" y="3717925"/>
            <a:ext cx="4067175" cy="2486025"/>
          </a:xfrm>
          <a:prstGeom prst="rect">
            <a:avLst/>
          </a:prstGeom>
          <a:noFill/>
          <a:ln w="9525">
            <a:noFill/>
          </a:ln>
        </p:spPr>
      </p:pic>
      <p:sp>
        <p:nvSpPr>
          <p:cNvPr id="12"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sp>
        <p:nvSpPr>
          <p:cNvPr id="50185"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31</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9750" y="1446213"/>
            <a:ext cx="8085138" cy="42735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1203" name="矩形 8"/>
          <p:cNvSpPr/>
          <p:nvPr/>
        </p:nvSpPr>
        <p:spPr>
          <a:xfrm>
            <a:off x="539750" y="1651000"/>
            <a:ext cx="8274050" cy="454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单击</a:t>
            </a:r>
            <a:r>
              <a:rPr lang="zh-CN" altLang="en-US" sz="1800" dirty="0">
                <a:latin typeface="Arial" panose="020B0604020202020204" pitchFamily="34" charset="0"/>
                <a:ea typeface="宋体" panose="02010600030101010101" pitchFamily="2" charset="-122"/>
              </a:rPr>
              <a:t>上图运行窗口</a:t>
            </a:r>
            <a:r>
              <a:rPr lang="zh-CN" altLang="zh-CN" sz="1800" dirty="0">
                <a:latin typeface="Arial" panose="020B0604020202020204" pitchFamily="34" charset="0"/>
                <a:ea typeface="宋体" panose="02010600030101010101" pitchFamily="2" charset="-122"/>
              </a:rPr>
              <a:t>的【确定】按钮进入命令行窗口</a:t>
            </a:r>
            <a:r>
              <a:rPr lang="zh-CN" altLang="en-US" sz="1800" dirty="0">
                <a:latin typeface="Arial" panose="020B0604020202020204" pitchFamily="34" charset="0"/>
                <a:ea typeface="宋体" panose="02010600030101010101" pitchFamily="2" charset="-122"/>
              </a:rPr>
              <a:t>，如下图所示：</a:t>
            </a:r>
            <a:endParaRPr lang="en-US" altLang="zh-CN" sz="1800" dirty="0">
              <a:latin typeface="Arial" panose="020B0604020202020204" pitchFamily="34" charset="0"/>
              <a:ea typeface="宋体" panose="02010600030101010101" pitchFamily="2" charset="-122"/>
            </a:endParaRPr>
          </a:p>
        </p:txBody>
      </p:sp>
      <p:sp>
        <p:nvSpPr>
          <p:cNvPr id="9"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pic>
        <p:nvPicPr>
          <p:cNvPr id="51205" name="图片 5"/>
          <p:cNvPicPr>
            <a:picLocks noChangeAspect="1"/>
          </p:cNvPicPr>
          <p:nvPr/>
        </p:nvPicPr>
        <p:blipFill>
          <a:blip r:embed="rId2"/>
          <a:stretch>
            <a:fillRect/>
          </a:stretch>
        </p:blipFill>
        <p:spPr>
          <a:xfrm>
            <a:off x="1100138" y="2484438"/>
            <a:ext cx="6299200" cy="2197100"/>
          </a:xfrm>
          <a:prstGeom prst="rect">
            <a:avLst/>
          </a:prstGeom>
          <a:noFill/>
          <a:ln w="9525">
            <a:noFill/>
          </a:ln>
        </p:spPr>
      </p:pic>
      <p:sp>
        <p:nvSpPr>
          <p:cNvPr id="51206"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32</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79550"/>
            <a:ext cx="8231188" cy="44005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100138"/>
            <a:ext cx="3651250"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52228" name="矩形 7"/>
          <p:cNvSpPr/>
          <p:nvPr/>
        </p:nvSpPr>
        <p:spPr>
          <a:xfrm>
            <a:off x="774700" y="1141413"/>
            <a:ext cx="3444875" cy="3698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3</a:t>
            </a:r>
            <a:r>
              <a:rPr lang="zh-CN" altLang="en-US" sz="1800" b="1" dirty="0">
                <a:solidFill>
                  <a:schemeClr val="bg1"/>
                </a:solidFill>
                <a:latin typeface="Arial" panose="020B0604020202020204" pitchFamily="34" charset="0"/>
                <a:ea typeface="宋体" panose="02010600030101010101" pitchFamily="2" charset="-122"/>
              </a:rPr>
              <a:t>、进入</a:t>
            </a:r>
            <a:r>
              <a:rPr lang="en-US" altLang="zh-CN" sz="1800" b="1" dirty="0">
                <a:solidFill>
                  <a:schemeClr val="bg1"/>
                </a:solidFill>
                <a:latin typeface="Arial" panose="020B0604020202020204" pitchFamily="34" charset="0"/>
                <a:ea typeface="宋体" panose="02010600030101010101" pitchFamily="2" charset="-122"/>
              </a:rPr>
              <a:t>JDK</a:t>
            </a:r>
            <a:r>
              <a:rPr lang="zh-CN" altLang="en-US" sz="1800" b="1" dirty="0">
                <a:solidFill>
                  <a:schemeClr val="bg1"/>
                </a:solidFill>
                <a:latin typeface="Arial" panose="020B0604020202020204" pitchFamily="34" charset="0"/>
                <a:ea typeface="宋体" panose="02010600030101010101" pitchFamily="2" charset="-122"/>
              </a:rPr>
              <a:t>安装目录的</a:t>
            </a:r>
            <a:r>
              <a:rPr lang="en-US" altLang="zh-CN" sz="1800" b="1" dirty="0">
                <a:solidFill>
                  <a:schemeClr val="bg1"/>
                </a:solidFill>
                <a:latin typeface="Arial" panose="020B0604020202020204" pitchFamily="34" charset="0"/>
                <a:ea typeface="宋体" panose="02010600030101010101" pitchFamily="2" charset="-122"/>
              </a:rPr>
              <a:t>bin</a:t>
            </a:r>
            <a:r>
              <a:rPr lang="zh-CN" altLang="en-US" sz="1800" b="1" dirty="0">
                <a:solidFill>
                  <a:schemeClr val="bg1"/>
                </a:solidFill>
                <a:latin typeface="Arial" panose="020B0604020202020204" pitchFamily="34" charset="0"/>
                <a:ea typeface="宋体" panose="02010600030101010101" pitchFamily="2" charset="-122"/>
              </a:rPr>
              <a:t>目录</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52229" name="矩形 8"/>
          <p:cNvSpPr/>
          <p:nvPr/>
        </p:nvSpPr>
        <p:spPr>
          <a:xfrm>
            <a:off x="536575" y="1616075"/>
            <a:ext cx="8202613" cy="9223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要对编写好的</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程序进行编译和运行，首先需要进入</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文件所在的目录，即</a:t>
            </a:r>
            <a:r>
              <a:rPr lang="en-US" altLang="zh-CN" sz="1800" dirty="0">
                <a:latin typeface="Arial" panose="020B0604020202020204" pitchFamily="34" charset="0"/>
                <a:ea typeface="宋体" panose="02010600030101010101" pitchFamily="2" charset="-122"/>
              </a:rPr>
              <a:t>JDK</a:t>
            </a:r>
            <a:r>
              <a:rPr lang="zh-CN" altLang="zh-CN" sz="1800" dirty="0">
                <a:latin typeface="Arial" panose="020B0604020202020204" pitchFamily="34" charset="0"/>
                <a:ea typeface="宋体" panose="02010600030101010101" pitchFamily="2" charset="-122"/>
              </a:rPr>
              <a:t>安装目录下的</a:t>
            </a:r>
            <a:r>
              <a:rPr lang="en-US" altLang="zh-CN" sz="1800" dirty="0">
                <a:latin typeface="Arial" panose="020B0604020202020204" pitchFamily="34" charset="0"/>
                <a:ea typeface="宋体" panose="02010600030101010101" pitchFamily="2" charset="-122"/>
              </a:rPr>
              <a:t>bin</a:t>
            </a:r>
            <a:r>
              <a:rPr lang="zh-CN" altLang="zh-CN" sz="1800" dirty="0">
                <a:latin typeface="Arial" panose="020B0604020202020204" pitchFamily="34" charset="0"/>
                <a:ea typeface="宋体" panose="02010600030101010101" pitchFamily="2" charset="-122"/>
              </a:rPr>
              <a:t>目录。在命令行窗口输入下面的命令</a:t>
            </a:r>
            <a:r>
              <a:rPr lang="zh-CN" altLang="en-US" sz="1800" dirty="0">
                <a:latin typeface="Arial" panose="020B0604020202020204" pitchFamily="34" charset="0"/>
                <a:ea typeface="宋体" panose="02010600030101010101" pitchFamily="2" charset="-122"/>
              </a:rPr>
              <a:t>：</a:t>
            </a:r>
            <a:endParaRPr lang="zh-CN" altLang="zh-CN" sz="1800" dirty="0">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2231" name="矩形 16"/>
          <p:cNvSpPr/>
          <p:nvPr/>
        </p:nvSpPr>
        <p:spPr>
          <a:xfrm>
            <a:off x="639763" y="2582863"/>
            <a:ext cx="8005762" cy="400050"/>
          </a:xfrm>
          <a:prstGeom prst="rect">
            <a:avLst/>
          </a:prstGeom>
          <a:solidFill>
            <a:srgbClr val="E7F4FF"/>
          </a:solidFill>
          <a:ln w="2857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endParaRPr lang="zh-CN" altLang="en-US" sz="1800" dirty="0">
              <a:latin typeface="Arial" panose="020B0604020202020204" pitchFamily="34" charset="0"/>
              <a:ea typeface="宋体" panose="02010600030101010101" pitchFamily="2" charset="-122"/>
            </a:endParaRPr>
          </a:p>
        </p:txBody>
      </p:sp>
      <p:sp>
        <p:nvSpPr>
          <p:cNvPr id="52232" name="矩形 4"/>
          <p:cNvSpPr/>
          <p:nvPr/>
        </p:nvSpPr>
        <p:spPr>
          <a:xfrm>
            <a:off x="687388" y="2538413"/>
            <a:ext cx="7104062" cy="4730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50000"/>
              </a:lnSpc>
              <a:spcBef>
                <a:spcPct val="0"/>
              </a:spcBef>
              <a:buFontTx/>
              <a:buNone/>
            </a:pPr>
            <a:r>
              <a:rPr lang="en-US" altLang="zh-CN" sz="1800" b="1" dirty="0">
                <a:solidFill>
                  <a:srgbClr val="00B0F0"/>
                </a:solidFill>
                <a:latin typeface="Lucida Sans Unicode" panose="020B0602030504020204" pitchFamily="34" charset="0"/>
                <a:ea typeface="微软雅黑" panose="020B0503020204020204" pitchFamily="34" charset="-122"/>
              </a:rPr>
              <a:t>cd C:\Program Files\Java\jdk1.8.0_201\bin</a:t>
            </a:r>
            <a:endParaRPr lang="zh-CN" altLang="zh-CN" sz="1800" b="1" dirty="0">
              <a:solidFill>
                <a:srgbClr val="00B0F0"/>
              </a:solidFill>
              <a:latin typeface="Lucida Sans Unicode" panose="020B0602030504020204" pitchFamily="34" charset="0"/>
              <a:ea typeface="微软雅黑" panose="020B0503020204020204" pitchFamily="34" charset="-122"/>
            </a:endParaRPr>
          </a:p>
        </p:txBody>
      </p:sp>
      <p:sp>
        <p:nvSpPr>
          <p:cNvPr id="52233" name="矩形 8"/>
          <p:cNvSpPr/>
          <p:nvPr/>
        </p:nvSpPr>
        <p:spPr>
          <a:xfrm>
            <a:off x="539750" y="2959100"/>
            <a:ext cx="8204200" cy="5080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进入指定的目录</a:t>
            </a:r>
            <a:r>
              <a:rPr lang="zh-CN"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sp>
        <p:nvSpPr>
          <p:cNvPr id="15"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pic>
        <p:nvPicPr>
          <p:cNvPr id="52235" name="图片 12" descr="C:\Users\admin\Documents\WXWork\1688852668087049\Cache\Image\2020-04\FB92F5EB607B46C1246145C5FC81F7BC.png"/>
          <p:cNvPicPr>
            <a:picLocks noChangeAspect="1"/>
          </p:cNvPicPr>
          <p:nvPr/>
        </p:nvPicPr>
        <p:blipFill>
          <a:blip r:embed="rId2"/>
          <a:stretch>
            <a:fillRect/>
          </a:stretch>
        </p:blipFill>
        <p:spPr>
          <a:xfrm>
            <a:off x="1169988" y="3679825"/>
            <a:ext cx="6827837" cy="2081213"/>
          </a:xfrm>
          <a:prstGeom prst="rect">
            <a:avLst/>
          </a:prstGeom>
          <a:noFill/>
          <a:ln w="9525">
            <a:noFill/>
          </a:ln>
        </p:spPr>
      </p:pic>
      <p:sp>
        <p:nvSpPr>
          <p:cNvPr id="52236"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33</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662113"/>
            <a:ext cx="8231188" cy="4400550"/>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100138"/>
            <a:ext cx="24606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53252" name="矩形 7"/>
          <p:cNvSpPr/>
          <p:nvPr/>
        </p:nvSpPr>
        <p:spPr>
          <a:xfrm>
            <a:off x="774700" y="1141413"/>
            <a:ext cx="2220913" cy="3698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4</a:t>
            </a:r>
            <a:r>
              <a:rPr lang="zh-CN" altLang="en-US" sz="1800" b="1" dirty="0">
                <a:solidFill>
                  <a:schemeClr val="bg1"/>
                </a:solidFill>
                <a:latin typeface="Arial" panose="020B0604020202020204" pitchFamily="34" charset="0"/>
                <a:ea typeface="宋体" panose="02010600030101010101" pitchFamily="2" charset="-122"/>
              </a:rPr>
              <a:t>、编译</a:t>
            </a:r>
            <a:r>
              <a:rPr lang="en-US" altLang="zh-CN" sz="1800" b="1" dirty="0">
                <a:solidFill>
                  <a:schemeClr val="bg1"/>
                </a:solidFill>
                <a:latin typeface="Arial" panose="020B0604020202020204" pitchFamily="34" charset="0"/>
                <a:ea typeface="宋体" panose="02010600030101010101" pitchFamily="2" charset="-122"/>
              </a:rPr>
              <a:t>Java</a:t>
            </a:r>
            <a:r>
              <a:rPr lang="zh-CN" altLang="en-US" sz="1800" b="1" dirty="0">
                <a:solidFill>
                  <a:schemeClr val="bg1"/>
                </a:solidFill>
                <a:latin typeface="Arial" panose="020B0604020202020204" pitchFamily="34" charset="0"/>
                <a:ea typeface="宋体" panose="02010600030101010101" pitchFamily="2" charset="-122"/>
              </a:rPr>
              <a:t>源文件</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3254" name="矩形 8"/>
          <p:cNvSpPr/>
          <p:nvPr/>
        </p:nvSpPr>
        <p:spPr>
          <a:xfrm>
            <a:off x="539750" y="1662113"/>
            <a:ext cx="8204200"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在命令行窗口中输入“</a:t>
            </a:r>
            <a:r>
              <a:rPr lang="en-US" altLang="zh-CN" sz="1800" dirty="0">
                <a:latin typeface="Arial" panose="020B0604020202020204" pitchFamily="34" charset="0"/>
                <a:ea typeface="宋体" panose="02010600030101010101" pitchFamily="2" charset="-122"/>
              </a:rPr>
              <a:t>javac HelloWorld.java</a:t>
            </a:r>
            <a:r>
              <a:rPr lang="zh-CN" altLang="zh-CN" sz="1800" dirty="0">
                <a:latin typeface="Arial" panose="020B0604020202020204" pitchFamily="34" charset="0"/>
                <a:ea typeface="宋体" panose="02010600030101010101" pitchFamily="2" charset="-122"/>
              </a:rPr>
              <a:t>”命令，对源文件进行编译。</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sp>
        <p:nvSpPr>
          <p:cNvPr id="53255" name="矩形 8"/>
          <p:cNvSpPr/>
          <p:nvPr/>
        </p:nvSpPr>
        <p:spPr>
          <a:xfrm>
            <a:off x="541338" y="4849813"/>
            <a:ext cx="8202612" cy="8699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上面的</a:t>
            </a:r>
            <a:r>
              <a:rPr lang="en-US" altLang="zh-CN" sz="1800" dirty="0">
                <a:latin typeface="Arial" panose="020B0604020202020204" pitchFamily="34" charset="0"/>
                <a:ea typeface="宋体" panose="02010600030101010101" pitchFamily="2" charset="-122"/>
              </a:rPr>
              <a:t>javac</a:t>
            </a:r>
            <a:r>
              <a:rPr lang="zh-CN" altLang="zh-CN" sz="1800" dirty="0">
                <a:latin typeface="Arial" panose="020B0604020202020204" pitchFamily="34" charset="0"/>
                <a:ea typeface="宋体" panose="02010600030101010101" pitchFamily="2" charset="-122"/>
              </a:rPr>
              <a:t>命令执行完毕后，会在</a:t>
            </a:r>
            <a:r>
              <a:rPr lang="en-US" altLang="zh-CN" sz="1800" dirty="0">
                <a:latin typeface="Arial" panose="020B0604020202020204" pitchFamily="34" charset="0"/>
                <a:ea typeface="宋体" panose="02010600030101010101" pitchFamily="2" charset="-122"/>
              </a:rPr>
              <a:t>bin</a:t>
            </a:r>
            <a:r>
              <a:rPr lang="zh-CN" altLang="zh-CN" sz="1800" dirty="0">
                <a:latin typeface="Arial" panose="020B0604020202020204" pitchFamily="34" charset="0"/>
                <a:ea typeface="宋体" panose="02010600030101010101" pitchFamily="2" charset="-122"/>
              </a:rPr>
              <a:t>目录下生成一个字节码文件“</a:t>
            </a:r>
            <a:r>
              <a:rPr lang="en-US" altLang="zh-CN" sz="1800" dirty="0">
                <a:latin typeface="Arial" panose="020B0604020202020204" pitchFamily="34" charset="0"/>
                <a:ea typeface="宋体" panose="02010600030101010101" pitchFamily="2" charset="-122"/>
              </a:rPr>
              <a:t>HelloWorld.class</a:t>
            </a:r>
            <a:r>
              <a:rPr lang="zh-CN" altLang="zh-CN" sz="1800" dirty="0">
                <a:latin typeface="Arial" panose="020B0604020202020204" pitchFamily="34" charset="0"/>
                <a:ea typeface="宋体" panose="02010600030101010101" pitchFamily="2" charset="-122"/>
              </a:rPr>
              <a:t>”。</a:t>
            </a:r>
          </a:p>
        </p:txBody>
      </p:sp>
      <p:sp>
        <p:nvSpPr>
          <p:cNvPr id="13"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pic>
        <p:nvPicPr>
          <p:cNvPr id="53257" name="图片 10" descr="手机屏幕截图&#10;&#10;描述已自动生成"/>
          <p:cNvPicPr>
            <a:picLocks noChangeAspect="1"/>
          </p:cNvPicPr>
          <p:nvPr/>
        </p:nvPicPr>
        <p:blipFill>
          <a:blip r:embed="rId2"/>
          <a:stretch>
            <a:fillRect/>
          </a:stretch>
        </p:blipFill>
        <p:spPr>
          <a:xfrm>
            <a:off x="1355725" y="2584450"/>
            <a:ext cx="6573838" cy="2079625"/>
          </a:xfrm>
          <a:prstGeom prst="rect">
            <a:avLst/>
          </a:prstGeom>
          <a:noFill/>
          <a:ln w="9525">
            <a:noFill/>
          </a:ln>
        </p:spPr>
      </p:pic>
      <p:sp>
        <p:nvSpPr>
          <p:cNvPr id="53258"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34</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79550"/>
            <a:ext cx="8231188" cy="50911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100138"/>
            <a:ext cx="24606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54276" name="矩形 7"/>
          <p:cNvSpPr/>
          <p:nvPr/>
        </p:nvSpPr>
        <p:spPr>
          <a:xfrm>
            <a:off x="774700" y="1141413"/>
            <a:ext cx="1989138" cy="3698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5</a:t>
            </a:r>
            <a:r>
              <a:rPr lang="zh-CN" altLang="en-US" sz="1800" b="1" dirty="0">
                <a:solidFill>
                  <a:schemeClr val="bg1"/>
                </a:solidFill>
                <a:latin typeface="Arial" panose="020B0604020202020204" pitchFamily="34" charset="0"/>
                <a:ea typeface="宋体" panose="02010600030101010101" pitchFamily="2" charset="-122"/>
              </a:rPr>
              <a:t>、运行</a:t>
            </a:r>
            <a:r>
              <a:rPr lang="en-US" altLang="zh-CN" sz="1800" b="1" dirty="0">
                <a:solidFill>
                  <a:schemeClr val="bg1"/>
                </a:solidFill>
                <a:latin typeface="Arial" panose="020B0604020202020204" pitchFamily="34" charset="0"/>
                <a:ea typeface="宋体" panose="02010600030101010101" pitchFamily="2" charset="-122"/>
              </a:rPr>
              <a:t>Java</a:t>
            </a:r>
            <a:r>
              <a:rPr lang="zh-CN" altLang="en-US" sz="1800" b="1" dirty="0">
                <a:solidFill>
                  <a:schemeClr val="bg1"/>
                </a:solidFill>
                <a:latin typeface="Arial" panose="020B0604020202020204" pitchFamily="34" charset="0"/>
                <a:ea typeface="宋体" panose="02010600030101010101" pitchFamily="2" charset="-122"/>
              </a:rPr>
              <a:t>程序</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4278" name="矩形 8"/>
          <p:cNvSpPr/>
          <p:nvPr/>
        </p:nvSpPr>
        <p:spPr>
          <a:xfrm>
            <a:off x="539750" y="1512888"/>
            <a:ext cx="8204200" cy="9223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在命令行窗口中输入“</a:t>
            </a:r>
            <a:r>
              <a:rPr lang="en-US" altLang="zh-CN" sz="1800" dirty="0">
                <a:latin typeface="Arial" panose="020B0604020202020204" pitchFamily="34" charset="0"/>
                <a:ea typeface="宋体" panose="02010600030101010101" pitchFamily="2" charset="-122"/>
              </a:rPr>
              <a:t>java HelloWorld</a:t>
            </a:r>
            <a:r>
              <a:rPr lang="zh-CN" altLang="zh-CN" sz="1800" dirty="0">
                <a:latin typeface="Arial" panose="020B0604020202020204" pitchFamily="34" charset="0"/>
                <a:ea typeface="宋体" panose="02010600030101010101" pitchFamily="2" charset="-122"/>
              </a:rPr>
              <a:t>”命令，运行编译好的字节码文件。</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sp>
        <p:nvSpPr>
          <p:cNvPr id="54279" name="矩形 8"/>
          <p:cNvSpPr/>
          <p:nvPr/>
        </p:nvSpPr>
        <p:spPr>
          <a:xfrm>
            <a:off x="533400" y="3983038"/>
            <a:ext cx="8202613" cy="258603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上面的步骤演示了一个</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程序编写、编译以及运行的过程。其中有两点需要注意：第一，在使用</a:t>
            </a:r>
            <a:r>
              <a:rPr lang="en-US" altLang="zh-CN" sz="1800" dirty="0">
                <a:latin typeface="Arial" panose="020B0604020202020204" pitchFamily="34" charset="0"/>
                <a:ea typeface="宋体" panose="02010600030101010101" pitchFamily="2" charset="-122"/>
              </a:rPr>
              <a:t>javac</a:t>
            </a:r>
            <a:r>
              <a:rPr lang="zh-CN" altLang="zh-CN" sz="1800" dirty="0">
                <a:latin typeface="Arial" panose="020B0604020202020204" pitchFamily="34" charset="0"/>
                <a:ea typeface="宋体" panose="02010600030101010101" pitchFamily="2" charset="-122"/>
              </a:rPr>
              <a:t>命令进行编译时，需要输入完整的文件名，如上例中的程序在编译时需要输入“</a:t>
            </a:r>
            <a:r>
              <a:rPr lang="en-US" altLang="zh-CN" sz="1800" dirty="0">
                <a:latin typeface="Arial" panose="020B0604020202020204" pitchFamily="34" charset="0"/>
                <a:ea typeface="宋体" panose="02010600030101010101" pitchFamily="2" charset="-122"/>
              </a:rPr>
              <a:t>javac HelloWorld.java</a:t>
            </a:r>
            <a:r>
              <a:rPr lang="zh-CN" altLang="zh-CN" sz="1800" dirty="0">
                <a:latin typeface="Arial" panose="020B0604020202020204" pitchFamily="34" charset="0"/>
                <a:ea typeface="宋体" panose="02010600030101010101" pitchFamily="2" charset="-122"/>
              </a:rPr>
              <a:t>”；第二，在使用</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命令运行程序时，需要的是类名，而非完整的文件名，如上例中的程序在运行时，只需要输入“</a:t>
            </a:r>
            <a:r>
              <a:rPr lang="en-US" altLang="zh-CN" sz="1800" dirty="0">
                <a:latin typeface="Arial" panose="020B0604020202020204" pitchFamily="34" charset="0"/>
                <a:ea typeface="宋体" panose="02010600030101010101" pitchFamily="2" charset="-122"/>
              </a:rPr>
              <a:t>java HelloWorld</a:t>
            </a:r>
            <a:r>
              <a:rPr lang="zh-CN" altLang="zh-CN" sz="1800" dirty="0">
                <a:latin typeface="Arial" panose="020B0604020202020204" pitchFamily="34" charset="0"/>
                <a:ea typeface="宋体" panose="02010600030101010101" pitchFamily="2" charset="-122"/>
              </a:rPr>
              <a:t>”就可以了，后面千万不可加上“</a:t>
            </a:r>
            <a:r>
              <a:rPr lang="en-US" altLang="zh-CN" sz="1800" dirty="0">
                <a:latin typeface="Arial" panose="020B0604020202020204" pitchFamily="34" charset="0"/>
                <a:ea typeface="宋体" panose="02010600030101010101" pitchFamily="2" charset="-122"/>
              </a:rPr>
              <a:t>.class</a:t>
            </a:r>
            <a:r>
              <a:rPr lang="zh-CN" altLang="zh-CN" sz="1800" dirty="0">
                <a:latin typeface="Arial" panose="020B0604020202020204" pitchFamily="34" charset="0"/>
                <a:ea typeface="宋体" panose="02010600030101010101" pitchFamily="2" charset="-122"/>
              </a:rPr>
              <a:t>”，否则程序会报错。</a:t>
            </a:r>
          </a:p>
        </p:txBody>
      </p:sp>
      <p:sp>
        <p:nvSpPr>
          <p:cNvPr id="13"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pic>
        <p:nvPicPr>
          <p:cNvPr id="54281" name="图片 10" descr="手机屏幕截图&#10;&#10;描述已自动生成"/>
          <p:cNvPicPr>
            <a:picLocks noChangeAspect="1"/>
          </p:cNvPicPr>
          <p:nvPr/>
        </p:nvPicPr>
        <p:blipFill>
          <a:blip r:embed="rId2"/>
          <a:stretch>
            <a:fillRect/>
          </a:stretch>
        </p:blipFill>
        <p:spPr>
          <a:xfrm>
            <a:off x="2530475" y="1974850"/>
            <a:ext cx="5570538" cy="2008188"/>
          </a:xfrm>
          <a:prstGeom prst="rect">
            <a:avLst/>
          </a:prstGeom>
          <a:noFill/>
          <a:ln w="9525">
            <a:noFill/>
          </a:ln>
        </p:spPr>
      </p:pic>
      <p:sp>
        <p:nvSpPr>
          <p:cNvPr id="54282"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35</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249238" y="1476375"/>
            <a:ext cx="8680450" cy="47228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8"/>
          <p:cNvSpPr/>
          <p:nvPr/>
        </p:nvSpPr>
        <p:spPr bwMode="auto">
          <a:xfrm>
            <a:off x="584200" y="1192213"/>
            <a:ext cx="1843088"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55300" name="矩形 7"/>
          <p:cNvSpPr/>
          <p:nvPr/>
        </p:nvSpPr>
        <p:spPr>
          <a:xfrm>
            <a:off x="774700" y="1247775"/>
            <a:ext cx="1365250"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dirty="0">
                <a:solidFill>
                  <a:schemeClr val="bg1"/>
                </a:solidFill>
                <a:latin typeface="Arial" panose="020B0604020202020204" pitchFamily="34" charset="0"/>
                <a:ea typeface="宋体" panose="02010600030101010101" pitchFamily="2" charset="-122"/>
                <a:sym typeface="Wingdings" panose="05000000000000000000" pitchFamily="2" charset="2"/>
              </a:rPr>
              <a:t></a:t>
            </a:r>
            <a:r>
              <a:rPr lang="zh-CN" altLang="en-US" sz="18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脚下留心</a:t>
            </a:r>
            <a:endParaRPr lang="zh-CN" altLang="zh-CN" sz="1800" b="1" dirty="0">
              <a:solidFill>
                <a:schemeClr val="bg1"/>
              </a:solidFill>
              <a:latin typeface="微软雅黑" panose="020B0503020204020204" pitchFamily="34" charset="-122"/>
              <a:ea typeface="微软雅黑" panose="020B0503020204020204" pitchFamily="34" charset="-122"/>
            </a:endParaRPr>
          </a:p>
        </p:txBody>
      </p:sp>
      <p:sp>
        <p:nvSpPr>
          <p:cNvPr id="55301" name="矩形 8"/>
          <p:cNvSpPr/>
          <p:nvPr/>
        </p:nvSpPr>
        <p:spPr>
          <a:xfrm>
            <a:off x="249238" y="1770063"/>
            <a:ext cx="8680450" cy="8112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ts val="28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在使用</a:t>
            </a:r>
            <a:r>
              <a:rPr lang="en-US" altLang="zh-CN" sz="1800" dirty="0">
                <a:latin typeface="Arial" panose="020B0604020202020204" pitchFamily="34" charset="0"/>
                <a:ea typeface="宋体" panose="02010600030101010101" pitchFamily="2" charset="-122"/>
              </a:rPr>
              <a:t>javac</a:t>
            </a:r>
            <a:r>
              <a:rPr lang="zh-CN" altLang="zh-CN" sz="1800" dirty="0">
                <a:latin typeface="Arial" panose="020B0604020202020204" pitchFamily="34" charset="0"/>
                <a:ea typeface="宋体" panose="02010600030101010101" pitchFamily="2" charset="-122"/>
              </a:rPr>
              <a:t>命令编译文件</a:t>
            </a:r>
            <a:r>
              <a:rPr lang="en-US" altLang="zh-CN" sz="1800" dirty="0">
                <a:latin typeface="Arial" panose="020B0604020202020204" pitchFamily="34" charset="0"/>
                <a:ea typeface="宋体" panose="02010600030101010101" pitchFamily="2" charset="-122"/>
              </a:rPr>
              <a:t>1-1</a:t>
            </a:r>
            <a:r>
              <a:rPr lang="zh-CN" altLang="zh-CN" sz="1800" dirty="0">
                <a:latin typeface="Arial" panose="020B0604020202020204" pitchFamily="34" charset="0"/>
                <a:ea typeface="宋体" panose="02010600030101010101" pitchFamily="2" charset="-122"/>
              </a:rPr>
              <a:t>中的程序时，有可能会出现“找不到文件”的错误，如</a:t>
            </a:r>
            <a:r>
              <a:rPr lang="zh-CN" altLang="en-US" sz="1800" dirty="0">
                <a:latin typeface="Arial" panose="020B0604020202020204" pitchFamily="34" charset="0"/>
                <a:ea typeface="宋体" panose="02010600030101010101" pitchFamily="2" charset="-122"/>
              </a:rPr>
              <a:t>下图所示</a:t>
            </a:r>
            <a:r>
              <a:rPr lang="zh-CN" altLang="zh-CN" sz="1800" dirty="0">
                <a:latin typeface="宋体" panose="02010600030101010101" pitchFamily="2" charset="-122"/>
                <a:ea typeface="宋体" panose="02010600030101010101" pitchFamily="2" charset="-122"/>
              </a:rPr>
              <a:t>：</a:t>
            </a:r>
          </a:p>
        </p:txBody>
      </p:sp>
      <p:sp>
        <p:nvSpPr>
          <p:cNvPr id="55302" name="矩形 8"/>
          <p:cNvSpPr/>
          <p:nvPr/>
        </p:nvSpPr>
        <p:spPr>
          <a:xfrm>
            <a:off x="249238" y="4283075"/>
            <a:ext cx="8680450" cy="11191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ts val="28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出现这样的错误很有可能是因为文件的扩展名被隐藏了，使文本文件在重命名为“</a:t>
            </a:r>
            <a:r>
              <a:rPr lang="en-US" altLang="zh-CN" sz="1800" dirty="0">
                <a:latin typeface="Arial" panose="020B0604020202020204" pitchFamily="34" charset="0"/>
                <a:ea typeface="宋体" panose="02010600030101010101" pitchFamily="2" charset="-122"/>
              </a:rPr>
              <a:t>HelloWorld.java</a:t>
            </a:r>
            <a:r>
              <a:rPr lang="zh-CN" altLang="zh-CN" sz="1800" dirty="0">
                <a:latin typeface="Arial" panose="020B0604020202020204" pitchFamily="34" charset="0"/>
                <a:ea typeface="宋体" panose="02010600030101010101" pitchFamily="2" charset="-122"/>
              </a:rPr>
              <a:t>”时，实际上该文件的真实文件名为“</a:t>
            </a:r>
            <a:r>
              <a:rPr lang="en-US" altLang="zh-CN" sz="1800" dirty="0">
                <a:latin typeface="Arial" panose="020B0604020202020204" pitchFamily="34" charset="0"/>
                <a:ea typeface="宋体" panose="02010600030101010101" pitchFamily="2" charset="-122"/>
              </a:rPr>
              <a:t>HelloWorld.java.txt</a:t>
            </a:r>
            <a:r>
              <a:rPr lang="zh-CN" altLang="zh-CN" sz="1800" dirty="0">
                <a:latin typeface="Arial" panose="020B0604020202020204" pitchFamily="34" charset="0"/>
                <a:ea typeface="宋体" panose="02010600030101010101" pitchFamily="2" charset="-122"/>
              </a:rPr>
              <a:t>”，文件类型并没有得到修改。</a:t>
            </a:r>
            <a:endParaRPr lang="zh-CN" altLang="zh-CN" sz="1800" dirty="0">
              <a:latin typeface="宋体" panose="02010600030101010101" pitchFamily="2" charset="-122"/>
              <a:ea typeface="宋体" panose="02010600030101010101" pitchFamily="2" charset="-122"/>
            </a:endParaRPr>
          </a:p>
        </p:txBody>
      </p:sp>
      <p:sp>
        <p:nvSpPr>
          <p:cNvPr id="10"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pic>
        <p:nvPicPr>
          <p:cNvPr id="55304" name="图片 10" descr="手机屏幕的截图&#10;&#10;描述已自动生成"/>
          <p:cNvPicPr>
            <a:picLocks noChangeAspect="1"/>
          </p:cNvPicPr>
          <p:nvPr/>
        </p:nvPicPr>
        <p:blipFill>
          <a:blip r:embed="rId4"/>
          <a:stretch>
            <a:fillRect/>
          </a:stretch>
        </p:blipFill>
        <p:spPr>
          <a:xfrm>
            <a:off x="2290763" y="2365375"/>
            <a:ext cx="6003925" cy="1917700"/>
          </a:xfrm>
          <a:prstGeom prst="rect">
            <a:avLst/>
          </a:prstGeom>
          <a:noFill/>
          <a:ln w="9525">
            <a:noFill/>
          </a:ln>
        </p:spPr>
      </p:pic>
      <p:sp>
        <p:nvSpPr>
          <p:cNvPr id="55305"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36</a:t>
            </a:fld>
            <a:endParaRPr lang="" altLang="zh-CN" sz="1200" b="1" dirty="0">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9750" y="1073150"/>
            <a:ext cx="8085138" cy="55403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7347" name="矩形 8"/>
          <p:cNvSpPr/>
          <p:nvPr/>
        </p:nvSpPr>
        <p:spPr>
          <a:xfrm>
            <a:off x="539750" y="1033463"/>
            <a:ext cx="8189913" cy="9239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打开</a:t>
            </a:r>
            <a:r>
              <a:rPr lang="en-US" altLang="zh-CN" sz="1800" dirty="0">
                <a:latin typeface="Arial" panose="020B0604020202020204" pitchFamily="34" charset="0"/>
                <a:ea typeface="宋体" panose="02010600030101010101" pitchFamily="2" charset="-122"/>
              </a:rPr>
              <a:t>Windows</a:t>
            </a:r>
            <a:r>
              <a:rPr lang="zh-CN" altLang="zh-CN" sz="1800" dirty="0">
                <a:latin typeface="Arial" panose="020B0604020202020204" pitchFamily="34" charset="0"/>
                <a:ea typeface="宋体" panose="02010600030101010101" pitchFamily="2" charset="-122"/>
              </a:rPr>
              <a:t>的【文件夹选项】，在高级设置一栏中将“隐藏已知文件类型的扩展名”选项前面的“√”取消，单击【确定】按钮，</a:t>
            </a:r>
            <a:r>
              <a:rPr lang="zh-CN" altLang="en-US" sz="1800" dirty="0">
                <a:latin typeface="Arial" panose="020B0604020202020204" pitchFamily="34" charset="0"/>
                <a:ea typeface="宋体" panose="02010600030101010101" pitchFamily="2" charset="-122"/>
              </a:rPr>
              <a:t>如下图所示：</a:t>
            </a:r>
            <a:endParaRPr lang="en-US" altLang="zh-CN" sz="1800" dirty="0">
              <a:latin typeface="Arial" panose="020B0604020202020204" pitchFamily="34" charset="0"/>
              <a:ea typeface="宋体" panose="02010600030101010101" pitchFamily="2" charset="-122"/>
            </a:endParaRPr>
          </a:p>
        </p:txBody>
      </p:sp>
      <p:pic>
        <p:nvPicPr>
          <p:cNvPr id="57348" name="图片 3"/>
          <p:cNvPicPr>
            <a:picLocks noChangeAspect="1"/>
          </p:cNvPicPr>
          <p:nvPr/>
        </p:nvPicPr>
        <p:blipFill>
          <a:blip r:embed="rId2"/>
          <a:stretch>
            <a:fillRect/>
          </a:stretch>
        </p:blipFill>
        <p:spPr>
          <a:xfrm>
            <a:off x="2686050" y="1965325"/>
            <a:ext cx="3629025" cy="4106863"/>
          </a:xfrm>
          <a:prstGeom prst="rect">
            <a:avLst/>
          </a:prstGeom>
          <a:noFill/>
          <a:ln w="9525">
            <a:noFill/>
          </a:ln>
        </p:spPr>
      </p:pic>
      <p:sp>
        <p:nvSpPr>
          <p:cNvPr id="57349" name="矩形 8"/>
          <p:cNvSpPr/>
          <p:nvPr/>
        </p:nvSpPr>
        <p:spPr>
          <a:xfrm>
            <a:off x="539750" y="6067425"/>
            <a:ext cx="8274050" cy="454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文件显示出扩展名</a:t>
            </a:r>
            <a:r>
              <a:rPr lang="en-US" altLang="zh-CN" sz="1800" dirty="0">
                <a:latin typeface="Arial" panose="020B0604020202020204" pitchFamily="34" charset="0"/>
                <a:ea typeface="宋体" panose="02010600030101010101" pitchFamily="2" charset="-122"/>
              </a:rPr>
              <a:t>.txt</a:t>
            </a:r>
            <a:r>
              <a:rPr lang="zh-CN" altLang="zh-CN" sz="1800" dirty="0">
                <a:latin typeface="Arial" panose="020B0604020202020204" pitchFamily="34" charset="0"/>
                <a:ea typeface="宋体" panose="02010600030101010101" pitchFamily="2" charset="-122"/>
              </a:rPr>
              <a:t>后，将其重命名为</a:t>
            </a:r>
            <a:r>
              <a:rPr lang="en-US" altLang="zh-CN" sz="1800" dirty="0">
                <a:latin typeface="Arial" panose="020B0604020202020204" pitchFamily="34" charset="0"/>
                <a:ea typeface="宋体" panose="02010600030101010101" pitchFamily="2" charset="-122"/>
              </a:rPr>
              <a:t>HelloWorld.java</a:t>
            </a:r>
            <a:r>
              <a:rPr lang="zh-CN" altLang="zh-CN" sz="1800" dirty="0">
                <a:latin typeface="Arial" panose="020B0604020202020204" pitchFamily="34" charset="0"/>
                <a:ea typeface="宋体" panose="02010600030101010101" pitchFamily="2" charset="-122"/>
              </a:rPr>
              <a:t>即可。</a:t>
            </a:r>
          </a:p>
        </p:txBody>
      </p:sp>
      <p:sp>
        <p:nvSpPr>
          <p:cNvPr id="10"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1.3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程序的开发</a:t>
            </a:r>
          </a:p>
        </p:txBody>
      </p:sp>
      <p:sp>
        <p:nvSpPr>
          <p:cNvPr id="57351"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37</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3" descr="C:\Users\admin\Desktop\psd.png"/>
          <p:cNvPicPr>
            <a:picLocks noChangeAspect="1"/>
          </p:cNvPicPr>
          <p:nvPr/>
        </p:nvPicPr>
        <p:blipFill>
          <a:blip r:embed="rId2"/>
          <a:stretch>
            <a:fillRect/>
          </a:stretch>
        </p:blipFill>
        <p:spPr>
          <a:xfrm>
            <a:off x="557213" y="2281238"/>
            <a:ext cx="2882900" cy="2882900"/>
          </a:xfrm>
          <a:prstGeom prst="rect">
            <a:avLst/>
          </a:prstGeom>
          <a:noFill/>
          <a:ln w="9525">
            <a:noFill/>
          </a:ln>
        </p:spPr>
      </p:pic>
      <p:sp>
        <p:nvSpPr>
          <p:cNvPr id="10" name="矩形 10"/>
          <p:cNvSpPr/>
          <p:nvPr/>
        </p:nvSpPr>
        <p:spPr>
          <a:xfrm>
            <a:off x="935038" y="2949575"/>
            <a:ext cx="1935162" cy="12461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gn="ctr" eaLnBrk="1" hangingPunct="1">
              <a:lnSpc>
                <a:spcPts val="4500"/>
              </a:lnSpc>
              <a:spcBef>
                <a:spcPct val="0"/>
              </a:spcBef>
              <a:buNone/>
            </a:pPr>
            <a:r>
              <a:rPr lang="zh-CN" altLang="en-US" sz="3000" b="1" dirty="0">
                <a:solidFill>
                  <a:schemeClr val="bg1"/>
                </a:solidFill>
                <a:latin typeface="黑体" panose="02010609060101010101" pitchFamily="49" charset="-122"/>
                <a:ea typeface="黑体" panose="02010609060101010101" pitchFamily="49" charset="-122"/>
              </a:rPr>
              <a:t>系统环境变量</a:t>
            </a:r>
            <a:endParaRPr lang="en-US" altLang="zh-CN" sz="3000" b="1" dirty="0">
              <a:solidFill>
                <a:schemeClr val="bg1"/>
              </a:solidFill>
              <a:latin typeface="黑体" panose="02010609060101010101" pitchFamily="49" charset="-122"/>
              <a:ea typeface="黑体" panose="02010609060101010101" pitchFamily="49" charset="-122"/>
            </a:endParaRPr>
          </a:p>
        </p:txBody>
      </p:sp>
      <p:sp>
        <p:nvSpPr>
          <p:cNvPr id="11" name="标题 1"/>
          <p:cNvSpPr txBox="1"/>
          <p:nvPr/>
        </p:nvSpPr>
        <p:spPr>
          <a:xfrm>
            <a:off x="71438" y="1343025"/>
            <a:ext cx="7766050" cy="723900"/>
          </a:xfrm>
          <a:prstGeom prst="rect">
            <a:avLst/>
          </a:prstGeom>
        </p:spPr>
        <p:txBody>
          <a:bodyPr anchor="ctr"/>
          <a:lstStyle>
            <a:lvl1pPr algn="l" rtl="0" eaLnBrk="0" fontAlgn="base" hangingPunct="0">
              <a:spcBef>
                <a:spcPct val="0"/>
              </a:spcBef>
              <a:spcAft>
                <a:spcPct val="0"/>
              </a:spcAft>
              <a:defRPr sz="3600" b="1" spc="300">
                <a:solidFill>
                  <a:srgbClr val="FFFF0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3200" b="1" i="0" u="none" strike="noStrike" kern="1200" cap="none" spc="30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p:txBody>
      </p:sp>
      <p:sp>
        <p:nvSpPr>
          <p:cNvPr id="12" name="矩形 11"/>
          <p:cNvSpPr/>
          <p:nvPr/>
        </p:nvSpPr>
        <p:spPr bwMode="auto">
          <a:xfrm>
            <a:off x="3906838" y="2066925"/>
            <a:ext cx="4668838" cy="37496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8374" name="矩形 1"/>
          <p:cNvSpPr/>
          <p:nvPr/>
        </p:nvSpPr>
        <p:spPr>
          <a:xfrm>
            <a:off x="3954463" y="2068513"/>
            <a:ext cx="4572000" cy="37846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200000"/>
              </a:lnSpc>
              <a:spcBef>
                <a:spcPct val="0"/>
              </a:spcBef>
              <a:buNone/>
            </a:pPr>
            <a:r>
              <a:rPr lang="zh-CN" altLang="zh-CN" sz="2000" dirty="0">
                <a:latin typeface="Arial" panose="020B0604020202020204" pitchFamily="34" charset="0"/>
                <a:ea typeface="宋体" panose="02010600030101010101" pitchFamily="2" charset="-122"/>
              </a:rPr>
              <a:t>在计算机操作系统中可以定义一系列变量，这些变量可供操作系统上所有的应用程序使用，被称作系统环境变量。在学习</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的过程中，需要涉及两个系统环境变量</a:t>
            </a:r>
            <a:r>
              <a:rPr lang="en-US" altLang="zh-CN" sz="2000" dirty="0">
                <a:latin typeface="Arial" panose="020B0604020202020204" pitchFamily="34" charset="0"/>
                <a:ea typeface="宋体" panose="02010600030101010101" pitchFamily="2" charset="-122"/>
              </a:rPr>
              <a:t>path</a:t>
            </a:r>
            <a:r>
              <a:rPr lang="zh-CN" altLang="zh-CN" sz="2000" dirty="0">
                <a:latin typeface="Arial" panose="020B0604020202020204" pitchFamily="34" charset="0"/>
                <a:ea typeface="宋体" panose="02010600030101010101" pitchFamily="2" charset="-122"/>
              </a:rPr>
              <a:t>和</a:t>
            </a:r>
            <a:r>
              <a:rPr lang="en-US" altLang="zh-CN" sz="2000" dirty="0">
                <a:latin typeface="Arial" panose="020B0604020202020204" pitchFamily="34" charset="0"/>
                <a:ea typeface="宋体" panose="02010600030101010101" pitchFamily="2" charset="-122"/>
              </a:rPr>
              <a:t>classpath</a:t>
            </a:r>
            <a:r>
              <a:rPr lang="zh-CN" altLang="zh-CN" sz="2000" dirty="0">
                <a:latin typeface="Arial" panose="020B0604020202020204" pitchFamily="34" charset="0"/>
                <a:ea typeface="宋体" panose="02010600030101010101" pitchFamily="2" charset="-122"/>
              </a:rPr>
              <a:t>，接下来分别对它们进行讲解</a:t>
            </a:r>
            <a:r>
              <a:rPr lang="zh-CN" altLang="en-US" sz="2000" dirty="0">
                <a:latin typeface="Arial" panose="020B0604020202020204" pitchFamily="34" charset="0"/>
                <a:ea typeface="宋体" panose="02010600030101010101" pitchFamily="2" charset="-122"/>
              </a:rPr>
              <a:t>。</a:t>
            </a:r>
          </a:p>
        </p:txBody>
      </p:sp>
      <p:sp>
        <p:nvSpPr>
          <p:cNvPr id="7"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1.4 </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系统环境变量</a:t>
            </a:r>
          </a:p>
        </p:txBody>
      </p:sp>
      <p:sp>
        <p:nvSpPr>
          <p:cNvPr id="58376"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38</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6156325" y="1084263"/>
            <a:ext cx="2314575"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395" name="矩形 7"/>
          <p:cNvSpPr/>
          <p:nvPr/>
        </p:nvSpPr>
        <p:spPr>
          <a:xfrm>
            <a:off x="6251575" y="1071563"/>
            <a:ext cx="2146300" cy="5175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en-US" altLang="zh-CN" sz="2400" dirty="0">
                <a:solidFill>
                  <a:srgbClr val="00B0F0"/>
                </a:solidFill>
                <a:latin typeface="黑体" panose="02010609060101010101" pitchFamily="49" charset="-122"/>
                <a:ea typeface="黑体" panose="02010609060101010101" pitchFamily="49" charset="-122"/>
              </a:rPr>
              <a:t>path</a:t>
            </a:r>
            <a:r>
              <a:rPr lang="zh-CN" altLang="en-US" sz="2400" dirty="0">
                <a:solidFill>
                  <a:srgbClr val="00B0F0"/>
                </a:solidFill>
                <a:latin typeface="黑体" panose="02010609060101010101" pitchFamily="49" charset="-122"/>
                <a:ea typeface="黑体" panose="02010609060101010101" pitchFamily="49" charset="-122"/>
              </a:rPr>
              <a:t>环境变量</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25" name="矩形 24"/>
          <p:cNvSpPr/>
          <p:nvPr/>
        </p:nvSpPr>
        <p:spPr bwMode="auto">
          <a:xfrm>
            <a:off x="508000" y="1743075"/>
            <a:ext cx="8253413" cy="43926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9397" name="矩形 8"/>
          <p:cNvSpPr/>
          <p:nvPr/>
        </p:nvSpPr>
        <p:spPr>
          <a:xfrm>
            <a:off x="560388" y="1730375"/>
            <a:ext cx="8201025" cy="21161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环境变量是系统环境变量中的一种，它用于保存一系列的路径，每个路径之间以分号分隔。当在命令行窗口运行一个可执行文件时，操作系统首先会在当前目录下查找是否存在该文件，如果不存在会继续在</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环境变量中定义的路径下寻找这个文件，如果仍未找到，系统会报错。例如，在命令行窗口输入“</a:t>
            </a:r>
            <a:r>
              <a:rPr lang="en-US" altLang="zh-CN" sz="1800" dirty="0">
                <a:latin typeface="Arial" panose="020B0604020202020204" pitchFamily="34" charset="0"/>
                <a:ea typeface="宋体" panose="02010600030101010101" pitchFamily="2" charset="-122"/>
              </a:rPr>
              <a:t>javac</a:t>
            </a:r>
            <a:r>
              <a:rPr lang="zh-CN" altLang="zh-CN" sz="1800" dirty="0">
                <a:latin typeface="Arial" panose="020B0604020202020204" pitchFamily="34" charset="0"/>
                <a:ea typeface="宋体" panose="02010600030101010101" pitchFamily="2" charset="-122"/>
              </a:rPr>
              <a:t>”命令，并按下回车，会看到错误提示。</a:t>
            </a:r>
          </a:p>
        </p:txBody>
      </p:sp>
      <p:sp>
        <p:nvSpPr>
          <p:cNvPr id="11"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1.4 </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系统环境变量</a:t>
            </a:r>
          </a:p>
        </p:txBody>
      </p:sp>
      <p:pic>
        <p:nvPicPr>
          <p:cNvPr id="59399" name="图片 7" descr="手机屏幕的截图&#10;&#10;描述已自动生成"/>
          <p:cNvPicPr>
            <a:picLocks noChangeAspect="1"/>
          </p:cNvPicPr>
          <p:nvPr/>
        </p:nvPicPr>
        <p:blipFill>
          <a:blip r:embed="rId2"/>
          <a:stretch>
            <a:fillRect/>
          </a:stretch>
        </p:blipFill>
        <p:spPr>
          <a:xfrm>
            <a:off x="1519238" y="3938588"/>
            <a:ext cx="6283325" cy="2085975"/>
          </a:xfrm>
          <a:prstGeom prst="rect">
            <a:avLst/>
          </a:prstGeom>
          <a:noFill/>
          <a:ln w="9525">
            <a:noFill/>
          </a:ln>
        </p:spPr>
      </p:pic>
      <p:sp>
        <p:nvSpPr>
          <p:cNvPr id="59400"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39</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ChangeArrowheads="1"/>
          </p:cNvSpPr>
          <p:nvPr/>
        </p:nvSpPr>
        <p:spPr bwMode="auto">
          <a:xfrm>
            <a:off x="1741488" y="155575"/>
            <a:ext cx="5149850"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36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第一章  </a:t>
            </a:r>
            <a:r>
              <a:rPr kumimoji="0" lang="en-US" altLang="zh-CN" sz="36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Java</a:t>
            </a:r>
            <a:r>
              <a:rPr kumimoji="0" lang="zh-CN" altLang="en-US" sz="36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概述</a:t>
            </a:r>
            <a:endParaRPr kumimoji="0" lang="zh-CN" altLang="en-US" sz="36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18435" name="直接连接符 13"/>
          <p:cNvCxnSpPr/>
          <p:nvPr/>
        </p:nvCxnSpPr>
        <p:spPr>
          <a:xfrm>
            <a:off x="2371725" y="1516063"/>
            <a:ext cx="2943225" cy="0"/>
          </a:xfrm>
          <a:prstGeom prst="line">
            <a:avLst/>
          </a:prstGeom>
          <a:ln w="3175" cap="flat" cmpd="sng">
            <a:solidFill>
              <a:srgbClr val="7F7F7F"/>
            </a:solidFill>
            <a:prstDash val="sysDot"/>
            <a:headEnd type="oval" w="sm" len="sm"/>
            <a:tailEnd type="oval" w="sm" len="sm"/>
          </a:ln>
        </p:spPr>
      </p:cxnSp>
      <p:sp>
        <p:nvSpPr>
          <p:cNvPr id="18436" name="矩形 36"/>
          <p:cNvSpPr/>
          <p:nvPr/>
        </p:nvSpPr>
        <p:spPr>
          <a:xfrm flipH="1">
            <a:off x="2254250" y="1012825"/>
            <a:ext cx="1398905" cy="4603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2400" dirty="0">
                <a:solidFill>
                  <a:srgbClr val="00ACE6"/>
                </a:solidFill>
                <a:latin typeface="微软雅黑" panose="020B0503020204020204" pitchFamily="34" charset="-122"/>
                <a:ea typeface="微软雅黑" panose="020B0503020204020204" pitchFamily="34" charset="-122"/>
              </a:rPr>
              <a:t>Java</a:t>
            </a:r>
            <a:r>
              <a:rPr lang="zh-CN" altLang="en-US" sz="2400" dirty="0">
                <a:solidFill>
                  <a:srgbClr val="00ACE6"/>
                </a:solidFill>
                <a:latin typeface="微软雅黑" panose="020B0503020204020204" pitchFamily="34" charset="-122"/>
                <a:ea typeface="微软雅黑" panose="020B0503020204020204" pitchFamily="34" charset="-122"/>
              </a:rPr>
              <a:t>简介</a:t>
            </a:r>
          </a:p>
        </p:txBody>
      </p:sp>
      <p:grpSp>
        <p:nvGrpSpPr>
          <p:cNvPr id="18437" name="组合 111"/>
          <p:cNvGrpSpPr/>
          <p:nvPr/>
        </p:nvGrpSpPr>
        <p:grpSpPr>
          <a:xfrm rot="-12767">
            <a:off x="1249363" y="1012825"/>
            <a:ext cx="895350" cy="954088"/>
            <a:chOff x="1936620" y="1275606"/>
            <a:chExt cx="1313579" cy="1728192"/>
          </a:xfrm>
        </p:grpSpPr>
        <p:grpSp>
          <p:nvGrpSpPr>
            <p:cNvPr id="18478" name="组合 112"/>
            <p:cNvGrpSpPr/>
            <p:nvPr/>
          </p:nvGrpSpPr>
          <p:grpSpPr>
            <a:xfrm>
              <a:off x="1936620" y="1275606"/>
              <a:ext cx="1296142" cy="1728192"/>
              <a:chOff x="1907704" y="1275606"/>
              <a:chExt cx="1296142" cy="1728192"/>
            </a:xfrm>
          </p:grpSpPr>
          <p:sp>
            <p:nvSpPr>
              <p:cNvPr id="19" name="圆角矩形 18"/>
              <p:cNvSpPr/>
              <p:nvPr/>
            </p:nvSpPr>
            <p:spPr>
              <a:xfrm>
                <a:off x="1907704" y="1275569"/>
                <a:ext cx="1297275"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rPr>
                  <a:t>1.1</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endParaRPr>
              </a:p>
            </p:txBody>
          </p:sp>
          <p:sp>
            <p:nvSpPr>
              <p:cNvPr id="20" name="圆角矩形 19"/>
              <p:cNvSpPr/>
              <p:nvPr/>
            </p:nvSpPr>
            <p:spPr>
              <a:xfrm>
                <a:off x="1961271" y="1347458"/>
                <a:ext cx="1190140" cy="1584414"/>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18" name="圆角矩形 5"/>
            <p:cNvSpPr/>
            <p:nvPr/>
          </p:nvSpPr>
          <p:spPr>
            <a:xfrm>
              <a:off x="1952010" y="1974390"/>
              <a:ext cx="1294947" cy="937421"/>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18438" name="直接连接符 51"/>
          <p:cNvCxnSpPr/>
          <p:nvPr/>
        </p:nvCxnSpPr>
        <p:spPr>
          <a:xfrm>
            <a:off x="3698875" y="2478088"/>
            <a:ext cx="2911475" cy="0"/>
          </a:xfrm>
          <a:prstGeom prst="line">
            <a:avLst/>
          </a:prstGeom>
          <a:ln w="3175" cap="flat" cmpd="sng">
            <a:solidFill>
              <a:srgbClr val="7F7F7F"/>
            </a:solidFill>
            <a:prstDash val="sysDot"/>
            <a:headEnd type="oval" w="sm" len="sm"/>
            <a:tailEnd type="oval" w="sm" len="sm"/>
          </a:ln>
        </p:spPr>
      </p:cxnSp>
      <p:sp>
        <p:nvSpPr>
          <p:cNvPr id="18439" name="矩形 53"/>
          <p:cNvSpPr/>
          <p:nvPr/>
        </p:nvSpPr>
        <p:spPr>
          <a:xfrm flipH="1">
            <a:off x="3581400" y="1976438"/>
            <a:ext cx="1658938" cy="4603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2400" dirty="0">
                <a:solidFill>
                  <a:srgbClr val="00ACE6"/>
                </a:solidFill>
                <a:latin typeface="微软雅黑" panose="020B0503020204020204" pitchFamily="34" charset="-122"/>
                <a:ea typeface="微软雅黑" panose="020B0503020204020204" pitchFamily="34" charset="-122"/>
              </a:rPr>
              <a:t>JDK</a:t>
            </a:r>
            <a:r>
              <a:rPr lang="zh-CN" altLang="en-US" sz="2400" dirty="0">
                <a:solidFill>
                  <a:srgbClr val="00ACE6"/>
                </a:solidFill>
                <a:latin typeface="微软雅黑" panose="020B0503020204020204" pitchFamily="34" charset="-122"/>
                <a:ea typeface="微软雅黑" panose="020B0503020204020204" pitchFamily="34" charset="-122"/>
              </a:rPr>
              <a:t>的使用</a:t>
            </a:r>
          </a:p>
        </p:txBody>
      </p:sp>
      <p:grpSp>
        <p:nvGrpSpPr>
          <p:cNvPr id="18440" name="组合 116"/>
          <p:cNvGrpSpPr/>
          <p:nvPr/>
        </p:nvGrpSpPr>
        <p:grpSpPr>
          <a:xfrm rot="-12767">
            <a:off x="2581275" y="2003425"/>
            <a:ext cx="895350" cy="952500"/>
            <a:chOff x="1936620" y="1275606"/>
            <a:chExt cx="1313578" cy="1728192"/>
          </a:xfrm>
        </p:grpSpPr>
        <p:grpSp>
          <p:nvGrpSpPr>
            <p:cNvPr id="18474" name="组合 117"/>
            <p:cNvGrpSpPr/>
            <p:nvPr/>
          </p:nvGrpSpPr>
          <p:grpSpPr>
            <a:xfrm>
              <a:off x="1936620" y="1275606"/>
              <a:ext cx="1296142" cy="1728192"/>
              <a:chOff x="1907704" y="1275606"/>
              <a:chExt cx="1296142" cy="1728192"/>
            </a:xfrm>
          </p:grpSpPr>
          <p:sp>
            <p:nvSpPr>
              <p:cNvPr id="27" name="圆角矩形 26"/>
              <p:cNvSpPr/>
              <p:nvPr/>
            </p:nvSpPr>
            <p:spPr>
              <a:xfrm>
                <a:off x="1907704" y="1275569"/>
                <a:ext cx="1297276"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rPr>
                  <a:t>1.2</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endParaRPr>
              </a:p>
            </p:txBody>
          </p:sp>
          <p:sp>
            <p:nvSpPr>
              <p:cNvPr id="28" name="圆角矩形 27"/>
              <p:cNvSpPr/>
              <p:nvPr/>
            </p:nvSpPr>
            <p:spPr>
              <a:xfrm>
                <a:off x="1961273" y="1347578"/>
                <a:ext cx="1190139"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26" name="圆角矩形 5"/>
            <p:cNvSpPr/>
            <p:nvPr/>
          </p:nvSpPr>
          <p:spPr>
            <a:xfrm>
              <a:off x="1952011" y="1975555"/>
              <a:ext cx="1294946"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18441" name="直接连接符 101"/>
          <p:cNvCxnSpPr/>
          <p:nvPr/>
        </p:nvCxnSpPr>
        <p:spPr>
          <a:xfrm>
            <a:off x="2435225" y="5418138"/>
            <a:ext cx="3741738" cy="0"/>
          </a:xfrm>
          <a:prstGeom prst="line">
            <a:avLst/>
          </a:prstGeom>
          <a:ln w="3175" cap="flat" cmpd="sng">
            <a:solidFill>
              <a:srgbClr val="7F7F7F"/>
            </a:solidFill>
            <a:prstDash val="sysDot"/>
            <a:headEnd type="oval" w="sm" len="sm"/>
            <a:tailEnd type="oval" w="sm" len="sm"/>
          </a:ln>
        </p:spPr>
      </p:cxnSp>
      <p:sp>
        <p:nvSpPr>
          <p:cNvPr id="18442" name="矩形 103"/>
          <p:cNvSpPr/>
          <p:nvPr/>
        </p:nvSpPr>
        <p:spPr>
          <a:xfrm flipH="1">
            <a:off x="2319338" y="4916488"/>
            <a:ext cx="2336800" cy="4603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2400" dirty="0">
                <a:solidFill>
                  <a:srgbClr val="00ACE6"/>
                </a:solidFill>
                <a:latin typeface="微软雅黑" panose="020B0503020204020204" pitchFamily="34" charset="-122"/>
                <a:ea typeface="微软雅黑" panose="020B0503020204020204" pitchFamily="34" charset="-122"/>
              </a:rPr>
              <a:t>Java</a:t>
            </a:r>
            <a:r>
              <a:rPr lang="zh-CN" altLang="en-US" sz="2400" dirty="0">
                <a:solidFill>
                  <a:srgbClr val="00ACE6"/>
                </a:solidFill>
                <a:latin typeface="微软雅黑" panose="020B0503020204020204" pitchFamily="34" charset="-122"/>
                <a:ea typeface="微软雅黑" panose="020B0503020204020204" pitchFamily="34" charset="-122"/>
              </a:rPr>
              <a:t>的运行机制</a:t>
            </a:r>
          </a:p>
        </p:txBody>
      </p:sp>
      <p:grpSp>
        <p:nvGrpSpPr>
          <p:cNvPr id="18443" name="组合 121"/>
          <p:cNvGrpSpPr/>
          <p:nvPr/>
        </p:nvGrpSpPr>
        <p:grpSpPr>
          <a:xfrm rot="-12767">
            <a:off x="1295400" y="4941888"/>
            <a:ext cx="884238" cy="952500"/>
            <a:chOff x="1936620" y="1275606"/>
            <a:chExt cx="1296142" cy="1728192"/>
          </a:xfrm>
        </p:grpSpPr>
        <p:grpSp>
          <p:nvGrpSpPr>
            <p:cNvPr id="18470" name="组合 122"/>
            <p:cNvGrpSpPr/>
            <p:nvPr/>
          </p:nvGrpSpPr>
          <p:grpSpPr>
            <a:xfrm>
              <a:off x="1936620" y="1275606"/>
              <a:ext cx="1296142" cy="1728192"/>
              <a:chOff x="1907704" y="1275606"/>
              <a:chExt cx="1296142" cy="1728192"/>
            </a:xfrm>
          </p:grpSpPr>
          <p:sp>
            <p:nvSpPr>
              <p:cNvPr id="35" name="圆角矩形 34"/>
              <p:cNvSpPr/>
              <p:nvPr/>
            </p:nvSpPr>
            <p:spPr>
              <a:xfrm>
                <a:off x="1907704" y="1275606"/>
                <a:ext cx="1296142"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rPr>
                  <a:t>1.5</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endParaRPr>
              </a:p>
            </p:txBody>
          </p:sp>
          <p:sp>
            <p:nvSpPr>
              <p:cNvPr id="36" name="圆角矩形 35"/>
              <p:cNvSpPr/>
              <p:nvPr/>
            </p:nvSpPr>
            <p:spPr>
              <a:xfrm>
                <a:off x="1961226" y="1347613"/>
                <a:ext cx="1189098"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34" name="圆角矩形 5"/>
            <p:cNvSpPr/>
            <p:nvPr/>
          </p:nvSpPr>
          <p:spPr>
            <a:xfrm>
              <a:off x="1865631" y="2064485"/>
              <a:ext cx="1293814" cy="93610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18444" name="TextBox 129">
            <a:hlinkClick r:id="" action="ppaction://noaction"/>
          </p:cNvPr>
          <p:cNvSpPr txBox="1"/>
          <p:nvPr/>
        </p:nvSpPr>
        <p:spPr>
          <a:xfrm>
            <a:off x="3581400" y="2490788"/>
            <a:ext cx="3022600" cy="3698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45" name="TextBox 129">
            <a:hlinkClick r:id="" action="ppaction://noaction"/>
          </p:cNvPr>
          <p:cNvSpPr txBox="1"/>
          <p:nvPr/>
        </p:nvSpPr>
        <p:spPr>
          <a:xfrm>
            <a:off x="2266950" y="1533525"/>
            <a:ext cx="30226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p>
        </p:txBody>
      </p:sp>
      <p:cxnSp>
        <p:nvCxnSpPr>
          <p:cNvPr id="18446" name="直接连接符 51"/>
          <p:cNvCxnSpPr/>
          <p:nvPr/>
        </p:nvCxnSpPr>
        <p:spPr>
          <a:xfrm>
            <a:off x="3702050" y="4394200"/>
            <a:ext cx="2911475" cy="0"/>
          </a:xfrm>
          <a:prstGeom prst="line">
            <a:avLst/>
          </a:prstGeom>
          <a:ln w="3175" cap="flat" cmpd="sng">
            <a:solidFill>
              <a:srgbClr val="7F7F7F"/>
            </a:solidFill>
            <a:prstDash val="sysDot"/>
            <a:headEnd type="oval" w="sm" len="sm"/>
            <a:tailEnd type="oval" w="sm" len="sm"/>
          </a:ln>
        </p:spPr>
      </p:cxnSp>
      <p:sp>
        <p:nvSpPr>
          <p:cNvPr id="18447" name="矩形 53"/>
          <p:cNvSpPr/>
          <p:nvPr/>
        </p:nvSpPr>
        <p:spPr>
          <a:xfrm flipH="1">
            <a:off x="3584575" y="3892550"/>
            <a:ext cx="203200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zh-CN" altLang="en-US" sz="2400" dirty="0">
                <a:solidFill>
                  <a:srgbClr val="00ACE6"/>
                </a:solidFill>
                <a:latin typeface="微软雅黑" panose="020B0503020204020204" pitchFamily="34" charset="-122"/>
                <a:ea typeface="微软雅黑" panose="020B0503020204020204" pitchFamily="34" charset="-122"/>
              </a:rPr>
              <a:t>系统环境变量</a:t>
            </a:r>
          </a:p>
        </p:txBody>
      </p:sp>
      <p:grpSp>
        <p:nvGrpSpPr>
          <p:cNvPr id="18448" name="组合 116"/>
          <p:cNvGrpSpPr/>
          <p:nvPr/>
        </p:nvGrpSpPr>
        <p:grpSpPr>
          <a:xfrm rot="-12767">
            <a:off x="2584450" y="3919538"/>
            <a:ext cx="895350" cy="952500"/>
            <a:chOff x="1936620" y="1275606"/>
            <a:chExt cx="1313578" cy="1728192"/>
          </a:xfrm>
        </p:grpSpPr>
        <p:grpSp>
          <p:nvGrpSpPr>
            <p:cNvPr id="18466" name="组合 117"/>
            <p:cNvGrpSpPr/>
            <p:nvPr/>
          </p:nvGrpSpPr>
          <p:grpSpPr>
            <a:xfrm>
              <a:off x="1936620" y="1275606"/>
              <a:ext cx="1296142" cy="1728192"/>
              <a:chOff x="1907704" y="1275606"/>
              <a:chExt cx="1296142" cy="1728192"/>
            </a:xfrm>
          </p:grpSpPr>
          <p:sp>
            <p:nvSpPr>
              <p:cNvPr id="38" name="圆角矩形 37"/>
              <p:cNvSpPr/>
              <p:nvPr/>
            </p:nvSpPr>
            <p:spPr>
              <a:xfrm>
                <a:off x="1907704" y="1275569"/>
                <a:ext cx="1297276"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rPr>
                  <a:t>1.4</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endParaRPr>
              </a:p>
            </p:txBody>
          </p:sp>
          <p:sp>
            <p:nvSpPr>
              <p:cNvPr id="39" name="圆角矩形 38"/>
              <p:cNvSpPr/>
              <p:nvPr/>
            </p:nvSpPr>
            <p:spPr>
              <a:xfrm>
                <a:off x="1961273" y="1347576"/>
                <a:ext cx="1190139"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37" name="圆角矩形 5"/>
            <p:cNvSpPr/>
            <p:nvPr/>
          </p:nvSpPr>
          <p:spPr>
            <a:xfrm>
              <a:off x="1952011" y="1975553"/>
              <a:ext cx="129494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18449" name="TextBox 129"/>
          <p:cNvSpPr txBox="1"/>
          <p:nvPr/>
        </p:nvSpPr>
        <p:spPr>
          <a:xfrm>
            <a:off x="3584575" y="4406900"/>
            <a:ext cx="30226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p>
        </p:txBody>
      </p:sp>
      <p:cxnSp>
        <p:nvCxnSpPr>
          <p:cNvPr id="18450" name="直接连接符 101"/>
          <p:cNvCxnSpPr/>
          <p:nvPr/>
        </p:nvCxnSpPr>
        <p:spPr>
          <a:xfrm>
            <a:off x="2439988" y="3517900"/>
            <a:ext cx="3741737" cy="0"/>
          </a:xfrm>
          <a:prstGeom prst="line">
            <a:avLst/>
          </a:prstGeom>
          <a:ln w="3175" cap="flat" cmpd="sng">
            <a:solidFill>
              <a:srgbClr val="7F7F7F"/>
            </a:solidFill>
            <a:prstDash val="sysDot"/>
            <a:headEnd type="oval" w="sm" len="sm"/>
            <a:tailEnd type="oval" w="sm" len="sm"/>
          </a:ln>
        </p:spPr>
      </p:cxnSp>
      <p:sp>
        <p:nvSpPr>
          <p:cNvPr id="18451" name="矩形 103"/>
          <p:cNvSpPr/>
          <p:nvPr/>
        </p:nvSpPr>
        <p:spPr>
          <a:xfrm flipH="1">
            <a:off x="2324100" y="3016250"/>
            <a:ext cx="233680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2400" dirty="0">
                <a:solidFill>
                  <a:srgbClr val="00ACE6"/>
                </a:solidFill>
                <a:latin typeface="微软雅黑" panose="020B0503020204020204" pitchFamily="34" charset="-122"/>
                <a:ea typeface="微软雅黑" panose="020B0503020204020204" pitchFamily="34" charset="-122"/>
              </a:rPr>
              <a:t>Java</a:t>
            </a:r>
            <a:r>
              <a:rPr lang="zh-CN" altLang="en-US" sz="2400" dirty="0">
                <a:solidFill>
                  <a:srgbClr val="00ACE6"/>
                </a:solidFill>
                <a:latin typeface="微软雅黑" panose="020B0503020204020204" pitchFamily="34" charset="-122"/>
                <a:ea typeface="微软雅黑" panose="020B0503020204020204" pitchFamily="34" charset="-122"/>
              </a:rPr>
              <a:t>程序的开发</a:t>
            </a:r>
          </a:p>
        </p:txBody>
      </p:sp>
      <p:grpSp>
        <p:nvGrpSpPr>
          <p:cNvPr id="18452" name="组合 121"/>
          <p:cNvGrpSpPr/>
          <p:nvPr/>
        </p:nvGrpSpPr>
        <p:grpSpPr>
          <a:xfrm rot="-12767">
            <a:off x="1300163" y="3041650"/>
            <a:ext cx="884237" cy="952500"/>
            <a:chOff x="1936620" y="1275606"/>
            <a:chExt cx="1296142" cy="1728192"/>
          </a:xfrm>
        </p:grpSpPr>
        <p:grpSp>
          <p:nvGrpSpPr>
            <p:cNvPr id="18462" name="组合 122"/>
            <p:cNvGrpSpPr/>
            <p:nvPr/>
          </p:nvGrpSpPr>
          <p:grpSpPr>
            <a:xfrm>
              <a:off x="1936620" y="1275606"/>
              <a:ext cx="1296142" cy="1728192"/>
              <a:chOff x="1907704" y="1275606"/>
              <a:chExt cx="1296142" cy="1728192"/>
            </a:xfrm>
          </p:grpSpPr>
          <p:sp>
            <p:nvSpPr>
              <p:cNvPr id="46" name="圆角矩形 45"/>
              <p:cNvSpPr/>
              <p:nvPr/>
            </p:nvSpPr>
            <p:spPr>
              <a:xfrm>
                <a:off x="1907704" y="1275606"/>
                <a:ext cx="1296142"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rPr>
                  <a:t>1.3</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endParaRPr>
              </a:p>
            </p:txBody>
          </p:sp>
          <p:sp>
            <p:nvSpPr>
              <p:cNvPr id="47" name="圆角矩形 46"/>
              <p:cNvSpPr/>
              <p:nvPr/>
            </p:nvSpPr>
            <p:spPr>
              <a:xfrm>
                <a:off x="1961224" y="1347615"/>
                <a:ext cx="1189101"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45" name="圆角矩形 5"/>
            <p:cNvSpPr/>
            <p:nvPr/>
          </p:nvSpPr>
          <p:spPr>
            <a:xfrm>
              <a:off x="1865631" y="2064485"/>
              <a:ext cx="129381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cxnSp>
        <p:nvCxnSpPr>
          <p:cNvPr id="18453" name="直接连接符 51"/>
          <p:cNvCxnSpPr/>
          <p:nvPr/>
        </p:nvCxnSpPr>
        <p:spPr>
          <a:xfrm>
            <a:off x="3706813" y="6216650"/>
            <a:ext cx="2911475" cy="0"/>
          </a:xfrm>
          <a:prstGeom prst="line">
            <a:avLst/>
          </a:prstGeom>
          <a:ln w="3175" cap="flat" cmpd="sng">
            <a:solidFill>
              <a:srgbClr val="7F7F7F"/>
            </a:solidFill>
            <a:prstDash val="sysDot"/>
            <a:headEnd type="oval" w="sm" len="sm"/>
            <a:tailEnd type="oval" w="sm" len="sm"/>
          </a:ln>
        </p:spPr>
      </p:cxnSp>
      <p:sp>
        <p:nvSpPr>
          <p:cNvPr id="18454" name="矩形 53"/>
          <p:cNvSpPr/>
          <p:nvPr/>
        </p:nvSpPr>
        <p:spPr>
          <a:xfrm flipH="1">
            <a:off x="3589338" y="5715000"/>
            <a:ext cx="1416050" cy="4619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zh-CN" altLang="en-US" sz="2400" dirty="0">
                <a:solidFill>
                  <a:srgbClr val="00ACE6"/>
                </a:solidFill>
                <a:latin typeface="微软雅黑" panose="020B0503020204020204" pitchFamily="34" charset="-122"/>
                <a:ea typeface="微软雅黑" panose="020B0503020204020204" pitchFamily="34" charset="-122"/>
              </a:rPr>
              <a:t>开发工具</a:t>
            </a:r>
          </a:p>
        </p:txBody>
      </p:sp>
      <p:grpSp>
        <p:nvGrpSpPr>
          <p:cNvPr id="18455" name="组合 116"/>
          <p:cNvGrpSpPr/>
          <p:nvPr/>
        </p:nvGrpSpPr>
        <p:grpSpPr>
          <a:xfrm rot="-12767">
            <a:off x="2589213" y="5741988"/>
            <a:ext cx="895350" cy="952500"/>
            <a:chOff x="1936620" y="1275606"/>
            <a:chExt cx="1313578" cy="1728192"/>
          </a:xfrm>
        </p:grpSpPr>
        <p:grpSp>
          <p:nvGrpSpPr>
            <p:cNvPr id="18458" name="组合 117"/>
            <p:cNvGrpSpPr/>
            <p:nvPr/>
          </p:nvGrpSpPr>
          <p:grpSpPr>
            <a:xfrm>
              <a:off x="1936620" y="1275606"/>
              <a:ext cx="1296142" cy="1728192"/>
              <a:chOff x="1907704" y="1275606"/>
              <a:chExt cx="1296142" cy="1728192"/>
            </a:xfrm>
          </p:grpSpPr>
          <p:sp>
            <p:nvSpPr>
              <p:cNvPr id="53" name="圆角矩形 52"/>
              <p:cNvSpPr/>
              <p:nvPr/>
            </p:nvSpPr>
            <p:spPr>
              <a:xfrm>
                <a:off x="1907704" y="1275569"/>
                <a:ext cx="1297275" cy="1728192"/>
              </a:xfrm>
              <a:prstGeom prst="roundRect">
                <a:avLst/>
              </a:prstGeom>
              <a:solidFill>
                <a:srgbClr val="3BCCFF"/>
              </a:solidFill>
              <a:ln w="25400" cap="flat" cmpd="sng" algn="ctr">
                <a:noFill/>
                <a:prstDash val="solid"/>
              </a:ln>
              <a:effectLst>
                <a:outerShdw blurRad="76200" dir="13500000" sy="23000" kx="1200000" algn="br" rotWithShape="0">
                  <a:prstClr val="black">
                    <a:alpha val="20000"/>
                  </a:prst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rPr>
                  <a:t>1.6</a:t>
                </a:r>
                <a:endParaRPr kumimoji="0" lang="zh-CN" altLang="en-US" sz="3600" b="1" i="0" u="none" strike="noStrike" kern="0" cap="none" spc="0" normalizeH="0" baseline="0" noProof="0" dirty="0">
                  <a:ln>
                    <a:noFill/>
                  </a:ln>
                  <a:solidFill>
                    <a:prstClr val="white"/>
                  </a:solidFill>
                  <a:effectLst/>
                  <a:uLnTx/>
                  <a:uFillTx/>
                  <a:latin typeface="Cambria Math" panose="02040503050406030204" pitchFamily="18" charset="0"/>
                  <a:ea typeface="汉仪综艺体简" pitchFamily="49" charset="-122"/>
                  <a:cs typeface="+mn-cs"/>
                  <a:sym typeface="+mn-ea"/>
                </a:endParaRPr>
              </a:p>
            </p:txBody>
          </p:sp>
          <p:sp>
            <p:nvSpPr>
              <p:cNvPr id="54" name="圆角矩形 53"/>
              <p:cNvSpPr/>
              <p:nvPr/>
            </p:nvSpPr>
            <p:spPr>
              <a:xfrm>
                <a:off x="1961271" y="1347576"/>
                <a:ext cx="1190140" cy="1584176"/>
              </a:xfrm>
              <a:prstGeom prst="roundRect">
                <a:avLst/>
              </a:prstGeom>
              <a:noFill/>
              <a:ln w="15875"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52" name="圆角矩形 5"/>
            <p:cNvSpPr/>
            <p:nvPr/>
          </p:nvSpPr>
          <p:spPr>
            <a:xfrm>
              <a:off x="1952010" y="1975553"/>
              <a:ext cx="1294946" cy="93610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6000" b="1" i="0" u="none" strike="noStrike" kern="0" cap="none" spc="0" normalizeH="0" baseline="0" noProof="0">
                <a:ln>
                  <a:noFill/>
                </a:ln>
                <a:solidFill>
                  <a:prstClr val="white"/>
                </a:solidFill>
                <a:effectLst/>
                <a:uLnTx/>
                <a:uFillTx/>
                <a:latin typeface="Cambria Math" panose="02040503050406030204" pitchFamily="18" charset="0"/>
                <a:ea typeface="汉仪综艺体简" pitchFamily="49" charset="-122"/>
                <a:cs typeface="+mn-cs"/>
              </a:endParaRPr>
            </a:p>
          </p:txBody>
        </p:sp>
      </p:grpSp>
      <p:sp>
        <p:nvSpPr>
          <p:cNvPr id="18456" name="TextBox 129">
            <a:hlinkClick r:id="" action="ppaction://noaction"/>
          </p:cNvPr>
          <p:cNvSpPr txBox="1"/>
          <p:nvPr/>
        </p:nvSpPr>
        <p:spPr>
          <a:xfrm>
            <a:off x="3589338" y="6229350"/>
            <a:ext cx="3022600" cy="3698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1800" u="sng" dirty="0">
                <a:solidFill>
                  <a:srgbClr val="D9D9D9"/>
                </a:solidFill>
                <a:latin typeface="微软雅黑" panose="020B0503020204020204" pitchFamily="34" charset="-122"/>
                <a:ea typeface="微软雅黑" panose="020B0503020204020204" pitchFamily="34" charset="-122"/>
              </a:rPr>
              <a:t>☞</a:t>
            </a:r>
            <a:r>
              <a:rPr lang="zh-CN" altLang="en-US" sz="1800" u="sng" dirty="0">
                <a:solidFill>
                  <a:srgbClr val="D9D9D9"/>
                </a:solidFill>
                <a:latin typeface="微软雅黑" panose="020B0503020204020204" pitchFamily="34" charset="-122"/>
                <a:ea typeface="微软雅黑" panose="020B0503020204020204" pitchFamily="34" charset="-122"/>
              </a:rPr>
              <a:t>点击查看本小节知识架构</a:t>
            </a:r>
          </a:p>
        </p:txBody>
      </p:sp>
      <p:sp>
        <p:nvSpPr>
          <p:cNvPr id="18457"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a:t>
            </a:fld>
            <a:endParaRPr lang="" altLang="zh-CN" sz="1200" b="1" dirty="0">
              <a:solidFill>
                <a:srgbClr val="FF0000"/>
              </a:solidFill>
              <a:latin typeface="Arial" panose="020B0604020202020204" pitchFamily="34" charset="0"/>
              <a:ea typeface="宋体" panose="02010600030101010101" pitchFamily="2"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79550"/>
            <a:ext cx="8231188" cy="50911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100138"/>
            <a:ext cx="454342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60420" name="矩形 7"/>
          <p:cNvSpPr/>
          <p:nvPr/>
        </p:nvSpPr>
        <p:spPr>
          <a:xfrm>
            <a:off x="774700" y="1141413"/>
            <a:ext cx="4346575" cy="369887"/>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1</a:t>
            </a:r>
            <a:r>
              <a:rPr lang="zh-CN" altLang="en-US" sz="1800" b="1" dirty="0">
                <a:solidFill>
                  <a:schemeClr val="bg1"/>
                </a:solidFill>
                <a:latin typeface="Arial" panose="020B0604020202020204" pitchFamily="34" charset="0"/>
                <a:ea typeface="宋体" panose="02010600030101010101" pitchFamily="2" charset="-122"/>
              </a:rPr>
              <a:t>、查看</a:t>
            </a:r>
            <a:r>
              <a:rPr lang="en-US" altLang="zh-CN" sz="1800" b="1" dirty="0">
                <a:solidFill>
                  <a:schemeClr val="bg1"/>
                </a:solidFill>
                <a:latin typeface="Arial" panose="020B0604020202020204" pitchFamily="34" charset="0"/>
                <a:ea typeface="宋体" panose="02010600030101010101" pitchFamily="2" charset="-122"/>
              </a:rPr>
              <a:t>Windows</a:t>
            </a:r>
            <a:r>
              <a:rPr lang="zh-CN" altLang="en-US" sz="1800" b="1" dirty="0">
                <a:solidFill>
                  <a:schemeClr val="bg1"/>
                </a:solidFill>
                <a:latin typeface="Arial" panose="020B0604020202020204" pitchFamily="34" charset="0"/>
                <a:ea typeface="宋体" panose="02010600030101010101" pitchFamily="2" charset="-122"/>
              </a:rPr>
              <a:t>系统属性中的环境变量</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60422" name="矩形 8"/>
          <p:cNvSpPr/>
          <p:nvPr/>
        </p:nvSpPr>
        <p:spPr>
          <a:xfrm>
            <a:off x="539750" y="1512888"/>
            <a:ext cx="8204200" cy="13382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右键单击桌面上的【计算机】，从下拉菜单中选择【属性】，在出现的【系统】窗口中选择左边的【高级系统设置】选项，然后在【高级】窗口中单击【环境变量】按钮，打开【环境变量】窗口，</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pic>
        <p:nvPicPr>
          <p:cNvPr id="60423" name="图片 1"/>
          <p:cNvPicPr>
            <a:picLocks noChangeAspect="1"/>
          </p:cNvPicPr>
          <p:nvPr/>
        </p:nvPicPr>
        <p:blipFill>
          <a:blip r:embed="rId2"/>
          <a:stretch>
            <a:fillRect/>
          </a:stretch>
        </p:blipFill>
        <p:spPr>
          <a:xfrm>
            <a:off x="2695575" y="2803525"/>
            <a:ext cx="3573463" cy="3683000"/>
          </a:xfrm>
          <a:prstGeom prst="rect">
            <a:avLst/>
          </a:prstGeom>
          <a:noFill/>
          <a:ln w="9525">
            <a:noFill/>
          </a:ln>
        </p:spPr>
      </p:pic>
      <p:sp>
        <p:nvSpPr>
          <p:cNvPr id="12"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1.4 </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系统环境变量</a:t>
            </a:r>
          </a:p>
        </p:txBody>
      </p:sp>
      <p:sp>
        <p:nvSpPr>
          <p:cNvPr id="60425"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40</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04938"/>
            <a:ext cx="8231188" cy="52689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025525"/>
            <a:ext cx="3097213"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61444" name="矩形 7"/>
          <p:cNvSpPr/>
          <p:nvPr/>
        </p:nvSpPr>
        <p:spPr>
          <a:xfrm>
            <a:off x="774700" y="1066800"/>
            <a:ext cx="2892425"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2</a:t>
            </a:r>
            <a:r>
              <a:rPr lang="zh-CN" altLang="en-US" sz="1800" b="1" dirty="0">
                <a:solidFill>
                  <a:schemeClr val="bg1"/>
                </a:solidFill>
                <a:latin typeface="Arial" panose="020B0604020202020204" pitchFamily="34" charset="0"/>
                <a:ea typeface="宋体" panose="02010600030101010101" pitchFamily="2" charset="-122"/>
              </a:rPr>
              <a:t>、设置</a:t>
            </a:r>
            <a:r>
              <a:rPr lang="en-US" altLang="zh-CN" sz="1800" b="1" dirty="0">
                <a:solidFill>
                  <a:schemeClr val="bg1"/>
                </a:solidFill>
                <a:latin typeface="Arial" panose="020B0604020202020204" pitchFamily="34" charset="0"/>
                <a:ea typeface="宋体" panose="02010600030101010101" pitchFamily="2" charset="-122"/>
              </a:rPr>
              <a:t>path</a:t>
            </a:r>
            <a:r>
              <a:rPr lang="zh-CN" altLang="en-US" sz="1800" b="1" dirty="0">
                <a:solidFill>
                  <a:schemeClr val="bg1"/>
                </a:solidFill>
                <a:latin typeface="Arial" panose="020B0604020202020204" pitchFamily="34" charset="0"/>
                <a:ea typeface="宋体" panose="02010600030101010101" pitchFamily="2" charset="-122"/>
              </a:rPr>
              <a:t>系统环境变量</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61446" name="矩形 8"/>
          <p:cNvSpPr/>
          <p:nvPr/>
        </p:nvSpPr>
        <p:spPr>
          <a:xfrm>
            <a:off x="539750" y="1438275"/>
            <a:ext cx="8204200" cy="9239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在【环境变量】窗口中的【系统变量】区域选中名为“</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”的系统变量，单击【编辑】按钮，打开【编辑系统变量】窗口，</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pic>
        <p:nvPicPr>
          <p:cNvPr id="61447" name="图片 2"/>
          <p:cNvPicPr>
            <a:picLocks noChangeAspect="1"/>
          </p:cNvPicPr>
          <p:nvPr/>
        </p:nvPicPr>
        <p:blipFill>
          <a:blip r:embed="rId2"/>
          <a:stretch>
            <a:fillRect/>
          </a:stretch>
        </p:blipFill>
        <p:spPr>
          <a:xfrm>
            <a:off x="2871788" y="2333625"/>
            <a:ext cx="3400425" cy="1381125"/>
          </a:xfrm>
          <a:prstGeom prst="rect">
            <a:avLst/>
          </a:prstGeom>
          <a:noFill/>
          <a:ln w="9525">
            <a:noFill/>
          </a:ln>
        </p:spPr>
      </p:pic>
      <p:sp>
        <p:nvSpPr>
          <p:cNvPr id="61448" name="矩形 8"/>
          <p:cNvSpPr/>
          <p:nvPr/>
        </p:nvSpPr>
        <p:spPr>
          <a:xfrm>
            <a:off x="527050" y="3673475"/>
            <a:ext cx="8204200" cy="13382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在【变量值】文本区域内开始处添加“</a:t>
            </a:r>
            <a:r>
              <a:rPr lang="en-US" altLang="zh-CN" sz="1800" dirty="0">
                <a:latin typeface="Arial" panose="020B0604020202020204" pitchFamily="34" charset="0"/>
                <a:ea typeface="宋体" panose="02010600030101010101" pitchFamily="2" charset="-122"/>
              </a:rPr>
              <a:t>javac</a:t>
            </a:r>
            <a:r>
              <a:rPr lang="zh-CN" altLang="zh-CN" sz="1800" dirty="0">
                <a:latin typeface="Arial" panose="020B0604020202020204" pitchFamily="34" charset="0"/>
                <a:ea typeface="宋体" panose="02010600030101010101" pitchFamily="2" charset="-122"/>
              </a:rPr>
              <a:t>”命令所在的目录“</a:t>
            </a:r>
            <a:r>
              <a:rPr lang="en-US" altLang="zh-CN" sz="1800" dirty="0">
                <a:latin typeface="Arial" panose="020B0604020202020204" pitchFamily="34" charset="0"/>
                <a:ea typeface="宋体" panose="02010600030101010101" pitchFamily="2" charset="-122"/>
              </a:rPr>
              <a:t>C:\Program Files\Java\jdk1.8.0_201\bin</a:t>
            </a:r>
            <a:r>
              <a:rPr lang="zh-CN" altLang="zh-CN" sz="1800" dirty="0">
                <a:latin typeface="Arial" panose="020B0604020202020204" pitchFamily="34" charset="0"/>
                <a:ea typeface="宋体" panose="02010600030101010101" pitchFamily="2" charset="-122"/>
              </a:rPr>
              <a:t>”，末尾用英文半角分号</a:t>
            </a:r>
            <a:r>
              <a:rPr lang="en-US" altLang="zh-CN"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结束，与后面的路径隔开。</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pic>
        <p:nvPicPr>
          <p:cNvPr id="61449" name="图片 3"/>
          <p:cNvPicPr>
            <a:picLocks noChangeAspect="1"/>
          </p:cNvPicPr>
          <p:nvPr/>
        </p:nvPicPr>
        <p:blipFill>
          <a:blip r:embed="rId3"/>
          <a:stretch>
            <a:fillRect/>
          </a:stretch>
        </p:blipFill>
        <p:spPr>
          <a:xfrm>
            <a:off x="2871788" y="4894263"/>
            <a:ext cx="3400425" cy="1381125"/>
          </a:xfrm>
          <a:prstGeom prst="rect">
            <a:avLst/>
          </a:prstGeom>
          <a:noFill/>
          <a:ln w="9525">
            <a:noFill/>
          </a:ln>
        </p:spPr>
      </p:pic>
      <p:sp>
        <p:nvSpPr>
          <p:cNvPr id="61450" name="矩形 8"/>
          <p:cNvSpPr/>
          <p:nvPr/>
        </p:nvSpPr>
        <p:spPr>
          <a:xfrm>
            <a:off x="481013" y="6219825"/>
            <a:ext cx="8204200" cy="454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添加完成后，依次单击打开窗口的【确定】按钮，完成设置。</a:t>
            </a:r>
          </a:p>
        </p:txBody>
      </p:sp>
      <p:sp>
        <p:nvSpPr>
          <p:cNvPr id="15"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1.4 </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系统环境变量</a:t>
            </a:r>
          </a:p>
        </p:txBody>
      </p:sp>
      <p:sp>
        <p:nvSpPr>
          <p:cNvPr id="61452"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41</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508000" y="1404938"/>
            <a:ext cx="8231188" cy="50704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任意多边形 6"/>
          <p:cNvSpPr/>
          <p:nvPr/>
        </p:nvSpPr>
        <p:spPr bwMode="auto">
          <a:xfrm>
            <a:off x="687388" y="1025525"/>
            <a:ext cx="4460875" cy="469900"/>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0B0F0"/>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marL="0" marR="0" lvl="0" indent="0" algn="l" defTabSz="2889250" rtl="0" eaLnBrk="0" fontAlgn="base" latinLnBrk="0" hangingPunct="0">
              <a:lnSpc>
                <a:spcPct val="90000"/>
              </a:lnSpc>
              <a:spcBef>
                <a:spcPct val="0"/>
              </a:spcBef>
              <a:spcAft>
                <a:spcPct val="35000"/>
              </a:spcAft>
              <a:buClrTx/>
              <a:buSzTx/>
              <a:buFontTx/>
              <a:buNone/>
              <a:defRPr/>
            </a:pPr>
            <a:endParaRPr kumimoji="0" lang="zh-CN" altLang="en-US" sz="6500" b="0" i="0" u="none" strike="noStrike" kern="1200" cap="none" spc="0" normalizeH="0" baseline="0" noProof="0" dirty="0">
              <a:ln>
                <a:noFill/>
              </a:ln>
              <a:solidFill>
                <a:schemeClr val="lt1"/>
              </a:solidFill>
              <a:effectLst/>
              <a:uLnTx/>
              <a:uFillTx/>
              <a:latin typeface="+mn-lt"/>
              <a:ea typeface="+mn-ea"/>
              <a:cs typeface="+mn-cs"/>
            </a:endParaRPr>
          </a:p>
        </p:txBody>
      </p:sp>
      <p:sp>
        <p:nvSpPr>
          <p:cNvPr id="62468" name="矩形 7"/>
          <p:cNvSpPr/>
          <p:nvPr/>
        </p:nvSpPr>
        <p:spPr>
          <a:xfrm>
            <a:off x="774700" y="1066800"/>
            <a:ext cx="4287838" cy="3698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00000"/>
              </a:lnSpc>
              <a:spcBef>
                <a:spcPct val="0"/>
              </a:spcBef>
              <a:buNone/>
            </a:pPr>
            <a:r>
              <a:rPr lang="en-US" altLang="zh-CN" sz="1800" b="1" dirty="0">
                <a:solidFill>
                  <a:schemeClr val="bg1"/>
                </a:solidFill>
                <a:latin typeface="Arial" panose="020B0604020202020204" pitchFamily="34" charset="0"/>
                <a:ea typeface="宋体" panose="02010600030101010101" pitchFamily="2" charset="-122"/>
              </a:rPr>
              <a:t>3</a:t>
            </a:r>
            <a:r>
              <a:rPr lang="zh-CN" altLang="en-US" sz="1800" b="1" dirty="0">
                <a:solidFill>
                  <a:schemeClr val="bg1"/>
                </a:solidFill>
                <a:latin typeface="Arial" panose="020B0604020202020204" pitchFamily="34" charset="0"/>
                <a:ea typeface="宋体" panose="02010600030101010101" pitchFamily="2" charset="-122"/>
              </a:rPr>
              <a:t>、查看和验证设置的</a:t>
            </a:r>
            <a:r>
              <a:rPr lang="en-US" altLang="zh-CN" sz="1800" b="1" dirty="0">
                <a:solidFill>
                  <a:schemeClr val="bg1"/>
                </a:solidFill>
                <a:latin typeface="Arial" panose="020B0604020202020204" pitchFamily="34" charset="0"/>
                <a:ea typeface="宋体" panose="02010600030101010101" pitchFamily="2" charset="-122"/>
              </a:rPr>
              <a:t>path</a:t>
            </a:r>
            <a:r>
              <a:rPr lang="zh-CN" altLang="en-US" sz="1800" b="1" dirty="0">
                <a:solidFill>
                  <a:schemeClr val="bg1"/>
                </a:solidFill>
                <a:latin typeface="Arial" panose="020B0604020202020204" pitchFamily="34" charset="0"/>
                <a:ea typeface="宋体" panose="02010600030101010101" pitchFamily="2" charset="-122"/>
              </a:rPr>
              <a:t>系统环境变量</a:t>
            </a:r>
            <a:endParaRPr lang="zh-CN" altLang="zh-CN" sz="1800" b="1" dirty="0">
              <a:solidFill>
                <a:schemeClr val="bg1"/>
              </a:solidFill>
              <a:latin typeface="Arial" panose="020B0604020202020204" pitchFamily="34" charset="0"/>
              <a:ea typeface="宋体" panose="02010600030101010101" pitchFamily="2" charset="-122"/>
            </a:endParaRPr>
          </a:p>
        </p:txBody>
      </p:sp>
      <p:sp>
        <p:nvSpPr>
          <p:cNvPr id="10" name="矩形 8"/>
          <p:cNvSpPr>
            <a:spLocks noChangeArrowheads="1"/>
          </p:cNvSpPr>
          <p:nvPr/>
        </p:nvSpPr>
        <p:spPr bwMode="auto">
          <a:xfrm>
            <a:off x="711200" y="3065463"/>
            <a:ext cx="7745413" cy="784225"/>
          </a:xfrm>
          <a:prstGeom prst="rect">
            <a:avLst/>
          </a:prstGeom>
          <a:noFill/>
          <a:ln>
            <a:noFill/>
          </a:ln>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endParaRPr kumimoji="0" lang="zh-CN"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62470" name="矩形 8"/>
          <p:cNvSpPr/>
          <p:nvPr/>
        </p:nvSpPr>
        <p:spPr>
          <a:xfrm>
            <a:off x="539750" y="1438275"/>
            <a:ext cx="8204200" cy="9239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打开命令行窗口，执行“</a:t>
            </a:r>
            <a:r>
              <a:rPr lang="en-US" altLang="zh-CN" sz="1800" dirty="0">
                <a:latin typeface="Arial" panose="020B0604020202020204" pitchFamily="34" charset="0"/>
                <a:ea typeface="宋体" panose="02010600030101010101" pitchFamily="2" charset="-122"/>
              </a:rPr>
              <a:t>set path</a:t>
            </a:r>
            <a:r>
              <a:rPr lang="zh-CN" altLang="zh-CN" sz="1800" dirty="0">
                <a:latin typeface="Arial" panose="020B0604020202020204" pitchFamily="34" charset="0"/>
                <a:ea typeface="宋体" panose="02010600030101010101" pitchFamily="2" charset="-122"/>
              </a:rPr>
              <a:t>”命令，查看设置后的</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变量的变量值，</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sp>
        <p:nvSpPr>
          <p:cNvPr id="62471" name="矩形 8"/>
          <p:cNvSpPr/>
          <p:nvPr/>
        </p:nvSpPr>
        <p:spPr>
          <a:xfrm>
            <a:off x="539750" y="5005388"/>
            <a:ext cx="8204200" cy="1285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从</a:t>
            </a:r>
            <a:r>
              <a:rPr lang="zh-CN" altLang="en-US" sz="1800" dirty="0">
                <a:latin typeface="Arial" panose="020B0604020202020204" pitchFamily="34" charset="0"/>
                <a:ea typeface="宋体" panose="02010600030101010101" pitchFamily="2" charset="-122"/>
              </a:rPr>
              <a:t>上图</a:t>
            </a:r>
            <a:r>
              <a:rPr lang="zh-CN" altLang="zh-CN" sz="1800" dirty="0">
                <a:latin typeface="Arial" panose="020B0604020202020204" pitchFamily="34" charset="0"/>
                <a:ea typeface="宋体" panose="02010600030101010101" pitchFamily="2" charset="-122"/>
              </a:rPr>
              <a:t>中环境变量</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值的第一行中，已经显示出来配置路径信息。在命令行窗口中执行</a:t>
            </a:r>
            <a:r>
              <a:rPr lang="en-US" altLang="zh-CN" sz="1800" dirty="0">
                <a:latin typeface="Arial" panose="020B0604020202020204" pitchFamily="34" charset="0"/>
                <a:ea typeface="宋体" panose="02010600030101010101" pitchFamily="2" charset="-122"/>
              </a:rPr>
              <a:t>javac</a:t>
            </a:r>
            <a:r>
              <a:rPr lang="zh-CN" altLang="zh-CN" sz="1800" dirty="0">
                <a:latin typeface="Arial" panose="020B0604020202020204" pitchFamily="34" charset="0"/>
                <a:ea typeface="宋体" panose="02010600030101010101" pitchFamily="2" charset="-122"/>
              </a:rPr>
              <a:t>命令，如果能正常地显示帮助信息，说明系统</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环境变量配置成功，这样系统就永久性地记住了</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环境变量的设置。</a:t>
            </a:r>
          </a:p>
        </p:txBody>
      </p:sp>
      <p:sp>
        <p:nvSpPr>
          <p:cNvPr id="13"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1.4 </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系统环境变量</a:t>
            </a:r>
          </a:p>
        </p:txBody>
      </p:sp>
      <p:pic>
        <p:nvPicPr>
          <p:cNvPr id="62473" name="图片 11" descr="手机屏幕截图&#10;&#10;描述已自动生成"/>
          <p:cNvPicPr>
            <a:picLocks noChangeAspect="1"/>
          </p:cNvPicPr>
          <p:nvPr/>
        </p:nvPicPr>
        <p:blipFill>
          <a:blip r:embed="rId2"/>
          <a:stretch>
            <a:fillRect/>
          </a:stretch>
        </p:blipFill>
        <p:spPr>
          <a:xfrm>
            <a:off x="1047750" y="2362200"/>
            <a:ext cx="6575425" cy="2643188"/>
          </a:xfrm>
          <a:prstGeom prst="rect">
            <a:avLst/>
          </a:prstGeom>
          <a:noFill/>
          <a:ln w="9525">
            <a:noFill/>
          </a:ln>
        </p:spPr>
      </p:pic>
      <p:sp>
        <p:nvSpPr>
          <p:cNvPr id="62474"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42</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5486400" y="1084263"/>
            <a:ext cx="2984500"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491" name="矩形 7"/>
          <p:cNvSpPr/>
          <p:nvPr/>
        </p:nvSpPr>
        <p:spPr>
          <a:xfrm>
            <a:off x="5486400" y="1071563"/>
            <a:ext cx="2911475" cy="590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en-US" altLang="zh-CN" sz="2400" dirty="0">
                <a:solidFill>
                  <a:srgbClr val="00B0F0"/>
                </a:solidFill>
                <a:latin typeface="黑体" panose="02010609060101010101" pitchFamily="49" charset="-122"/>
                <a:ea typeface="黑体" panose="02010609060101010101" pitchFamily="49" charset="-122"/>
              </a:rPr>
              <a:t>classpath</a:t>
            </a:r>
            <a:r>
              <a:rPr lang="zh-CN" altLang="en-US" sz="2400" dirty="0">
                <a:solidFill>
                  <a:srgbClr val="00B0F0"/>
                </a:solidFill>
                <a:latin typeface="黑体" panose="02010609060101010101" pitchFamily="49" charset="-122"/>
                <a:ea typeface="黑体" panose="02010609060101010101" pitchFamily="49" charset="-122"/>
              </a:rPr>
              <a:t>环境变量</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25" name="矩形 24"/>
          <p:cNvSpPr/>
          <p:nvPr/>
        </p:nvSpPr>
        <p:spPr bwMode="auto">
          <a:xfrm>
            <a:off x="508000" y="1743075"/>
            <a:ext cx="8253413" cy="474180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3493" name="矩形 8"/>
          <p:cNvSpPr/>
          <p:nvPr/>
        </p:nvSpPr>
        <p:spPr>
          <a:xfrm>
            <a:off x="560388" y="1666875"/>
            <a:ext cx="8201025" cy="34163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classpath</a:t>
            </a:r>
            <a:r>
              <a:rPr lang="zh-CN" altLang="zh-CN" sz="1800" dirty="0">
                <a:latin typeface="Arial" panose="020B0604020202020204" pitchFamily="34" charset="0"/>
                <a:ea typeface="宋体" panose="02010600030101010101" pitchFamily="2" charset="-122"/>
              </a:rPr>
              <a:t>环境变量也用于保存一系列路径，它和</a:t>
            </a:r>
            <a:r>
              <a:rPr lang="en-US" altLang="zh-CN" sz="1800" dirty="0">
                <a:latin typeface="Arial" panose="020B0604020202020204" pitchFamily="34" charset="0"/>
                <a:ea typeface="宋体" panose="02010600030101010101" pitchFamily="2" charset="-122"/>
              </a:rPr>
              <a:t>path</a:t>
            </a:r>
            <a:r>
              <a:rPr lang="zh-CN" altLang="zh-CN" sz="1800" dirty="0">
                <a:latin typeface="Arial" panose="020B0604020202020204" pitchFamily="34" charset="0"/>
                <a:ea typeface="宋体" panose="02010600030101010101" pitchFamily="2" charset="-122"/>
              </a:rPr>
              <a:t>环境变量的查看与配置的方式完全相同。当</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虚拟机需要运行一个类时，会在</a:t>
            </a:r>
            <a:r>
              <a:rPr lang="en-US" altLang="zh-CN" sz="1800" dirty="0">
                <a:latin typeface="Arial" panose="020B0604020202020204" pitchFamily="34" charset="0"/>
                <a:ea typeface="宋体" panose="02010600030101010101" pitchFamily="2" charset="-122"/>
              </a:rPr>
              <a:t>classpath</a:t>
            </a:r>
            <a:r>
              <a:rPr lang="zh-CN" altLang="zh-CN" sz="1800" dirty="0">
                <a:latin typeface="Arial" panose="020B0604020202020204" pitchFamily="34" charset="0"/>
                <a:ea typeface="宋体" panose="02010600030101010101" pitchFamily="2" charset="-122"/>
              </a:rPr>
              <a:t>环境变量中所定义的路径下寻找所需的</a:t>
            </a:r>
            <a:r>
              <a:rPr lang="en-US" altLang="zh-CN" sz="1800" dirty="0">
                <a:latin typeface="Arial" panose="020B0604020202020204" pitchFamily="34" charset="0"/>
                <a:ea typeface="宋体" panose="02010600030101010101" pitchFamily="2" charset="-122"/>
              </a:rPr>
              <a:t>class</a:t>
            </a:r>
            <a:r>
              <a:rPr lang="zh-CN" altLang="zh-CN" sz="1800" dirty="0">
                <a:latin typeface="Arial" panose="020B0604020202020204" pitchFamily="34" charset="0"/>
                <a:ea typeface="宋体" panose="02010600030101010101" pitchFamily="2" charset="-122"/>
              </a:rPr>
              <a:t>文件。</a:t>
            </a: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打开命令提示行窗口，进入</a:t>
            </a:r>
            <a:r>
              <a:rPr lang="en-US" altLang="zh-CN" sz="1800" dirty="0">
                <a:latin typeface="Arial" panose="020B0604020202020204" pitchFamily="34" charset="0"/>
                <a:ea typeface="宋体" panose="02010600030101010101" pitchFamily="2" charset="-122"/>
              </a:rPr>
              <a:t>C</a:t>
            </a:r>
            <a:r>
              <a:rPr lang="zh-CN" altLang="zh-CN" sz="1800" dirty="0">
                <a:latin typeface="Arial" panose="020B0604020202020204" pitchFamily="34" charset="0"/>
                <a:ea typeface="宋体" panose="02010600030101010101" pitchFamily="2" charset="-122"/>
              </a:rPr>
              <a:t>盘根目录下，然后执行“</a:t>
            </a:r>
            <a:r>
              <a:rPr lang="en-US" altLang="zh-CN" sz="1800" dirty="0">
                <a:latin typeface="Arial" panose="020B0604020202020204" pitchFamily="34" charset="0"/>
                <a:ea typeface="宋体" panose="02010600030101010101" pitchFamily="2" charset="-122"/>
              </a:rPr>
              <a:t>java HelloWorld</a:t>
            </a:r>
            <a:r>
              <a:rPr lang="zh-CN" altLang="zh-CN" sz="1800" dirty="0">
                <a:latin typeface="Arial" panose="020B0604020202020204" pitchFamily="34" charset="0"/>
                <a:ea typeface="宋体" panose="02010600030101010101" pitchFamily="2" charset="-122"/>
              </a:rPr>
              <a:t>”命令，运行之前编译好的</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程序，结果会报错，</a:t>
            </a:r>
            <a:r>
              <a:rPr lang="zh-CN" altLang="en-US" sz="1800" dirty="0">
                <a:latin typeface="Arial" panose="020B0604020202020204" pitchFamily="34" charset="0"/>
                <a:ea typeface="宋体" panose="02010600030101010101" pitchFamily="2" charset="-122"/>
              </a:rPr>
              <a:t>如下图所示</a:t>
            </a:r>
            <a:r>
              <a:rPr lang="zh-CN" altLang="en-US" sz="1800" dirty="0" smtClean="0">
                <a:latin typeface="Arial" panose="020B0604020202020204" pitchFamily="34" charset="0"/>
                <a:ea typeface="宋体" panose="02010600030101010101" pitchFamily="2" charset="-122"/>
              </a:rPr>
              <a:t>。</a:t>
            </a:r>
            <a:endParaRPr lang="en-US" altLang="zh-CN" sz="1800" dirty="0" smtClean="0">
              <a:latin typeface="Arial" panose="020B0604020202020204" pitchFamily="34" charset="0"/>
              <a:ea typeface="宋体" panose="02010600030101010101" pitchFamily="2" charset="-122"/>
            </a:endParaRPr>
          </a:p>
          <a:p>
            <a:pPr marL="28575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从</a:t>
            </a:r>
            <a:r>
              <a:rPr lang="en-US" altLang="zh-CN" sz="1800" dirty="0">
                <a:latin typeface="Arial" panose="020B0604020202020204" pitchFamily="34" charset="0"/>
                <a:ea typeface="宋体" panose="02010600030101010101" pitchFamily="2" charset="-122"/>
              </a:rPr>
              <a:t>JDK5.0</a:t>
            </a:r>
            <a:r>
              <a:rPr lang="zh-CN" altLang="zh-CN" sz="1800" dirty="0">
                <a:latin typeface="Arial" panose="020B0604020202020204" pitchFamily="34" charset="0"/>
                <a:ea typeface="宋体" panose="02010600030101010101" pitchFamily="2" charset="-122"/>
              </a:rPr>
              <a:t>开始，如</a:t>
            </a:r>
            <a:r>
              <a:rPr lang="zh-CN" altLang="zh-CN" sz="1800" dirty="0" smtClean="0">
                <a:latin typeface="Arial" panose="020B0604020202020204" pitchFamily="34" charset="0"/>
                <a:ea typeface="宋体" panose="02010600030101010101" pitchFamily="2" charset="-122"/>
              </a:rPr>
              <a:t>果没</a:t>
            </a:r>
            <a:r>
              <a:rPr lang="zh-CN" altLang="zh-CN" sz="1800" dirty="0">
                <a:latin typeface="Arial" panose="020B0604020202020204" pitchFamily="34" charset="0"/>
                <a:ea typeface="宋体" panose="02010600030101010101" pitchFamily="2" charset="-122"/>
              </a:rPr>
              <a:t>有进行设置，</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虚拟机会自动将其设置为“</a:t>
            </a:r>
            <a:r>
              <a:rPr lang="en-US" altLang="zh-CN" sz="1800" dirty="0">
                <a:latin typeface="Arial" panose="020B0604020202020204" pitchFamily="34" charset="0"/>
                <a:ea typeface="宋体" panose="02010600030101010101" pitchFamily="2" charset="-122"/>
              </a:rPr>
              <a:t>.</a:t>
            </a:r>
            <a:r>
              <a:rPr lang="zh-CN" altLang="zh-CN" sz="1800" dirty="0">
                <a:latin typeface="Arial" panose="020B0604020202020204" pitchFamily="34" charset="0"/>
                <a:ea typeface="宋体" panose="02010600030101010101" pitchFamily="2" charset="-122"/>
              </a:rPr>
              <a:t>”，也就是当前目录</a:t>
            </a:r>
            <a:r>
              <a:rPr lang="zh-CN" altLang="en-US" sz="1800" dirty="0">
                <a:latin typeface="Arial" panose="020B0604020202020204" pitchFamily="34" charset="0"/>
                <a:ea typeface="宋体" panose="02010600030101010101" pitchFamily="2" charset="-122"/>
              </a:rPr>
              <a:t>。</a:t>
            </a:r>
            <a:endParaRPr lang="zh-CN" altLang="zh-CN" sz="1800" dirty="0">
              <a:latin typeface="Arial" panose="020B0604020202020204" pitchFamily="34" charset="0"/>
              <a:ea typeface="宋体" panose="02010600030101010101" pitchFamily="2" charset="-122"/>
            </a:endParaRPr>
          </a:p>
          <a:p>
            <a:pPr marL="0" lvl="0" indent="0">
              <a:lnSpc>
                <a:spcPct val="150000"/>
              </a:lnSpc>
              <a:spcBef>
                <a:spcPct val="0"/>
              </a:spcBef>
              <a:buNone/>
            </a:pPr>
            <a:endParaRPr lang="zh-CN" altLang="zh-CN" sz="1800" dirty="0">
              <a:latin typeface="Arial" panose="020B0604020202020204" pitchFamily="34" charset="0"/>
              <a:ea typeface="宋体" panose="02010600030101010101" pitchFamily="2" charset="-122"/>
            </a:endParaRPr>
          </a:p>
        </p:txBody>
      </p:sp>
      <p:sp>
        <p:nvSpPr>
          <p:cNvPr id="11"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1.4 </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系统环境变量</a:t>
            </a:r>
          </a:p>
        </p:txBody>
      </p:sp>
      <p:pic>
        <p:nvPicPr>
          <p:cNvPr id="63495" name="图片 7" descr="手机屏幕的截图&#10;&#10;描述已自动生成"/>
          <p:cNvPicPr>
            <a:picLocks noChangeAspect="1"/>
          </p:cNvPicPr>
          <p:nvPr/>
        </p:nvPicPr>
        <p:blipFill>
          <a:blip r:embed="rId2"/>
          <a:stretch>
            <a:fillRect/>
          </a:stretch>
        </p:blipFill>
        <p:spPr>
          <a:xfrm>
            <a:off x="1658007" y="4635366"/>
            <a:ext cx="5284130" cy="1720984"/>
          </a:xfrm>
          <a:prstGeom prst="rect">
            <a:avLst/>
          </a:prstGeom>
          <a:noFill/>
          <a:ln w="9525">
            <a:noFill/>
          </a:ln>
        </p:spPr>
      </p:pic>
      <p:sp>
        <p:nvSpPr>
          <p:cNvPr id="63496"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43</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1"/>
          <p:cNvSpPr>
            <a:spLocks noGrp="1" noChangeArrowheads="1"/>
          </p:cNvSpPr>
          <p:nvPr>
            <p:ph idx="1"/>
          </p:nvPr>
        </p:nvSpPr>
        <p:spPr>
          <a:xfrm>
            <a:off x="628650" y="1431925"/>
            <a:ext cx="7886700" cy="3844925"/>
          </a:xfrm>
        </p:spPr>
        <p:txBody>
          <a:bodyPr vert="horz" wrap="square" lIns="91440" tIns="45720" rIns="91440" bIns="45720" numCol="1" anchor="t" anchorCtr="0" compatLnSpc="1"/>
          <a:lstStyle/>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文件扩展名错误</a:t>
            </a:r>
            <a:endPar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大小写错误</a:t>
            </a:r>
            <a:endPar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中英文符号错误</a:t>
            </a:r>
            <a:endPar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忘记大括号或者分号</a:t>
            </a:r>
            <a:endPar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endParaRPr>
          </a:p>
          <a:p>
            <a:pPr marL="228600" marR="0" lvl="0" indent="-228600" algn="l" defTabSz="914400" rtl="0" eaLnBrk="1" fontAlgn="base" latinLnBrk="0" hangingPunct="1">
              <a:lnSpc>
                <a:spcPct val="90000"/>
              </a:lnSpc>
              <a:spcBef>
                <a:spcPts val="1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拼写错误，如</a:t>
            </a:r>
            <a:r>
              <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rPr>
              <a:t>main</a:t>
            </a: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写成</a:t>
            </a:r>
            <a:r>
              <a:rPr kumimoji="0" lang="en-US" altLang="zh-CN" sz="2800" b="0" i="0" u="none" strike="noStrike" kern="1200" cap="none" spc="0" normalizeH="0" baseline="0" noProof="0" dirty="0" err="1">
                <a:ln>
                  <a:noFill/>
                </a:ln>
                <a:solidFill>
                  <a:schemeClr val="tx1"/>
                </a:solidFill>
                <a:effectLst/>
                <a:uLnTx/>
                <a:uFillTx/>
                <a:latin typeface="+mn-ea"/>
                <a:ea typeface="+mn-ea"/>
                <a:cs typeface="等线" pitchFamily="2" charset="-122"/>
              </a:rPr>
              <a:t>mian</a:t>
            </a:r>
            <a:endPar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endParaRPr>
          </a:p>
          <a:p>
            <a:pPr marL="228600" marR="0" lvl="0" indent="-228600" algn="l" defTabSz="914400" rtl="0" eaLnBrk="1" fontAlgn="base" latinLnBrk="0" hangingPunct="1">
              <a:lnSpc>
                <a:spcPct val="100000"/>
              </a:lnSpc>
              <a:spcBef>
                <a:spcPts val="1000"/>
              </a:spcBef>
              <a:spcAft>
                <a:spcPct val="0"/>
              </a:spcAft>
              <a:buClrTx/>
              <a:buSzTx/>
              <a:buFont typeface="Arial" panose="020B0604020202020204" pitchFamily="34" charset="0"/>
              <a:buChar char="•"/>
              <a:defRPr/>
            </a:pPr>
            <a:r>
              <a:rPr kumimoji="0" lang="en-US" altLang="zh-CN" sz="2800" b="0" i="0" u="none" strike="noStrike" kern="1200" cap="none" spc="0" normalizeH="0" baseline="0" noProof="0" dirty="0" err="1">
                <a:ln>
                  <a:noFill/>
                </a:ln>
                <a:solidFill>
                  <a:schemeClr val="tx1"/>
                </a:solidFill>
                <a:effectLst/>
                <a:uLnTx/>
                <a:uFillTx/>
                <a:latin typeface="+mn-ea"/>
                <a:ea typeface="+mn-ea"/>
                <a:cs typeface="等线" pitchFamily="2" charset="-122"/>
              </a:rPr>
              <a:t>javac</a:t>
            </a: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命令必须有</a:t>
            </a:r>
            <a:r>
              <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rPr>
              <a:t>.java</a:t>
            </a: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后缀；</a:t>
            </a:r>
            <a:r>
              <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rPr>
              <a:t>java</a:t>
            </a: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命令不能有</a:t>
            </a:r>
            <a:r>
              <a:rPr kumimoji="0" lang="en-US" altLang="zh-CN" sz="2800" b="0" i="0" u="none" strike="noStrike" kern="1200" cap="none" spc="0" normalizeH="0" baseline="0" noProof="0" dirty="0">
                <a:ln>
                  <a:noFill/>
                </a:ln>
                <a:solidFill>
                  <a:schemeClr val="tx1"/>
                </a:solidFill>
                <a:effectLst/>
                <a:uLnTx/>
                <a:uFillTx/>
                <a:latin typeface="+mn-ea"/>
                <a:ea typeface="+mn-ea"/>
                <a:cs typeface="等线" pitchFamily="2" charset="-122"/>
              </a:rPr>
              <a:t>.class</a:t>
            </a:r>
            <a:r>
              <a:rPr kumimoji="0" lang="zh-CN" altLang="en-US" sz="2800" b="0" i="0" u="none" strike="noStrike" kern="1200" cap="none" spc="0" normalizeH="0" baseline="0" noProof="0" dirty="0">
                <a:ln>
                  <a:noFill/>
                </a:ln>
                <a:solidFill>
                  <a:schemeClr val="tx1"/>
                </a:solidFill>
                <a:effectLst/>
                <a:uLnTx/>
                <a:uFillTx/>
                <a:latin typeface="+mn-ea"/>
                <a:ea typeface="+mn-ea"/>
                <a:cs typeface="等线" pitchFamily="2" charset="-122"/>
              </a:rPr>
              <a:t>后缀</a:t>
            </a:r>
          </a:p>
        </p:txBody>
      </p:sp>
      <p:sp>
        <p:nvSpPr>
          <p:cNvPr id="65539" name="标题 2"/>
          <p:cNvSpPr>
            <a:spLocks noGrp="1"/>
          </p:cNvSpPr>
          <p:nvPr>
            <p:ph type="title"/>
          </p:nvPr>
        </p:nvSpPr>
        <p:spPr>
          <a:xfrm>
            <a:off x="1657350" y="153988"/>
            <a:ext cx="4716463" cy="776287"/>
          </a:xfrm>
          <a:ln/>
        </p:spPr>
        <p:txBody>
          <a:bodyPr vert="horz" wrap="square" lIns="91440" tIns="45720" rIns="91440" bIns="45720" anchor="ctr" anchorCtr="0"/>
          <a:lstStyle/>
          <a:p>
            <a:pPr eaLnBrk="1" hangingPunct="1"/>
            <a:r>
              <a:rPr lang="en-US" altLang="zh-CN" kern="1200" dirty="0">
                <a:latin typeface="微软雅黑" panose="020B0503020204020204" pitchFamily="34" charset="-122"/>
                <a:ea typeface="微软雅黑" panose="020B0503020204020204" pitchFamily="34" charset="-122"/>
                <a:cs typeface="等线 Light" pitchFamily="2" charset="-122"/>
              </a:rPr>
              <a:t>HelloWorld</a:t>
            </a:r>
            <a:r>
              <a:rPr lang="zh-CN" altLang="en-US" kern="1200" dirty="0">
                <a:latin typeface="微软雅黑" panose="020B0503020204020204" pitchFamily="34" charset="-122"/>
                <a:ea typeface="微软雅黑" panose="020B0503020204020204" pitchFamily="34" charset="-122"/>
                <a:cs typeface="等线 Light" pitchFamily="2" charset="-122"/>
              </a:rPr>
              <a:t>常见错误</a:t>
            </a:r>
          </a:p>
        </p:txBody>
      </p:sp>
      <p:sp>
        <p:nvSpPr>
          <p:cNvPr id="65540"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44</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3" descr="C:\Users\admin\Desktop\psd.png"/>
          <p:cNvPicPr>
            <a:picLocks noChangeAspect="1"/>
          </p:cNvPicPr>
          <p:nvPr/>
        </p:nvPicPr>
        <p:blipFill>
          <a:blip r:embed="rId2"/>
          <a:stretch>
            <a:fillRect/>
          </a:stretch>
        </p:blipFill>
        <p:spPr>
          <a:xfrm>
            <a:off x="557213" y="2281238"/>
            <a:ext cx="2882900" cy="2882900"/>
          </a:xfrm>
          <a:prstGeom prst="rect">
            <a:avLst/>
          </a:prstGeom>
          <a:noFill/>
          <a:ln w="9525">
            <a:noFill/>
          </a:ln>
        </p:spPr>
      </p:pic>
      <p:sp>
        <p:nvSpPr>
          <p:cNvPr id="10" name="矩形 10"/>
          <p:cNvSpPr/>
          <p:nvPr/>
        </p:nvSpPr>
        <p:spPr>
          <a:xfrm>
            <a:off x="935038" y="2949575"/>
            <a:ext cx="1935162" cy="116681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gn="ctr" eaLnBrk="1" hangingPunct="1">
              <a:lnSpc>
                <a:spcPts val="4500"/>
              </a:lnSpc>
              <a:spcBef>
                <a:spcPct val="0"/>
              </a:spcBef>
              <a:buNone/>
            </a:pPr>
            <a:r>
              <a:rPr lang="en-US" altLang="zh-CN" sz="3000" b="1" dirty="0">
                <a:solidFill>
                  <a:schemeClr val="bg1"/>
                </a:solidFill>
                <a:latin typeface="黑体" panose="02010609060101010101" pitchFamily="49" charset="-122"/>
                <a:ea typeface="黑体" panose="02010609060101010101" pitchFamily="49" charset="-122"/>
              </a:rPr>
              <a:t>Java</a:t>
            </a:r>
            <a:r>
              <a:rPr lang="zh-CN" altLang="en-US" sz="3000" b="1" dirty="0">
                <a:solidFill>
                  <a:schemeClr val="bg1"/>
                </a:solidFill>
                <a:latin typeface="黑体" panose="02010609060101010101" pitchFamily="49" charset="-122"/>
                <a:ea typeface="黑体" panose="02010609060101010101" pitchFamily="49" charset="-122"/>
              </a:rPr>
              <a:t>的</a:t>
            </a:r>
            <a:endParaRPr lang="en-US" altLang="zh-CN" sz="3000" b="1" dirty="0">
              <a:solidFill>
                <a:schemeClr val="bg1"/>
              </a:solidFill>
              <a:latin typeface="黑体" panose="02010609060101010101" pitchFamily="49" charset="-122"/>
              <a:ea typeface="黑体" panose="02010609060101010101" pitchFamily="49" charset="-122"/>
            </a:endParaRPr>
          </a:p>
          <a:p>
            <a:pPr marL="0" lvl="0" indent="0" algn="ctr" eaLnBrk="1" hangingPunct="1">
              <a:lnSpc>
                <a:spcPts val="4500"/>
              </a:lnSpc>
              <a:spcBef>
                <a:spcPct val="0"/>
              </a:spcBef>
              <a:buNone/>
            </a:pPr>
            <a:r>
              <a:rPr lang="zh-CN" altLang="en-US" sz="3000" b="1" dirty="0">
                <a:solidFill>
                  <a:schemeClr val="bg1"/>
                </a:solidFill>
                <a:latin typeface="黑体" panose="02010609060101010101" pitchFamily="49" charset="-122"/>
                <a:ea typeface="黑体" panose="02010609060101010101" pitchFamily="49" charset="-122"/>
              </a:rPr>
              <a:t>运行机制</a:t>
            </a:r>
            <a:endParaRPr lang="en-US" altLang="zh-CN" sz="3000" b="1" dirty="0">
              <a:solidFill>
                <a:schemeClr val="bg1"/>
              </a:solidFill>
              <a:latin typeface="黑体" panose="02010609060101010101" pitchFamily="49" charset="-122"/>
              <a:ea typeface="黑体" panose="02010609060101010101" pitchFamily="49" charset="-122"/>
            </a:endParaRPr>
          </a:p>
        </p:txBody>
      </p:sp>
      <p:sp>
        <p:nvSpPr>
          <p:cNvPr id="11" name="标题 1"/>
          <p:cNvSpPr txBox="1"/>
          <p:nvPr/>
        </p:nvSpPr>
        <p:spPr>
          <a:xfrm>
            <a:off x="71438" y="1209675"/>
            <a:ext cx="7766050" cy="723900"/>
          </a:xfrm>
          <a:prstGeom prst="rect">
            <a:avLst/>
          </a:prstGeom>
        </p:spPr>
        <p:txBody>
          <a:bodyPr anchor="ctr"/>
          <a:lstStyle>
            <a:lvl1pPr algn="l" rtl="0" eaLnBrk="0" fontAlgn="base" hangingPunct="0">
              <a:spcBef>
                <a:spcPct val="0"/>
              </a:spcBef>
              <a:spcAft>
                <a:spcPct val="0"/>
              </a:spcAft>
              <a:defRPr sz="3600" b="1" spc="300">
                <a:solidFill>
                  <a:srgbClr val="FFFF0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3200" b="1" i="0" u="none" strike="noStrike" kern="1200" cap="none" spc="30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j-cs"/>
            </a:endParaRPr>
          </a:p>
        </p:txBody>
      </p:sp>
      <p:sp>
        <p:nvSpPr>
          <p:cNvPr id="12" name="矩形 11"/>
          <p:cNvSpPr/>
          <p:nvPr/>
        </p:nvSpPr>
        <p:spPr bwMode="auto">
          <a:xfrm>
            <a:off x="3906838" y="2066925"/>
            <a:ext cx="4668838" cy="332422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6566" name="矩形 1"/>
          <p:cNvSpPr/>
          <p:nvPr/>
        </p:nvSpPr>
        <p:spPr>
          <a:xfrm>
            <a:off x="3954463" y="2187575"/>
            <a:ext cx="4572000" cy="2554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200000"/>
              </a:lnSpc>
              <a:spcBef>
                <a:spcPct val="0"/>
              </a:spcBef>
              <a:buNone/>
            </a:pPr>
            <a:r>
              <a:rPr lang="zh-CN" altLang="zh-CN" sz="2000" dirty="0">
                <a:latin typeface="Arial" panose="020B0604020202020204" pitchFamily="34" charset="0"/>
                <a:ea typeface="宋体" panose="02010600030101010101" pitchFamily="2" charset="-122"/>
              </a:rPr>
              <a:t>使用</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语言进行程序设计时，不仅要了解</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语言的显著特点，还需要了解</a:t>
            </a:r>
            <a:r>
              <a:rPr lang="en-US" altLang="zh-CN" sz="2000" dirty="0">
                <a:latin typeface="Arial" panose="020B0604020202020204" pitchFamily="34" charset="0"/>
                <a:ea typeface="宋体" panose="02010600030101010101" pitchFamily="2" charset="-122"/>
              </a:rPr>
              <a:t>Java</a:t>
            </a:r>
            <a:r>
              <a:rPr lang="zh-CN" altLang="zh-CN" sz="2000" dirty="0">
                <a:latin typeface="Arial" panose="020B0604020202020204" pitchFamily="34" charset="0"/>
                <a:ea typeface="宋体" panose="02010600030101010101" pitchFamily="2" charset="-122"/>
              </a:rPr>
              <a:t>程序的运行机制。接下来</a:t>
            </a:r>
            <a:r>
              <a:rPr lang="zh-CN" altLang="en-US" sz="2000" dirty="0">
                <a:latin typeface="Arial" panose="020B0604020202020204" pitchFamily="34" charset="0"/>
                <a:ea typeface="宋体" panose="02010600030101010101" pitchFamily="2" charset="-122"/>
              </a:rPr>
              <a:t>讲解一下</a:t>
            </a:r>
            <a:r>
              <a:rPr lang="en-US" altLang="zh-CN" sz="2000" dirty="0">
                <a:latin typeface="Arial" panose="020B0604020202020204" pitchFamily="34" charset="0"/>
                <a:ea typeface="宋体" panose="02010600030101010101" pitchFamily="2" charset="-122"/>
              </a:rPr>
              <a:t>Java</a:t>
            </a:r>
            <a:r>
              <a:rPr lang="zh-CN" altLang="en-US" sz="2000" dirty="0">
                <a:latin typeface="Arial" panose="020B0604020202020204" pitchFamily="34" charset="0"/>
                <a:ea typeface="宋体" panose="02010600030101010101" pitchFamily="2" charset="-122"/>
              </a:rPr>
              <a:t>的运行机制。</a:t>
            </a:r>
          </a:p>
        </p:txBody>
      </p:sp>
      <p:sp>
        <p:nvSpPr>
          <p:cNvPr id="7"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1.5 Java</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的运行机制</a:t>
            </a:r>
          </a:p>
        </p:txBody>
      </p:sp>
      <p:sp>
        <p:nvSpPr>
          <p:cNvPr id="66568"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45</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08000" y="1317625"/>
            <a:ext cx="8253413" cy="4913313"/>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7587" name="矩形 8"/>
          <p:cNvSpPr/>
          <p:nvPr/>
        </p:nvSpPr>
        <p:spPr>
          <a:xfrm>
            <a:off x="560388" y="1554163"/>
            <a:ext cx="8201025" cy="48006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程序运行时，必须经过编译和运行两个步骤。首先将后缀名为</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的源文件进行编译，最终生成后缀名为</a:t>
            </a:r>
            <a:r>
              <a:rPr lang="en-US" altLang="zh-CN" sz="1800" dirty="0">
                <a:latin typeface="Arial" panose="020B0604020202020204" pitchFamily="34" charset="0"/>
                <a:ea typeface="宋体" panose="02010600030101010101" pitchFamily="2" charset="-122"/>
              </a:rPr>
              <a:t>.class</a:t>
            </a:r>
            <a:r>
              <a:rPr lang="zh-CN" altLang="zh-CN" sz="1800" dirty="0">
                <a:latin typeface="Arial" panose="020B0604020202020204" pitchFamily="34" charset="0"/>
                <a:ea typeface="宋体" panose="02010600030101010101" pitchFamily="2" charset="-122"/>
              </a:rPr>
              <a:t>的字节码文件。然后</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虚拟机将字节码文件进行解释执行，并将结果显示出来。</a:t>
            </a: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为了让初学者能更好地理解</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程序的运行过程，接下来进行详细的分析，具体步骤如下</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742950" lvl="1" indent="-285750">
              <a:lnSpc>
                <a:spcPct val="150000"/>
              </a:lnSpc>
              <a:spcBef>
                <a:spcPct val="0"/>
              </a:spcBef>
              <a:buFont typeface="Arial" panose="020B0604020202020204" pitchFamily="34" charset="0"/>
              <a:buChar char="•"/>
            </a:pPr>
            <a:r>
              <a:rPr lang="zh-CN" altLang="zh-CN" sz="1600" dirty="0">
                <a:latin typeface="Arial" panose="020B0604020202020204" pitchFamily="34" charset="0"/>
                <a:ea typeface="宋体" panose="02010600030101010101" pitchFamily="2" charset="-122"/>
              </a:rPr>
              <a:t>编写一个</a:t>
            </a:r>
            <a:r>
              <a:rPr lang="en-US" altLang="zh-CN" sz="1600" dirty="0">
                <a:latin typeface="Arial" panose="020B0604020202020204" pitchFamily="34" charset="0"/>
                <a:ea typeface="宋体" panose="02010600030101010101" pitchFamily="2" charset="-122"/>
              </a:rPr>
              <a:t>HelloWorld.java</a:t>
            </a:r>
            <a:r>
              <a:rPr lang="zh-CN" altLang="zh-CN" sz="1600" dirty="0">
                <a:latin typeface="Arial" panose="020B0604020202020204" pitchFamily="34" charset="0"/>
                <a:ea typeface="宋体" panose="02010600030101010101" pitchFamily="2" charset="-122"/>
              </a:rPr>
              <a:t>的文件</a:t>
            </a:r>
            <a:r>
              <a:rPr lang="zh-CN" altLang="zh-CN" sz="1600" dirty="0">
                <a:latin typeface="宋体" panose="02010600030101010101" pitchFamily="2" charset="-122"/>
                <a:ea typeface="宋体" panose="02010600030101010101" pitchFamily="2" charset="-122"/>
              </a:rPr>
              <a:t>。</a:t>
            </a:r>
          </a:p>
          <a:p>
            <a:pPr marL="742950" lvl="1" indent="-285750">
              <a:lnSpc>
                <a:spcPct val="150000"/>
              </a:lnSpc>
              <a:spcBef>
                <a:spcPct val="0"/>
              </a:spcBef>
              <a:buFont typeface="Arial" panose="020B0604020202020204" pitchFamily="34" charset="0"/>
              <a:buChar char="•"/>
            </a:pPr>
            <a:r>
              <a:rPr lang="zh-CN" altLang="zh-CN" sz="1600" dirty="0">
                <a:latin typeface="Arial" panose="020B0604020202020204" pitchFamily="34" charset="0"/>
                <a:ea typeface="宋体" panose="02010600030101010101" pitchFamily="2" charset="-122"/>
              </a:rPr>
              <a:t>使用“</a:t>
            </a:r>
            <a:r>
              <a:rPr lang="en-US" altLang="zh-CN" sz="1600" dirty="0">
                <a:latin typeface="Arial" panose="020B0604020202020204" pitchFamily="34" charset="0"/>
                <a:ea typeface="宋体" panose="02010600030101010101" pitchFamily="2" charset="-122"/>
              </a:rPr>
              <a:t>javac HelloWorld.java</a:t>
            </a:r>
            <a:r>
              <a:rPr lang="zh-CN" altLang="zh-CN" sz="1600" dirty="0">
                <a:latin typeface="Arial" panose="020B0604020202020204" pitchFamily="34" charset="0"/>
                <a:ea typeface="宋体" panose="02010600030101010101" pitchFamily="2" charset="-122"/>
              </a:rPr>
              <a:t>”命令开启</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编译器并进行编译。编译结束后，会自动生成一个</a:t>
            </a:r>
            <a:r>
              <a:rPr lang="en-US" altLang="zh-CN" sz="1600" dirty="0">
                <a:latin typeface="Arial" panose="020B0604020202020204" pitchFamily="34" charset="0"/>
                <a:ea typeface="宋体" panose="02010600030101010101" pitchFamily="2" charset="-122"/>
              </a:rPr>
              <a:t>HelloWorld.class</a:t>
            </a:r>
            <a:r>
              <a:rPr lang="zh-CN" altLang="zh-CN" sz="1600" dirty="0">
                <a:latin typeface="Arial" panose="020B0604020202020204" pitchFamily="34" charset="0"/>
                <a:ea typeface="宋体" panose="02010600030101010101" pitchFamily="2" charset="-122"/>
              </a:rPr>
              <a:t>的字节码文件</a:t>
            </a:r>
            <a:r>
              <a:rPr lang="zh-CN" altLang="zh-CN" sz="1600" dirty="0">
                <a:latin typeface="宋体" panose="02010600030101010101" pitchFamily="2" charset="-122"/>
                <a:ea typeface="宋体" panose="02010600030101010101" pitchFamily="2" charset="-122"/>
              </a:rPr>
              <a:t>。</a:t>
            </a:r>
            <a:endParaRPr lang="en-US" altLang="zh-CN" sz="1600" dirty="0">
              <a:latin typeface="宋体" panose="02010600030101010101" pitchFamily="2" charset="-122"/>
              <a:ea typeface="宋体" panose="02010600030101010101" pitchFamily="2" charset="-122"/>
            </a:endParaRPr>
          </a:p>
          <a:p>
            <a:pPr marL="742950" lvl="1" indent="-285750">
              <a:lnSpc>
                <a:spcPct val="150000"/>
              </a:lnSpc>
              <a:spcBef>
                <a:spcPct val="0"/>
              </a:spcBef>
              <a:buFont typeface="Arial" panose="020B0604020202020204" pitchFamily="34" charset="0"/>
              <a:buChar char="•"/>
            </a:pPr>
            <a:r>
              <a:rPr lang="zh-CN" altLang="zh-CN" sz="1600" dirty="0">
                <a:latin typeface="Arial" panose="020B0604020202020204" pitchFamily="34" charset="0"/>
                <a:ea typeface="宋体" panose="02010600030101010101" pitchFamily="2" charset="-122"/>
              </a:rPr>
              <a:t>使用“</a:t>
            </a:r>
            <a:r>
              <a:rPr lang="en-US" altLang="zh-CN" sz="1600" dirty="0">
                <a:latin typeface="Arial" panose="020B0604020202020204" pitchFamily="34" charset="0"/>
                <a:ea typeface="宋体" panose="02010600030101010101" pitchFamily="2" charset="-122"/>
              </a:rPr>
              <a:t>java HelloWorld</a:t>
            </a:r>
            <a:r>
              <a:rPr lang="zh-CN" altLang="zh-CN" sz="1600" dirty="0">
                <a:latin typeface="Arial" panose="020B0604020202020204" pitchFamily="34" charset="0"/>
                <a:ea typeface="宋体" panose="02010600030101010101" pitchFamily="2" charset="-122"/>
              </a:rPr>
              <a:t>”命令启动</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虚拟机运行程序，</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虚拟机首先将编译好的字节码文件加载到内存，这个过程被称为类加载，它是由类加载器完成的，然后虚拟机针对加载到内存中的</a:t>
            </a:r>
            <a:r>
              <a:rPr lang="en-US" altLang="zh-CN" sz="1600" dirty="0">
                <a:latin typeface="Arial" panose="020B0604020202020204" pitchFamily="34" charset="0"/>
                <a:ea typeface="宋体" panose="02010600030101010101" pitchFamily="2" charset="-122"/>
              </a:rPr>
              <a:t>Java</a:t>
            </a:r>
            <a:r>
              <a:rPr lang="zh-CN" altLang="zh-CN" sz="1600" dirty="0">
                <a:latin typeface="Arial" panose="020B0604020202020204" pitchFamily="34" charset="0"/>
                <a:ea typeface="宋体" panose="02010600030101010101" pitchFamily="2" charset="-122"/>
              </a:rPr>
              <a:t>类进行解释执行，便可看到运行结果</a:t>
            </a:r>
            <a:r>
              <a:rPr lang="zh-CN" altLang="en-US" sz="1600" dirty="0">
                <a:latin typeface="Arial" panose="020B0604020202020204" pitchFamily="34" charset="0"/>
                <a:ea typeface="宋体" panose="02010600030101010101" pitchFamily="2" charset="-122"/>
              </a:rPr>
              <a:t>。</a:t>
            </a:r>
            <a:endParaRPr lang="zh-CN" altLang="zh-CN" sz="1600" dirty="0">
              <a:latin typeface="宋体" panose="02010600030101010101" pitchFamily="2" charset="-122"/>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8"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1.5 Java</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的运行机制</a:t>
            </a:r>
          </a:p>
        </p:txBody>
      </p:sp>
      <p:sp>
        <p:nvSpPr>
          <p:cNvPr id="6758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46</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9750" y="1328738"/>
            <a:ext cx="8189913" cy="4859338"/>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8611" name="矩形 8"/>
          <p:cNvSpPr/>
          <p:nvPr/>
        </p:nvSpPr>
        <p:spPr>
          <a:xfrm>
            <a:off x="539750" y="1434661"/>
            <a:ext cx="8201025" cy="13398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通过上面的分析不难发现，</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程序是由虚拟机负责解释执行的，而并非操作系统。这样做的好处是可以实现跨平台性，也就是说针对不同的操作系统可以编写相同的程序，只需安装不同版本的虚拟机即可，</a:t>
            </a:r>
            <a:r>
              <a:rPr lang="zh-CN" altLang="en-US" sz="1800" dirty="0">
                <a:latin typeface="Arial" panose="020B0604020202020204" pitchFamily="34" charset="0"/>
                <a:ea typeface="宋体" panose="02010600030101010101" pitchFamily="2" charset="-122"/>
              </a:rPr>
              <a:t>如下图所示：</a:t>
            </a:r>
            <a:endParaRPr lang="zh-CN" altLang="zh-CN" sz="1800" dirty="0">
              <a:latin typeface="Arial" panose="020B0604020202020204" pitchFamily="34" charset="0"/>
              <a:ea typeface="宋体" panose="02010600030101010101" pitchFamily="2" charset="-122"/>
            </a:endParaRPr>
          </a:p>
        </p:txBody>
      </p:sp>
      <p:pic>
        <p:nvPicPr>
          <p:cNvPr id="68612" name="图片 3"/>
          <p:cNvPicPr>
            <a:picLocks noChangeAspect="1"/>
          </p:cNvPicPr>
          <p:nvPr/>
        </p:nvPicPr>
        <p:blipFill>
          <a:blip r:embed="rId2"/>
          <a:stretch>
            <a:fillRect/>
          </a:stretch>
        </p:blipFill>
        <p:spPr>
          <a:xfrm>
            <a:off x="1581150" y="2942785"/>
            <a:ext cx="5902325" cy="2376488"/>
          </a:xfrm>
          <a:prstGeom prst="rect">
            <a:avLst/>
          </a:prstGeom>
          <a:noFill/>
          <a:ln w="9525">
            <a:noFill/>
          </a:ln>
        </p:spPr>
      </p:pic>
      <p:sp>
        <p:nvSpPr>
          <p:cNvPr id="9"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1.5 Java</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的运行机制</a:t>
            </a:r>
          </a:p>
        </p:txBody>
      </p:sp>
      <p:sp>
        <p:nvSpPr>
          <p:cNvPr id="68614"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47</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539750" y="1328738"/>
            <a:ext cx="8189913" cy="47529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9635" name="矩形 8"/>
          <p:cNvSpPr/>
          <p:nvPr/>
        </p:nvSpPr>
        <p:spPr>
          <a:xfrm>
            <a:off x="584200" y="1663700"/>
            <a:ext cx="8188325" cy="3416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en-US" sz="1800" dirty="0">
                <a:latin typeface="Arial" panose="020B0604020202020204" pitchFamily="34" charset="0"/>
                <a:ea typeface="宋体" panose="02010600030101010101" pitchFamily="2" charset="-122"/>
              </a:rPr>
              <a:t>从上图可以看出，</a:t>
            </a:r>
            <a:r>
              <a:rPr lang="zh-CN" altLang="zh-CN" sz="1800" dirty="0">
                <a:latin typeface="Arial" panose="020B0604020202020204" pitchFamily="34" charset="0"/>
                <a:ea typeface="宋体" panose="02010600030101010101" pitchFamily="2" charset="-122"/>
              </a:rPr>
              <a:t>不同的操作系统需要使用不同版本的虚拟机，这种方式使得</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语言具有“一次编写，到处运行（</a:t>
            </a:r>
            <a:r>
              <a:rPr lang="en-US" altLang="zh-CN" sz="1800" dirty="0">
                <a:latin typeface="Arial" panose="020B0604020202020204" pitchFamily="34" charset="0"/>
                <a:ea typeface="宋体" panose="02010600030101010101" pitchFamily="2" charset="-122"/>
              </a:rPr>
              <a:t>write once</a:t>
            </a:r>
            <a:r>
              <a:rPr lang="zh-CN" altLang="zh-CN" sz="1800" dirty="0">
                <a:latin typeface="Arial" panose="020B0604020202020204" pitchFamily="34" charset="0"/>
                <a:ea typeface="宋体" panose="02010600030101010101" pitchFamily="2" charset="-122"/>
              </a:rPr>
              <a:t>，</a:t>
            </a:r>
            <a:r>
              <a:rPr lang="en-US" altLang="zh-CN" sz="1800" dirty="0">
                <a:latin typeface="Arial" panose="020B0604020202020204" pitchFamily="34" charset="0"/>
                <a:ea typeface="宋体" panose="02010600030101010101" pitchFamily="2" charset="-122"/>
              </a:rPr>
              <a:t>run anywhere</a:t>
            </a:r>
            <a:r>
              <a:rPr lang="zh-CN" altLang="zh-CN" sz="1800" dirty="0">
                <a:latin typeface="Arial" panose="020B0604020202020204" pitchFamily="34" charset="0"/>
                <a:ea typeface="宋体" panose="02010600030101010101" pitchFamily="2" charset="-122"/>
              </a:rPr>
              <a:t>）”的特性，有效地解决了程序设计语言在不同操作系统编译时产生不同机器代码的问题，大大降低了程序开发和维护的成本</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需要注意的是，</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程序通过</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虚拟机可以达到跨平台特性，但</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虚拟机并不是跨平台的。也就是说，不同操作系统上的</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虚拟机是不同的，即</a:t>
            </a:r>
            <a:r>
              <a:rPr lang="en-US" altLang="zh-CN" sz="1800" dirty="0">
                <a:latin typeface="Arial" panose="020B0604020202020204" pitchFamily="34" charset="0"/>
                <a:ea typeface="宋体" panose="02010600030101010101" pitchFamily="2" charset="-122"/>
              </a:rPr>
              <a:t>Windows</a:t>
            </a:r>
            <a:r>
              <a:rPr lang="zh-CN" altLang="zh-CN" sz="1800" dirty="0">
                <a:latin typeface="Arial" panose="020B0604020202020204" pitchFamily="34" charset="0"/>
                <a:ea typeface="宋体" panose="02010600030101010101" pitchFamily="2" charset="-122"/>
              </a:rPr>
              <a:t>平台上的</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虚拟机不能用在</a:t>
            </a:r>
            <a:r>
              <a:rPr lang="en-US" altLang="zh-CN" sz="1800" dirty="0">
                <a:latin typeface="Arial" panose="020B0604020202020204" pitchFamily="34" charset="0"/>
                <a:ea typeface="宋体" panose="02010600030101010101" pitchFamily="2" charset="-122"/>
              </a:rPr>
              <a:t>Linux</a:t>
            </a:r>
            <a:r>
              <a:rPr lang="zh-CN" altLang="zh-CN" sz="1800" dirty="0">
                <a:latin typeface="Arial" panose="020B0604020202020204" pitchFamily="34" charset="0"/>
                <a:ea typeface="宋体" panose="02010600030101010101" pitchFamily="2" charset="-122"/>
              </a:rPr>
              <a:t>平台上，反之亦然</a:t>
            </a:r>
            <a:r>
              <a:rPr lang="zh-CN" altLang="en-US" sz="1800" dirty="0">
                <a:latin typeface="Arial" panose="020B0604020202020204" pitchFamily="34" charset="0"/>
                <a:ea typeface="宋体" panose="02010600030101010101" pitchFamily="2" charset="-122"/>
              </a:rPr>
              <a:t>。</a:t>
            </a:r>
            <a:endParaRPr lang="zh-CN" altLang="zh-CN" sz="18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endParaRPr lang="zh-CN" altLang="zh-CN" sz="1800" dirty="0">
              <a:latin typeface="Arial" panose="020B0604020202020204" pitchFamily="34" charset="0"/>
              <a:ea typeface="宋体" panose="02010600030101010101" pitchFamily="2" charset="-122"/>
            </a:endParaRPr>
          </a:p>
        </p:txBody>
      </p:sp>
      <p:sp>
        <p:nvSpPr>
          <p:cNvPr id="8" name="标题 1"/>
          <p:cNvSpPr>
            <a:spLocks noChangeArrowheads="1"/>
          </p:cNvSpPr>
          <p:nvPr/>
        </p:nvSpPr>
        <p:spPr bwMode="auto">
          <a:xfrm>
            <a:off x="1765300" y="149225"/>
            <a:ext cx="4264025"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1.5 Java</a:t>
            </a:r>
            <a:r>
              <a:rPr kumimoji="0" lang="zh-CN" altLang="en-US" sz="32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的运行机制</a:t>
            </a:r>
          </a:p>
        </p:txBody>
      </p:sp>
      <p:sp>
        <p:nvSpPr>
          <p:cNvPr id="69637"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48</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1"/>
          <p:cNvSpPr/>
          <p:nvPr/>
        </p:nvSpPr>
        <p:spPr>
          <a:xfrm>
            <a:off x="376238" y="1157288"/>
            <a:ext cx="7777162" cy="3883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10000"/>
              </a:lnSpc>
              <a:spcBef>
                <a:spcPct val="0"/>
              </a:spcBef>
              <a:buNone/>
            </a:pPr>
            <a:r>
              <a:rPr lang="zh-CN" altLang="en-US" b="1" dirty="0">
                <a:solidFill>
                  <a:schemeClr val="folHlink"/>
                </a:solidFill>
                <a:latin typeface="Times New Roman" panose="02020603050405020304" pitchFamily="18" charset="0"/>
                <a:ea typeface="宋体" panose="02010600030101010101" pitchFamily="2" charset="-122"/>
              </a:rPr>
              <a:t>集成环境（</a:t>
            </a:r>
            <a:r>
              <a:rPr lang="en-US" altLang="zh-CN" b="1" dirty="0">
                <a:solidFill>
                  <a:schemeClr val="folHlink"/>
                </a:solidFill>
                <a:latin typeface="Times New Roman" panose="02020603050405020304" pitchFamily="18" charset="0"/>
                <a:ea typeface="宋体" panose="02010600030101010101" pitchFamily="2" charset="-122"/>
              </a:rPr>
              <a:t>IDE</a:t>
            </a:r>
            <a:r>
              <a:rPr lang="zh-CN" altLang="en-US" b="1" dirty="0">
                <a:solidFill>
                  <a:schemeClr val="folHlink"/>
                </a:solidFill>
                <a:latin typeface="Times New Roman" panose="02020603050405020304" pitchFamily="18" charset="0"/>
                <a:ea typeface="宋体" panose="02010600030101010101" pitchFamily="2" charset="-122"/>
              </a:rPr>
              <a:t>）</a:t>
            </a:r>
          </a:p>
          <a:p>
            <a:pPr marL="457200" lvl="1" indent="0">
              <a:lnSpc>
                <a:spcPct val="110000"/>
              </a:lnSpc>
              <a:spcBef>
                <a:spcPct val="0"/>
              </a:spcBef>
              <a:buClr>
                <a:schemeClr val="folHlink"/>
              </a:buClr>
              <a:buFont typeface="Wingdings" panose="05000000000000000000" pitchFamily="2" charset="2"/>
              <a:buChar char="§"/>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JBuilder (Borland)</a:t>
            </a:r>
          </a:p>
          <a:p>
            <a:pPr marL="457200" lvl="1" indent="0">
              <a:lnSpc>
                <a:spcPct val="110000"/>
              </a:lnSpc>
              <a:spcBef>
                <a:spcPct val="0"/>
              </a:spcBef>
              <a:buClr>
                <a:schemeClr val="folHlink"/>
              </a:buClr>
              <a:buFont typeface="Wingdings" panose="05000000000000000000" pitchFamily="2" charset="2"/>
              <a:buChar char="§"/>
            </a:pPr>
            <a:r>
              <a:rPr lang="en-US" altLang="zh-CN" sz="2800" dirty="0">
                <a:latin typeface="Times New Roman" panose="02020603050405020304" pitchFamily="18" charset="0"/>
                <a:ea typeface="宋体" panose="02010600030101010101" pitchFamily="2" charset="-122"/>
              </a:rPr>
              <a:t> JCreator</a:t>
            </a:r>
          </a:p>
          <a:p>
            <a:pPr marL="457200" lvl="1" indent="0">
              <a:lnSpc>
                <a:spcPct val="110000"/>
              </a:lnSpc>
              <a:spcBef>
                <a:spcPct val="0"/>
              </a:spcBef>
              <a:buClr>
                <a:schemeClr val="folHlink"/>
              </a:buClr>
              <a:buFont typeface="Wingdings" panose="05000000000000000000" pitchFamily="2" charset="2"/>
              <a:buChar char="§"/>
            </a:pPr>
            <a:r>
              <a:rPr lang="en-US" altLang="zh-CN" sz="2800" dirty="0">
                <a:latin typeface="Times New Roman" panose="02020603050405020304" pitchFamily="18" charset="0"/>
                <a:ea typeface="宋体" panose="02010600030101010101" pitchFamily="2" charset="-122"/>
              </a:rPr>
              <a:t> BEA WebLogic Workbench</a:t>
            </a:r>
          </a:p>
          <a:p>
            <a:pPr marL="457200" lvl="1" indent="0">
              <a:lnSpc>
                <a:spcPct val="110000"/>
              </a:lnSpc>
              <a:spcBef>
                <a:spcPct val="0"/>
              </a:spcBef>
              <a:buClr>
                <a:schemeClr val="folHlink"/>
              </a:buClr>
              <a:buFont typeface="Wingdings" panose="05000000000000000000" pitchFamily="2" charset="2"/>
              <a:buChar char="§"/>
            </a:pPr>
            <a:r>
              <a:rPr lang="zh-CN" altLang="en-US" sz="2800" dirty="0">
                <a:latin typeface="Times New Roman" panose="02020603050405020304" pitchFamily="18" charset="0"/>
                <a:ea typeface="宋体" panose="02010600030101010101" pitchFamily="2" charset="-122"/>
              </a:rPr>
              <a:t> </a:t>
            </a:r>
            <a:r>
              <a:rPr lang="en-US" altLang="zh-CN" sz="2800" dirty="0">
                <a:latin typeface="Times New Roman" panose="02020603050405020304" pitchFamily="18" charset="0"/>
                <a:ea typeface="宋体" panose="02010600030101010101" pitchFamily="2" charset="-122"/>
              </a:rPr>
              <a:t>Netbeans</a:t>
            </a:r>
          </a:p>
          <a:p>
            <a:pPr marL="457200" lvl="1" indent="0">
              <a:lnSpc>
                <a:spcPct val="110000"/>
              </a:lnSpc>
              <a:spcBef>
                <a:spcPct val="0"/>
              </a:spcBef>
              <a:buClr>
                <a:schemeClr val="folHlink"/>
              </a:buClr>
              <a:buFont typeface="Wingdings" panose="05000000000000000000" pitchFamily="2" charset="2"/>
              <a:buChar char="§"/>
            </a:pPr>
            <a:r>
              <a:rPr lang="en-US" altLang="zh-CN" sz="2800" dirty="0">
                <a:latin typeface="Times New Roman" panose="02020603050405020304" pitchFamily="18" charset="0"/>
                <a:ea typeface="宋体" panose="02010600030101010101" pitchFamily="2" charset="-122"/>
              </a:rPr>
              <a:t> Eclipse/MyEclipse (OpenSource/IBM)</a:t>
            </a:r>
          </a:p>
          <a:p>
            <a:pPr marL="457200" lvl="1" indent="0">
              <a:lnSpc>
                <a:spcPct val="110000"/>
              </a:lnSpc>
              <a:spcBef>
                <a:spcPct val="0"/>
              </a:spcBef>
              <a:buClr>
                <a:schemeClr val="folHlink"/>
              </a:buClr>
              <a:buFont typeface="Wingdings" panose="05000000000000000000" pitchFamily="2" charset="2"/>
              <a:buChar char="§"/>
            </a:pPr>
            <a:r>
              <a:rPr lang="en-US" altLang="zh-CN" sz="2800" dirty="0">
                <a:latin typeface="Times New Roman" panose="02020603050405020304" pitchFamily="18" charset="0"/>
                <a:ea typeface="宋体" panose="02010600030101010101" pitchFamily="2" charset="-122"/>
              </a:rPr>
              <a:t> IntelliJ IDEA</a:t>
            </a:r>
          </a:p>
          <a:p>
            <a:pPr marL="457200" lvl="1" indent="0">
              <a:lnSpc>
                <a:spcPct val="110000"/>
              </a:lnSpc>
              <a:spcBef>
                <a:spcPct val="0"/>
              </a:spcBef>
              <a:buClr>
                <a:schemeClr val="folHlink"/>
              </a:buClr>
              <a:buFont typeface="Wingdings" panose="05000000000000000000" pitchFamily="2" charset="2"/>
              <a:buChar char="§"/>
            </a:pPr>
            <a:r>
              <a:rPr lang="en-US" altLang="zh-CN" sz="2800" dirty="0">
                <a:latin typeface="Times New Roman" panose="02020603050405020304" pitchFamily="18" charset="0"/>
                <a:ea typeface="宋体" panose="02010600030101010101" pitchFamily="2" charset="-122"/>
              </a:rPr>
              <a:t>…</a:t>
            </a:r>
          </a:p>
        </p:txBody>
      </p:sp>
      <p:sp>
        <p:nvSpPr>
          <p:cNvPr id="2" name="文本框 1"/>
          <p:cNvSpPr txBox="1"/>
          <p:nvPr/>
        </p:nvSpPr>
        <p:spPr>
          <a:xfrm>
            <a:off x="1608138" y="261938"/>
            <a:ext cx="4532313" cy="646113"/>
          </a:xfrm>
          <a:prstGeom prst="rect">
            <a:avLst/>
          </a:prstGeom>
          <a:noFill/>
        </p:spPr>
        <p:txBody>
          <a:bodyPr wrap="none">
            <a:spAutoFit/>
          </a:bodyPr>
          <a:lstStyle/>
          <a:p>
            <a:pPr marR="0" defTabSz="914400">
              <a:buClrTx/>
              <a:buSzTx/>
              <a:buFontTx/>
              <a:buNone/>
              <a:defRPr/>
            </a:pPr>
            <a:r>
              <a:rPr kumimoji="0" lang="en-US" altLang="zh-CN" sz="3600" b="1" kern="0" cap="none" spc="300" normalizeH="0" baseline="0" noProof="0" dirty="0">
                <a:solidFill>
                  <a:srgbClr val="0070C0"/>
                </a:solidFill>
                <a:latin typeface="微软雅黑" panose="020B0503020204020204" pitchFamily="34" charset="-122"/>
                <a:ea typeface="微软雅黑" panose="020B0503020204020204" pitchFamily="34" charset="-122"/>
                <a:cs typeface="+mj-cs"/>
                <a:sym typeface="+mn-ea"/>
              </a:rPr>
              <a:t>1.6   集成开发环境</a:t>
            </a:r>
          </a:p>
        </p:txBody>
      </p:sp>
      <p:sp>
        <p:nvSpPr>
          <p:cNvPr id="70660" name="灯片编号占位符 2"/>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49</a:t>
            </a:fld>
            <a:endParaRPr lang="" altLang="zh-CN" sz="1200" dirty="0">
              <a:solidFill>
                <a:srgbClr val="898989"/>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ChangeArrowheads="1"/>
          </p:cNvSpPr>
          <p:nvPr/>
        </p:nvSpPr>
        <p:spPr bwMode="auto">
          <a:xfrm>
            <a:off x="1743075" y="161925"/>
            <a:ext cx="5148263"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36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学习目标</a:t>
            </a:r>
          </a:p>
        </p:txBody>
      </p:sp>
      <p:grpSp>
        <p:nvGrpSpPr>
          <p:cNvPr id="20483" name="组合 4"/>
          <p:cNvGrpSpPr/>
          <p:nvPr/>
        </p:nvGrpSpPr>
        <p:grpSpPr>
          <a:xfrm>
            <a:off x="201613" y="1350963"/>
            <a:ext cx="8662987" cy="4773612"/>
            <a:chOff x="202375" y="1612249"/>
            <a:chExt cx="8661957" cy="4773973"/>
          </a:xfrm>
        </p:grpSpPr>
        <p:graphicFrame>
          <p:nvGraphicFramePr>
            <p:cNvPr id="20485" name="图表 2"/>
            <p:cNvGraphicFramePr/>
            <p:nvPr/>
          </p:nvGraphicFramePr>
          <p:xfrm>
            <a:off x="1247404" y="1778842"/>
            <a:ext cx="6324220" cy="4552842"/>
          </p:xfrm>
          <a:graphic>
            <a:graphicData uri="http://schemas.openxmlformats.org/presentationml/2006/ole">
              <mc:AlternateContent xmlns:mc="http://schemas.openxmlformats.org/markup-compatibility/2006">
                <mc:Choice xmlns:v="urn:schemas-microsoft-com:vml" Requires="v">
                  <p:oleObj spid="_x0000_s3080" r:id="rId5" imgW="5638800" imgH="4199890" progId="Excel.Chart.8">
                    <p:embed/>
                  </p:oleObj>
                </mc:Choice>
                <mc:Fallback>
                  <p:oleObj r:id="rId5" imgW="5638800" imgH="4199890" progId="Excel.Chart.8">
                    <p:embed/>
                    <p:pic>
                      <p:nvPicPr>
                        <p:cNvPr id="0" name="图片 3075"/>
                        <p:cNvPicPr/>
                        <p:nvPr/>
                      </p:nvPicPr>
                      <p:blipFill>
                        <a:blip r:embed="rId6"/>
                        <a:stretch>
                          <a:fillRect/>
                        </a:stretch>
                      </p:blipFill>
                      <p:spPr>
                        <a:xfrm>
                          <a:off x="1247404" y="1778842"/>
                          <a:ext cx="6324220" cy="4552842"/>
                        </a:xfrm>
                        <a:prstGeom prst="rect">
                          <a:avLst/>
                        </a:prstGeom>
                        <a:noFill/>
                        <a:ln w="38100">
                          <a:noFill/>
                          <a:miter/>
                        </a:ln>
                      </p:spPr>
                    </p:pic>
                  </p:oleObj>
                </mc:Fallback>
              </mc:AlternateContent>
            </a:graphicData>
          </a:graphic>
        </p:graphicFrame>
        <p:sp>
          <p:nvSpPr>
            <p:cNvPr id="20486" name="TextBox 39"/>
            <p:cNvSpPr txBox="1"/>
            <p:nvPr/>
          </p:nvSpPr>
          <p:spPr>
            <a:xfrm rot="2129572">
              <a:off x="4937324" y="2645789"/>
              <a:ext cx="811117" cy="3715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zh-CN" altLang="en-US" sz="1800" dirty="0">
                  <a:latin typeface="微软雅黑" panose="020B0503020204020204" pitchFamily="34" charset="-122"/>
                  <a:ea typeface="微软雅黑" panose="020B0503020204020204" pitchFamily="34" charset="-122"/>
                </a:rPr>
                <a:t>掌握</a:t>
              </a:r>
            </a:p>
          </p:txBody>
        </p:sp>
        <p:sp>
          <p:nvSpPr>
            <p:cNvPr id="20487" name="TextBox 36"/>
            <p:cNvSpPr txBox="1"/>
            <p:nvPr/>
          </p:nvSpPr>
          <p:spPr>
            <a:xfrm rot="-6601284" flipV="1">
              <a:off x="2970561" y="4131835"/>
              <a:ext cx="846202" cy="36984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zh-CN" altLang="en-US" sz="1800" dirty="0">
                  <a:latin typeface="微软雅黑" panose="020B0503020204020204" pitchFamily="34" charset="-122"/>
                  <a:ea typeface="微软雅黑" panose="020B0503020204020204" pitchFamily="34" charset="-122"/>
                </a:rPr>
                <a:t>掌握</a:t>
              </a:r>
            </a:p>
          </p:txBody>
        </p:sp>
        <p:sp>
          <p:nvSpPr>
            <p:cNvPr id="38" name="TextBox 37"/>
            <p:cNvSpPr txBox="1"/>
            <p:nvPr/>
          </p:nvSpPr>
          <p:spPr bwMode="auto">
            <a:xfrm rot="10800000" flipH="1" flipV="1">
              <a:off x="4226209" y="4897034"/>
              <a:ext cx="839688" cy="368328"/>
            </a:xfrm>
            <a:prstGeom prst="rect">
              <a:avLst/>
            </a:prstGeom>
            <a:noFill/>
          </p:spPr>
          <p:txBody>
            <a:bodyPr>
              <a:spAutoFit/>
            </a:bodyPr>
            <a:lstStyle>
              <a:defPPr>
                <a:defRPr lang="zh-CN"/>
              </a:defPPr>
              <a:lvl1pPr>
                <a:defRPr spc="300">
                  <a:latin typeface="微软雅黑" panose="020B0503020204020204" pitchFamily="34" charset="-122"/>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掌握</a:t>
              </a:r>
            </a:p>
          </p:txBody>
        </p:sp>
        <p:sp>
          <p:nvSpPr>
            <p:cNvPr id="33" name="弧形 32"/>
            <p:cNvSpPr/>
            <p:nvPr/>
          </p:nvSpPr>
          <p:spPr bwMode="auto">
            <a:xfrm rot="5400000">
              <a:off x="3957044" y="3226181"/>
              <a:ext cx="1201829" cy="1203182"/>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 name="弧形 33"/>
            <p:cNvSpPr/>
            <p:nvPr/>
          </p:nvSpPr>
          <p:spPr bwMode="auto">
            <a:xfrm>
              <a:off x="4059541" y="3344342"/>
              <a:ext cx="990482" cy="992263"/>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 name="弧形 34"/>
            <p:cNvSpPr/>
            <p:nvPr/>
          </p:nvSpPr>
          <p:spPr bwMode="auto">
            <a:xfrm rot="16200000">
              <a:off x="4169779" y="3507147"/>
              <a:ext cx="822387" cy="753973"/>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492" name="组合 16"/>
            <p:cNvGrpSpPr/>
            <p:nvPr/>
          </p:nvGrpSpPr>
          <p:grpSpPr>
            <a:xfrm flipH="1">
              <a:off x="5926104" y="2104297"/>
              <a:ext cx="2498271" cy="651766"/>
              <a:chOff x="1326274" y="2657188"/>
              <a:chExt cx="2820377" cy="652213"/>
            </a:xfrm>
          </p:grpSpPr>
          <p:cxnSp>
            <p:nvCxnSpPr>
              <p:cNvPr id="20527" name="直接连接符 7"/>
              <p:cNvCxnSpPr/>
              <p:nvPr/>
            </p:nvCxnSpPr>
            <p:spPr>
              <a:xfrm>
                <a:off x="1326274" y="2657188"/>
                <a:ext cx="372268" cy="652213"/>
              </a:xfrm>
              <a:prstGeom prst="line">
                <a:avLst/>
              </a:prstGeom>
              <a:ln w="28575" cap="flat" cmpd="sng">
                <a:solidFill>
                  <a:srgbClr val="00ACE6"/>
                </a:solidFill>
                <a:prstDash val="solid"/>
                <a:headEnd type="none" w="med" len="med"/>
                <a:tailEnd type="none" w="med" len="med"/>
              </a:ln>
            </p:spPr>
          </p:cxnSp>
          <p:cxnSp>
            <p:nvCxnSpPr>
              <p:cNvPr id="20528" name="直接连接符 10"/>
              <p:cNvCxnSpPr/>
              <p:nvPr/>
            </p:nvCxnSpPr>
            <p:spPr>
              <a:xfrm>
                <a:off x="1702274" y="3309401"/>
                <a:ext cx="2444377" cy="0"/>
              </a:xfrm>
              <a:prstGeom prst="line">
                <a:avLst/>
              </a:prstGeom>
              <a:ln w="28575" cap="flat" cmpd="sng">
                <a:solidFill>
                  <a:srgbClr val="00ACE6"/>
                </a:solidFill>
                <a:prstDash val="solid"/>
                <a:headEnd type="none" w="med" len="med"/>
                <a:tailEnd type="oval" w="med" len="med"/>
              </a:ln>
            </p:spPr>
          </p:cxnSp>
        </p:grpSp>
        <p:grpSp>
          <p:nvGrpSpPr>
            <p:cNvPr id="20493" name="组合 15"/>
            <p:cNvGrpSpPr/>
            <p:nvPr/>
          </p:nvGrpSpPr>
          <p:grpSpPr>
            <a:xfrm flipH="1">
              <a:off x="8242526" y="1654159"/>
              <a:ext cx="472426" cy="520785"/>
              <a:chOff x="1696534" y="3848201"/>
              <a:chExt cx="511840" cy="521142"/>
            </a:xfrm>
          </p:grpSpPr>
          <p:sp>
            <p:nvSpPr>
              <p:cNvPr id="12" name="椭圆 11"/>
              <p:cNvSpPr/>
              <p:nvPr/>
            </p:nvSpPr>
            <p:spPr bwMode="auto">
              <a:xfrm>
                <a:off x="1696347" y="3863456"/>
                <a:ext cx="512482" cy="473435"/>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TextBox 12"/>
              <p:cNvSpPr txBox="1"/>
              <p:nvPr/>
            </p:nvSpPr>
            <p:spPr>
              <a:xfrm>
                <a:off x="1804690" y="3847569"/>
                <a:ext cx="335350" cy="521096"/>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buNone/>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2</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sp>
          <p:nvSpPr>
            <p:cNvPr id="20494" name="矩形 5"/>
            <p:cNvSpPr/>
            <p:nvPr/>
          </p:nvSpPr>
          <p:spPr>
            <a:xfrm>
              <a:off x="5467231" y="2001915"/>
              <a:ext cx="2763875" cy="5540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457200" lvl="0" indent="-457200" eaLnBrk="1" hangingPunct="1">
                <a:lnSpc>
                  <a:spcPts val="3600"/>
                </a:lnSpc>
                <a:spcBef>
                  <a:spcPct val="0"/>
                </a:spcBef>
                <a:buNone/>
              </a:pPr>
              <a:r>
                <a:rPr lang="zh-CN" altLang="en-US" sz="1800" b="1" dirty="0">
                  <a:latin typeface="微软雅黑" panose="020B0503020204020204" pitchFamily="34" charset="-122"/>
                  <a:ea typeface="微软雅黑" panose="020B0503020204020204" pitchFamily="34" charset="-122"/>
                </a:rPr>
                <a:t>掌握</a:t>
              </a:r>
              <a:r>
                <a:rPr lang="en-US" altLang="zh-CN" sz="1800" b="1" dirty="0">
                  <a:solidFill>
                    <a:srgbClr val="00B0F0"/>
                  </a:solidFill>
                  <a:latin typeface="微软雅黑" panose="020B0503020204020204" pitchFamily="34" charset="-122"/>
                  <a:ea typeface="微软雅黑" panose="020B0503020204020204" pitchFamily="34" charset="-122"/>
                </a:rPr>
                <a:t>Java</a:t>
              </a:r>
              <a:r>
                <a:rPr lang="zh-CN" altLang="en-US" sz="1800" b="1" dirty="0">
                  <a:solidFill>
                    <a:srgbClr val="00B0F0"/>
                  </a:solidFill>
                  <a:latin typeface="微软雅黑" panose="020B0503020204020204" pitchFamily="34" charset="-122"/>
                  <a:ea typeface="微软雅黑" panose="020B0503020204020204" pitchFamily="34" charset="-122"/>
                </a:rPr>
                <a:t>开发环境的搭建</a:t>
              </a: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495" name="组合 15"/>
            <p:cNvGrpSpPr/>
            <p:nvPr/>
          </p:nvGrpSpPr>
          <p:grpSpPr>
            <a:xfrm flipH="1">
              <a:off x="672629" y="5866410"/>
              <a:ext cx="472212" cy="519812"/>
              <a:chOff x="1696534" y="3848201"/>
              <a:chExt cx="511840" cy="521142"/>
            </a:xfrm>
          </p:grpSpPr>
          <p:sp>
            <p:nvSpPr>
              <p:cNvPr id="45" name="椭圆 44"/>
              <p:cNvSpPr/>
              <p:nvPr/>
            </p:nvSpPr>
            <p:spPr bwMode="auto">
              <a:xfrm>
                <a:off x="1696104" y="3864781"/>
                <a:ext cx="512715" cy="472729"/>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TextBox 45"/>
              <p:cNvSpPr txBox="1"/>
              <p:nvPr/>
            </p:nvSpPr>
            <p:spPr>
              <a:xfrm>
                <a:off x="1804497" y="3848864"/>
                <a:ext cx="335501" cy="520479"/>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buNone/>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5</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grpSp>
          <p:nvGrpSpPr>
            <p:cNvPr id="20496" name="组合 38"/>
            <p:cNvGrpSpPr/>
            <p:nvPr/>
          </p:nvGrpSpPr>
          <p:grpSpPr>
            <a:xfrm rot="10800000" flipH="1" flipV="1">
              <a:off x="454277" y="2096515"/>
              <a:ext cx="2714122" cy="666379"/>
              <a:chOff x="934464" y="2318309"/>
              <a:chExt cx="2669329" cy="686148"/>
            </a:xfrm>
          </p:grpSpPr>
          <p:cxnSp>
            <p:nvCxnSpPr>
              <p:cNvPr id="20521" name="直接连接符 39"/>
              <p:cNvCxnSpPr/>
              <p:nvPr/>
            </p:nvCxnSpPr>
            <p:spPr>
              <a:xfrm rot="10800000" flipH="1" flipV="1">
                <a:off x="934464" y="2318309"/>
                <a:ext cx="298001" cy="686148"/>
              </a:xfrm>
              <a:prstGeom prst="line">
                <a:avLst/>
              </a:prstGeom>
              <a:ln w="28575" cap="flat" cmpd="sng">
                <a:solidFill>
                  <a:srgbClr val="00ACE6"/>
                </a:solidFill>
                <a:prstDash val="solid"/>
                <a:headEnd type="none" w="med" len="med"/>
                <a:tailEnd type="none" w="med" len="med"/>
              </a:ln>
            </p:spPr>
          </p:cxnSp>
          <p:cxnSp>
            <p:nvCxnSpPr>
              <p:cNvPr id="20522" name="直接连接符 40"/>
              <p:cNvCxnSpPr/>
              <p:nvPr/>
            </p:nvCxnSpPr>
            <p:spPr>
              <a:xfrm rot="10800000" flipH="1" flipV="1">
                <a:off x="1222939" y="3004457"/>
                <a:ext cx="2380854" cy="0"/>
              </a:xfrm>
              <a:prstGeom prst="line">
                <a:avLst/>
              </a:prstGeom>
              <a:ln w="28575" cap="flat" cmpd="sng">
                <a:solidFill>
                  <a:srgbClr val="00ACE6"/>
                </a:solidFill>
                <a:prstDash val="solid"/>
                <a:headEnd type="none" w="med" len="med"/>
                <a:tailEnd type="oval" w="med" len="med"/>
              </a:ln>
            </p:spPr>
          </p:cxnSp>
        </p:grpSp>
        <p:grpSp>
          <p:nvGrpSpPr>
            <p:cNvPr id="20497" name="组合 41"/>
            <p:cNvGrpSpPr/>
            <p:nvPr/>
          </p:nvGrpSpPr>
          <p:grpSpPr>
            <a:xfrm flipV="1">
              <a:off x="226471" y="1612249"/>
              <a:ext cx="480997" cy="522372"/>
              <a:chOff x="1256847" y="3607535"/>
              <a:chExt cx="605213" cy="553298"/>
            </a:xfrm>
          </p:grpSpPr>
          <p:sp>
            <p:nvSpPr>
              <p:cNvPr id="24" name="椭圆 23"/>
              <p:cNvSpPr/>
              <p:nvPr/>
            </p:nvSpPr>
            <p:spPr bwMode="auto">
              <a:xfrm>
                <a:off x="1256486" y="3647941"/>
                <a:ext cx="605161" cy="474215"/>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 name="TextBox 24"/>
              <p:cNvSpPr txBox="1"/>
              <p:nvPr/>
            </p:nvSpPr>
            <p:spPr>
              <a:xfrm rot="10800000">
                <a:off x="1328386" y="3607583"/>
                <a:ext cx="335535" cy="553250"/>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buNone/>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1</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sp>
          <p:nvSpPr>
            <p:cNvPr id="20498" name="矩形 7"/>
            <p:cNvSpPr/>
            <p:nvPr/>
          </p:nvSpPr>
          <p:spPr>
            <a:xfrm>
              <a:off x="685405" y="2038926"/>
              <a:ext cx="2302193" cy="554088"/>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457200" lvl="0" indent="-457200" eaLnBrk="1" hangingPunct="1">
                <a:lnSpc>
                  <a:spcPts val="3600"/>
                </a:lnSpc>
                <a:spcBef>
                  <a:spcPct val="0"/>
                </a:spcBef>
                <a:buNone/>
              </a:pPr>
              <a:r>
                <a:rPr lang="zh-CN" altLang="en-US" sz="1800" b="1" dirty="0">
                  <a:latin typeface="微软雅黑" panose="020B0503020204020204" pitchFamily="34" charset="-122"/>
                  <a:ea typeface="微软雅黑" panose="020B0503020204020204" pitchFamily="34" charset="-122"/>
                </a:rPr>
                <a:t>了解</a:t>
              </a:r>
              <a:r>
                <a:rPr lang="en-US" altLang="zh-CN" sz="1800" b="1" dirty="0">
                  <a:solidFill>
                    <a:srgbClr val="00B0F0"/>
                  </a:solidFill>
                  <a:latin typeface="微软雅黑" panose="020B0503020204020204" pitchFamily="34" charset="-122"/>
                  <a:ea typeface="微软雅黑" panose="020B0503020204020204" pitchFamily="34" charset="-122"/>
                </a:rPr>
                <a:t>Java</a:t>
              </a:r>
              <a:r>
                <a:rPr lang="zh-CN" altLang="en-US" sz="1800" b="1" dirty="0">
                  <a:solidFill>
                    <a:srgbClr val="00B0F0"/>
                  </a:solidFill>
                  <a:latin typeface="微软雅黑" panose="020B0503020204020204" pitchFamily="34" charset="-122"/>
                  <a:ea typeface="微软雅黑" panose="020B0503020204020204" pitchFamily="34" charset="-122"/>
                </a:rPr>
                <a:t>语言的特点</a:t>
              </a:r>
            </a:p>
          </p:txBody>
        </p:sp>
        <p:sp>
          <p:nvSpPr>
            <p:cNvPr id="20499" name="TextBox 35"/>
            <p:cNvSpPr txBox="1"/>
            <p:nvPr/>
          </p:nvSpPr>
          <p:spPr>
            <a:xfrm rot="-2428617">
              <a:off x="3415093" y="2628326"/>
              <a:ext cx="811116" cy="36991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zh-CN" altLang="en-US" sz="1800" dirty="0">
                  <a:latin typeface="微软雅黑" panose="020B0503020204020204" pitchFamily="34" charset="-122"/>
                  <a:ea typeface="微软雅黑" panose="020B0503020204020204" pitchFamily="34" charset="-122"/>
                </a:rPr>
                <a:t>了解</a:t>
              </a:r>
            </a:p>
          </p:txBody>
        </p:sp>
        <p:sp>
          <p:nvSpPr>
            <p:cNvPr id="39" name="TextBox 38"/>
            <p:cNvSpPr txBox="1"/>
            <p:nvPr/>
          </p:nvSpPr>
          <p:spPr bwMode="auto">
            <a:xfrm rot="17350514" flipH="1" flipV="1">
              <a:off x="5337245" y="4081034"/>
              <a:ext cx="839852" cy="369844"/>
            </a:xfrm>
            <a:prstGeom prst="rect">
              <a:avLst/>
            </a:prstGeom>
            <a:noFill/>
          </p:spPr>
          <p:txBody>
            <a:bodyPr>
              <a:spAutoFit/>
            </a:bodyPr>
            <a:lstStyle>
              <a:defPPr>
                <a:defRPr lang="zh-CN"/>
              </a:defPPr>
              <a:lvl1pPr>
                <a:defRPr spc="300">
                  <a:latin typeface="微软雅黑" panose="020B0503020204020204" pitchFamily="34" charset="-122"/>
                  <a:ea typeface="微软雅黑" panose="020B0503020204020204" pitchFamily="34"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30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mn-ea"/>
                </a:rPr>
                <a:t>理解</a:t>
              </a:r>
            </a:p>
          </p:txBody>
        </p:sp>
        <p:grpSp>
          <p:nvGrpSpPr>
            <p:cNvPr id="20501" name="组合 38"/>
            <p:cNvGrpSpPr/>
            <p:nvPr/>
          </p:nvGrpSpPr>
          <p:grpSpPr>
            <a:xfrm rot="10800000" flipH="1" flipV="1">
              <a:off x="426785" y="3803991"/>
              <a:ext cx="2470791" cy="666379"/>
              <a:chOff x="924130" y="2318309"/>
              <a:chExt cx="2669330" cy="686148"/>
            </a:xfrm>
          </p:grpSpPr>
          <p:cxnSp>
            <p:nvCxnSpPr>
              <p:cNvPr id="20517" name="直接连接符 39"/>
              <p:cNvCxnSpPr/>
              <p:nvPr/>
            </p:nvCxnSpPr>
            <p:spPr>
              <a:xfrm rot="10800000" flipH="1" flipV="1">
                <a:off x="924130" y="2318309"/>
                <a:ext cx="298001" cy="686148"/>
              </a:xfrm>
              <a:prstGeom prst="line">
                <a:avLst/>
              </a:prstGeom>
              <a:ln w="28575" cap="flat" cmpd="sng">
                <a:solidFill>
                  <a:srgbClr val="00ACE6"/>
                </a:solidFill>
                <a:prstDash val="solid"/>
                <a:headEnd type="none" w="med" len="med"/>
                <a:tailEnd type="none" w="med" len="med"/>
              </a:ln>
            </p:spPr>
          </p:cxnSp>
          <p:cxnSp>
            <p:nvCxnSpPr>
              <p:cNvPr id="20518" name="直接连接符 40"/>
              <p:cNvCxnSpPr/>
              <p:nvPr/>
            </p:nvCxnSpPr>
            <p:spPr>
              <a:xfrm rot="10800000" flipH="1" flipV="1">
                <a:off x="1212606" y="3004457"/>
                <a:ext cx="2380854" cy="0"/>
              </a:xfrm>
              <a:prstGeom prst="line">
                <a:avLst/>
              </a:prstGeom>
              <a:ln w="28575" cap="flat" cmpd="sng">
                <a:solidFill>
                  <a:srgbClr val="00ACE6"/>
                </a:solidFill>
                <a:prstDash val="solid"/>
                <a:headEnd type="none" w="med" len="med"/>
                <a:tailEnd type="oval" w="med" len="med"/>
              </a:ln>
            </p:spPr>
          </p:cxnSp>
        </p:grpSp>
        <p:grpSp>
          <p:nvGrpSpPr>
            <p:cNvPr id="20502" name="组合 41"/>
            <p:cNvGrpSpPr/>
            <p:nvPr/>
          </p:nvGrpSpPr>
          <p:grpSpPr>
            <a:xfrm flipV="1">
              <a:off x="202375" y="3313319"/>
              <a:ext cx="496677" cy="522372"/>
              <a:chOff x="1256847" y="3607535"/>
              <a:chExt cx="605213" cy="553298"/>
            </a:xfrm>
          </p:grpSpPr>
          <p:sp>
            <p:nvSpPr>
              <p:cNvPr id="47" name="椭圆 46"/>
              <p:cNvSpPr/>
              <p:nvPr/>
            </p:nvSpPr>
            <p:spPr bwMode="auto">
              <a:xfrm>
                <a:off x="1256847" y="3648713"/>
                <a:ext cx="605397" cy="474215"/>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TextBox 47"/>
              <p:cNvSpPr txBox="1"/>
              <p:nvPr/>
            </p:nvSpPr>
            <p:spPr>
              <a:xfrm rot="10800000">
                <a:off x="1328411" y="3608354"/>
                <a:ext cx="336547" cy="553251"/>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buNone/>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3</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sp>
          <p:nvSpPr>
            <p:cNvPr id="20503" name="矩形 7"/>
            <p:cNvSpPr/>
            <p:nvPr/>
          </p:nvSpPr>
          <p:spPr>
            <a:xfrm>
              <a:off x="535925" y="3711445"/>
              <a:ext cx="2335990" cy="55399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457200" lvl="0" indent="-457200" eaLnBrk="1" hangingPunct="1">
                <a:lnSpc>
                  <a:spcPts val="3600"/>
                </a:lnSpc>
                <a:spcBef>
                  <a:spcPct val="0"/>
                </a:spcBef>
                <a:buNone/>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掌握</a:t>
              </a:r>
              <a:r>
                <a:rPr lang="zh-CN" altLang="en-US" sz="1800" b="1" dirty="0">
                  <a:solidFill>
                    <a:srgbClr val="00ACE6"/>
                  </a:solidFill>
                  <a:latin typeface="微软雅黑" panose="020B0503020204020204" pitchFamily="34" charset="-122"/>
                  <a:ea typeface="微软雅黑" panose="020B0503020204020204" pitchFamily="34" charset="-122"/>
                  <a:sym typeface="微软雅黑" panose="020B0503020204020204" pitchFamily="34" charset="-122"/>
                </a:rPr>
                <a:t>环境变量的配置</a:t>
              </a:r>
              <a:endParaRPr lang="en-US" altLang="zh-CN"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504" name="组合 16"/>
            <p:cNvGrpSpPr/>
            <p:nvPr/>
          </p:nvGrpSpPr>
          <p:grpSpPr>
            <a:xfrm flipH="1">
              <a:off x="6198922" y="3839749"/>
              <a:ext cx="2406670" cy="651766"/>
              <a:chOff x="1360232" y="2657188"/>
              <a:chExt cx="2706153" cy="652213"/>
            </a:xfrm>
          </p:grpSpPr>
          <p:cxnSp>
            <p:nvCxnSpPr>
              <p:cNvPr id="20513" name="直接连接符 7"/>
              <p:cNvCxnSpPr/>
              <p:nvPr/>
            </p:nvCxnSpPr>
            <p:spPr>
              <a:xfrm>
                <a:off x="1360232" y="2657188"/>
                <a:ext cx="372268" cy="652213"/>
              </a:xfrm>
              <a:prstGeom prst="line">
                <a:avLst/>
              </a:prstGeom>
              <a:ln w="28575" cap="flat" cmpd="sng">
                <a:solidFill>
                  <a:srgbClr val="00ACE6"/>
                </a:solidFill>
                <a:prstDash val="solid"/>
                <a:headEnd type="none" w="med" len="med"/>
                <a:tailEnd type="none" w="med" len="med"/>
              </a:ln>
            </p:spPr>
          </p:cxnSp>
          <p:cxnSp>
            <p:nvCxnSpPr>
              <p:cNvPr id="20514" name="直接连接符 10"/>
              <p:cNvCxnSpPr/>
              <p:nvPr/>
            </p:nvCxnSpPr>
            <p:spPr>
              <a:xfrm>
                <a:off x="1725253" y="3309401"/>
                <a:ext cx="2341132" cy="0"/>
              </a:xfrm>
              <a:prstGeom prst="line">
                <a:avLst/>
              </a:prstGeom>
              <a:ln w="28575" cap="flat" cmpd="sng">
                <a:solidFill>
                  <a:srgbClr val="00ACE6"/>
                </a:solidFill>
                <a:prstDash val="solid"/>
                <a:headEnd type="none" w="med" len="med"/>
                <a:tailEnd type="oval" w="med" len="med"/>
              </a:ln>
            </p:spPr>
          </p:cxnSp>
        </p:grpSp>
        <p:grpSp>
          <p:nvGrpSpPr>
            <p:cNvPr id="20505" name="组合 15"/>
            <p:cNvGrpSpPr/>
            <p:nvPr/>
          </p:nvGrpSpPr>
          <p:grpSpPr>
            <a:xfrm flipH="1">
              <a:off x="8391906" y="3357706"/>
              <a:ext cx="472426" cy="520785"/>
              <a:chOff x="1696534" y="3848201"/>
              <a:chExt cx="511840" cy="521142"/>
            </a:xfrm>
          </p:grpSpPr>
          <p:sp>
            <p:nvSpPr>
              <p:cNvPr id="57" name="椭圆 56"/>
              <p:cNvSpPr/>
              <p:nvPr/>
            </p:nvSpPr>
            <p:spPr bwMode="auto">
              <a:xfrm>
                <a:off x="1696534" y="3863425"/>
                <a:ext cx="512482" cy="473435"/>
              </a:xfrm>
              <a:prstGeom prst="ellipse">
                <a:avLst/>
              </a:prstGeom>
              <a:solidFill>
                <a:srgbClr val="3BCCFF"/>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TextBox 57"/>
              <p:cNvSpPr txBox="1"/>
              <p:nvPr/>
            </p:nvSpPr>
            <p:spPr>
              <a:xfrm>
                <a:off x="1804877" y="3847537"/>
                <a:ext cx="335350" cy="521096"/>
              </a:xfrm>
              <a:prstGeom prst="rect">
                <a:avLst/>
              </a:prstGeom>
              <a:noFill/>
              <a:effectLst>
                <a:outerShdw blurRad="12700" dist="12700" dir="2700000" algn="tl" rotWithShape="0">
                  <a:prstClr val="black">
                    <a:alpha val="40000"/>
                  </a:prstClr>
                </a:outerShdw>
              </a:effectLst>
            </p:spPr>
            <p:txBody>
              <a:bodyPr>
                <a:spAutoFit/>
              </a:bodyPr>
              <a:lstStyle/>
              <a:p>
                <a:pPr marR="0" defTabSz="914400">
                  <a:buClrTx/>
                  <a:buSzTx/>
                  <a:buFontTx/>
                  <a:buNone/>
                  <a:defRPr/>
                </a:pPr>
                <a:r>
                  <a:rPr kumimoji="0" lang="en-US" altLang="zh-CN"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4</a:t>
                </a:r>
                <a:endParaRPr kumimoji="0" lang="zh-CN" altLang="en-US" sz="2800" b="1" kern="1200" cap="none" spc="0" normalizeH="0" baseline="0" noProof="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sp>
          <p:nvSpPr>
            <p:cNvPr id="20506" name="矩形 5"/>
            <p:cNvSpPr/>
            <p:nvPr/>
          </p:nvSpPr>
          <p:spPr>
            <a:xfrm>
              <a:off x="6239189" y="3682952"/>
              <a:ext cx="2302193" cy="49361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457200" lvl="0" indent="-457200" eaLnBrk="1" hangingPunct="1">
                <a:lnSpc>
                  <a:spcPts val="3600"/>
                </a:lnSpc>
                <a:spcBef>
                  <a:spcPct val="0"/>
                </a:spcBef>
                <a:buNone/>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理解</a:t>
              </a:r>
              <a:r>
                <a:rPr lang="en-US" altLang="zh-CN" sz="1800" b="1" dirty="0">
                  <a:solidFill>
                    <a:srgbClr val="00ACE6"/>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z="1800" b="1" dirty="0">
                  <a:solidFill>
                    <a:srgbClr val="00ACE6"/>
                  </a:solidFill>
                  <a:latin typeface="微软雅黑" panose="020B0503020204020204" pitchFamily="34" charset="-122"/>
                  <a:ea typeface="微软雅黑" panose="020B0503020204020204" pitchFamily="34" charset="-122"/>
                  <a:sym typeface="微软雅黑" panose="020B0503020204020204" pitchFamily="34" charset="-122"/>
                </a:rPr>
                <a:t>的运行机制</a:t>
              </a:r>
              <a:endParaRPr lang="zh-CN" altLang="en-US" sz="18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07" name="矩形 5"/>
            <p:cNvSpPr/>
            <p:nvPr/>
          </p:nvSpPr>
          <p:spPr>
            <a:xfrm>
              <a:off x="1305428" y="5560988"/>
              <a:ext cx="2723499" cy="49357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457200" lvl="0" indent="-457200" eaLnBrk="1" hangingPunct="1">
                <a:lnSpc>
                  <a:spcPts val="3600"/>
                </a:lnSpc>
                <a:spcBef>
                  <a:spcPct val="0"/>
                </a:spcBef>
                <a:buNone/>
              </a:pPr>
              <a:r>
                <a:rPr lang="zh-CN" altLang="en-US" sz="1800" b="1" dirty="0">
                  <a:latin typeface="微软雅黑" panose="020B0503020204020204" pitchFamily="34" charset="-122"/>
                  <a:ea typeface="微软雅黑" panose="020B0503020204020204" pitchFamily="34" charset="-122"/>
                  <a:sym typeface="微软雅黑" panose="020B0503020204020204" pitchFamily="34" charset="-122"/>
                </a:rPr>
                <a:t>掌握</a:t>
              </a:r>
              <a:r>
                <a:rPr lang="zh-CN" altLang="en-US" sz="1800" b="1" dirty="0">
                  <a:solidFill>
                    <a:srgbClr val="00ACE6"/>
                  </a:solidFill>
                  <a:latin typeface="微软雅黑" panose="020B0503020204020204" pitchFamily="34" charset="-122"/>
                  <a:ea typeface="微软雅黑" panose="020B0503020204020204" pitchFamily="34" charset="-122"/>
                  <a:sym typeface="微软雅黑" panose="020B0503020204020204" pitchFamily="34" charset="-122"/>
                </a:rPr>
                <a:t>开发工具的基本使用</a:t>
              </a:r>
            </a:p>
          </p:txBody>
        </p:sp>
        <p:grpSp>
          <p:nvGrpSpPr>
            <p:cNvPr id="20508" name="组合 38"/>
            <p:cNvGrpSpPr/>
            <p:nvPr/>
          </p:nvGrpSpPr>
          <p:grpSpPr>
            <a:xfrm rot="-10800000" flipH="1">
              <a:off x="911654" y="5497386"/>
              <a:ext cx="3216653" cy="404649"/>
              <a:chOff x="934464" y="2318308"/>
              <a:chExt cx="2669328" cy="634555"/>
            </a:xfrm>
          </p:grpSpPr>
          <p:cxnSp>
            <p:nvCxnSpPr>
              <p:cNvPr id="20509" name="直接连接符 39"/>
              <p:cNvCxnSpPr/>
              <p:nvPr/>
            </p:nvCxnSpPr>
            <p:spPr>
              <a:xfrm rot="10800000" flipH="1" flipV="1">
                <a:off x="934464" y="2318308"/>
                <a:ext cx="288475" cy="634555"/>
              </a:xfrm>
              <a:prstGeom prst="line">
                <a:avLst/>
              </a:prstGeom>
              <a:ln w="28575" cap="flat" cmpd="sng">
                <a:solidFill>
                  <a:srgbClr val="00ACE6"/>
                </a:solidFill>
                <a:prstDash val="solid"/>
                <a:headEnd type="none" w="med" len="med"/>
                <a:tailEnd type="none" w="med" len="med"/>
              </a:ln>
            </p:spPr>
          </p:cxnSp>
          <p:cxnSp>
            <p:nvCxnSpPr>
              <p:cNvPr id="20510" name="直接连接符 40"/>
              <p:cNvCxnSpPr/>
              <p:nvPr/>
            </p:nvCxnSpPr>
            <p:spPr>
              <a:xfrm rot="10800000" flipH="1" flipV="1">
                <a:off x="1222939" y="2952863"/>
                <a:ext cx="2380853" cy="0"/>
              </a:xfrm>
              <a:prstGeom prst="line">
                <a:avLst/>
              </a:prstGeom>
              <a:ln w="28575" cap="flat" cmpd="sng">
                <a:solidFill>
                  <a:srgbClr val="00ACE6"/>
                </a:solidFill>
                <a:prstDash val="solid"/>
                <a:headEnd type="none" w="med" len="med"/>
                <a:tailEnd type="oval" w="med" len="med"/>
              </a:ln>
            </p:spPr>
          </p:cxnSp>
        </p:grpSp>
      </p:grpSp>
      <p:sp>
        <p:nvSpPr>
          <p:cNvPr id="20484"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5</a:t>
            </a:fld>
            <a:endParaRPr lang="" altLang="zh-CN" sz="1200" b="1" dirty="0">
              <a:solidFill>
                <a:srgbClr val="FF0000"/>
              </a:solidFill>
              <a:latin typeface="Arial" panose="020B0604020202020204" pitchFamily="34" charset="0"/>
              <a:ea typeface="宋体" panose="02010600030101010101" pitchFamily="2" charset="-122"/>
            </a:endParaRPr>
          </a:p>
        </p:txBody>
      </p:sp>
    </p:spTree>
    <p:custDataLst>
      <p:tags r:id="rId2"/>
    </p:custData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3109913" y="1392238"/>
            <a:ext cx="5462588" cy="496411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（全称</a:t>
            </a:r>
            <a:r>
              <a:rPr kumimoji="0" lang="en-US" altLang="zh-CN" sz="2000" b="0" i="0" u="none" strike="noStrike" kern="1200" cap="none" spc="0" normalizeH="0" baseline="0" noProof="0" dirty="0" err="1">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IntelliJ</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 IDEA</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）是用于</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Java</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程序开发的集成环境（也可用于其他语言），它在业界被公认是最好的</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Java</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开发工具之一，尤其在智能代码助手、代码自动提示、重构、</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J2EE</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支持、</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Ant</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a:t>
            </a:r>
            <a:r>
              <a:rPr kumimoji="0" lang="en-US" altLang="zh-CN" sz="2000" b="0" i="0" u="none" strike="noStrike" kern="1200" cap="none" spc="0" normalizeH="0" baseline="0" noProof="0" dirty="0" err="1">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JUnit</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CVS</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整合、代码审查、创新的</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GUI</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设计等方面的功能可以说是超常的。</a:t>
            </a:r>
            <a:r>
              <a:rPr kumimoji="0" lang="en-US"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是</a:t>
            </a:r>
            <a:r>
              <a:rPr kumimoji="0" lang="en-US" altLang="zh-CN" sz="2000" b="0" i="0" u="none" strike="noStrike" kern="1200" cap="none" spc="0" normalizeH="0" baseline="0" noProof="0" dirty="0" err="1">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JetBrains</a:t>
            </a:r>
            <a:r>
              <a:rPr kumimoji="0" lang="zh-CN" altLang="zh-CN" sz="20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公司开发的产品，开发人员是以严谨著称的东欧程序员为主。</a:t>
            </a:r>
          </a:p>
        </p:txBody>
      </p:sp>
      <p:sp>
        <p:nvSpPr>
          <p:cNvPr id="71684"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TextBox 1"/>
          <p:cNvSpPr txBox="1"/>
          <p:nvPr/>
        </p:nvSpPr>
        <p:spPr>
          <a:xfrm>
            <a:off x="1733548" y="209313"/>
            <a:ext cx="3470912"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概述</a:t>
            </a:r>
          </a:p>
        </p:txBody>
      </p:sp>
      <p:pic>
        <p:nvPicPr>
          <p:cNvPr id="8" name="Picture 2"/>
          <p:cNvPicPr>
            <a:picLocks noChangeAspect="1"/>
          </p:cNvPicPr>
          <p:nvPr/>
        </p:nvPicPr>
        <p:blipFill>
          <a:blip r:embed="rId4"/>
          <a:stretch>
            <a:fillRect/>
          </a:stretch>
        </p:blipFill>
        <p:spPr>
          <a:xfrm>
            <a:off x="550863" y="1392238"/>
            <a:ext cx="2444750" cy="4306887"/>
          </a:xfrm>
          <a:prstGeom prst="rect">
            <a:avLst/>
          </a:prstGeom>
          <a:noFill/>
          <a:ln w="9525">
            <a:noFill/>
          </a:ln>
        </p:spPr>
      </p:pic>
      <p:sp>
        <p:nvSpPr>
          <p:cNvPr id="71687"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50</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066800" y="1874838"/>
            <a:ext cx="3306763" cy="31083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1</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．安装</a:t>
            </a: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开发工具</a:t>
            </a: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读者可以登录</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官网下载</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安装包，登录</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官网，可以看到</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有两个版本，分别是旗舰版和社区版</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7373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pic>
        <p:nvPicPr>
          <p:cNvPr id="9" name="图片 8" descr="手机屏幕截图&#10;&#10;描述已自动生成"/>
          <p:cNvPicPr>
            <a:picLocks noChangeAspect="1"/>
          </p:cNvPicPr>
          <p:nvPr/>
        </p:nvPicPr>
        <p:blipFill>
          <a:blip r:embed="rId4"/>
          <a:stretch>
            <a:fillRect/>
          </a:stretch>
        </p:blipFill>
        <p:spPr>
          <a:xfrm>
            <a:off x="4572000" y="1708150"/>
            <a:ext cx="4078288" cy="3910013"/>
          </a:xfrm>
          <a:prstGeom prst="rect">
            <a:avLst/>
          </a:prstGeom>
          <a:noFill/>
          <a:ln w="9525">
            <a:noFill/>
          </a:ln>
        </p:spPr>
      </p:pic>
      <p:sp>
        <p:nvSpPr>
          <p:cNvPr id="73735"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51</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879475" y="1620838"/>
            <a:ext cx="3344863" cy="34036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旗舰版比社区版的组件更全面，所以这里我们选择使用旗舰版。单击旗舰版下面“</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Download</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”链接进行下载。下载完成后，双击安装包，弹出</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安装欢迎界面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7578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4"/>
          <a:stretch>
            <a:fillRect/>
          </a:stretch>
        </p:blipFill>
        <p:spPr>
          <a:xfrm>
            <a:off x="4503738" y="1768475"/>
            <a:ext cx="4092575" cy="3962400"/>
          </a:xfrm>
          <a:prstGeom prst="rect">
            <a:avLst/>
          </a:prstGeom>
          <a:noFill/>
          <a:ln w="9525">
            <a:noFill/>
          </a:ln>
        </p:spPr>
      </p:pic>
      <p:sp>
        <p:nvSpPr>
          <p:cNvPr id="9"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sp>
        <p:nvSpPr>
          <p:cNvPr id="75783"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52</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044575" y="2108200"/>
            <a:ext cx="2971800" cy="30130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设置完安装路径之后，单击【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Next</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】按钮，弹出基本安装选项配置界面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77828"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10" name="图片 9"/>
          <p:cNvPicPr>
            <a:picLocks noChangeAspect="1"/>
          </p:cNvPicPr>
          <p:nvPr/>
        </p:nvPicPr>
        <p:blipFill>
          <a:blip r:embed="rId4"/>
          <a:stretch>
            <a:fillRect/>
          </a:stretch>
        </p:blipFill>
        <p:spPr>
          <a:xfrm>
            <a:off x="4152900" y="1574800"/>
            <a:ext cx="4352925" cy="4078288"/>
          </a:xfrm>
          <a:prstGeom prst="rect">
            <a:avLst/>
          </a:prstGeom>
          <a:noFill/>
          <a:ln w="9525">
            <a:noFill/>
          </a:ln>
        </p:spPr>
      </p:pic>
      <p:sp>
        <p:nvSpPr>
          <p:cNvPr id="8"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sp>
        <p:nvSpPr>
          <p:cNvPr id="77831"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53</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746125" y="1676400"/>
            <a:ext cx="3522663" cy="43973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在上图中，</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勾选 “</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64-bit launcher</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”复选框。勾选了该复选框，</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在安装完成后会生成桌面快捷方式。勾选之后，单击【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Next</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】按钮，弹出选择开始菜单界面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79876"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4"/>
          <a:stretch>
            <a:fillRect/>
          </a:stretch>
        </p:blipFill>
        <p:spPr>
          <a:xfrm>
            <a:off x="4487863" y="1676400"/>
            <a:ext cx="4124325" cy="3978275"/>
          </a:xfrm>
          <a:prstGeom prst="rect">
            <a:avLst/>
          </a:prstGeom>
          <a:noFill/>
          <a:ln w="9525">
            <a:noFill/>
          </a:ln>
        </p:spPr>
      </p:pic>
      <p:sp>
        <p:nvSpPr>
          <p:cNvPr id="9"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sp>
        <p:nvSpPr>
          <p:cNvPr id="79879"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54</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089025" y="2352675"/>
            <a:ext cx="2987675" cy="18097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在上图中，</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Install</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】按钮安装</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。安装完成界面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81924"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9" name="图片 8"/>
          <p:cNvPicPr>
            <a:picLocks noChangeAspect="1"/>
          </p:cNvPicPr>
          <p:nvPr/>
        </p:nvPicPr>
        <p:blipFill>
          <a:blip r:embed="rId4"/>
          <a:stretch>
            <a:fillRect/>
          </a:stretch>
        </p:blipFill>
        <p:spPr>
          <a:xfrm>
            <a:off x="4076700" y="1479550"/>
            <a:ext cx="4229100" cy="4556125"/>
          </a:xfrm>
          <a:prstGeom prst="rect">
            <a:avLst/>
          </a:prstGeom>
          <a:noFill/>
          <a:ln w="9525">
            <a:noFill/>
          </a:ln>
        </p:spPr>
      </p:pic>
      <p:sp>
        <p:nvSpPr>
          <p:cNvPr id="8"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sp>
        <p:nvSpPr>
          <p:cNvPr id="81927"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55</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944563" y="2047875"/>
            <a:ext cx="3348038" cy="2595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2</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．启动</a:t>
            </a: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开发工具</a:t>
            </a:r>
          </a:p>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安装完成之后，双击桌面快捷方式进行启动，启动界面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8397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4"/>
          <a:stretch>
            <a:fillRect/>
          </a:stretch>
        </p:blipFill>
        <p:spPr>
          <a:xfrm>
            <a:off x="4572000" y="1905000"/>
            <a:ext cx="3613150" cy="3195638"/>
          </a:xfrm>
          <a:prstGeom prst="rect">
            <a:avLst/>
          </a:prstGeom>
          <a:noFill/>
          <a:ln w="9525">
            <a:noFill/>
          </a:ln>
        </p:spPr>
      </p:pic>
      <p:sp>
        <p:nvSpPr>
          <p:cNvPr id="9"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sp>
        <p:nvSpPr>
          <p:cNvPr id="83975"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56</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998538" y="1609725"/>
            <a:ext cx="3132138" cy="354965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启动完成后会弹出一个对话框，提示需要购买</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。由于</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旗舰版有</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30</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天免费试用期，因此这里我们可以免费使用。直接进入</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主界面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主界面如右图。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8602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9" name="图片 8"/>
          <p:cNvPicPr>
            <a:picLocks noChangeAspect="1"/>
          </p:cNvPicPr>
          <p:nvPr/>
        </p:nvPicPr>
        <p:blipFill>
          <a:blip r:embed="rId4"/>
          <a:stretch>
            <a:fillRect/>
          </a:stretch>
        </p:blipFill>
        <p:spPr>
          <a:xfrm>
            <a:off x="4610100" y="1812925"/>
            <a:ext cx="3582988" cy="3536950"/>
          </a:xfrm>
          <a:prstGeom prst="rect">
            <a:avLst/>
          </a:prstGeom>
          <a:noFill/>
          <a:ln w="9525">
            <a:noFill/>
          </a:ln>
        </p:spPr>
      </p:pic>
      <p:sp>
        <p:nvSpPr>
          <p:cNvPr id="8" name="TextBox 1"/>
          <p:cNvSpPr txBox="1"/>
          <p:nvPr/>
        </p:nvSpPr>
        <p:spPr>
          <a:xfrm>
            <a:off x="1733547" y="372609"/>
            <a:ext cx="4710283"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安装与启动</a:t>
            </a:r>
          </a:p>
        </p:txBody>
      </p:sp>
      <p:sp>
        <p:nvSpPr>
          <p:cNvPr id="86023"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57</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998538" y="1812925"/>
            <a:ext cx="3132138" cy="338931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1</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．创建</a:t>
            </a: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Java</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项目</a:t>
            </a: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上图中</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Create New Project</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”选项创建新项目，单击之后进入</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New Project</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页面，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88068"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pic>
        <p:nvPicPr>
          <p:cNvPr id="8" name="图片 7" descr="社交网站的手机截图&#10;&#10;描述已自动生成"/>
          <p:cNvPicPr>
            <a:picLocks noChangeAspect="1"/>
          </p:cNvPicPr>
          <p:nvPr/>
        </p:nvPicPr>
        <p:blipFill>
          <a:blip r:embed="rId4"/>
          <a:stretch>
            <a:fillRect/>
          </a:stretch>
        </p:blipFill>
        <p:spPr>
          <a:xfrm>
            <a:off x="4373563" y="1668463"/>
            <a:ext cx="4162425" cy="3949700"/>
          </a:xfrm>
          <a:prstGeom prst="rect">
            <a:avLst/>
          </a:prstGeom>
          <a:noFill/>
          <a:ln w="9525">
            <a:noFill/>
          </a:ln>
        </p:spPr>
      </p:pic>
      <p:sp>
        <p:nvSpPr>
          <p:cNvPr id="88071"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58</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666750" y="1309688"/>
            <a:ext cx="3787775" cy="385603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在上图中，</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需要设置</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Java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程序开发所需要的</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JDK</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。在左侧栏选中“</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Java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”，在右侧栏顶部“</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Project SDK”</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后面选择下载好的</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JDK</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，然后单击【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Next</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】按钮进入选择模板创建项目界面，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90116"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9" name="图片 8"/>
          <p:cNvPicPr>
            <a:picLocks noChangeAspect="1"/>
          </p:cNvPicPr>
          <p:nvPr/>
        </p:nvPicPr>
        <p:blipFill>
          <a:blip r:embed="rId4"/>
          <a:stretch>
            <a:fillRect/>
          </a:stretch>
        </p:blipFill>
        <p:spPr>
          <a:xfrm>
            <a:off x="4754563" y="1441450"/>
            <a:ext cx="3722687" cy="4430713"/>
          </a:xfrm>
          <a:prstGeom prst="rect">
            <a:avLst/>
          </a:prstGeom>
          <a:noFill/>
          <a:ln w="9525">
            <a:noFill/>
          </a:ln>
        </p:spPr>
      </p:pic>
      <p:sp>
        <p:nvSpPr>
          <p:cNvPr id="8"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sp>
        <p:nvSpPr>
          <p:cNvPr id="90119"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59</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57350" y="153988"/>
            <a:ext cx="4716463" cy="776288"/>
          </a:xfrm>
        </p:spPr>
        <p:txBody>
          <a:bodyPr vert="horz" wrap="square" lIns="91440" tIns="45720" rIns="91440" bIns="45720" numCol="1" anchor="ctr" anchorCtr="0" compatLnSpc="1">
            <a:norm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3600" b="1"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重点难点</a:t>
            </a:r>
          </a:p>
        </p:txBody>
      </p:sp>
      <p:graphicFrame>
        <p:nvGraphicFramePr>
          <p:cNvPr id="4" name="图示 3"/>
          <p:cNvGraphicFramePr/>
          <p:nvPr/>
        </p:nvGraphicFramePr>
        <p:xfrm>
          <a:off x="507999" y="1594485"/>
          <a:ext cx="8128000" cy="3906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2"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6</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279525" y="2506663"/>
            <a:ext cx="2605088" cy="27955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在上图中，</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Next</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】按钮进入项目设置界面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92164"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4"/>
          <a:stretch>
            <a:fillRect/>
          </a:stretch>
        </p:blipFill>
        <p:spPr>
          <a:xfrm>
            <a:off x="4191000" y="1493838"/>
            <a:ext cx="4238625" cy="4408487"/>
          </a:xfrm>
          <a:prstGeom prst="rect">
            <a:avLst/>
          </a:prstGeom>
          <a:noFill/>
          <a:ln w="9525">
            <a:noFill/>
          </a:ln>
        </p:spPr>
      </p:pic>
      <p:sp>
        <p:nvSpPr>
          <p:cNvPr id="9"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sp>
        <p:nvSpPr>
          <p:cNvPr id="92167"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60</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112838" y="2255838"/>
            <a:ext cx="3048000" cy="24685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在上图中，</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设置</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完成项目名称、项目路径和包名之后，</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单击【</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Finish</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】按钮进入</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开发界面</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9421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9" name="图片 8"/>
          <p:cNvPicPr>
            <a:picLocks noChangeAspect="1"/>
          </p:cNvPicPr>
          <p:nvPr/>
        </p:nvPicPr>
        <p:blipFill>
          <a:blip r:embed="rId4"/>
          <a:stretch>
            <a:fillRect/>
          </a:stretch>
        </p:blipFill>
        <p:spPr>
          <a:xfrm>
            <a:off x="4106863" y="1647825"/>
            <a:ext cx="4535487" cy="4113213"/>
          </a:xfrm>
          <a:prstGeom prst="rect">
            <a:avLst/>
          </a:prstGeom>
          <a:noFill/>
          <a:ln w="9525">
            <a:noFill/>
          </a:ln>
        </p:spPr>
      </p:pic>
      <p:sp>
        <p:nvSpPr>
          <p:cNvPr id="8"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sp>
        <p:nvSpPr>
          <p:cNvPr id="94215"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61</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317625" y="1489075"/>
            <a:ext cx="3879850" cy="439102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由上图可以看到，</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开发界面上有包资源管理器视图、文本编辑器视图等多个视图。</a:t>
            </a:r>
            <a:r>
              <a:rPr kumimoji="0" lang="en-US" altLang="zh-CN" sz="2400" b="0" i="0" u="none" strike="noStrike" kern="1200" cap="none" spc="0" normalizeH="0" baseline="0" noProof="0" dirty="0" err="1">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Intellij</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 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视图可以单独出现，也可以和其他视图叠放在一起，并且可以通过拖动随意改变视图布局和位置。</a:t>
            </a:r>
          </a:p>
          <a:p>
            <a:pPr marL="0" marR="0" lvl="0" indent="0" algn="l" defTabSz="914400" rtl="0" eaLnBrk="1" fontAlgn="base" latinLnBrk="0" hangingPunct="1">
              <a:lnSpc>
                <a:spcPct val="150000"/>
              </a:lnSpc>
              <a:spcBef>
                <a:spcPct val="0"/>
              </a:spcBef>
              <a:spcAft>
                <a:spcPct val="0"/>
              </a:spcAft>
              <a:buClrTx/>
              <a:buSzTx/>
              <a:buFontTx/>
              <a:buNone/>
              <a:defRPr/>
            </a:pP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9626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273410" name="Picture 2"/>
          <p:cNvPicPr>
            <a:picLocks noChangeAspect="1"/>
          </p:cNvPicPr>
          <p:nvPr/>
        </p:nvPicPr>
        <p:blipFill>
          <a:blip r:embed="rId4"/>
          <a:stretch>
            <a:fillRect/>
          </a:stretch>
        </p:blipFill>
        <p:spPr>
          <a:xfrm>
            <a:off x="5572125" y="1849438"/>
            <a:ext cx="2749550" cy="3230562"/>
          </a:xfrm>
          <a:prstGeom prst="rect">
            <a:avLst/>
          </a:prstGeom>
          <a:noFill/>
          <a:ln w="9525">
            <a:noFill/>
          </a:ln>
        </p:spPr>
      </p:pic>
      <p:sp>
        <p:nvSpPr>
          <p:cNvPr id="8"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sp>
        <p:nvSpPr>
          <p:cNvPr id="96263"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62</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73410"/>
                                        </p:tgtEl>
                                        <p:attrNameLst>
                                          <p:attrName>style.visibility</p:attrName>
                                        </p:attrNameLst>
                                      </p:cBhvr>
                                      <p:to>
                                        <p:strVal val="visible"/>
                                      </p:to>
                                    </p:set>
                                    <p:animEffect transition="in" filter="fade">
                                      <p:cBhvr>
                                        <p:cTn id="11" dur="1000"/>
                                        <p:tgtEl>
                                          <p:spTgt spid="273410"/>
                                        </p:tgtEl>
                                      </p:cBhvr>
                                    </p:animEffect>
                                    <p:anim calcmode="lin" valueType="num">
                                      <p:cBhvr>
                                        <p:cTn id="12" dur="1000" fill="hold"/>
                                        <p:tgtEl>
                                          <p:spTgt spid="273410"/>
                                        </p:tgtEl>
                                        <p:attrNameLst>
                                          <p:attrName>ppt_x</p:attrName>
                                        </p:attrNameLst>
                                      </p:cBhvr>
                                      <p:tavLst>
                                        <p:tav tm="0">
                                          <p:val>
                                            <p:strVal val="#ppt_x"/>
                                          </p:val>
                                        </p:tav>
                                        <p:tav tm="100000">
                                          <p:val>
                                            <p:strVal val="#ppt_x"/>
                                          </p:val>
                                        </p:tav>
                                      </p:tavLst>
                                    </p:anim>
                                    <p:anim calcmode="lin" valueType="num">
                                      <p:cBhvr>
                                        <p:cTn id="13" dur="1000" fill="hold"/>
                                        <p:tgtEl>
                                          <p:spTgt spid="273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6" name="内容占位符 2"/>
          <p:cNvSpPr txBox="1"/>
          <p:nvPr/>
        </p:nvSpPr>
        <p:spPr>
          <a:xfrm>
            <a:off x="1235075" y="1849438"/>
            <a:ext cx="3062288" cy="302736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2</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．编写程序代码</a:t>
            </a: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项目新建完成后，系统会自动创建一个名称为</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Main.java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文件，我们可以在该文件中编写</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Java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代码</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sp>
        <p:nvSpPr>
          <p:cNvPr id="98308"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pic>
        <p:nvPicPr>
          <p:cNvPr id="8" name="图片 7"/>
          <p:cNvPicPr>
            <a:picLocks noChangeAspect="1"/>
          </p:cNvPicPr>
          <p:nvPr/>
        </p:nvPicPr>
        <p:blipFill>
          <a:blip r:embed="rId4"/>
          <a:stretch>
            <a:fillRect/>
          </a:stretch>
        </p:blipFill>
        <p:spPr>
          <a:xfrm>
            <a:off x="4479925" y="1676400"/>
            <a:ext cx="3956050" cy="3840163"/>
          </a:xfrm>
          <a:prstGeom prst="rect">
            <a:avLst/>
          </a:prstGeom>
          <a:noFill/>
          <a:ln w="9525">
            <a:noFill/>
          </a:ln>
        </p:spPr>
      </p:pic>
      <p:sp>
        <p:nvSpPr>
          <p:cNvPr id="9"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sp>
        <p:nvSpPr>
          <p:cNvPr id="98311"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63</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100355"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grpSp>
        <p:nvGrpSpPr>
          <p:cNvPr id="4" name="组合 3"/>
          <p:cNvGrpSpPr/>
          <p:nvPr/>
        </p:nvGrpSpPr>
        <p:grpSpPr>
          <a:xfrm>
            <a:off x="201613" y="1849438"/>
            <a:ext cx="3063875" cy="3027362"/>
            <a:chOff x="269491" y="1849120"/>
            <a:chExt cx="4084320" cy="3027680"/>
          </a:xfrm>
        </p:grpSpPr>
        <p:sp>
          <p:nvSpPr>
            <p:cNvPr id="6" name="内容占位符 2"/>
            <p:cNvSpPr txBox="1"/>
            <p:nvPr/>
          </p:nvSpPr>
          <p:spPr>
            <a:xfrm>
              <a:off x="269491" y="1849120"/>
              <a:ext cx="4084320" cy="302768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3</a:t>
              </a:r>
              <a:r>
                <a:rPr kumimoji="0" lang="zh-CN" altLang="zh-CN" sz="2400" b="0" i="0" u="none" strike="noStrike" kern="1200" cap="none" spc="0" normalizeH="0" baseline="0" noProof="0" dirty="0">
                  <a:ln>
                    <a:noFill/>
                  </a:ln>
                  <a:solidFill>
                    <a:srgbClr val="FF0000"/>
                  </a:solidFill>
                  <a:effectLst/>
                  <a:uLnTx/>
                  <a:uFillTx/>
                  <a:latin typeface="Lucida Sans Unicode" panose="020B0602030504020204"/>
                  <a:ea typeface="微软雅黑" panose="020B0503020204020204" pitchFamily="34" charset="-122"/>
                  <a:cs typeface="Lucida Sans Unicode" panose="020B0602030504020204"/>
                </a:rPr>
                <a:t>．运行程序</a:t>
              </a: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上图</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中，单击工具栏中的“</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 </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”按钮运行程序，控制台会显示运行结果，</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如右图。</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pic>
          <p:nvPicPr>
            <p:cNvPr id="100361" name="图片 8"/>
            <p:cNvPicPr>
              <a:picLocks noChangeAspect="1"/>
            </p:cNvPicPr>
            <p:nvPr/>
          </p:nvPicPr>
          <p:blipFill>
            <a:blip r:embed="rId4"/>
            <a:stretch>
              <a:fillRect/>
            </a:stretch>
          </p:blipFill>
          <p:spPr>
            <a:xfrm>
              <a:off x="2020570" y="3149600"/>
              <a:ext cx="165100" cy="152400"/>
            </a:xfrm>
            <a:prstGeom prst="rect">
              <a:avLst/>
            </a:prstGeom>
            <a:noFill/>
            <a:ln w="9525">
              <a:noFill/>
            </a:ln>
          </p:spPr>
        </p:pic>
      </p:grpSp>
      <p:pic>
        <p:nvPicPr>
          <p:cNvPr id="10" name="图片 9"/>
          <p:cNvPicPr>
            <a:picLocks noChangeAspect="1"/>
          </p:cNvPicPr>
          <p:nvPr/>
        </p:nvPicPr>
        <p:blipFill>
          <a:blip r:embed="rId5"/>
          <a:stretch>
            <a:fillRect/>
          </a:stretch>
        </p:blipFill>
        <p:spPr>
          <a:xfrm>
            <a:off x="4160838" y="1500188"/>
            <a:ext cx="3994150" cy="4179887"/>
          </a:xfrm>
          <a:prstGeom prst="rect">
            <a:avLst/>
          </a:prstGeom>
          <a:noFill/>
          <a:ln w="9525">
            <a:noFill/>
          </a:ln>
        </p:spPr>
      </p:pic>
      <p:sp>
        <p:nvSpPr>
          <p:cNvPr id="11" name="TextBox 1"/>
          <p:cNvSpPr txBox="1"/>
          <p:nvPr/>
        </p:nvSpPr>
        <p:spPr>
          <a:xfrm>
            <a:off x="1733546" y="308064"/>
            <a:ext cx="5194377"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使用</a:t>
            </a: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进行程序开发</a:t>
            </a:r>
          </a:p>
        </p:txBody>
      </p:sp>
      <p:sp>
        <p:nvSpPr>
          <p:cNvPr id="100359" name="灯片编号占位符 4"/>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64</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102403"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TextBox 1"/>
          <p:cNvSpPr txBox="1"/>
          <p:nvPr/>
        </p:nvSpPr>
        <p:spPr>
          <a:xfrm>
            <a:off x="1705337" y="361851"/>
            <a:ext cx="4989981"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工具调试程序</a:t>
            </a:r>
          </a:p>
        </p:txBody>
      </p:sp>
      <p:grpSp>
        <p:nvGrpSpPr>
          <p:cNvPr id="5" name="组合 4"/>
          <p:cNvGrpSpPr/>
          <p:nvPr/>
        </p:nvGrpSpPr>
        <p:grpSpPr>
          <a:xfrm>
            <a:off x="800100" y="1377950"/>
            <a:ext cx="3062288" cy="3027363"/>
            <a:chOff x="1445311" y="1312168"/>
            <a:chExt cx="4084320" cy="3027680"/>
          </a:xfrm>
        </p:grpSpPr>
        <p:pic>
          <p:nvPicPr>
            <p:cNvPr id="102408" name="图片 11"/>
            <p:cNvPicPr>
              <a:picLocks noChangeAspect="1"/>
            </p:cNvPicPr>
            <p:nvPr/>
          </p:nvPicPr>
          <p:blipFill>
            <a:blip r:embed="rId4"/>
            <a:stretch>
              <a:fillRect/>
            </a:stretch>
          </p:blipFill>
          <p:spPr>
            <a:xfrm>
              <a:off x="4551045" y="3117850"/>
              <a:ext cx="245110" cy="245110"/>
            </a:xfrm>
            <a:prstGeom prst="rect">
              <a:avLst/>
            </a:prstGeom>
            <a:noFill/>
            <a:ln w="9525">
              <a:noFill/>
            </a:ln>
          </p:spPr>
        </p:pic>
        <p:sp>
          <p:nvSpPr>
            <p:cNvPr id="11" name="内容占位符 2"/>
            <p:cNvSpPr txBox="1"/>
            <p:nvPr/>
          </p:nvSpPr>
          <p:spPr>
            <a:xfrm>
              <a:off x="1445311" y="1312168"/>
              <a:ext cx="4084320" cy="302768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调试的方式与</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Eclipse</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类似，首先需要设置断点，然后单击图</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1-59</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中的“</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 </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”按钮进入</a:t>
              </a: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Debug</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模式</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grpSp>
      <p:pic>
        <p:nvPicPr>
          <p:cNvPr id="13" name="图片 12" descr="电脑屏幕的截图&#10;&#10;描述已自动生成"/>
          <p:cNvPicPr>
            <a:picLocks noChangeAspect="1"/>
          </p:cNvPicPr>
          <p:nvPr/>
        </p:nvPicPr>
        <p:blipFill>
          <a:blip r:embed="rId5"/>
          <a:stretch>
            <a:fillRect/>
          </a:stretch>
        </p:blipFill>
        <p:spPr>
          <a:xfrm>
            <a:off x="4200525" y="1490663"/>
            <a:ext cx="4276725" cy="3875087"/>
          </a:xfrm>
          <a:prstGeom prst="rect">
            <a:avLst/>
          </a:prstGeom>
          <a:noFill/>
          <a:ln w="9525">
            <a:noFill/>
          </a:ln>
        </p:spPr>
      </p:pic>
      <p:sp>
        <p:nvSpPr>
          <p:cNvPr id="102407" name="灯片编号占位符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65</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104451" name="Rectangle 2"/>
          <p:cNvSpPr/>
          <p:nvPr/>
        </p:nvSpPr>
        <p:spPr>
          <a:xfrm>
            <a:off x="0" y="-184150"/>
            <a:ext cx="184150" cy="3683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FontTx/>
              <a:buNone/>
            </a:pPr>
            <a:endParaRPr lang="zh-CN" altLang="en-US" sz="1800" dirty="0">
              <a:latin typeface="Arial" panose="020B0604020202020204" pitchFamily="34" charset="0"/>
              <a:ea typeface="宋体" panose="02010600030101010101" pitchFamily="2" charset="-122"/>
            </a:endParaRPr>
          </a:p>
        </p:txBody>
      </p:sp>
      <p:sp>
        <p:nvSpPr>
          <p:cNvPr id="7" name="TextBox 1"/>
          <p:cNvSpPr txBox="1"/>
          <p:nvPr/>
        </p:nvSpPr>
        <p:spPr>
          <a:xfrm>
            <a:off x="1733548" y="318821"/>
            <a:ext cx="4731798" cy="584775"/>
          </a:xfrm>
          <a:prstGeom prst="rect">
            <a:avLst/>
          </a:prstGeom>
          <a:noFill/>
          <a:effectLst>
            <a:reflection blurRad="6350" stA="50000" endA="300" endPos="38500" dist="50800" dir="5400000" sy="-100000" algn="bl" rotWithShape="0"/>
          </a:effectLst>
        </p:spPr>
        <p:txBody>
          <a:bodyPr>
            <a:spAutoFit/>
          </a:bodyPr>
          <a:lstStyle/>
          <a:p>
            <a:pPr marR="0" defTabSz="914400" eaLnBrk="1" hangingPunct="1">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1.6 IDEA</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工具调试程序</a:t>
            </a:r>
          </a:p>
        </p:txBody>
      </p:sp>
      <p:sp>
        <p:nvSpPr>
          <p:cNvPr id="9" name="内容占位符 2"/>
          <p:cNvSpPr txBox="1"/>
          <p:nvPr/>
        </p:nvSpPr>
        <p:spPr>
          <a:xfrm>
            <a:off x="1082675" y="1482725"/>
            <a:ext cx="7473950" cy="13112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IDEA</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在</a:t>
            </a:r>
            <a:r>
              <a:rPr kumimoji="0" lang="en-US" altLang="zh-CN" sz="2400" b="0" i="0" u="none" strike="noStrike" kern="1200" cap="none" spc="0" normalizeH="0" baseline="0" noProof="0" dirty="0" err="1">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Dubug</a:t>
            </a:r>
            <a:r>
              <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模式下也定义了一些快捷键用于调试，这些快捷键的含义</a:t>
            </a:r>
            <a:r>
              <a:rPr kumimoji="0" lang="zh-CN" altLang="en-US"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rPr>
              <a:t>如下表。</a:t>
            </a:r>
            <a:endParaRPr kumimoji="0" lang="zh-CN" altLang="zh-CN" sz="2400" b="0" i="0" u="none" strike="noStrike" kern="1200" cap="none" spc="0" normalizeH="0" baseline="0" noProof="0" dirty="0">
              <a:ln>
                <a:noFill/>
              </a:ln>
              <a:solidFill>
                <a:schemeClr val="bg1">
                  <a:lumMod val="50000"/>
                </a:schemeClr>
              </a:solidFill>
              <a:effectLst/>
              <a:uLnTx/>
              <a:uFillTx/>
              <a:latin typeface="Lucida Sans Unicode" panose="020B0602030504020204"/>
              <a:ea typeface="微软雅黑" panose="020B0503020204020204" pitchFamily="34" charset="-122"/>
              <a:cs typeface="Lucida Sans Unicode" panose="020B0602030504020204"/>
            </a:endParaRPr>
          </a:p>
        </p:txBody>
      </p:sp>
      <p:graphicFrame>
        <p:nvGraphicFramePr>
          <p:cNvPr id="4" name="表格 3"/>
          <p:cNvGraphicFramePr>
            <a:graphicFrameLocks noGrp="1"/>
          </p:cNvGraphicFramePr>
          <p:nvPr/>
        </p:nvGraphicFramePr>
        <p:xfrm>
          <a:off x="1798638" y="2733675"/>
          <a:ext cx="6011863" cy="3332163"/>
        </p:xfrm>
        <a:graphic>
          <a:graphicData uri="http://schemas.openxmlformats.org/drawingml/2006/table">
            <a:tbl>
              <a:tblPr firstRow="1" firstCol="1" bandRow="1">
                <a:tableStyleId>{5C22544A-7EE6-4342-B048-85BDC9FD1C3A}</a:tableStyleId>
              </a:tblPr>
              <a:tblGrid>
                <a:gridCol w="2319598">
                  <a:extLst>
                    <a:ext uri="{9D8B030D-6E8A-4147-A177-3AD203B41FA5}">
                      <a16:colId xmlns:a16="http://schemas.microsoft.com/office/drawing/2014/main" val="20000"/>
                    </a:ext>
                  </a:extLst>
                </a:gridCol>
                <a:gridCol w="3692264">
                  <a:extLst>
                    <a:ext uri="{9D8B030D-6E8A-4147-A177-3AD203B41FA5}">
                      <a16:colId xmlns:a16="http://schemas.microsoft.com/office/drawing/2014/main" val="20001"/>
                    </a:ext>
                  </a:extLst>
                </a:gridCol>
              </a:tblGrid>
              <a:tr h="393937">
                <a:tc>
                  <a:txBody>
                    <a:bodyPr/>
                    <a:lstStyle/>
                    <a:p>
                      <a:pPr indent="266700" algn="ctr">
                        <a:spcAft>
                          <a:spcPts val="0"/>
                        </a:spcAft>
                      </a:pPr>
                      <a:r>
                        <a:rPr lang="zh-CN" sz="1800" kern="100" dirty="0">
                          <a:effectLst/>
                          <a:latin typeface="微软雅黑" panose="020B0503020204020204" pitchFamily="34" charset="-122"/>
                          <a:ea typeface="微软雅黑" panose="020B0503020204020204" pitchFamily="34" charset="-122"/>
                        </a:rPr>
                        <a:t>快捷键</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ctr">
                        <a:spcAft>
                          <a:spcPts val="0"/>
                        </a:spcAft>
                      </a:pPr>
                      <a:r>
                        <a:rPr lang="zh-CN" sz="1800" kern="100">
                          <a:effectLst/>
                          <a:latin typeface="微软雅黑" panose="020B0503020204020204" pitchFamily="34" charset="-122"/>
                          <a:ea typeface="微软雅黑" panose="020B0503020204020204" pitchFamily="34" charset="-122"/>
                        </a:rPr>
                        <a:t>操作名称</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0"/>
                  </a:ext>
                </a:extLst>
              </a:tr>
              <a:tr h="393937">
                <a:tc>
                  <a:txBody>
                    <a:bodyPr/>
                    <a:lstStyle/>
                    <a:p>
                      <a:pPr indent="266700" algn="ctr">
                        <a:spcAft>
                          <a:spcPts val="0"/>
                        </a:spcAft>
                      </a:pPr>
                      <a:r>
                        <a:rPr lang="en-US" sz="1800" kern="100">
                          <a:effectLst/>
                          <a:latin typeface="微软雅黑" panose="020B0503020204020204" pitchFamily="34" charset="-122"/>
                          <a:ea typeface="微软雅黑" panose="020B0503020204020204" pitchFamily="34" charset="-122"/>
                        </a:rPr>
                        <a:t>F8</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a:effectLst/>
                          <a:latin typeface="微软雅黑" panose="020B0503020204020204" pitchFamily="34" charset="-122"/>
                          <a:ea typeface="微软雅黑" panose="020B0503020204020204" pitchFamily="34" charset="-122"/>
                        </a:rPr>
                        <a:t>单步调试（不进入函数内部）</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1"/>
                  </a:ext>
                </a:extLst>
              </a:tr>
              <a:tr h="393937">
                <a:tc>
                  <a:txBody>
                    <a:bodyPr/>
                    <a:lstStyle/>
                    <a:p>
                      <a:pPr indent="266700" algn="ctr">
                        <a:spcAft>
                          <a:spcPts val="0"/>
                        </a:spcAft>
                      </a:pPr>
                      <a:r>
                        <a:rPr lang="en-US" sz="1800" kern="100">
                          <a:effectLst/>
                          <a:latin typeface="微软雅黑" panose="020B0503020204020204" pitchFamily="34" charset="-122"/>
                          <a:ea typeface="微软雅黑" panose="020B0503020204020204" pitchFamily="34" charset="-122"/>
                        </a:rPr>
                        <a:t>F7</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a:effectLst/>
                          <a:latin typeface="微软雅黑" panose="020B0503020204020204" pitchFamily="34" charset="-122"/>
                          <a:ea typeface="微软雅黑" panose="020B0503020204020204" pitchFamily="34" charset="-122"/>
                        </a:rPr>
                        <a:t>单步调试（进入函数内部）</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2"/>
                  </a:ext>
                </a:extLst>
              </a:tr>
              <a:tr h="393937">
                <a:tc>
                  <a:txBody>
                    <a:bodyPr/>
                    <a:lstStyle/>
                    <a:p>
                      <a:pPr indent="266700" algn="ctr">
                        <a:spcAft>
                          <a:spcPts val="0"/>
                        </a:spcAft>
                      </a:pPr>
                      <a:r>
                        <a:rPr lang="en-US" sz="1800" kern="100">
                          <a:effectLst/>
                          <a:latin typeface="微软雅黑" panose="020B0503020204020204" pitchFamily="34" charset="-122"/>
                          <a:ea typeface="微软雅黑" panose="020B0503020204020204" pitchFamily="34" charset="-122"/>
                        </a:rPr>
                        <a:t>Shift+F7</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dirty="0">
                          <a:effectLst/>
                          <a:latin typeface="微软雅黑" panose="020B0503020204020204" pitchFamily="34" charset="-122"/>
                          <a:ea typeface="微软雅黑" panose="020B0503020204020204" pitchFamily="34" charset="-122"/>
                        </a:rPr>
                        <a:t>选择要进入的函数</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3"/>
                  </a:ext>
                </a:extLst>
              </a:tr>
              <a:tr h="393937">
                <a:tc>
                  <a:txBody>
                    <a:bodyPr/>
                    <a:lstStyle/>
                    <a:p>
                      <a:pPr indent="266700" algn="ctr">
                        <a:spcAft>
                          <a:spcPts val="0"/>
                        </a:spcAft>
                      </a:pPr>
                      <a:r>
                        <a:rPr lang="en-US" sz="1800" kern="100">
                          <a:effectLst/>
                          <a:latin typeface="微软雅黑" panose="020B0503020204020204" pitchFamily="34" charset="-122"/>
                          <a:ea typeface="微软雅黑" panose="020B0503020204020204" pitchFamily="34" charset="-122"/>
                        </a:rPr>
                        <a:t>Shift+F8</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a:effectLst/>
                          <a:latin typeface="微软雅黑" panose="020B0503020204020204" pitchFamily="34" charset="-122"/>
                          <a:ea typeface="微软雅黑" panose="020B0503020204020204" pitchFamily="34" charset="-122"/>
                        </a:rPr>
                        <a:t>跳出函数</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4"/>
                  </a:ext>
                </a:extLst>
              </a:tr>
              <a:tr h="393937">
                <a:tc>
                  <a:txBody>
                    <a:bodyPr/>
                    <a:lstStyle/>
                    <a:p>
                      <a:pPr indent="266700" algn="ctr">
                        <a:spcAft>
                          <a:spcPts val="0"/>
                        </a:spcAft>
                      </a:pPr>
                      <a:r>
                        <a:rPr lang="en-US" sz="1800" kern="100">
                          <a:effectLst/>
                          <a:latin typeface="微软雅黑" panose="020B0503020204020204" pitchFamily="34" charset="-122"/>
                          <a:ea typeface="微软雅黑" panose="020B0503020204020204" pitchFamily="34" charset="-122"/>
                        </a:rPr>
                        <a:t>Alt+F9</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dirty="0">
                          <a:effectLst/>
                          <a:latin typeface="微软雅黑" panose="020B0503020204020204" pitchFamily="34" charset="-122"/>
                          <a:ea typeface="微软雅黑" panose="020B0503020204020204" pitchFamily="34" charset="-122"/>
                        </a:rPr>
                        <a:t>运行到断点</a:t>
                      </a:r>
                      <a:r>
                        <a:rPr lang="en-US" sz="1800" kern="100" dirty="0">
                          <a:effectLst/>
                          <a:latin typeface="微软雅黑" panose="020B0503020204020204" pitchFamily="34" charset="-122"/>
                          <a:ea typeface="微软雅黑" panose="020B0503020204020204" pitchFamily="34" charset="-122"/>
                        </a:rPr>
                        <a:t>F7F7</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5"/>
                  </a:ext>
                </a:extLst>
              </a:tr>
              <a:tr h="393937">
                <a:tc>
                  <a:txBody>
                    <a:bodyPr/>
                    <a:lstStyle/>
                    <a:p>
                      <a:pPr indent="266700" algn="ctr">
                        <a:spcAft>
                          <a:spcPts val="0"/>
                        </a:spcAft>
                      </a:pPr>
                      <a:r>
                        <a:rPr lang="en-US" sz="1800" kern="100" dirty="0">
                          <a:effectLst/>
                          <a:latin typeface="微软雅黑" panose="020B0503020204020204" pitchFamily="34" charset="-122"/>
                          <a:ea typeface="微软雅黑" panose="020B0503020204020204" pitchFamily="34" charset="-122"/>
                        </a:rPr>
                        <a:t>Alt+F8</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a:effectLst/>
                          <a:latin typeface="微软雅黑" panose="020B0503020204020204" pitchFamily="34" charset="-122"/>
                          <a:ea typeface="微软雅黑" panose="020B0503020204020204" pitchFamily="34" charset="-122"/>
                        </a:rPr>
                        <a:t>执行表达式查看结果</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6"/>
                  </a:ext>
                </a:extLst>
              </a:tr>
              <a:tr h="574602">
                <a:tc>
                  <a:txBody>
                    <a:bodyPr/>
                    <a:lstStyle/>
                    <a:p>
                      <a:pPr indent="266700" algn="ctr">
                        <a:spcAft>
                          <a:spcPts val="0"/>
                        </a:spcAft>
                      </a:pPr>
                      <a:r>
                        <a:rPr lang="en-US" sz="1800" kern="100">
                          <a:effectLst/>
                          <a:latin typeface="微软雅黑" panose="020B0503020204020204" pitchFamily="34" charset="-122"/>
                          <a:ea typeface="微软雅黑" panose="020B0503020204020204" pitchFamily="34" charset="-122"/>
                        </a:rPr>
                        <a:t>F9</a:t>
                      </a:r>
                      <a:endParaRPr lang="zh-CN" sz="1800" kern="10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tc>
                  <a:txBody>
                    <a:bodyPr/>
                    <a:lstStyle/>
                    <a:p>
                      <a:pPr indent="266700" algn="l">
                        <a:spcAft>
                          <a:spcPts val="0"/>
                        </a:spcAft>
                      </a:pPr>
                      <a:r>
                        <a:rPr lang="zh-CN" sz="1800" kern="100" dirty="0">
                          <a:effectLst/>
                          <a:latin typeface="微软雅黑" panose="020B0503020204020204" pitchFamily="34" charset="-122"/>
                          <a:ea typeface="微软雅黑" panose="020B0503020204020204" pitchFamily="34" charset="-122"/>
                        </a:rPr>
                        <a:t>继续执行，进入下一个断点或执行完程序</a:t>
                      </a:r>
                      <a:endParaRPr 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a:txBody>
                  <a:tcPr marL="51432" marR="51432" marT="0" marB="0" anchor="ctr"/>
                </a:tc>
                <a:extLst>
                  <a:ext uri="{0D108BD9-81ED-4DB2-BD59-A6C34878D82A}">
                    <a16:rowId xmlns:a16="http://schemas.microsoft.com/office/drawing/2014/main" val="10007"/>
                  </a:ext>
                </a:extLst>
              </a:tr>
            </a:tbl>
          </a:graphicData>
        </a:graphic>
      </p:graphicFrame>
      <p:sp>
        <p:nvSpPr>
          <p:cNvPr id="104483" name="灯片编号占位符 4"/>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dirty="0">
                <a:solidFill>
                  <a:srgbClr val="898989"/>
                </a:solidFill>
                <a:ea typeface="宋体" panose="02010600030101010101" pitchFamily="2" charset="-122"/>
              </a:rPr>
              <a:t>66</a:t>
            </a:fld>
            <a:endParaRPr lang="" altLang="zh-CN" sz="1200" dirty="0">
              <a:solidFill>
                <a:srgbClr val="898989"/>
              </a:solidFill>
              <a:ea typeface="宋体" panose="02010600030101010101" pitchFamily="2" charset="-122"/>
            </a:endParaRPr>
          </a:p>
        </p:txBody>
      </p:sp>
    </p:spTree>
    <p:custDataLst>
      <p:tags r:id="rId1"/>
    </p:custData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Box 1"/>
          <p:cNvSpPr txBox="1"/>
          <p:nvPr/>
        </p:nvSpPr>
        <p:spPr>
          <a:xfrm>
            <a:off x="1739504" y="338779"/>
            <a:ext cx="4427339" cy="584776"/>
          </a:xfrm>
          <a:prstGeom prst="rect">
            <a:avLst/>
          </a:prstGeom>
          <a:noFill/>
          <a:effectLst>
            <a:reflection blurRad="6350" stA="50000" endA="300" endPos="38500" dist="50800" dir="5400000" sy="-100000" algn="bl" rotWithShape="0"/>
          </a:effectLst>
        </p:spPr>
        <p:txBody>
          <a:bodyPr>
            <a:spAutoFit/>
          </a:bodyPr>
          <a:lstStyle/>
          <a:p>
            <a:pPr marR="0" defTabSz="914400">
              <a:buClrTx/>
              <a:buSzTx/>
              <a:buFontTx/>
              <a:buNone/>
              <a:defRPr/>
            </a:pPr>
            <a:r>
              <a:rPr kumimoji="0" lang="en-US" altLang="zh-CN"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1.7 </a:t>
            </a:r>
            <a:r>
              <a:rPr kumimoji="0" lang="zh-CN" altLang="en-US" sz="3200" b="1" kern="1200" cap="none" spc="0" normalizeH="0" baseline="0" noProof="0" dirty="0">
                <a:solidFill>
                  <a:srgbClr val="1353A2"/>
                </a:solidFill>
                <a:latin typeface="微软雅黑" panose="020B0503020204020204" pitchFamily="34" charset="-122"/>
                <a:ea typeface="微软雅黑" panose="020B0503020204020204" pitchFamily="34" charset="-122"/>
                <a:cs typeface="+mn-cs"/>
              </a:rPr>
              <a:t>本章小结</a:t>
            </a:r>
          </a:p>
        </p:txBody>
      </p:sp>
      <p:sp>
        <p:nvSpPr>
          <p:cNvPr id="106499" name="矩形 66"/>
          <p:cNvSpPr/>
          <p:nvPr/>
        </p:nvSpPr>
        <p:spPr>
          <a:xfrm>
            <a:off x="3952875" y="1093788"/>
            <a:ext cx="4579938" cy="511651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457200" defTabSz="720725">
              <a:lnSpc>
                <a:spcPct val="150000"/>
              </a:lnSpc>
              <a:spcBef>
                <a:spcPct val="0"/>
              </a:spcBef>
              <a:buFontTx/>
              <a:buNone/>
            </a:pPr>
            <a:r>
              <a:rPr lang="zh-CN" altLang="zh-CN" sz="2000" dirty="0">
                <a:solidFill>
                  <a:srgbClr val="1353A2"/>
                </a:solidFill>
                <a:latin typeface="微软雅黑" panose="020B0503020204020204" pitchFamily="34" charset="-122"/>
                <a:ea typeface="微软雅黑" panose="020B0503020204020204" pitchFamily="34" charset="-122"/>
              </a:rPr>
              <a:t>本章首先介绍了</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语言、</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语言的相关特性和</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语言的发展史；其次介绍了</a:t>
            </a:r>
            <a:r>
              <a:rPr lang="en-US" altLang="zh-CN" sz="2000" dirty="0">
                <a:solidFill>
                  <a:srgbClr val="1353A2"/>
                </a:solidFill>
                <a:latin typeface="微软雅黑" panose="020B0503020204020204" pitchFamily="34" charset="-122"/>
                <a:ea typeface="微软雅黑" panose="020B0503020204020204" pitchFamily="34" charset="-122"/>
              </a:rPr>
              <a:t>JDK</a:t>
            </a:r>
            <a:r>
              <a:rPr lang="zh-CN" altLang="zh-CN" sz="2000" dirty="0">
                <a:solidFill>
                  <a:srgbClr val="1353A2"/>
                </a:solidFill>
                <a:latin typeface="微软雅黑" panose="020B0503020204020204" pitchFamily="34" charset="-122"/>
                <a:ea typeface="微软雅黑" panose="020B0503020204020204" pitchFamily="34" charset="-122"/>
              </a:rPr>
              <a:t>的概念，并在</a:t>
            </a:r>
            <a:r>
              <a:rPr lang="en-US" altLang="zh-CN" sz="2000" dirty="0">
                <a:solidFill>
                  <a:srgbClr val="1353A2"/>
                </a:solidFill>
                <a:latin typeface="微软雅黑" panose="020B0503020204020204" pitchFamily="34" charset="-122"/>
                <a:ea typeface="微软雅黑" panose="020B0503020204020204" pitchFamily="34" charset="-122"/>
              </a:rPr>
              <a:t>Windows7</a:t>
            </a:r>
            <a:r>
              <a:rPr lang="zh-CN" altLang="zh-CN" sz="2000" dirty="0">
                <a:solidFill>
                  <a:srgbClr val="1353A2"/>
                </a:solidFill>
                <a:latin typeface="微软雅黑" panose="020B0503020204020204" pitchFamily="34" charset="-122"/>
                <a:ea typeface="微软雅黑" panose="020B0503020204020204" pitchFamily="34" charset="-122"/>
              </a:rPr>
              <a:t>系统中安装</a:t>
            </a:r>
            <a:r>
              <a:rPr lang="en-US" altLang="zh-CN" sz="2000" dirty="0">
                <a:solidFill>
                  <a:srgbClr val="1353A2"/>
                </a:solidFill>
                <a:latin typeface="微软雅黑" panose="020B0503020204020204" pitchFamily="34" charset="-122"/>
                <a:ea typeface="微软雅黑" panose="020B0503020204020204" pitchFamily="34" charset="-122"/>
              </a:rPr>
              <a:t>JDK</a:t>
            </a:r>
            <a:r>
              <a:rPr lang="zh-CN" altLang="zh-CN" sz="2000" dirty="0">
                <a:solidFill>
                  <a:srgbClr val="1353A2"/>
                </a:solidFill>
                <a:latin typeface="微软雅黑" panose="020B0503020204020204" pitchFamily="34" charset="-122"/>
                <a:ea typeface="微软雅黑" panose="020B0503020204020204" pitchFamily="34" charset="-122"/>
              </a:rPr>
              <a:t>；然后带领读者编写了一个简单的</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程序，并讲解了</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程序的运行机制和环境变量的配置；最后为读者介绍了</a:t>
            </a:r>
            <a:r>
              <a:rPr lang="en-US" altLang="zh-CN" sz="2000" dirty="0">
                <a:solidFill>
                  <a:srgbClr val="1353A2"/>
                </a:solidFill>
                <a:latin typeface="微软雅黑" panose="020B0503020204020204" pitchFamily="34" charset="-122"/>
                <a:ea typeface="微软雅黑" panose="020B0503020204020204" pitchFamily="34" charset="-122"/>
              </a:rPr>
              <a:t>IDEA</a:t>
            </a:r>
            <a:r>
              <a:rPr lang="zh-CN" altLang="zh-CN" sz="2000" dirty="0">
                <a:solidFill>
                  <a:srgbClr val="1353A2"/>
                </a:solidFill>
                <a:latin typeface="微软雅黑" panose="020B0503020204020204" pitchFamily="34" charset="-122"/>
                <a:ea typeface="微软雅黑" panose="020B0503020204020204" pitchFamily="34" charset="-122"/>
              </a:rPr>
              <a:t>开发工具，包括工具的特点、下载、安装以及入门程序的编写和调试。通过本章的学习，读者能够对</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语言有一个基础认识，为后面学习</a:t>
            </a:r>
            <a:r>
              <a:rPr lang="en-US" altLang="zh-CN" sz="2000" dirty="0">
                <a:solidFill>
                  <a:srgbClr val="1353A2"/>
                </a:solidFill>
                <a:latin typeface="微软雅黑" panose="020B0503020204020204" pitchFamily="34" charset="-122"/>
                <a:ea typeface="微软雅黑" panose="020B0503020204020204" pitchFamily="34" charset="-122"/>
              </a:rPr>
              <a:t>Java</a:t>
            </a:r>
            <a:r>
              <a:rPr lang="zh-CN" altLang="zh-CN" sz="2000" dirty="0">
                <a:solidFill>
                  <a:srgbClr val="1353A2"/>
                </a:solidFill>
                <a:latin typeface="微软雅黑" panose="020B0503020204020204" pitchFamily="34" charset="-122"/>
                <a:ea typeface="微软雅黑" panose="020B0503020204020204" pitchFamily="34" charset="-122"/>
              </a:rPr>
              <a:t>知识开启了大门。</a:t>
            </a:r>
            <a:endParaRPr lang="zh-CN" altLang="en-US" sz="2000" dirty="0">
              <a:solidFill>
                <a:srgbClr val="1353A2"/>
              </a:solidFill>
              <a:latin typeface="微软雅黑" panose="020B0503020204020204" pitchFamily="34" charset="-122"/>
              <a:ea typeface="微软雅黑" panose="020B0503020204020204" pitchFamily="34" charset="-122"/>
            </a:endParaRPr>
          </a:p>
        </p:txBody>
      </p:sp>
      <p:cxnSp>
        <p:nvCxnSpPr>
          <p:cNvPr id="94" name="直接连接符 71"/>
          <p:cNvCxnSpPr/>
          <p:nvPr/>
        </p:nvCxnSpPr>
        <p:spPr>
          <a:xfrm flipH="1">
            <a:off x="6902450" y="7121525"/>
            <a:ext cx="1104900" cy="1463675"/>
          </a:xfrm>
          <a:prstGeom prst="line">
            <a:avLst/>
          </a:prstGeom>
          <a:ln>
            <a:solidFill>
              <a:srgbClr val="FEA521"/>
            </a:solidFill>
          </a:ln>
        </p:spPr>
        <p:style>
          <a:lnRef idx="1">
            <a:schemeClr val="accent1"/>
          </a:lnRef>
          <a:fillRef idx="0">
            <a:schemeClr val="accent1"/>
          </a:fillRef>
          <a:effectRef idx="0">
            <a:schemeClr val="accent1"/>
          </a:effectRef>
          <a:fontRef idx="minor">
            <a:schemeClr val="tx1"/>
          </a:fontRef>
        </p:style>
      </p:cxnSp>
      <p:cxnSp>
        <p:nvCxnSpPr>
          <p:cNvPr id="95" name="直接连接符 73"/>
          <p:cNvCxnSpPr/>
          <p:nvPr/>
        </p:nvCxnSpPr>
        <p:spPr>
          <a:xfrm flipH="1">
            <a:off x="8301038" y="5942013"/>
            <a:ext cx="495300" cy="627063"/>
          </a:xfrm>
          <a:prstGeom prst="line">
            <a:avLst/>
          </a:prstGeom>
          <a:ln>
            <a:solidFill>
              <a:srgbClr val="05B0F3"/>
            </a:solidFill>
          </a:ln>
        </p:spPr>
        <p:style>
          <a:lnRef idx="1">
            <a:schemeClr val="accent1"/>
          </a:lnRef>
          <a:fillRef idx="0">
            <a:schemeClr val="accent1"/>
          </a:fillRef>
          <a:effectRef idx="0">
            <a:schemeClr val="accent1"/>
          </a:effectRef>
          <a:fontRef idx="minor">
            <a:schemeClr val="tx1"/>
          </a:fontRef>
        </p:style>
      </p:cxnSp>
      <p:pic>
        <p:nvPicPr>
          <p:cNvPr id="106502" name="Picture 5"/>
          <p:cNvPicPr>
            <a:picLocks noChangeAspect="1"/>
          </p:cNvPicPr>
          <p:nvPr/>
        </p:nvPicPr>
        <p:blipFill>
          <a:blip r:embed="rId4"/>
          <a:stretch>
            <a:fillRect/>
          </a:stretch>
        </p:blipFill>
        <p:spPr>
          <a:xfrm>
            <a:off x="392113" y="1635125"/>
            <a:ext cx="3548062" cy="3870325"/>
          </a:xfrm>
          <a:prstGeom prst="rect">
            <a:avLst/>
          </a:prstGeom>
          <a:noFill/>
          <a:ln w="9525">
            <a:noFill/>
          </a:ln>
        </p:spPr>
      </p:pic>
    </p:spTree>
    <p:custDataLst>
      <p:tags r:id="rId1"/>
    </p:custDataLst>
  </p:cSld>
  <p:clrMapOvr>
    <a:masterClrMapping/>
  </p:clrMapOvr>
  <p:transition spd="slow">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剪去对角的矩形 11264"/>
          <p:cNvSpPr/>
          <p:nvPr/>
        </p:nvSpPr>
        <p:spPr bwMode="auto">
          <a:xfrm>
            <a:off x="4895850" y="1084263"/>
            <a:ext cx="3575050" cy="577850"/>
          </a:xfrm>
          <a:prstGeom prst="snip2DiagRect">
            <a:avLst/>
          </a:prstGeom>
          <a:solidFill>
            <a:srgbClr val="E7F4FF"/>
          </a:solidFill>
          <a:ln w="28575" cap="flat" cmpd="sng" algn="ctr">
            <a:solidFill>
              <a:srgbClr val="00ACE6"/>
            </a:solidFill>
            <a:prstDash val="sysDot"/>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5" name="矩形 7"/>
          <p:cNvSpPr/>
          <p:nvPr/>
        </p:nvSpPr>
        <p:spPr>
          <a:xfrm>
            <a:off x="5942013" y="1084263"/>
            <a:ext cx="1716087" cy="5905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5000"/>
              </a:lnSpc>
              <a:spcBef>
                <a:spcPct val="0"/>
              </a:spcBef>
              <a:buNone/>
            </a:pPr>
            <a:r>
              <a:rPr lang="zh-CN" altLang="en-US" sz="2400" dirty="0">
                <a:solidFill>
                  <a:srgbClr val="00B0F0"/>
                </a:solidFill>
                <a:latin typeface="黑体" panose="02010609060101010101" pitchFamily="49" charset="-122"/>
                <a:ea typeface="黑体" panose="02010609060101010101" pitchFamily="49" charset="-122"/>
              </a:rPr>
              <a:t>什么是</a:t>
            </a:r>
            <a:r>
              <a:rPr lang="en-US" altLang="zh-CN" sz="2400" dirty="0">
                <a:solidFill>
                  <a:srgbClr val="00B0F0"/>
                </a:solidFill>
                <a:latin typeface="黑体" panose="02010609060101010101" pitchFamily="49" charset="-122"/>
                <a:ea typeface="黑体" panose="02010609060101010101" pitchFamily="49" charset="-122"/>
              </a:rPr>
              <a:t>Java</a:t>
            </a:r>
            <a:endParaRPr lang="zh-CN" altLang="zh-CN" sz="2400" dirty="0">
              <a:solidFill>
                <a:srgbClr val="00B0F0"/>
              </a:solidFill>
              <a:latin typeface="黑体" panose="02010609060101010101" pitchFamily="49" charset="-122"/>
              <a:ea typeface="黑体" panose="02010609060101010101" pitchFamily="49" charset="-122"/>
            </a:endParaRPr>
          </a:p>
        </p:txBody>
      </p:sp>
      <p:sp>
        <p:nvSpPr>
          <p:cNvPr id="15365" name="标题 1"/>
          <p:cNvSpPr>
            <a:spLocks noChangeArrowheads="1"/>
          </p:cNvSpPr>
          <p:nvPr/>
        </p:nvSpPr>
        <p:spPr bwMode="auto">
          <a:xfrm>
            <a:off x="1765300" y="149225"/>
            <a:ext cx="5148263" cy="765175"/>
          </a:xfrm>
          <a:prstGeom prst="rect">
            <a:avLst/>
          </a:prstGeom>
          <a:noFill/>
          <a:ln>
            <a:noFill/>
          </a:ln>
          <a:effectLst/>
        </p:spPr>
        <p:txBody>
          <a:bodyPr anchor="ctr"/>
          <a:lstStyle/>
          <a:p>
            <a:pPr marL="571500" marR="0" lvl="0" indent="-57150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1.1 Java</a:t>
            </a:r>
            <a:r>
              <a:rPr kumimoji="0" lang="zh-CN" altLang="en-US" sz="32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简介</a:t>
            </a:r>
          </a:p>
        </p:txBody>
      </p:sp>
      <p:sp>
        <p:nvSpPr>
          <p:cNvPr id="25" name="矩形 24"/>
          <p:cNvSpPr/>
          <p:nvPr/>
        </p:nvSpPr>
        <p:spPr bwMode="auto">
          <a:xfrm>
            <a:off x="508000" y="1876425"/>
            <a:ext cx="8137525" cy="4321175"/>
          </a:xfrm>
          <a:prstGeom prst="rect">
            <a:avLst/>
          </a:prstGeom>
          <a:ln w="9525">
            <a:solidFill>
              <a:srgbClr val="00B0F0"/>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558" name="矩形 8"/>
          <p:cNvSpPr/>
          <p:nvPr/>
        </p:nvSpPr>
        <p:spPr>
          <a:xfrm>
            <a:off x="646113" y="1922463"/>
            <a:ext cx="8201025" cy="42465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在揭开</a:t>
            </a:r>
            <a:r>
              <a:rPr lang="en-US" altLang="zh-CN" sz="1800" dirty="0">
                <a:latin typeface="Arial" panose="020B0604020202020204" pitchFamily="34" charset="0"/>
                <a:ea typeface="宋体" panose="02010600030101010101" pitchFamily="2" charset="-122"/>
              </a:rPr>
              <a:t>Java</a:t>
            </a:r>
            <a:r>
              <a:rPr lang="zh-CN" altLang="zh-CN" sz="1800" dirty="0">
                <a:latin typeface="Arial" panose="020B0604020202020204" pitchFamily="34" charset="0"/>
                <a:ea typeface="宋体" panose="02010600030101010101" pitchFamily="2" charset="-122"/>
              </a:rPr>
              <a:t>语言的神秘面纱之前，先来认识一下什么是计算机语言</a:t>
            </a:r>
            <a:r>
              <a:rPr lang="zh-CN" altLang="en-US"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a:p>
            <a:pPr marL="285750" lvl="0" indent="-285750">
              <a:lnSpc>
                <a:spcPct val="150000"/>
              </a:lnSpc>
              <a:spcBef>
                <a:spcPct val="0"/>
              </a:spcBef>
              <a:buFont typeface="Wingdings" panose="05000000000000000000" pitchFamily="2" charset="2"/>
              <a:buChar char="Ø"/>
            </a:pPr>
            <a:r>
              <a:rPr lang="zh-CN" altLang="zh-CN" sz="1800" dirty="0">
                <a:latin typeface="Arial" panose="020B0604020202020204" pitchFamily="34" charset="0"/>
                <a:ea typeface="宋体" panose="02010600030101010101" pitchFamily="2" charset="-122"/>
              </a:rPr>
              <a:t>计算机语言（</a:t>
            </a:r>
            <a:r>
              <a:rPr lang="en-US" altLang="zh-CN" sz="1800" dirty="0">
                <a:latin typeface="Arial" panose="020B0604020202020204" pitchFamily="34" charset="0"/>
                <a:ea typeface="宋体" panose="02010600030101010101" pitchFamily="2" charset="-122"/>
              </a:rPr>
              <a:t>Computer Language</a:t>
            </a:r>
            <a:r>
              <a:rPr lang="zh-CN" altLang="zh-CN" sz="1800" dirty="0">
                <a:latin typeface="Arial" panose="020B0604020202020204" pitchFamily="34" charset="0"/>
                <a:ea typeface="宋体" panose="02010600030101010101" pitchFamily="2" charset="-122"/>
              </a:rPr>
              <a:t>）是人与计算机之间通信的语言，它主要由一些指令组成，这些指令包括数字、符号和语法等内容，程序员可以通过这些指令来指挥计算机进行各种工作。计算机语言的种类非常多，总的来说可以分成机器语言、汇编语言、高级语言三大类。计算机所能识别的语言只有机器语言，但通常人们编程时，不采用机器语言，这是因为机器语言都是由二进制的</a:t>
            </a:r>
            <a:r>
              <a:rPr lang="en-US" altLang="zh-CN" sz="1800" dirty="0">
                <a:latin typeface="Arial" panose="020B0604020202020204" pitchFamily="34" charset="0"/>
                <a:ea typeface="宋体" panose="02010600030101010101" pitchFamily="2" charset="-122"/>
              </a:rPr>
              <a:t>0</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1</a:t>
            </a:r>
            <a:r>
              <a:rPr lang="zh-CN" altLang="zh-CN" sz="1800" dirty="0">
                <a:latin typeface="Arial" panose="020B0604020202020204" pitchFamily="34" charset="0"/>
                <a:ea typeface="宋体" panose="02010600030101010101" pitchFamily="2" charset="-122"/>
              </a:rPr>
              <a:t>组成的编码，不便于记忆和识别。目前通用的编程语言是汇编语言和高级语言，汇编语言采用了英文缩写的标识符，容易识别和记忆；而高级语言采用接近于人类的自然语言进行编程，进一步简化了程序编写的过程，所以，高级语言目前是绝大多数编程者的选择。</a:t>
            </a:r>
            <a:endParaRPr lang="zh-CN" altLang="zh-CN" sz="1800" dirty="0">
              <a:latin typeface="宋体" panose="02010600030101010101" pitchFamily="2" charset="-122"/>
              <a:ea typeface="宋体" panose="02010600030101010101" pitchFamily="2" charset="-122"/>
            </a:endParaRPr>
          </a:p>
        </p:txBody>
      </p:sp>
      <p:sp>
        <p:nvSpPr>
          <p:cNvPr id="23559"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7</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657350" y="153988"/>
            <a:ext cx="4716463" cy="776288"/>
          </a:xfrm>
        </p:spPr>
        <p:txBody>
          <a:bodyPr vert="horz" wrap="square" lIns="91440" tIns="45720" rIns="91440" bIns="45720" numCol="1" anchor="ctr" anchorCtr="0" compatLnSpc="1">
            <a:norm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等线 Light" pitchFamily="2" charset="-122"/>
                <a:sym typeface="宋体" panose="02010600030101010101" pitchFamily="2" charset="-122"/>
              </a:rPr>
              <a:t>1.1 </a:t>
            </a:r>
            <a:r>
              <a:rPr lang="en-US" altLang="zh-CN" b="1" noProof="0" dirty="0">
                <a:ln>
                  <a:noFill/>
                </a:ln>
                <a:solidFill>
                  <a:schemeClr val="accent1">
                    <a:lumMod val="75000"/>
                  </a:schemeClr>
                </a:solidFill>
                <a:effectLst/>
                <a:uLnTx/>
                <a:uFillTx/>
                <a:cs typeface="+mn-cs"/>
                <a:sym typeface="宋体" panose="02010600030101010101" pitchFamily="2" charset="-122"/>
              </a:rPr>
              <a:t>Java</a:t>
            </a:r>
            <a:r>
              <a:rPr lang="zh-CN" altLang="en-US" b="1" noProof="0" dirty="0">
                <a:ln>
                  <a:noFill/>
                </a:ln>
                <a:solidFill>
                  <a:schemeClr val="accent1">
                    <a:lumMod val="75000"/>
                  </a:schemeClr>
                </a:solidFill>
                <a:effectLst/>
                <a:uLnTx/>
                <a:uFillTx/>
                <a:cs typeface="+mn-cs"/>
                <a:sym typeface="宋体" panose="02010600030101010101" pitchFamily="2" charset="-122"/>
              </a:rPr>
              <a:t>简介</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等线 Light" pitchFamily="2" charset="-122"/>
            </a:endParaRPr>
          </a:p>
        </p:txBody>
      </p:sp>
      <p:pic>
        <p:nvPicPr>
          <p:cNvPr id="24579" name="Picture 2" descr="c:\users\administrator\appdata\roaming\360se6\User Data\temp\James-Gosling.jpg"/>
          <p:cNvPicPr>
            <a:picLocks noChangeAspect="1"/>
          </p:cNvPicPr>
          <p:nvPr/>
        </p:nvPicPr>
        <p:blipFill>
          <a:blip r:embed="rId2"/>
          <a:stretch>
            <a:fillRect/>
          </a:stretch>
        </p:blipFill>
        <p:spPr>
          <a:xfrm>
            <a:off x="481013" y="1865313"/>
            <a:ext cx="4572000" cy="3429000"/>
          </a:xfrm>
          <a:prstGeom prst="rect">
            <a:avLst/>
          </a:prstGeom>
          <a:noFill/>
          <a:ln w="9525">
            <a:noFill/>
          </a:ln>
        </p:spPr>
      </p:pic>
      <p:sp>
        <p:nvSpPr>
          <p:cNvPr id="24580" name="矩形 3"/>
          <p:cNvSpPr/>
          <p:nvPr/>
        </p:nvSpPr>
        <p:spPr>
          <a:xfrm>
            <a:off x="5395913" y="4257675"/>
            <a:ext cx="2592387" cy="584200"/>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sz="3200" dirty="0">
                <a:latin typeface="Times New Roman" panose="02020603050405020304" pitchFamily="18" charset="0"/>
                <a:ea typeface="宋体" panose="02010600030101010101" pitchFamily="2" charset="-122"/>
              </a:rPr>
              <a:t>James Gosling</a:t>
            </a:r>
            <a:endParaRPr lang="zh-CN" altLang="en-US" sz="3200" dirty="0">
              <a:latin typeface="Arial" panose="020B0604020202020204" pitchFamily="34" charset="0"/>
              <a:ea typeface="宋体" panose="02010600030101010101" pitchFamily="2" charset="-122"/>
            </a:endParaRPr>
          </a:p>
        </p:txBody>
      </p:sp>
      <p:sp>
        <p:nvSpPr>
          <p:cNvPr id="24581" name="文本框 4"/>
          <p:cNvSpPr txBox="1"/>
          <p:nvPr/>
        </p:nvSpPr>
        <p:spPr>
          <a:xfrm>
            <a:off x="481013" y="1190625"/>
            <a:ext cx="2667000" cy="652463"/>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eaLnBrk="1" hangingPunct="1">
              <a:lnSpc>
                <a:spcPct val="130000"/>
              </a:lnSpc>
              <a:spcBef>
                <a:spcPct val="0"/>
              </a:spcBef>
              <a:buFont typeface="Wingdings" panose="05000000000000000000" pitchFamily="2" charset="2"/>
              <a:buChar char="Ø"/>
            </a:pPr>
            <a:r>
              <a:rPr lang="" altLang="zh-CN" dirty="0">
                <a:latin typeface="Arial" panose="020B0604020202020204" pitchFamily="34" charset="0"/>
                <a:ea typeface="宋体" panose="02010600030101010101" pitchFamily="2" charset="-122"/>
              </a:rPr>
              <a:t>Java的发展史</a:t>
            </a:r>
          </a:p>
        </p:txBody>
      </p:sp>
      <p:sp>
        <p:nvSpPr>
          <p:cNvPr id="24582" name="矩形 3"/>
          <p:cNvSpPr/>
          <p:nvPr/>
        </p:nvSpPr>
        <p:spPr>
          <a:xfrm>
            <a:off x="298450" y="5711825"/>
            <a:ext cx="8564563" cy="523875"/>
          </a:xfrm>
          <a:prstGeom prst="rect">
            <a:avLst/>
          </a:prstGeom>
          <a:noFill/>
          <a:ln w="9525">
            <a:noFill/>
          </a:ln>
        </p:spPr>
        <p:txBody>
          <a:bodyPr wrap="non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等线" pitchFamily="2"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等线" pitchFamily="2" charset="-122"/>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等线" pitchFamily="2" charset="-122"/>
              </a:defRPr>
            </a:lvl5pPr>
          </a:lstStyle>
          <a:p>
            <a:pPr marL="0" lvl="0" indent="0">
              <a:lnSpc>
                <a:spcPct val="100000"/>
              </a:lnSpc>
              <a:spcBef>
                <a:spcPct val="0"/>
              </a:spcBef>
              <a:buNone/>
            </a:pPr>
            <a:r>
              <a:rPr lang="en-US" altLang="zh-CN" dirty="0">
                <a:latin typeface="Times New Roman" panose="02020603050405020304" pitchFamily="18" charset="0"/>
                <a:ea typeface="宋体" panose="02010600030101010101" pitchFamily="2" charset="-122"/>
              </a:rPr>
              <a:t>SUN(Stanford University Network)</a:t>
            </a:r>
            <a:r>
              <a:rPr lang="zh-CN" altLang="en-US" dirty="0">
                <a:latin typeface="Times New Roman" panose="02020603050405020304" pitchFamily="18" charset="0"/>
                <a:ea typeface="宋体" panose="02010600030101010101" pitchFamily="2" charset="-122"/>
              </a:rPr>
              <a:t>斯坦福大学网络公司</a:t>
            </a:r>
            <a:endParaRPr lang="zh-CN" altLang="en-US" dirty="0">
              <a:latin typeface="Arial" panose="020B0604020202020204" pitchFamily="34" charset="0"/>
              <a:ea typeface="宋体" panose="02010600030101010101" pitchFamily="2" charset="-122"/>
            </a:endParaRPr>
          </a:p>
        </p:txBody>
      </p:sp>
      <p:sp>
        <p:nvSpPr>
          <p:cNvPr id="24583"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8</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1"/>
          <p:cNvSpPr>
            <a:spLocks noGrp="1"/>
          </p:cNvSpPr>
          <p:nvPr>
            <p:ph idx="1"/>
          </p:nvPr>
        </p:nvSpPr>
        <p:spPr>
          <a:xfrm>
            <a:off x="628650" y="1102875"/>
            <a:ext cx="7886700" cy="5238750"/>
          </a:xfrm>
          <a:ln/>
        </p:spPr>
        <p:txBody>
          <a:bodyPr vert="horz" wrap="square" lIns="91440" tIns="45720" rIns="91440" bIns="45720" anchor="t" anchorCtr="0"/>
          <a:lstStyle/>
          <a:p>
            <a:pPr marL="0" indent="0" eaLnBrk="1" hangingPunct="1">
              <a:lnSpc>
                <a:spcPct val="100000"/>
              </a:lnSpc>
              <a:buNone/>
            </a:pPr>
            <a:r>
              <a:rPr lang="en-US" altLang="zh-CN" sz="2000" dirty="0"/>
              <a:t>1995</a:t>
            </a:r>
            <a:r>
              <a:rPr lang="zh-CN" altLang="en-US" sz="2000" dirty="0"/>
              <a:t>年</a:t>
            </a:r>
            <a:r>
              <a:rPr lang="en-US" altLang="zh-CN" sz="2000" dirty="0"/>
              <a:t>5</a:t>
            </a:r>
            <a:r>
              <a:rPr lang="zh-CN" altLang="en-US" sz="2000" dirty="0"/>
              <a:t>月</a:t>
            </a:r>
            <a:r>
              <a:rPr lang="en-US" altLang="zh-CN" sz="2000" dirty="0"/>
              <a:t>23</a:t>
            </a:r>
            <a:r>
              <a:rPr lang="zh-CN" altLang="en-US" sz="2000" dirty="0"/>
              <a:t>日       </a:t>
            </a:r>
            <a:r>
              <a:rPr lang="en-US" altLang="zh-CN" sz="2000" dirty="0"/>
              <a:t>Java</a:t>
            </a:r>
            <a:r>
              <a:rPr lang="zh-CN" altLang="en-US" sz="2000" dirty="0"/>
              <a:t>语言诞生 </a:t>
            </a:r>
            <a:endParaRPr lang="en-US" altLang="zh-CN" sz="2000" dirty="0"/>
          </a:p>
          <a:p>
            <a:pPr marL="0" indent="0" eaLnBrk="1" hangingPunct="1">
              <a:lnSpc>
                <a:spcPct val="100000"/>
              </a:lnSpc>
              <a:spcBef>
                <a:spcPts val="0"/>
              </a:spcBef>
              <a:buNone/>
            </a:pPr>
            <a:r>
              <a:rPr lang="en-US" altLang="zh-CN" sz="2000" dirty="0" smtClean="0"/>
              <a:t>1996</a:t>
            </a:r>
            <a:r>
              <a:rPr lang="zh-CN" altLang="en-US" sz="2000" dirty="0"/>
              <a:t>年</a:t>
            </a:r>
            <a:r>
              <a:rPr lang="en-US" altLang="zh-CN" sz="2000" dirty="0"/>
              <a:t>1</a:t>
            </a:r>
            <a:r>
              <a:rPr lang="zh-CN" altLang="en-US" sz="2000" dirty="0"/>
              <a:t>月                </a:t>
            </a:r>
            <a:r>
              <a:rPr lang="en-US" altLang="zh-CN" sz="2000" dirty="0"/>
              <a:t>JDK1.0</a:t>
            </a:r>
            <a:br>
              <a:rPr lang="en-US" altLang="zh-CN" sz="2000" dirty="0"/>
            </a:br>
            <a:r>
              <a:rPr lang="en-US" altLang="zh-CN" sz="2000" dirty="0"/>
              <a:t>1997</a:t>
            </a:r>
            <a:r>
              <a:rPr lang="zh-CN" altLang="en-US" sz="2000" dirty="0"/>
              <a:t>年</a:t>
            </a:r>
            <a:r>
              <a:rPr lang="en-US" altLang="zh-CN" sz="2000" dirty="0"/>
              <a:t>2</a:t>
            </a:r>
            <a:r>
              <a:rPr lang="zh-CN" altLang="en-US" sz="2000" dirty="0"/>
              <a:t>月                </a:t>
            </a:r>
            <a:r>
              <a:rPr lang="en-US" altLang="zh-CN" sz="2000" dirty="0"/>
              <a:t>JDK1.1</a:t>
            </a:r>
            <a:br>
              <a:rPr lang="en-US" altLang="zh-CN" sz="2000" dirty="0"/>
            </a:br>
            <a:r>
              <a:rPr lang="en-US" altLang="zh-CN" sz="2000" dirty="0"/>
              <a:t>1998</a:t>
            </a:r>
            <a:r>
              <a:rPr lang="zh-CN" altLang="en-US" sz="2000" dirty="0"/>
              <a:t>年</a:t>
            </a:r>
            <a:r>
              <a:rPr lang="en-US" altLang="zh-CN" sz="2000" dirty="0"/>
              <a:t>12</a:t>
            </a:r>
            <a:r>
              <a:rPr lang="zh-CN" altLang="en-US" sz="2000" dirty="0"/>
              <a:t>月              </a:t>
            </a:r>
            <a:r>
              <a:rPr lang="en-US" altLang="zh-CN" sz="2000" dirty="0"/>
              <a:t>JDK1.2(</a:t>
            </a:r>
            <a:r>
              <a:rPr lang="zh-CN" altLang="en-US" sz="2000" dirty="0"/>
              <a:t>细分为</a:t>
            </a:r>
            <a:r>
              <a:rPr lang="en-US" altLang="zh-CN" sz="2000" dirty="0"/>
              <a:t>J2SE</a:t>
            </a:r>
            <a:r>
              <a:rPr lang="zh-CN" altLang="en-US" sz="2000" dirty="0"/>
              <a:t>、</a:t>
            </a:r>
            <a:r>
              <a:rPr lang="en-US" altLang="zh-CN" sz="2000" dirty="0"/>
              <a:t>J2EE</a:t>
            </a:r>
            <a:r>
              <a:rPr lang="zh-CN" altLang="en-US" sz="2000" dirty="0"/>
              <a:t>、</a:t>
            </a:r>
            <a:r>
              <a:rPr lang="en-US" altLang="zh-CN" sz="2000" dirty="0"/>
              <a:t>J2ME)</a:t>
            </a:r>
            <a:br>
              <a:rPr lang="en-US" altLang="zh-CN" sz="2000" dirty="0"/>
            </a:br>
            <a:r>
              <a:rPr lang="en-US" altLang="zh-CN" sz="2000" dirty="0"/>
              <a:t>2000</a:t>
            </a:r>
            <a:r>
              <a:rPr lang="zh-CN" altLang="en-US" sz="2000" dirty="0"/>
              <a:t>年</a:t>
            </a:r>
            <a:r>
              <a:rPr lang="en-US" altLang="zh-CN" sz="2000" dirty="0"/>
              <a:t>5</a:t>
            </a:r>
            <a:r>
              <a:rPr lang="zh-CN" altLang="en-US" sz="2000" dirty="0"/>
              <a:t>月                </a:t>
            </a:r>
            <a:r>
              <a:rPr lang="en-US" altLang="zh-CN" sz="2000" dirty="0"/>
              <a:t>J2SE1.3</a:t>
            </a:r>
            <a:br>
              <a:rPr lang="en-US" altLang="zh-CN" sz="2000" dirty="0"/>
            </a:br>
            <a:r>
              <a:rPr lang="en-US" altLang="zh-CN" sz="2000" dirty="0"/>
              <a:t>2002</a:t>
            </a:r>
            <a:r>
              <a:rPr lang="zh-CN" altLang="en-US" sz="2000" dirty="0"/>
              <a:t>年</a:t>
            </a:r>
            <a:r>
              <a:rPr lang="en-US" altLang="zh-CN" sz="2000" dirty="0"/>
              <a:t>2</a:t>
            </a:r>
            <a:r>
              <a:rPr lang="zh-CN" altLang="en-US" sz="2000" dirty="0"/>
              <a:t>月                </a:t>
            </a:r>
            <a:r>
              <a:rPr lang="en-US" altLang="zh-CN" sz="2000" dirty="0"/>
              <a:t>J2SE1.4</a:t>
            </a:r>
            <a:br>
              <a:rPr lang="en-US" altLang="zh-CN" sz="2000" dirty="0"/>
            </a:br>
            <a:r>
              <a:rPr lang="en-US" altLang="zh-CN" sz="2000" dirty="0"/>
              <a:t>2004</a:t>
            </a:r>
            <a:r>
              <a:rPr lang="zh-CN" altLang="en-US" sz="2000" dirty="0"/>
              <a:t>年</a:t>
            </a:r>
            <a:r>
              <a:rPr lang="en-US" altLang="zh-CN" sz="2000" dirty="0"/>
              <a:t>10</a:t>
            </a:r>
            <a:r>
              <a:rPr lang="zh-CN" altLang="en-US" sz="2000" dirty="0"/>
              <a:t>月              </a:t>
            </a:r>
            <a:r>
              <a:rPr lang="en-US" altLang="zh-CN" sz="2000" dirty="0"/>
              <a:t>J2SE1.5(</a:t>
            </a:r>
            <a:r>
              <a:rPr lang="zh-CN" altLang="en-US" sz="2000" dirty="0"/>
              <a:t>改名</a:t>
            </a:r>
            <a:r>
              <a:rPr lang="en-US" altLang="zh-CN" sz="2000" dirty="0"/>
              <a:t>JavaSE5.0</a:t>
            </a:r>
            <a:r>
              <a:rPr lang="zh-CN" altLang="en-US" sz="2000" dirty="0"/>
              <a:t>、</a:t>
            </a:r>
            <a:r>
              <a:rPr lang="en-US" altLang="zh-CN" sz="2000" dirty="0"/>
              <a:t>JavaEE5.0</a:t>
            </a:r>
            <a:r>
              <a:rPr lang="zh-CN" altLang="en-US" sz="2000" dirty="0"/>
              <a:t>、</a:t>
            </a:r>
            <a:r>
              <a:rPr lang="en-US" altLang="zh-CN" sz="2000" dirty="0"/>
              <a:t>JavaME5.0)</a:t>
            </a:r>
            <a:br>
              <a:rPr lang="en-US" altLang="zh-CN" sz="2000" dirty="0"/>
            </a:br>
            <a:r>
              <a:rPr lang="en-US" altLang="zh-CN" sz="2000" dirty="0"/>
              <a:t>2006</a:t>
            </a:r>
            <a:r>
              <a:rPr lang="zh-CN" altLang="en-US" sz="2000" dirty="0"/>
              <a:t>年</a:t>
            </a:r>
            <a:r>
              <a:rPr lang="en-US" altLang="zh-CN" sz="2000" dirty="0"/>
              <a:t>12</a:t>
            </a:r>
            <a:r>
              <a:rPr lang="zh-CN" altLang="en-US" sz="2000" dirty="0"/>
              <a:t>月              </a:t>
            </a:r>
            <a:r>
              <a:rPr lang="en-US" altLang="zh-CN" sz="2000" dirty="0"/>
              <a:t>Java SE 6</a:t>
            </a:r>
            <a:br>
              <a:rPr lang="en-US" altLang="zh-CN" sz="2000" dirty="0"/>
            </a:br>
            <a:r>
              <a:rPr lang="en-US" altLang="zh-CN" sz="2000" dirty="0"/>
              <a:t>2009</a:t>
            </a:r>
            <a:r>
              <a:rPr lang="zh-CN" altLang="en-US" sz="2000" dirty="0"/>
              <a:t>年</a:t>
            </a:r>
            <a:r>
              <a:rPr lang="en-US" altLang="zh-CN" sz="2000" dirty="0"/>
              <a:t>4</a:t>
            </a:r>
            <a:r>
              <a:rPr lang="zh-CN" altLang="en-US" sz="2000" dirty="0"/>
              <a:t>月</a:t>
            </a:r>
            <a:r>
              <a:rPr lang="en-US" altLang="zh-CN" sz="2000" dirty="0"/>
              <a:t>20</a:t>
            </a:r>
            <a:r>
              <a:rPr lang="zh-CN" altLang="en-US" sz="2000" dirty="0"/>
              <a:t>日       甲骨文</a:t>
            </a:r>
            <a:r>
              <a:rPr lang="en-US" altLang="zh-CN" sz="2000" dirty="0"/>
              <a:t>(Oracle)74</a:t>
            </a:r>
            <a:r>
              <a:rPr lang="zh-CN" altLang="en-US" sz="2000" dirty="0"/>
              <a:t>亿美元收购</a:t>
            </a:r>
            <a:r>
              <a:rPr lang="en-US" altLang="zh-CN" sz="2000" dirty="0"/>
              <a:t>Sun</a:t>
            </a:r>
            <a:br>
              <a:rPr lang="en-US" altLang="zh-CN" sz="2000" dirty="0"/>
            </a:br>
            <a:r>
              <a:rPr lang="en-US" altLang="zh-CN" sz="2000" dirty="0"/>
              <a:t>2011</a:t>
            </a:r>
            <a:r>
              <a:rPr lang="zh-CN" altLang="en-US" sz="2000" dirty="0"/>
              <a:t>年</a:t>
            </a:r>
            <a:r>
              <a:rPr lang="en-US" altLang="zh-CN" sz="2000" dirty="0"/>
              <a:t>7</a:t>
            </a:r>
            <a:r>
              <a:rPr lang="zh-CN" altLang="en-US" sz="2000" dirty="0"/>
              <a:t>月                </a:t>
            </a:r>
            <a:r>
              <a:rPr lang="en-US" altLang="zh-CN" sz="2000" dirty="0"/>
              <a:t>Java SE 7</a:t>
            </a:r>
            <a:br>
              <a:rPr lang="en-US" altLang="zh-CN" sz="2000" dirty="0"/>
            </a:br>
            <a:r>
              <a:rPr lang="en-US" altLang="zh-CN" sz="2000" dirty="0"/>
              <a:t>2014</a:t>
            </a:r>
            <a:r>
              <a:rPr lang="zh-CN" altLang="en-US" sz="2000" dirty="0"/>
              <a:t>年</a:t>
            </a:r>
            <a:r>
              <a:rPr lang="en-US" altLang="zh-CN" sz="2000" dirty="0"/>
              <a:t>3</a:t>
            </a:r>
            <a:r>
              <a:rPr lang="zh-CN" altLang="en-US" sz="2000" dirty="0"/>
              <a:t>月                </a:t>
            </a:r>
            <a:r>
              <a:rPr lang="en-US" altLang="zh-CN" sz="2000" dirty="0"/>
              <a:t>Java SE 8</a:t>
            </a:r>
            <a:r>
              <a:rPr lang="zh-CN" altLang="en-US" sz="2000" dirty="0"/>
              <a:t/>
            </a:r>
            <a:br>
              <a:rPr lang="zh-CN" altLang="en-US" sz="2000" dirty="0"/>
            </a:br>
            <a:r>
              <a:rPr lang="en-US" altLang="zh-CN" sz="2000" dirty="0"/>
              <a:t>2018</a:t>
            </a:r>
            <a:r>
              <a:rPr lang="zh-CN" altLang="en-US" sz="2000" dirty="0"/>
              <a:t>年</a:t>
            </a:r>
            <a:r>
              <a:rPr lang="en-US" altLang="zh-CN" sz="2000" dirty="0"/>
              <a:t>9</a:t>
            </a:r>
            <a:r>
              <a:rPr lang="zh-CN" altLang="en-US" sz="2000" dirty="0"/>
              <a:t>月                </a:t>
            </a:r>
            <a:r>
              <a:rPr lang="en-US" altLang="zh-CN" sz="2000" dirty="0"/>
              <a:t>Java SE 11 </a:t>
            </a:r>
            <a:endParaRPr lang="en-US" altLang="zh-CN" sz="2000" dirty="0" smtClean="0"/>
          </a:p>
          <a:p>
            <a:pPr marL="0" indent="0" eaLnBrk="1" hangingPunct="1">
              <a:lnSpc>
                <a:spcPct val="100000"/>
              </a:lnSpc>
              <a:spcBef>
                <a:spcPts val="0"/>
              </a:spcBef>
              <a:buNone/>
            </a:pPr>
            <a:r>
              <a:rPr lang="en-US" altLang="zh-CN" sz="2000" dirty="0" smtClean="0"/>
              <a:t>2021</a:t>
            </a:r>
            <a:r>
              <a:rPr lang="zh-CN" altLang="en-US" sz="2000" dirty="0" smtClean="0"/>
              <a:t>年</a:t>
            </a:r>
            <a:r>
              <a:rPr lang="en-US" altLang="zh-CN" sz="2000" dirty="0"/>
              <a:t>9</a:t>
            </a:r>
            <a:r>
              <a:rPr lang="zh-CN" altLang="en-US" sz="2000" dirty="0"/>
              <a:t>月                </a:t>
            </a:r>
            <a:r>
              <a:rPr lang="en-US" altLang="zh-CN" sz="2000" dirty="0"/>
              <a:t>Java SE </a:t>
            </a:r>
            <a:r>
              <a:rPr lang="en-US" altLang="zh-CN" sz="2000" dirty="0" smtClean="0"/>
              <a:t>17</a:t>
            </a:r>
          </a:p>
          <a:p>
            <a:pPr marL="0" indent="0" eaLnBrk="1" hangingPunct="1">
              <a:lnSpc>
                <a:spcPct val="100000"/>
              </a:lnSpc>
              <a:spcBef>
                <a:spcPts val="0"/>
              </a:spcBef>
              <a:buNone/>
            </a:pPr>
            <a:r>
              <a:rPr lang="en-US" altLang="zh-CN" sz="2000" dirty="0" smtClean="0"/>
              <a:t>……</a:t>
            </a:r>
            <a:r>
              <a:rPr lang="zh-CN" altLang="en-US" sz="2000" dirty="0"/>
              <a:t/>
            </a:r>
            <a:br>
              <a:rPr lang="zh-CN" altLang="en-US" sz="2000" dirty="0"/>
            </a:br>
            <a:r>
              <a:rPr lang="en-US" altLang="zh-CN" sz="2000" dirty="0" smtClean="0"/>
              <a:t>2025</a:t>
            </a:r>
            <a:r>
              <a:rPr lang="zh-CN" altLang="en-US" sz="2000" dirty="0" smtClean="0"/>
              <a:t>年</a:t>
            </a:r>
            <a:r>
              <a:rPr lang="en-US" altLang="zh-CN" sz="2000" dirty="0" smtClean="0"/>
              <a:t>2</a:t>
            </a:r>
            <a:r>
              <a:rPr lang="zh-CN" altLang="en-US" sz="2000" dirty="0" smtClean="0"/>
              <a:t>月</a:t>
            </a:r>
            <a:r>
              <a:rPr lang="zh-CN" altLang="en-US" sz="2000" dirty="0"/>
              <a:t>                </a:t>
            </a:r>
            <a:r>
              <a:rPr lang="en-US" altLang="zh-CN" sz="2000" dirty="0"/>
              <a:t>Java SE </a:t>
            </a:r>
            <a:r>
              <a:rPr lang="en-US" altLang="zh-CN" sz="2000" dirty="0" smtClean="0"/>
              <a:t>23</a:t>
            </a:r>
            <a:endParaRPr lang="en-US" altLang="zh-CN" sz="2000" dirty="0"/>
          </a:p>
          <a:p>
            <a:pPr marL="0" indent="0" eaLnBrk="1" hangingPunct="1">
              <a:buNone/>
            </a:pPr>
            <a:endParaRPr lang="zh-CN" altLang="en-US" sz="2400" dirty="0"/>
          </a:p>
        </p:txBody>
      </p:sp>
      <p:sp>
        <p:nvSpPr>
          <p:cNvPr id="25603" name="标题 2"/>
          <p:cNvSpPr>
            <a:spLocks noGrp="1"/>
          </p:cNvSpPr>
          <p:nvPr>
            <p:ph type="title"/>
          </p:nvPr>
        </p:nvSpPr>
        <p:spPr>
          <a:xfrm>
            <a:off x="1657350" y="153988"/>
            <a:ext cx="4716463" cy="776287"/>
          </a:xfrm>
          <a:ln/>
        </p:spPr>
        <p:txBody>
          <a:bodyPr vert="horz" wrap="square" lIns="91440" tIns="45720" rIns="91440" bIns="45720" anchor="ctr" anchorCtr="0"/>
          <a:lstStyle/>
          <a:p>
            <a:pPr eaLnBrk="1" hangingPunct="1"/>
            <a:r>
              <a:rPr lang="en-US" altLang="zh-CN" kern="1200" dirty="0">
                <a:solidFill>
                  <a:srgbClr val="0070C0"/>
                </a:solidFill>
                <a:latin typeface="微软雅黑" panose="020B0503020204020204" pitchFamily="34" charset="-122"/>
                <a:ea typeface="微软雅黑" panose="020B0503020204020204" pitchFamily="34" charset="-122"/>
                <a:cs typeface="等线 Light" pitchFamily="2" charset="-122"/>
              </a:rPr>
              <a:t>Java</a:t>
            </a:r>
            <a:r>
              <a:rPr lang="zh-CN" altLang="en-US" kern="1200" dirty="0">
                <a:solidFill>
                  <a:srgbClr val="0070C0"/>
                </a:solidFill>
                <a:latin typeface="微软雅黑" panose="020B0503020204020204" pitchFamily="34" charset="-122"/>
                <a:ea typeface="微软雅黑" panose="020B0503020204020204" pitchFamily="34" charset="-122"/>
                <a:cs typeface="等线 Light" pitchFamily="2" charset="-122"/>
              </a:rPr>
              <a:t>发展史</a:t>
            </a:r>
          </a:p>
        </p:txBody>
      </p:sp>
      <p:sp>
        <p:nvSpPr>
          <p:cNvPr id="25604" name="灯片编号占位符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None/>
            </a:pPr>
            <a:fld id="{9A0DB2DC-4C9A-4742-B13C-FB6460FD3503}" type="slidenum">
              <a:rPr lang="" altLang="zh-CN" sz="1200" b="1" dirty="0">
                <a:solidFill>
                  <a:srgbClr val="FF0000"/>
                </a:solidFill>
                <a:latin typeface="Arial" panose="020B0604020202020204" pitchFamily="34" charset="0"/>
                <a:ea typeface="宋体" panose="02010600030101010101" pitchFamily="2" charset="-122"/>
              </a:rPr>
              <a:t>9</a:t>
            </a:fld>
            <a:endParaRPr lang="" altLang="zh-CN" sz="1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A1YzQ2ZjZiNzY4M2IzMTg2YjJlYTMwN2E0ZWVhY2IifQ=="/>
</p:tagLst>
</file>

<file path=ppt/tags/tag1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3.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1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2.xml><?xml version="1.0" encoding="utf-8"?>
<p:tagLst xmlns:a="http://schemas.openxmlformats.org/drawingml/2006/main" xmlns:r="http://schemas.openxmlformats.org/officeDocument/2006/relationships" xmlns:p="http://schemas.openxmlformats.org/presentationml/2006/main">
  <p:tag name="GENSWF_SLIDE_TITLE" val="目录"/>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21.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22.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7 本章小结"/>
</p:tagLst>
</file>

<file path=ppt/tags/tag3.xml><?xml version="1.0" encoding="utf-8"?>
<p:tagLst xmlns:a="http://schemas.openxmlformats.org/drawingml/2006/main" xmlns:r="http://schemas.openxmlformats.org/officeDocument/2006/relationships" xmlns:p="http://schemas.openxmlformats.org/presentationml/2006/main">
  <p:tag name="GENSWF_SLIDE_TITLE" val="学习目标"/>
  <p:tag name="GENSWF_ADVANCE_TIME" val="0.00"/>
  <p:tag name="ISPRING_SLIDE_INDENT_LEVEL" val="0"/>
  <p:tag name="ISPRING_CUSTOM_TIMING_USED" val="0"/>
</p:tagLst>
</file>

<file path=ppt/tags/tag4.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3.1 模块概述"/>
</p:tagLst>
</file>

<file path=ppt/tags/tag5.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6.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7.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8.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ags/tag9.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4.1 性能测试概述"/>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7348</Words>
  <Application>Microsoft Office PowerPoint</Application>
  <PresentationFormat>全屏显示(4:3)</PresentationFormat>
  <Paragraphs>381</Paragraphs>
  <Slides>67</Slides>
  <Notes>21</Notes>
  <HiddenSlides>0</HiddenSlides>
  <MMClips>0</MMClips>
  <ScaleCrop>false</ScaleCrop>
  <HeadingPairs>
    <vt:vector size="10"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67</vt:i4>
      </vt:variant>
      <vt:variant>
        <vt:lpstr>自定义放映</vt:lpstr>
      </vt:variant>
      <vt:variant>
        <vt:i4>1</vt:i4>
      </vt:variant>
    </vt:vector>
  </HeadingPairs>
  <TitlesOfParts>
    <vt:vector size="84" baseType="lpstr">
      <vt:lpstr>等线</vt:lpstr>
      <vt:lpstr>等线 Light</vt:lpstr>
      <vt:lpstr>汉仪综艺体简</vt:lpstr>
      <vt:lpstr>黑体</vt:lpstr>
      <vt:lpstr>楷体</vt:lpstr>
      <vt:lpstr>宋体</vt:lpstr>
      <vt:lpstr>微软雅黑</vt:lpstr>
      <vt:lpstr>Arial</vt:lpstr>
      <vt:lpstr>Calibri</vt:lpstr>
      <vt:lpstr>Calibri Light</vt:lpstr>
      <vt:lpstr>Cambria Math</vt:lpstr>
      <vt:lpstr>Lucida Sans Unicode</vt:lpstr>
      <vt:lpstr>Times New Roman</vt:lpstr>
      <vt:lpstr>Wingdings</vt:lpstr>
      <vt:lpstr>Office 主题​​</vt:lpstr>
      <vt:lpstr>Microsoft Excel 图表</vt:lpstr>
      <vt:lpstr> 面向对象程序设计</vt:lpstr>
      <vt:lpstr>语言排行榜</vt:lpstr>
      <vt:lpstr>教材</vt:lpstr>
      <vt:lpstr>PowerPoint 演示文稿</vt:lpstr>
      <vt:lpstr>PowerPoint 演示文稿</vt:lpstr>
      <vt:lpstr>重点难点</vt:lpstr>
      <vt:lpstr>PowerPoint 演示文稿</vt:lpstr>
      <vt:lpstr>1.1 Java简介</vt:lpstr>
      <vt:lpstr>Java发展史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JDK、JRE、JVM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编译运行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HelloWorld常见错误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chapter04</dc:title>
  <dc:creator>王哲</dc:creator>
  <cp:lastModifiedBy>zcj</cp:lastModifiedBy>
  <cp:revision>1201</cp:revision>
  <dcterms:created xsi:type="dcterms:W3CDTF">2013-01-25T01:44:32Z</dcterms:created>
  <dcterms:modified xsi:type="dcterms:W3CDTF">2025-02-18T12:52:32Z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6D28476785BF4ACFA8948C8EA02FB73C_12</vt:lpwstr>
  </property>
</Properties>
</file>