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4" r:id="rId7"/>
    <p:sldId id="265" r:id="rId8"/>
    <p:sldId id="266" r:id="rId9"/>
    <p:sldId id="262" r:id="rId10"/>
    <p:sldId id="261"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3" autoAdjust="0"/>
    <p:restoredTop sz="74272" autoAdjust="0"/>
  </p:normalViewPr>
  <p:slideViewPr>
    <p:cSldViewPr snapToGrid="0">
      <p:cViewPr varScale="1">
        <p:scale>
          <a:sx n="82" d="100"/>
          <a:sy n="82"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E59B-7D7D-477A-A717-634E3D37485A}" type="datetimeFigureOut">
              <a:rPr lang="zh-CN" altLang="en-US" smtClean="0"/>
              <a:t>2019/6/26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8D759-B808-4D2B-9440-501674EB74AC}" type="slidenum">
              <a:rPr lang="zh-CN" altLang="en-US" smtClean="0"/>
              <a:t>‹#›</a:t>
            </a:fld>
            <a:endParaRPr lang="zh-CN" altLang="en-US"/>
          </a:p>
        </p:txBody>
      </p:sp>
    </p:spTree>
    <p:extLst>
      <p:ext uri="{BB962C8B-B14F-4D97-AF65-F5344CB8AC3E}">
        <p14:creationId xmlns:p14="http://schemas.microsoft.com/office/powerpoint/2010/main" val="64855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具有隐式反馈的问题也被称为一类问题。由于缺乏负反馈，只有正反馈（如点击、查看、点赞）可以使用，很难从负反馈中推断用户不喜欢那个项目。目前解决的方法可以大致分为两类——基于样本学习和基于全数据的学习。前者从缺失数据中采样负反馈，后者将所有缺失数据视为负数，加以加权。这些解决方案对隐性反馈——项目级和特征级的注意力机制没有太多关注。本文提出了一种新的注意力机制，根据用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项目的交叉矩阵和项目特征来自动地对正隐性信号加权</a:t>
            </a:r>
            <a:endParaRPr lang="zh-CN" altLang="en-US" dirty="0"/>
          </a:p>
        </p:txBody>
      </p:sp>
      <p:sp>
        <p:nvSpPr>
          <p:cNvPr id="4" name="灯片编号占位符 3"/>
          <p:cNvSpPr>
            <a:spLocks noGrp="1"/>
          </p:cNvSpPr>
          <p:nvPr>
            <p:ph type="sldNum" sz="quarter" idx="5"/>
          </p:nvPr>
        </p:nvSpPr>
        <p:spPr/>
        <p:txBody>
          <a:bodyPr/>
          <a:lstStyle/>
          <a:p>
            <a:fld id="{8B18D759-B808-4D2B-9440-501674EB74AC}" type="slidenum">
              <a:rPr lang="zh-CN" altLang="en-US" smtClean="0"/>
              <a:t>2</a:t>
            </a:fld>
            <a:endParaRPr lang="zh-CN" altLang="en-US"/>
          </a:p>
        </p:txBody>
      </p:sp>
    </p:spTree>
    <p:extLst>
      <p:ext uri="{BB962C8B-B14F-4D97-AF65-F5344CB8AC3E}">
        <p14:creationId xmlns:p14="http://schemas.microsoft.com/office/powerpoint/2010/main" val="261860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利用潜在因子模型，将项目和用户转换为相同的潜在因子空间，使其直接可比。</a:t>
            </a:r>
            <a:endParaRPr lang="en-US" altLang="zh-CN" dirty="0"/>
          </a:p>
          <a:p>
            <a:r>
              <a:rPr lang="zh-CN" altLang="zh-CN" sz="1200" kern="1200" dirty="0">
                <a:solidFill>
                  <a:schemeClr val="tx1"/>
                </a:solidFill>
                <a:effectLst/>
                <a:latin typeface="+mn-lt"/>
                <a:ea typeface="+mn-ea"/>
                <a:cs typeface="+mn-cs"/>
              </a:rPr>
              <a:t>本文的特征级注意力机制采用了软空间追踪模型和针对视频的软时间注意模型。软关注的关键思想是学习为一组特征分配固定权重（</a:t>
            </a:r>
            <a:r>
              <a:rPr lang="en-US" altLang="zh-CN" sz="1200" kern="1200" dirty="0">
                <a:solidFill>
                  <a:schemeClr val="tx1"/>
                </a:solidFill>
                <a:effectLst/>
                <a:latin typeface="+mn-lt"/>
                <a:ea typeface="+mn-ea"/>
                <a:cs typeface="+mn-cs"/>
              </a:rPr>
              <a:t>attentive weights</a:t>
            </a:r>
            <a:r>
              <a:rPr lang="zh-CN" altLang="zh-CN" sz="1200" kern="1200" dirty="0">
                <a:solidFill>
                  <a:schemeClr val="tx1"/>
                </a:solidFill>
                <a:effectLst/>
                <a:latin typeface="+mn-lt"/>
                <a:ea typeface="+mn-ea"/>
                <a:cs typeface="+mn-cs"/>
              </a:rPr>
              <a:t>）（通过总和归一化为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）：较高（或较低）的权重表示相应的特征对于最终任务的信息性是较高的（或较低的）。在许多现实环境中，注意力机制假设是合理的，在其他领域也很适用。</a:t>
            </a:r>
            <a:endParaRPr lang="zh-CN" altLang="en-US" dirty="0"/>
          </a:p>
        </p:txBody>
      </p:sp>
      <p:sp>
        <p:nvSpPr>
          <p:cNvPr id="4" name="灯片编号占位符 3"/>
          <p:cNvSpPr>
            <a:spLocks noGrp="1"/>
          </p:cNvSpPr>
          <p:nvPr>
            <p:ph type="sldNum" sz="quarter" idx="5"/>
          </p:nvPr>
        </p:nvSpPr>
        <p:spPr/>
        <p:txBody>
          <a:bodyPr/>
          <a:lstStyle/>
          <a:p>
            <a:fld id="{8B18D759-B808-4D2B-9440-501674EB74AC}" type="slidenum">
              <a:rPr lang="zh-CN" altLang="en-US" smtClean="0"/>
              <a:t>4</a:t>
            </a:fld>
            <a:endParaRPr lang="zh-CN" altLang="en-US"/>
          </a:p>
        </p:txBody>
      </p:sp>
    </p:spTree>
    <p:extLst>
      <p:ext uri="{BB962C8B-B14F-4D97-AF65-F5344CB8AC3E}">
        <p14:creationId xmlns:p14="http://schemas.microsoft.com/office/powerpoint/2010/main" val="154799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NDCG</a:t>
            </a:r>
            <a:r>
              <a:rPr lang="zh-CN" altLang="en-US" dirty="0"/>
              <a:t>，标准化折扣累积增益</a:t>
            </a:r>
          </a:p>
        </p:txBody>
      </p:sp>
      <p:sp>
        <p:nvSpPr>
          <p:cNvPr id="4" name="灯片编号占位符 3"/>
          <p:cNvSpPr>
            <a:spLocks noGrp="1"/>
          </p:cNvSpPr>
          <p:nvPr>
            <p:ph type="sldNum" sz="quarter" idx="5"/>
          </p:nvPr>
        </p:nvSpPr>
        <p:spPr/>
        <p:txBody>
          <a:bodyPr/>
          <a:lstStyle/>
          <a:p>
            <a:fld id="{8B18D759-B808-4D2B-9440-501674EB74AC}" type="slidenum">
              <a:rPr lang="zh-CN" altLang="en-US" smtClean="0"/>
              <a:t>6</a:t>
            </a:fld>
            <a:endParaRPr lang="zh-CN" altLang="en-US"/>
          </a:p>
        </p:txBody>
      </p:sp>
    </p:spTree>
    <p:extLst>
      <p:ext uri="{BB962C8B-B14F-4D97-AF65-F5344CB8AC3E}">
        <p14:creationId xmlns:p14="http://schemas.microsoft.com/office/powerpoint/2010/main" val="420129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ACF</a:t>
            </a:r>
            <a:r>
              <a:rPr lang="zh-CN" altLang="en-US" dirty="0"/>
              <a:t>的稳健性和灵活性更高；当每个用户的项目数量相对较少时，注意力机制可以提高推荐质量</a:t>
            </a:r>
          </a:p>
        </p:txBody>
      </p:sp>
      <p:sp>
        <p:nvSpPr>
          <p:cNvPr id="4" name="灯片编号占位符 3"/>
          <p:cNvSpPr>
            <a:spLocks noGrp="1"/>
          </p:cNvSpPr>
          <p:nvPr>
            <p:ph type="sldNum" sz="quarter" idx="5"/>
          </p:nvPr>
        </p:nvSpPr>
        <p:spPr/>
        <p:txBody>
          <a:bodyPr/>
          <a:lstStyle/>
          <a:p>
            <a:fld id="{8B18D759-B808-4D2B-9440-501674EB74AC}" type="slidenum">
              <a:rPr lang="zh-CN" altLang="en-US" smtClean="0"/>
              <a:t>8</a:t>
            </a:fld>
            <a:endParaRPr lang="zh-CN" altLang="en-US"/>
          </a:p>
        </p:txBody>
      </p:sp>
    </p:spTree>
    <p:extLst>
      <p:ext uri="{BB962C8B-B14F-4D97-AF65-F5344CB8AC3E}">
        <p14:creationId xmlns:p14="http://schemas.microsoft.com/office/powerpoint/2010/main" val="9297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AVG</a:t>
            </a:r>
            <a:r>
              <a:rPr lang="zh-CN" altLang="en-US" dirty="0"/>
              <a:t>表示平均合并策略，</a:t>
            </a:r>
            <a:r>
              <a:rPr lang="en-US" altLang="zh-CN" dirty="0"/>
              <a:t>ATT</a:t>
            </a:r>
            <a:r>
              <a:rPr lang="zh-CN" altLang="en-US" dirty="0"/>
              <a:t>表示注意力机制</a:t>
            </a:r>
          </a:p>
        </p:txBody>
      </p:sp>
      <p:sp>
        <p:nvSpPr>
          <p:cNvPr id="4" name="灯片编号占位符 3"/>
          <p:cNvSpPr>
            <a:spLocks noGrp="1"/>
          </p:cNvSpPr>
          <p:nvPr>
            <p:ph type="sldNum" sz="quarter" idx="5"/>
          </p:nvPr>
        </p:nvSpPr>
        <p:spPr/>
        <p:txBody>
          <a:bodyPr/>
          <a:lstStyle/>
          <a:p>
            <a:fld id="{8B18D759-B808-4D2B-9440-501674EB74AC}" type="slidenum">
              <a:rPr lang="zh-CN" altLang="en-US" smtClean="0"/>
              <a:t>9</a:t>
            </a:fld>
            <a:endParaRPr lang="zh-CN" altLang="en-US"/>
          </a:p>
        </p:txBody>
      </p:sp>
    </p:spTree>
    <p:extLst>
      <p:ext uri="{BB962C8B-B14F-4D97-AF65-F5344CB8AC3E}">
        <p14:creationId xmlns:p14="http://schemas.microsoft.com/office/powerpoint/2010/main" val="136347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53BC5-9EE0-4020-9F3E-5796C1170D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756549-C660-457E-81DC-192B7AD75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78F83E-C141-4E7F-AEF0-6A8A8F5D9C59}"/>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A9CF7717-0325-4903-A4E7-405ACC5526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E113-C613-41DC-BDB4-CFDEB5547FAA}"/>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118563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8762A-4A24-48C0-8396-E6A2266986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5C8AC0-B680-41AC-AC0B-AA409F69211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168F10-CF42-46E2-B7C2-0239D96FA79A}"/>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1DDB6890-D428-47AC-B6EE-6F3F8869E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3B96E4-30D7-40C3-87F9-9F0DE06C9D45}"/>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17218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B9AD3-CEEE-44DE-B09E-F8A09E532F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4F7F81-8E32-46E1-A7B1-8233A5B13B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A11CA9-B544-4606-89C8-29E9F33DBEE5}"/>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8E1F17F7-D4FB-478F-A2E3-BD3C7A5BA9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5AD945-5302-4459-9BE7-EE87EE48F021}"/>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229275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E0621-6B0C-44D6-8DA4-3E96A641C4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5A638A-F88D-4493-977F-0A93813CF2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75CB77-4597-435E-B5AF-998D911ED18B}"/>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CD6608E2-837E-44F8-A5DE-EBA6BE41AB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ED6BAF-CE9D-49E4-B3BE-7E017A8CF478}"/>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32081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8E9BA-CBCF-4A77-B8F8-33DF49A6E0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21E226-B697-4C43-82C4-FCEDE8EF6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3DA2E4-BD93-4D8B-9EE7-78CB28112965}"/>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4EF8C6D0-DC19-4A6C-8683-A8A44D3AB2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A90835-6454-4442-BB15-5ACBDB876197}"/>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306796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52C04-B48E-4FA9-80C2-E2B3FFCFE5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C3148A-FD1F-4616-A980-7D753B3511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9F7E72-D644-4412-9AFC-789DE1B14A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9BC66D-FE78-4886-A953-A2B28085A403}"/>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403DBEF4-8DDC-49D2-8711-91178ABFDE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708C77-96FB-4FC3-B20A-82F59CAEBAE4}"/>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321304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3DAE-AB65-4148-BAA6-1BBCE9DD3D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81B40D-D017-4F53-BC40-8CD05C169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1356F5-600F-4169-9EAE-00B9A8D1B2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8CB30D7-65D9-42B9-8E9A-7584FA8CF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1B9BAD-80D3-4CFC-8697-476B49A99A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41A531-F112-45C1-AE42-D1222AB9CD9F}"/>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8" name="页脚占位符 7">
            <a:extLst>
              <a:ext uri="{FF2B5EF4-FFF2-40B4-BE49-F238E27FC236}">
                <a16:creationId xmlns:a16="http://schemas.microsoft.com/office/drawing/2014/main" id="{A673A7CE-A8EB-41F1-8BE4-926494C8EE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449BB-7B58-4A87-BF9D-E982AA2D2D2A}"/>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292135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598EA-E605-4B3B-9E8E-20D6EFC99D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178E13-023A-4860-8DFE-978C309BFE37}"/>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4" name="页脚占位符 3">
            <a:extLst>
              <a:ext uri="{FF2B5EF4-FFF2-40B4-BE49-F238E27FC236}">
                <a16:creationId xmlns:a16="http://schemas.microsoft.com/office/drawing/2014/main" id="{99D2BE9C-497C-4212-83A1-F52404D9D7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AE9F3-A1A5-4AE2-9323-AB09FD375EA6}"/>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80322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4253EF-4930-4CAA-AE8E-661A895803DA}"/>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3" name="页脚占位符 2">
            <a:extLst>
              <a:ext uri="{FF2B5EF4-FFF2-40B4-BE49-F238E27FC236}">
                <a16:creationId xmlns:a16="http://schemas.microsoft.com/office/drawing/2014/main" id="{1C3AFA5B-189E-438E-9A56-7DE1FBA34D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79BA0C-F3AA-4964-8A18-C2748B659891}"/>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124620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B7C3-13F4-4DE1-8161-E646688CFC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363100-BD55-4F90-BF9A-0A791B958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D04B6C-A3A0-4718-A561-BE8B9451C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5A2EB4-AA11-4B90-9D05-99CDFEF3F0BA}"/>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57F0EC1F-ACD3-47A0-B4FA-FF377B12D4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ECF1F3-97A7-48CF-9930-0807E8FA05B7}"/>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89233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F5E03-5913-475C-A83C-08217B777B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51C4C5-917F-4C5B-9F4F-808B183BE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FAD3AA-3E04-405D-BD61-CD5B94674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C1B2AE-C91A-4CD5-BBC8-E826B3BA52D1}"/>
              </a:ext>
            </a:extLst>
          </p:cNvPr>
          <p:cNvSpPr>
            <a:spLocks noGrp="1"/>
          </p:cNvSpPr>
          <p:nvPr>
            <p:ph type="dt" sz="half" idx="10"/>
          </p:nvPr>
        </p:nvSpPr>
        <p:spPr/>
        <p:txBody>
          <a:bodyPr/>
          <a:lstStyle/>
          <a:p>
            <a:fld id="{52FE2050-D6B5-470F-8E57-01924181196E}" type="datetimeFigureOut">
              <a:rPr lang="zh-CN" altLang="en-US" smtClean="0"/>
              <a:t>2019/6/26</a:t>
            </a:fld>
            <a:endParaRPr lang="zh-CN" altLang="en-US"/>
          </a:p>
        </p:txBody>
      </p:sp>
      <p:sp>
        <p:nvSpPr>
          <p:cNvPr id="6" name="页脚占位符 5">
            <a:extLst>
              <a:ext uri="{FF2B5EF4-FFF2-40B4-BE49-F238E27FC236}">
                <a16:creationId xmlns:a16="http://schemas.microsoft.com/office/drawing/2014/main" id="{32188F94-8485-404A-B28B-5E772C4299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7763F0-43D6-4475-B6CB-E478D539E95E}"/>
              </a:ext>
            </a:extLst>
          </p:cNvPr>
          <p:cNvSpPr>
            <a:spLocks noGrp="1"/>
          </p:cNvSpPr>
          <p:nvPr>
            <p:ph type="sldNum" sz="quarter" idx="12"/>
          </p:nvPr>
        </p:nvSpPr>
        <p:spPr/>
        <p:txBody>
          <a:body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293596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DE9B74-BF7F-4A53-BFB4-347A191EB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D400DA-0C7D-4BE3-B50B-A6699B0C2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0E7CF-4D4E-4982-B6A7-F362901FE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E2050-D6B5-470F-8E57-01924181196E}" type="datetimeFigureOut">
              <a:rPr lang="zh-CN" altLang="en-US" smtClean="0"/>
              <a:t>2019/6/26</a:t>
            </a:fld>
            <a:endParaRPr lang="zh-CN" altLang="en-US"/>
          </a:p>
        </p:txBody>
      </p:sp>
      <p:sp>
        <p:nvSpPr>
          <p:cNvPr id="5" name="页脚占位符 4">
            <a:extLst>
              <a:ext uri="{FF2B5EF4-FFF2-40B4-BE49-F238E27FC236}">
                <a16:creationId xmlns:a16="http://schemas.microsoft.com/office/drawing/2014/main" id="{5243590A-3C03-4B46-80A0-9CC74EBFA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D39E09-8D6B-4A99-B7DA-C956DD306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FE181-8899-4811-BF88-DE43104576CE}" type="slidenum">
              <a:rPr lang="zh-CN" altLang="en-US" smtClean="0"/>
              <a:t>‹#›</a:t>
            </a:fld>
            <a:endParaRPr lang="zh-CN" altLang="en-US"/>
          </a:p>
        </p:txBody>
      </p:sp>
    </p:spTree>
    <p:extLst>
      <p:ext uri="{BB962C8B-B14F-4D97-AF65-F5344CB8AC3E}">
        <p14:creationId xmlns:p14="http://schemas.microsoft.com/office/powerpoint/2010/main" val="52035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4B593-A2B8-4ABE-BE16-81EACA28B132}"/>
              </a:ext>
            </a:extLst>
          </p:cNvPr>
          <p:cNvSpPr>
            <a:spLocks noGrp="1"/>
          </p:cNvSpPr>
          <p:nvPr>
            <p:ph type="ctrTitle"/>
          </p:nvPr>
        </p:nvSpPr>
        <p:spPr>
          <a:xfrm>
            <a:off x="694441" y="1933543"/>
            <a:ext cx="10803117" cy="2387600"/>
          </a:xfrm>
        </p:spPr>
        <p:txBody>
          <a:bodyPr>
            <a:noAutofit/>
          </a:bodyPr>
          <a:lstStyle/>
          <a:p>
            <a:r>
              <a:rPr lang="en-US" altLang="zh-CN" sz="4800" dirty="0"/>
              <a:t>Attentive Collaborative Filtering: Multimedia </a:t>
            </a:r>
            <a:r>
              <a:rPr lang="en-US" altLang="zh-CN" sz="4800" dirty="0">
                <a:latin typeface="Times New Roman" panose="02020603050405020304" pitchFamily="18" charset="0"/>
                <a:cs typeface="Times New Roman" panose="02020603050405020304" pitchFamily="18" charset="0"/>
              </a:rPr>
              <a:t>Recommendation</a:t>
            </a:r>
            <a:r>
              <a:rPr lang="en-US" altLang="zh-CN" sz="4800" dirty="0"/>
              <a:t> with Item-and Component-Level Attention</a:t>
            </a:r>
            <a:endParaRPr lang="zh-CN" altLang="en-US" sz="4800" dirty="0"/>
          </a:p>
        </p:txBody>
      </p:sp>
    </p:spTree>
    <p:extLst>
      <p:ext uri="{BB962C8B-B14F-4D97-AF65-F5344CB8AC3E}">
        <p14:creationId xmlns:p14="http://schemas.microsoft.com/office/powerpoint/2010/main" val="42741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7C78D-9D23-419C-8B8E-A05C72D7A587}"/>
              </a:ext>
            </a:extLst>
          </p:cNvPr>
          <p:cNvSpPr>
            <a:spLocks noGrp="1"/>
          </p:cNvSpPr>
          <p:nvPr>
            <p:ph type="title"/>
          </p:nvPr>
        </p:nvSpPr>
        <p:spPr/>
        <p:txBody>
          <a:bodyPr/>
          <a:lstStyle/>
          <a:p>
            <a:r>
              <a:rPr lang="zh-CN" altLang="en-US" dirty="0"/>
              <a:t>模型效果</a:t>
            </a:r>
          </a:p>
        </p:txBody>
      </p:sp>
      <p:pic>
        <p:nvPicPr>
          <p:cNvPr id="5" name="图片 4">
            <a:extLst>
              <a:ext uri="{FF2B5EF4-FFF2-40B4-BE49-F238E27FC236}">
                <a16:creationId xmlns:a16="http://schemas.microsoft.com/office/drawing/2014/main" id="{EAB89F07-D6BA-4924-9973-BE7DDD715F74}"/>
              </a:ext>
            </a:extLst>
          </p:cNvPr>
          <p:cNvPicPr>
            <a:picLocks noChangeAspect="1"/>
          </p:cNvPicPr>
          <p:nvPr/>
        </p:nvPicPr>
        <p:blipFill>
          <a:blip r:embed="rId2"/>
          <a:stretch>
            <a:fillRect/>
          </a:stretch>
        </p:blipFill>
        <p:spPr>
          <a:xfrm>
            <a:off x="1368282" y="1401820"/>
            <a:ext cx="9455435" cy="5456180"/>
          </a:xfrm>
          <a:prstGeom prst="rect">
            <a:avLst/>
          </a:prstGeom>
        </p:spPr>
      </p:pic>
    </p:spTree>
    <p:extLst>
      <p:ext uri="{BB962C8B-B14F-4D97-AF65-F5344CB8AC3E}">
        <p14:creationId xmlns:p14="http://schemas.microsoft.com/office/powerpoint/2010/main" val="263586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2A07A-EFDD-42E1-A4AC-F6F363B690F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A57FF6A-CC13-4561-814A-963B29B653CD}"/>
              </a:ext>
            </a:extLst>
          </p:cNvPr>
          <p:cNvSpPr>
            <a:spLocks noGrp="1"/>
          </p:cNvSpPr>
          <p:nvPr>
            <p:ph idx="1"/>
          </p:nvPr>
        </p:nvSpPr>
        <p:spPr/>
        <p:txBody>
          <a:bodyPr/>
          <a:lstStyle/>
          <a:p>
            <a:r>
              <a:rPr lang="zh-CN" altLang="en-US" dirty="0"/>
              <a:t>提出两种级别的隐式反馈：项目级和特征级的隐式反馈。</a:t>
            </a:r>
            <a:endParaRPr lang="en-US" altLang="zh-CN" dirty="0"/>
          </a:p>
          <a:p>
            <a:endParaRPr lang="en-US" altLang="zh-CN" dirty="0"/>
          </a:p>
          <a:p>
            <a:r>
              <a:rPr lang="zh-CN" altLang="en-US" dirty="0"/>
              <a:t>提出</a:t>
            </a:r>
            <a:r>
              <a:rPr lang="en-US" altLang="zh-CN" dirty="0"/>
              <a:t>Attentive Collaborative Filtering(ACF)</a:t>
            </a:r>
            <a:r>
              <a:rPr lang="zh-CN" altLang="en-US" dirty="0"/>
              <a:t>模型来解决多媒体内容推荐过程中的隐式反馈的问题。</a:t>
            </a:r>
            <a:endParaRPr lang="en-US" altLang="zh-CN" dirty="0"/>
          </a:p>
          <a:p>
            <a:pPr marL="0" indent="0">
              <a:buNone/>
            </a:pPr>
            <a:endParaRPr lang="en-US" altLang="zh-CN" dirty="0"/>
          </a:p>
          <a:p>
            <a:r>
              <a:rPr lang="zh-CN" altLang="en-US" dirty="0"/>
              <a:t>利用注意力机制构建两层注意力模块。</a:t>
            </a:r>
          </a:p>
        </p:txBody>
      </p:sp>
    </p:spTree>
    <p:extLst>
      <p:ext uri="{BB962C8B-B14F-4D97-AF65-F5344CB8AC3E}">
        <p14:creationId xmlns:p14="http://schemas.microsoft.com/office/powerpoint/2010/main" val="315261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51FE2-CA2B-489C-99A0-E1323502AF58}"/>
              </a:ext>
            </a:extLst>
          </p:cNvPr>
          <p:cNvSpPr>
            <a:spLocks noGrp="1"/>
          </p:cNvSpPr>
          <p:nvPr>
            <p:ph type="title"/>
          </p:nvPr>
        </p:nvSpPr>
        <p:spPr/>
        <p:txBody>
          <a:bodyPr/>
          <a:lstStyle/>
          <a:p>
            <a:r>
              <a:rPr lang="zh-CN" altLang="en-US" dirty="0"/>
              <a:t>协同过滤算法在多媒体环境下的缺陷</a:t>
            </a:r>
          </a:p>
        </p:txBody>
      </p:sp>
      <p:sp>
        <p:nvSpPr>
          <p:cNvPr id="3" name="内容占位符 2">
            <a:extLst>
              <a:ext uri="{FF2B5EF4-FFF2-40B4-BE49-F238E27FC236}">
                <a16:creationId xmlns:a16="http://schemas.microsoft.com/office/drawing/2014/main" id="{40E766A1-5871-4BE8-A006-DF50B8DB953D}"/>
              </a:ext>
            </a:extLst>
          </p:cNvPr>
          <p:cNvSpPr>
            <a:spLocks noGrp="1"/>
          </p:cNvSpPr>
          <p:nvPr>
            <p:ph idx="1"/>
          </p:nvPr>
        </p:nvSpPr>
        <p:spPr/>
        <p:txBody>
          <a:bodyPr/>
          <a:lstStyle/>
          <a:p>
            <a:r>
              <a:rPr lang="zh-CN" altLang="en-US" dirty="0"/>
              <a:t>协同过滤系统依赖于明确的用户兴趣作为输入，但在现代网络中的多媒体环境中，用户兴趣并不会明确表示出来。即</a:t>
            </a:r>
            <a:r>
              <a:rPr lang="zh-CN" altLang="en-US" b="1" dirty="0"/>
              <a:t>隐式反馈。</a:t>
            </a:r>
            <a:endParaRPr lang="en-US" altLang="zh-CN" b="1" dirty="0"/>
          </a:p>
          <a:p>
            <a:endParaRPr lang="en-US" altLang="zh-CN" dirty="0"/>
          </a:p>
          <a:p>
            <a:r>
              <a:rPr lang="zh-CN" altLang="en-US" dirty="0"/>
              <a:t>现有的带有隐式反馈的协同过滤算法更多的关注挖掘缺失的用户，很少有关注用户的喜好。</a:t>
            </a:r>
            <a:endParaRPr lang="en-US" altLang="zh-CN" dirty="0"/>
          </a:p>
          <a:p>
            <a:endParaRPr lang="en-US" altLang="zh-CN" dirty="0"/>
          </a:p>
          <a:p>
            <a:endParaRPr lang="en-US" altLang="zh-CN" dirty="0"/>
          </a:p>
          <a:p>
            <a:pPr marL="0" indent="0">
              <a:buNone/>
            </a:pPr>
            <a:r>
              <a:rPr lang="zh-CN" altLang="en-US" sz="3600" dirty="0">
                <a:solidFill>
                  <a:srgbClr val="FF0000"/>
                </a:solidFill>
              </a:rPr>
              <a:t>多媒体内容中存在项目级和特征级的隐式反馈</a:t>
            </a:r>
          </a:p>
        </p:txBody>
      </p:sp>
    </p:spTree>
    <p:extLst>
      <p:ext uri="{BB962C8B-B14F-4D97-AF65-F5344CB8AC3E}">
        <p14:creationId xmlns:p14="http://schemas.microsoft.com/office/powerpoint/2010/main" val="349200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F321-0D09-4140-8606-FFA489AAB287}"/>
              </a:ext>
            </a:extLst>
          </p:cNvPr>
          <p:cNvSpPr>
            <a:spLocks noGrp="1"/>
          </p:cNvSpPr>
          <p:nvPr>
            <p:ph type="title"/>
          </p:nvPr>
        </p:nvSpPr>
        <p:spPr/>
        <p:txBody>
          <a:bodyPr/>
          <a:lstStyle/>
          <a:p>
            <a:r>
              <a:rPr lang="zh-CN" altLang="en-US" dirty="0"/>
              <a:t>项目级和特征级的隐式反馈</a:t>
            </a:r>
          </a:p>
        </p:txBody>
      </p:sp>
      <p:sp>
        <p:nvSpPr>
          <p:cNvPr id="3" name="内容占位符 2">
            <a:extLst>
              <a:ext uri="{FF2B5EF4-FFF2-40B4-BE49-F238E27FC236}">
                <a16:creationId xmlns:a16="http://schemas.microsoft.com/office/drawing/2014/main" id="{FECC3259-65AB-4CF3-97D5-80F55767F24A}"/>
              </a:ext>
            </a:extLst>
          </p:cNvPr>
          <p:cNvSpPr>
            <a:spLocks noGrp="1"/>
          </p:cNvSpPr>
          <p:nvPr>
            <p:ph idx="1"/>
          </p:nvPr>
        </p:nvSpPr>
        <p:spPr/>
        <p:txBody>
          <a:bodyPr/>
          <a:lstStyle/>
          <a:p>
            <a:r>
              <a:rPr lang="zh-CN" altLang="en-US" dirty="0"/>
              <a:t>项目级的隐式反馈表示用户对内容载体的偏好，如视频内容、图片类别、文本、歌曲等。同时缺乏负反馈。</a:t>
            </a:r>
            <a:endParaRPr lang="en-US" altLang="zh-CN" dirty="0"/>
          </a:p>
          <a:p>
            <a:endParaRPr lang="en-US" altLang="zh-CN" dirty="0"/>
          </a:p>
          <a:p>
            <a:r>
              <a:rPr lang="zh-CN" altLang="en-US" dirty="0"/>
              <a:t>特征级的隐式反馈表示用户对项目内容的偏好，多媒体内容包含不同的语义和多个特征，用户可能只喜欢其中部分。比如对视频中哪一片段更为喜欢，或者对一篇文章中某一观点的赞同。</a:t>
            </a:r>
            <a:endParaRPr lang="en-US" altLang="zh-CN" dirty="0"/>
          </a:p>
          <a:p>
            <a:endParaRPr lang="zh-CN" altLang="en-US" dirty="0"/>
          </a:p>
        </p:txBody>
      </p:sp>
    </p:spTree>
    <p:extLst>
      <p:ext uri="{BB962C8B-B14F-4D97-AF65-F5344CB8AC3E}">
        <p14:creationId xmlns:p14="http://schemas.microsoft.com/office/powerpoint/2010/main" val="25178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280BA-D8AB-45B1-A5A6-A4B3E205C31F}"/>
              </a:ext>
            </a:extLst>
          </p:cNvPr>
          <p:cNvSpPr>
            <a:spLocks noGrp="1"/>
          </p:cNvSpPr>
          <p:nvPr>
            <p:ph type="title"/>
          </p:nvPr>
        </p:nvSpPr>
        <p:spPr/>
        <p:txBody>
          <a:bodyPr/>
          <a:lstStyle/>
          <a:p>
            <a:r>
              <a:rPr lang="en-US" altLang="zh-CN" dirty="0"/>
              <a:t>Attentive Collaborative Filtering</a:t>
            </a:r>
            <a:r>
              <a:rPr lang="zh-CN" altLang="en-US" dirty="0"/>
              <a:t>（</a:t>
            </a:r>
            <a:r>
              <a:rPr lang="en-US" altLang="zh-CN" dirty="0"/>
              <a:t>ACF</a:t>
            </a:r>
            <a:r>
              <a:rPr lang="zh-CN" altLang="en-US" dirty="0"/>
              <a:t>）</a:t>
            </a:r>
          </a:p>
        </p:txBody>
      </p:sp>
      <p:sp>
        <p:nvSpPr>
          <p:cNvPr id="3" name="内容占位符 2">
            <a:extLst>
              <a:ext uri="{FF2B5EF4-FFF2-40B4-BE49-F238E27FC236}">
                <a16:creationId xmlns:a16="http://schemas.microsoft.com/office/drawing/2014/main" id="{4C005A62-5FF4-475B-8A11-51A644DADFB0}"/>
              </a:ext>
            </a:extLst>
          </p:cNvPr>
          <p:cNvSpPr>
            <a:spLocks noGrp="1"/>
          </p:cNvSpPr>
          <p:nvPr>
            <p:ph idx="1"/>
          </p:nvPr>
        </p:nvSpPr>
        <p:spPr/>
        <p:txBody>
          <a:bodyPr>
            <a:normAutofit lnSpcReduction="10000"/>
          </a:bodyPr>
          <a:lstStyle/>
          <a:p>
            <a:r>
              <a:rPr lang="zh-CN" altLang="en-US" dirty="0"/>
              <a:t>以远程监督的方式自动为两级反馈分配权重。</a:t>
            </a:r>
            <a:endParaRPr lang="en-US" altLang="zh-CN" dirty="0"/>
          </a:p>
          <a:p>
            <a:endParaRPr lang="en-US" altLang="zh-CN" dirty="0"/>
          </a:p>
          <a:p>
            <a:r>
              <a:rPr lang="zh-CN" altLang="en-US" dirty="0"/>
              <a:t>采用了潜在因子模型，将项目和用户转换为相同的潜在因子空间，使其直接可比。</a:t>
            </a:r>
            <a:endParaRPr lang="en-US" altLang="zh-CN" dirty="0"/>
          </a:p>
          <a:p>
            <a:endParaRPr lang="en-US" altLang="zh-CN" dirty="0"/>
          </a:p>
          <a:p>
            <a:r>
              <a:rPr lang="zh-CN" altLang="en-US" dirty="0"/>
              <a:t>整合基于邻域的模型，通过用户的历史行为表示用户的兴趣概率，通过项目权重反映两个级别的隐式反馈的影响。</a:t>
            </a:r>
            <a:endParaRPr lang="en-US" altLang="zh-CN" dirty="0"/>
          </a:p>
          <a:p>
            <a:endParaRPr lang="en-US" altLang="zh-CN" dirty="0"/>
          </a:p>
          <a:p>
            <a:r>
              <a:rPr lang="zh-CN" altLang="en-US" dirty="0"/>
              <a:t>采用</a:t>
            </a:r>
            <a:r>
              <a:rPr lang="zh-CN" altLang="en-US" dirty="0">
                <a:solidFill>
                  <a:srgbClr val="FF0000"/>
                </a:solidFill>
              </a:rPr>
              <a:t>注意力机制</a:t>
            </a:r>
            <a:r>
              <a:rPr lang="zh-CN" altLang="en-US" dirty="0"/>
              <a:t>，引入两个注意模块，各自都是一个神经网络，通过随机梯度下降（</a:t>
            </a:r>
            <a:r>
              <a:rPr lang="en-US" altLang="zh-CN" dirty="0"/>
              <a:t>SGD</a:t>
            </a:r>
            <a:r>
              <a:rPr lang="zh-CN" altLang="en-US" dirty="0"/>
              <a:t>）方法训练，整合进邻域模型中。</a:t>
            </a:r>
          </a:p>
        </p:txBody>
      </p:sp>
    </p:spTree>
    <p:extLst>
      <p:ext uri="{BB962C8B-B14F-4D97-AF65-F5344CB8AC3E}">
        <p14:creationId xmlns:p14="http://schemas.microsoft.com/office/powerpoint/2010/main" val="429385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429C3-D2D3-410E-AF87-D71F15ADB713}"/>
              </a:ext>
            </a:extLst>
          </p:cNvPr>
          <p:cNvSpPr>
            <a:spLocks noGrp="1"/>
          </p:cNvSpPr>
          <p:nvPr>
            <p:ph type="title"/>
          </p:nvPr>
        </p:nvSpPr>
        <p:spPr/>
        <p:txBody>
          <a:bodyPr/>
          <a:lstStyle/>
          <a:p>
            <a:r>
              <a:rPr lang="zh-CN" altLang="en-US" dirty="0"/>
              <a:t>模型框架</a:t>
            </a:r>
          </a:p>
        </p:txBody>
      </p:sp>
      <p:pic>
        <p:nvPicPr>
          <p:cNvPr id="4" name="内容占位符 3">
            <a:extLst>
              <a:ext uri="{FF2B5EF4-FFF2-40B4-BE49-F238E27FC236}">
                <a16:creationId xmlns:a16="http://schemas.microsoft.com/office/drawing/2014/main" id="{0276E81E-8794-4A4F-B7D3-20171E1C117B}"/>
              </a:ext>
            </a:extLst>
          </p:cNvPr>
          <p:cNvPicPr>
            <a:picLocks noGrp="1" noChangeAspect="1"/>
          </p:cNvPicPr>
          <p:nvPr>
            <p:ph idx="1"/>
          </p:nvPr>
        </p:nvPicPr>
        <p:blipFill>
          <a:blip r:embed="rId2"/>
          <a:stretch>
            <a:fillRect/>
          </a:stretch>
        </p:blipFill>
        <p:spPr>
          <a:xfrm>
            <a:off x="455725" y="1253331"/>
            <a:ext cx="5640275" cy="5511472"/>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316DBC-385B-4763-A903-6705317205FA}"/>
                  </a:ext>
                </a:extLst>
              </p:cNvPr>
              <p:cNvSpPr txBox="1"/>
              <p:nvPr/>
            </p:nvSpPr>
            <p:spPr>
              <a:xfrm>
                <a:off x="6096000" y="612844"/>
                <a:ext cx="5872899" cy="563231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特征级数据集</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a14:m>
                <a:r>
                  <a:rPr lang="zh-CN" altLang="en-US" sz="2400" dirty="0"/>
                  <a:t>和用户潜在的矢量</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𝑢</m:t>
                        </m:r>
                      </m:e>
                      <m:sub>
                        <m:r>
                          <a:rPr lang="en-US" altLang="zh-CN" sz="2400" b="0" i="1" dirty="0" smtClean="0">
                            <a:latin typeface="Cambria Math" panose="02040503050406030204" pitchFamily="18" charset="0"/>
                          </a:rPr>
                          <m:t>𝑖</m:t>
                        </m:r>
                      </m:sub>
                    </m:sSub>
                  </m:oMath>
                </a14:m>
                <a:r>
                  <a:rPr lang="zh-CN" altLang="en-US" sz="2400" dirty="0"/>
                  <a:t>作为特征级注意模块的输入，输出第</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个特征的特征级周期权重</a:t>
                </a:r>
                <a14:m>
                  <m:oMath xmlns:m="http://schemas.openxmlformats.org/officeDocument/2006/math">
                    <m:r>
                      <a:rPr lang="zh-CN" altLang="en-US" sz="2400" i="1" smtClean="0">
                        <a:latin typeface="Cambria Math" panose="02040503050406030204" pitchFamily="18" charset="0"/>
                      </a:rPr>
                      <m:t>𝛽</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oMath>
                </a14:m>
                <a:endParaRPr lang="en-US" altLang="zh-CN" sz="2400" b="0" dirty="0"/>
              </a:p>
              <a:p>
                <a:pPr marL="342900" indent="-342900">
                  <a:buFont typeface="Arial" panose="020B0604020202020204" pitchFamily="34" charset="0"/>
                  <a:buChar char="•"/>
                </a:pPr>
                <a:endParaRPr lang="en-US" altLang="zh-CN" sz="2400" b="0" dirty="0"/>
              </a:p>
              <a:p>
                <a:pPr marL="342900" indent="-342900">
                  <a:buFont typeface="Arial" panose="020B0604020202020204" pitchFamily="34" charset="0"/>
                  <a:buChar char="•"/>
                </a:pPr>
                <a:r>
                  <a:rPr lang="zh-CN" altLang="en-US" sz="2400" dirty="0"/>
                  <a:t>通过加权求和</a:t>
                </a:r>
                <a14:m>
                  <m:oMath xmlns:m="http://schemas.openxmlformats.org/officeDocument/2006/math">
                    <m:nary>
                      <m:naryPr>
                        <m:chr m:val="∑"/>
                        <m:subHide m:val="on"/>
                        <m:supHide m:val="on"/>
                        <m:ctrlPr>
                          <a:rPr lang="zh-CN" altLang="en-US" sz="2400" i="1">
                            <a:latin typeface="Cambria Math" panose="02040503050406030204" pitchFamily="18" charset="0"/>
                          </a:rPr>
                        </m:ctrlPr>
                      </m:naryPr>
                      <m:sub/>
                      <m:sup/>
                      <m:e>
                        <m:r>
                          <a:rPr lang="zh-CN" altLang="en-US" sz="2400">
                            <a:latin typeface="Cambria Math" panose="02040503050406030204" pitchFamily="18" charset="0"/>
                          </a:rPr>
                          <m:t>𝛽</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𝑙</m:t>
                            </m:r>
                            <m:r>
                              <a:rPr lang="en-US" altLang="zh-CN" sz="2400">
                                <a:latin typeface="Cambria Math" panose="02040503050406030204" pitchFamily="18" charset="0"/>
                              </a:rPr>
                              <m:t>,</m:t>
                            </m:r>
                            <m:r>
                              <a:rPr lang="en-US" altLang="zh-CN" sz="2400">
                                <a:latin typeface="Cambria Math" panose="02040503050406030204" pitchFamily="18" charset="0"/>
                              </a:rPr>
                              <m:t>𝑚</m:t>
                            </m:r>
                          </m:e>
                        </m:d>
                      </m:e>
                    </m:nary>
                    <m:r>
                      <a:rPr lang="en-US" altLang="zh-CN" sz="2400">
                        <a:latin typeface="Cambria Math" panose="02040503050406030204" pitchFamily="18" charset="0"/>
                      </a:rPr>
                      <m:t>𝑥</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𝑙</m:t>
                        </m:r>
                        <m:r>
                          <a:rPr lang="en-US" altLang="zh-CN" sz="2400">
                            <a:latin typeface="Cambria Math" panose="02040503050406030204" pitchFamily="18" charset="0"/>
                          </a:rPr>
                          <m:t>,</m:t>
                        </m:r>
                        <m:r>
                          <a:rPr lang="en-US" altLang="zh-CN" sz="2400">
                            <a:latin typeface="Cambria Math" panose="02040503050406030204" pitchFamily="18" charset="0"/>
                          </a:rPr>
                          <m:t>𝑚</m:t>
                        </m:r>
                      </m:e>
                    </m:d>
                    <m:r>
                      <a:rPr lang="zh-CN" altLang="en-US" sz="2400">
                        <a:latin typeface="Cambria Math" panose="02040503050406030204" pitchFamily="18" charset="0"/>
                      </a:rPr>
                      <m:t>得到最终的</m:t>
                    </m:r>
                  </m:oMath>
                </a14:m>
                <a:r>
                  <a:rPr lang="zh-CN" altLang="en-US" sz="2400" dirty="0"/>
                  <a:t>第</a:t>
                </a:r>
                <a14:m>
                  <m:oMath xmlns:m="http://schemas.openxmlformats.org/officeDocument/2006/math">
                    <m:r>
                      <a:rPr lang="en-US" altLang="zh-CN" sz="2400">
                        <a:latin typeface="Cambria Math" panose="02040503050406030204" pitchFamily="18" charset="0"/>
                      </a:rPr>
                      <m:t>𝑙</m:t>
                    </m:r>
                  </m:oMath>
                </a14:m>
                <a:r>
                  <a:rPr lang="zh-CN" altLang="en-US" sz="2400" dirty="0"/>
                  <a:t>个项目的特征级权重</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dirty="0">
                                <a:latin typeface="Cambria Math" panose="02040503050406030204" pitchFamily="18" charset="0"/>
                              </a:rPr>
                              <m:t>𝑥</m:t>
                            </m:r>
                          </m:e>
                        </m:acc>
                      </m:e>
                      <m:sub>
                        <m:r>
                          <a:rPr lang="en-US" altLang="zh-CN" sz="2400" dirty="0">
                            <a:latin typeface="Cambria Math" panose="02040503050406030204" pitchFamily="18" charset="0"/>
                          </a:rPr>
                          <m:t>𝑙</m:t>
                        </m:r>
                      </m:sub>
                    </m:sSub>
                  </m:oMath>
                </a14:m>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再通过用户潜在向量</a:t>
                </a:r>
                <a14:m>
                  <m:oMath xmlns:m="http://schemas.openxmlformats.org/officeDocument/2006/math">
                    <m:sSub>
                      <m:sSubPr>
                        <m:ctrlPr>
                          <a:rPr lang="en-US" altLang="zh-CN" sz="2400" i="1" dirty="0">
                            <a:latin typeface="Cambria Math" panose="02040503050406030204" pitchFamily="18" charset="0"/>
                          </a:rPr>
                        </m:ctrlPr>
                      </m:sSubPr>
                      <m:e>
                        <m:r>
                          <a:rPr lang="en-US" altLang="zh-CN" sz="2400" dirty="0">
                            <a:latin typeface="Cambria Math" panose="02040503050406030204" pitchFamily="18" charset="0"/>
                          </a:rPr>
                          <m:t>𝑢</m:t>
                        </m:r>
                      </m:e>
                      <m:sub>
                        <m:r>
                          <a:rPr lang="en-US" altLang="zh-CN" sz="2400" dirty="0">
                            <a:latin typeface="Cambria Math" panose="02040503050406030204" pitchFamily="18" charset="0"/>
                          </a:rPr>
                          <m:t>𝑖</m:t>
                        </m:r>
                      </m:sub>
                    </m:sSub>
                    <m:r>
                      <a:rPr lang="en-US" altLang="zh-CN" sz="2400" dirty="0">
                        <a:latin typeface="Cambria Math" panose="02040503050406030204" pitchFamily="18" charset="0"/>
                      </a:rPr>
                      <m:t> </m:t>
                    </m:r>
                  </m:oMath>
                </a14:m>
                <a:r>
                  <a:rPr lang="zh-CN" altLang="en-US" sz="2400" dirty="0"/>
                  <a:t>，项目级潜在向量</a:t>
                </a:r>
                <a14:m>
                  <m:oMath xmlns:m="http://schemas.openxmlformats.org/officeDocument/2006/math">
                    <m:sSub>
                      <m:sSubPr>
                        <m:ctrlPr>
                          <a:rPr lang="en-US" altLang="zh-CN" sz="2400" i="1" dirty="0">
                            <a:latin typeface="Cambria Math" panose="02040503050406030204" pitchFamily="18" charset="0"/>
                          </a:rPr>
                        </m:ctrlPr>
                      </m:sSubPr>
                      <m:e>
                        <m:r>
                          <a:rPr lang="en-US" altLang="zh-CN" sz="2400" dirty="0">
                            <a:latin typeface="Cambria Math" panose="02040503050406030204" pitchFamily="18" charset="0"/>
                          </a:rPr>
                          <m:t>𝑣</m:t>
                        </m:r>
                      </m:e>
                      <m:sub>
                        <m:r>
                          <a:rPr lang="en-US" altLang="zh-CN" sz="2400" dirty="0">
                            <a:latin typeface="Cambria Math" panose="02040503050406030204" pitchFamily="18" charset="0"/>
                          </a:rPr>
                          <m:t>𝑙</m:t>
                        </m:r>
                      </m:sub>
                    </m:sSub>
                    <m:r>
                      <a:rPr lang="en-US" altLang="zh-CN" sz="2400" dirty="0">
                        <a:latin typeface="Cambria Math" panose="02040503050406030204" pitchFamily="18" charset="0"/>
                      </a:rPr>
                      <m:t> </m:t>
                    </m:r>
                  </m:oMath>
                </a14:m>
                <a:r>
                  <a:rPr lang="zh-CN" altLang="en-US" sz="2400" dirty="0"/>
                  <a:t>，辅助项目潜在向量</a:t>
                </a:r>
                <a14:m>
                  <m:oMath xmlns:m="http://schemas.openxmlformats.org/officeDocument/2006/math">
                    <m:sSub>
                      <m:sSubPr>
                        <m:ctrlPr>
                          <a:rPr lang="en-US" altLang="zh-CN" sz="2400" i="1" dirty="0">
                            <a:latin typeface="Cambria Math" panose="02040503050406030204" pitchFamily="18" charset="0"/>
                          </a:rPr>
                        </m:ctrlPr>
                      </m:sSubPr>
                      <m:e>
                        <m:r>
                          <a:rPr lang="en-US" altLang="zh-CN" sz="2400" dirty="0">
                            <a:latin typeface="Cambria Math" panose="02040503050406030204" pitchFamily="18" charset="0"/>
                          </a:rPr>
                          <m:t>𝑝</m:t>
                        </m:r>
                      </m:e>
                      <m:sub>
                        <m:r>
                          <a:rPr lang="en-US" altLang="zh-CN" sz="2400" dirty="0">
                            <a:latin typeface="Cambria Math" panose="02040503050406030204" pitchFamily="18" charset="0"/>
                          </a:rPr>
                          <m:t>𝑙</m:t>
                        </m:r>
                      </m:sub>
                    </m:sSub>
                  </m:oMath>
                </a14:m>
                <a:r>
                  <a:rPr lang="zh-CN" altLang="en-US" sz="2400" dirty="0"/>
                  <a:t>和特征级权重来计算项目级的注意模块的权重</a:t>
                </a:r>
                <a14:m>
                  <m:oMath xmlns:m="http://schemas.openxmlformats.org/officeDocument/2006/math">
                    <m:r>
                      <a:rPr lang="zh-CN" altLang="en-US" sz="2400">
                        <a:latin typeface="Cambria Math" panose="02040503050406030204" pitchFamily="18" charset="0"/>
                      </a:rPr>
                      <m:t>𝛼</m:t>
                    </m:r>
                    <m:r>
                      <a:rPr lang="en-US" altLang="zh-CN" sz="2400">
                        <a:latin typeface="Cambria Math" panose="02040503050406030204" pitchFamily="18" charset="0"/>
                      </a:rPr>
                      <m:t>(</m:t>
                    </m:r>
                    <m:r>
                      <a:rPr lang="en-US" altLang="zh-CN" sz="2400">
                        <a:latin typeface="Cambria Math" panose="02040503050406030204" pitchFamily="18" charset="0"/>
                      </a:rPr>
                      <m:t>𝑖</m:t>
                    </m:r>
                    <m:r>
                      <a:rPr lang="en-US" altLang="zh-CN" sz="2400">
                        <a:latin typeface="Cambria Math" panose="02040503050406030204" pitchFamily="18" charset="0"/>
                      </a:rPr>
                      <m:t>,</m:t>
                    </m:r>
                    <m:r>
                      <a:rPr lang="en-US" altLang="zh-CN" sz="2400">
                        <a:latin typeface="Cambria Math" panose="02040503050406030204" pitchFamily="18" charset="0"/>
                      </a:rPr>
                      <m:t>𝑙</m:t>
                    </m:r>
                    <m:r>
                      <a:rPr lang="zh-CN" altLang="en-US" sz="2400">
                        <a:latin typeface="Cambria Math" panose="02040503050406030204" pitchFamily="18" charset="0"/>
                      </a:rPr>
                      <m:t>），</m:t>
                    </m:r>
                  </m:oMath>
                </a14:m>
                <a:r>
                  <a:rPr lang="zh-CN" altLang="en-US" sz="2400" dirty="0"/>
                  <a:t>同样，加权和得到最终的项目级权重</a:t>
                </a:r>
                <a14:m>
                  <m:oMath xmlns:m="http://schemas.openxmlformats.org/officeDocument/2006/math">
                    <m:nary>
                      <m:naryPr>
                        <m:chr m:val="∑"/>
                        <m:subHide m:val="on"/>
                        <m:supHide m:val="on"/>
                        <m:ctrlPr>
                          <a:rPr lang="zh-CN" altLang="en-US" sz="2400" i="1">
                            <a:latin typeface="Cambria Math" panose="02040503050406030204" pitchFamily="18" charset="0"/>
                          </a:rPr>
                        </m:ctrlPr>
                      </m:naryPr>
                      <m:sub/>
                      <m:sup/>
                      <m:e>
                        <m:r>
                          <a:rPr lang="zh-CN" altLang="en-US" sz="2400">
                            <a:latin typeface="Cambria Math" panose="02040503050406030204" pitchFamily="18" charset="0"/>
                          </a:rPr>
                          <m:t>𝛼</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𝑖</m:t>
                            </m:r>
                            <m:r>
                              <a:rPr lang="en-US" altLang="zh-CN" sz="2400">
                                <a:latin typeface="Cambria Math" panose="02040503050406030204" pitchFamily="18" charset="0"/>
                              </a:rPr>
                              <m:t>,</m:t>
                            </m:r>
                            <m:r>
                              <a:rPr lang="en-US" altLang="zh-CN" sz="2400">
                                <a:latin typeface="Cambria Math" panose="02040503050406030204" pitchFamily="18" charset="0"/>
                              </a:rPr>
                              <m:t>𝑙</m:t>
                            </m:r>
                          </m:e>
                        </m:d>
                      </m:e>
                    </m:nary>
                    <m:sSub>
                      <m:sSubPr>
                        <m:ctrlPr>
                          <a:rPr lang="en-US" altLang="zh-CN" sz="2400" i="1" dirty="0">
                            <a:latin typeface="Cambria Math" panose="02040503050406030204" pitchFamily="18" charset="0"/>
                          </a:rPr>
                        </m:ctrlPr>
                      </m:sSubPr>
                      <m:e>
                        <m:r>
                          <a:rPr lang="en-US" altLang="zh-CN" sz="2400" dirty="0">
                            <a:latin typeface="Cambria Math" panose="02040503050406030204" pitchFamily="18" charset="0"/>
                          </a:rPr>
                          <m:t>𝑝</m:t>
                        </m:r>
                      </m:e>
                      <m:sub>
                        <m:r>
                          <a:rPr lang="en-US" altLang="zh-CN" sz="2400" dirty="0">
                            <a:latin typeface="Cambria Math" panose="02040503050406030204" pitchFamily="18" charset="0"/>
                          </a:rPr>
                          <m:t>𝑙</m:t>
                        </m:r>
                      </m:sub>
                    </m:sSub>
                  </m:oMath>
                </a14:m>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最后，结合用户的潜在向量，使用随机梯度下降来优化</a:t>
                </a:r>
                <a:r>
                  <a:rPr lang="en-US" altLang="zh-CN" sz="2400" dirty="0"/>
                  <a:t>BPR</a:t>
                </a:r>
                <a:r>
                  <a:rPr lang="zh-CN" altLang="en-US" sz="2400" dirty="0"/>
                  <a:t>成对学习。</a:t>
                </a:r>
              </a:p>
            </p:txBody>
          </p:sp>
        </mc:Choice>
        <mc:Fallback xmlns="">
          <p:sp>
            <p:nvSpPr>
              <p:cNvPr id="5" name="文本框 4">
                <a:extLst>
                  <a:ext uri="{FF2B5EF4-FFF2-40B4-BE49-F238E27FC236}">
                    <a16:creationId xmlns:a16="http://schemas.microsoft.com/office/drawing/2014/main" id="{BE316DBC-385B-4763-A903-6705317205FA}"/>
                  </a:ext>
                </a:extLst>
              </p:cNvPr>
              <p:cNvSpPr txBox="1">
                <a:spLocks noRot="1" noChangeAspect="1" noMove="1" noResize="1" noEditPoints="1" noAdjustHandles="1" noChangeArrowheads="1" noChangeShapeType="1" noTextEdit="1"/>
              </p:cNvSpPr>
              <p:nvPr/>
            </p:nvSpPr>
            <p:spPr>
              <a:xfrm>
                <a:off x="6096000" y="612844"/>
                <a:ext cx="5872899" cy="5632311"/>
              </a:xfrm>
              <a:prstGeom prst="rect">
                <a:avLst/>
              </a:prstGeom>
              <a:blipFill>
                <a:blip r:embed="rId3"/>
                <a:stretch>
                  <a:fillRect l="-1350" t="-758" b="-1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396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80C9B-B169-4D05-8CBD-9BE655479A82}"/>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075BA709-5328-4F1C-A864-FD17F6573683}"/>
              </a:ext>
            </a:extLst>
          </p:cNvPr>
          <p:cNvSpPr>
            <a:spLocks noGrp="1"/>
          </p:cNvSpPr>
          <p:nvPr>
            <p:ph idx="1"/>
          </p:nvPr>
        </p:nvSpPr>
        <p:spPr>
          <a:xfrm>
            <a:off x="967154" y="1524032"/>
            <a:ext cx="10515600" cy="550953"/>
          </a:xfrm>
        </p:spPr>
        <p:txBody>
          <a:bodyPr/>
          <a:lstStyle/>
          <a:p>
            <a:r>
              <a:rPr lang="en-US" altLang="zh-CN" dirty="0"/>
              <a:t>HR@100</a:t>
            </a:r>
            <a:r>
              <a:rPr lang="zh-CN" altLang="en-US" dirty="0"/>
              <a:t>和</a:t>
            </a:r>
            <a:r>
              <a:rPr lang="en-US" altLang="zh-CN" dirty="0"/>
              <a:t>NDCG@100</a:t>
            </a:r>
            <a:r>
              <a:rPr lang="zh-CN" altLang="en-US" dirty="0"/>
              <a:t>在两个数据集上的预测因子数量的表现</a:t>
            </a:r>
          </a:p>
        </p:txBody>
      </p:sp>
      <p:pic>
        <p:nvPicPr>
          <p:cNvPr id="4" name="图片 3">
            <a:extLst>
              <a:ext uri="{FF2B5EF4-FFF2-40B4-BE49-F238E27FC236}">
                <a16:creationId xmlns:a16="http://schemas.microsoft.com/office/drawing/2014/main" id="{22863A0E-44CE-424C-B4C0-9F0256DE3899}"/>
              </a:ext>
            </a:extLst>
          </p:cNvPr>
          <p:cNvPicPr>
            <a:picLocks noChangeAspect="1"/>
          </p:cNvPicPr>
          <p:nvPr/>
        </p:nvPicPr>
        <p:blipFill>
          <a:blip r:embed="rId3"/>
          <a:stretch>
            <a:fillRect/>
          </a:stretch>
        </p:blipFill>
        <p:spPr>
          <a:xfrm>
            <a:off x="0" y="2356371"/>
            <a:ext cx="12192000" cy="3129998"/>
          </a:xfrm>
          <a:prstGeom prst="rect">
            <a:avLst/>
          </a:prstGeom>
        </p:spPr>
      </p:pic>
    </p:spTree>
    <p:extLst>
      <p:ext uri="{BB962C8B-B14F-4D97-AF65-F5344CB8AC3E}">
        <p14:creationId xmlns:p14="http://schemas.microsoft.com/office/powerpoint/2010/main" val="120448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292CF-E545-4DD8-AAF6-BA481E739D18}"/>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1D69B285-C6BE-41B3-BDC5-8A2C60F92212}"/>
              </a:ext>
            </a:extLst>
          </p:cNvPr>
          <p:cNvSpPr>
            <a:spLocks noGrp="1"/>
          </p:cNvSpPr>
          <p:nvPr>
            <p:ph idx="1"/>
          </p:nvPr>
        </p:nvSpPr>
        <p:spPr>
          <a:xfrm>
            <a:off x="838200" y="1825625"/>
            <a:ext cx="10515600" cy="589329"/>
          </a:xfrm>
        </p:spPr>
        <p:txBody>
          <a:bodyPr/>
          <a:lstStyle/>
          <a:p>
            <a:r>
              <a:rPr lang="en-US" altLang="zh-CN" dirty="0"/>
              <a:t>Top-K</a:t>
            </a:r>
            <a:r>
              <a:rPr lang="zh-CN" altLang="en-US" dirty="0"/>
              <a:t>项目推荐表现</a:t>
            </a:r>
          </a:p>
        </p:txBody>
      </p:sp>
      <p:pic>
        <p:nvPicPr>
          <p:cNvPr id="5" name="图片 4">
            <a:extLst>
              <a:ext uri="{FF2B5EF4-FFF2-40B4-BE49-F238E27FC236}">
                <a16:creationId xmlns:a16="http://schemas.microsoft.com/office/drawing/2014/main" id="{AB88621E-5EA5-4CF2-B96A-96775C96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8764"/>
            <a:ext cx="12192000" cy="2703119"/>
          </a:xfrm>
          <a:prstGeom prst="rect">
            <a:avLst/>
          </a:prstGeom>
        </p:spPr>
      </p:pic>
    </p:spTree>
    <p:extLst>
      <p:ext uri="{BB962C8B-B14F-4D97-AF65-F5344CB8AC3E}">
        <p14:creationId xmlns:p14="http://schemas.microsoft.com/office/powerpoint/2010/main" val="141118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AF109-1BE4-4D74-B302-543E58B4756D}"/>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E10A01F9-3A0A-43E2-B3FC-050CAE2C9C1E}"/>
              </a:ext>
            </a:extLst>
          </p:cNvPr>
          <p:cNvSpPr>
            <a:spLocks noGrp="1"/>
          </p:cNvSpPr>
          <p:nvPr>
            <p:ph idx="1"/>
          </p:nvPr>
        </p:nvSpPr>
        <p:spPr/>
        <p:txBody>
          <a:bodyPr/>
          <a:lstStyle/>
          <a:p>
            <a:r>
              <a:rPr lang="zh-CN" altLang="en-US" dirty="0"/>
              <a:t>模型在不同稀疏度级别用户的性能比较</a:t>
            </a:r>
          </a:p>
        </p:txBody>
      </p:sp>
      <p:pic>
        <p:nvPicPr>
          <p:cNvPr id="4" name="图片 3">
            <a:extLst>
              <a:ext uri="{FF2B5EF4-FFF2-40B4-BE49-F238E27FC236}">
                <a16:creationId xmlns:a16="http://schemas.microsoft.com/office/drawing/2014/main" id="{EEB39227-3FC2-499C-A6D2-F9B1FE21C41F}"/>
              </a:ext>
            </a:extLst>
          </p:cNvPr>
          <p:cNvPicPr>
            <a:picLocks noChangeAspect="1"/>
          </p:cNvPicPr>
          <p:nvPr/>
        </p:nvPicPr>
        <p:blipFill>
          <a:blip r:embed="rId3"/>
          <a:stretch>
            <a:fillRect/>
          </a:stretch>
        </p:blipFill>
        <p:spPr>
          <a:xfrm>
            <a:off x="82062" y="2582506"/>
            <a:ext cx="12109938" cy="3076310"/>
          </a:xfrm>
          <a:prstGeom prst="rect">
            <a:avLst/>
          </a:prstGeom>
        </p:spPr>
      </p:pic>
    </p:spTree>
    <p:extLst>
      <p:ext uri="{BB962C8B-B14F-4D97-AF65-F5344CB8AC3E}">
        <p14:creationId xmlns:p14="http://schemas.microsoft.com/office/powerpoint/2010/main" val="105597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3CBCB-C5C5-473C-9871-EB5C096C8F6B}"/>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E47A9380-26B0-4CC7-8E30-03EC5736B1E2}"/>
              </a:ext>
            </a:extLst>
          </p:cNvPr>
          <p:cNvPicPr>
            <a:picLocks noChangeAspect="1"/>
          </p:cNvPicPr>
          <p:nvPr/>
        </p:nvPicPr>
        <p:blipFill>
          <a:blip r:embed="rId3"/>
          <a:stretch>
            <a:fillRect/>
          </a:stretch>
        </p:blipFill>
        <p:spPr>
          <a:xfrm>
            <a:off x="1839281" y="1546978"/>
            <a:ext cx="8143875" cy="2190750"/>
          </a:xfrm>
          <a:prstGeom prst="rect">
            <a:avLst/>
          </a:prstGeom>
        </p:spPr>
      </p:pic>
      <p:sp>
        <p:nvSpPr>
          <p:cNvPr id="5" name="文本框 4">
            <a:extLst>
              <a:ext uri="{FF2B5EF4-FFF2-40B4-BE49-F238E27FC236}">
                <a16:creationId xmlns:a16="http://schemas.microsoft.com/office/drawing/2014/main" id="{351C3E46-01CF-4F96-96F9-666901A95331}"/>
              </a:ext>
            </a:extLst>
          </p:cNvPr>
          <p:cNvSpPr txBox="1"/>
          <p:nvPr/>
        </p:nvSpPr>
        <p:spPr>
          <a:xfrm>
            <a:off x="659876" y="4298623"/>
            <a:ext cx="8143875" cy="1569660"/>
          </a:xfrm>
          <a:prstGeom prst="rect">
            <a:avLst/>
          </a:prstGeom>
          <a:noFill/>
        </p:spPr>
        <p:txBody>
          <a:bodyPr wrap="square" rtlCol="0">
            <a:spAutoFit/>
          </a:bodyPr>
          <a:lstStyle/>
          <a:p>
            <a:pPr marL="457200" indent="-457200">
              <a:buFont typeface="+mj-lt"/>
              <a:buAutoNum type="arabicPeriod"/>
            </a:pPr>
            <a:r>
              <a:rPr lang="zh-CN" altLang="en-US" sz="2400" dirty="0"/>
              <a:t>在项目级和特征级应用注意力机制时，比利用每个级别的平均池化的推荐性能要好。</a:t>
            </a:r>
            <a:endParaRPr lang="en-US" altLang="zh-CN" sz="2400" dirty="0"/>
          </a:p>
          <a:p>
            <a:pPr marL="457200" indent="-457200">
              <a:buFont typeface="+mj-lt"/>
              <a:buAutoNum type="arabicPeriod"/>
            </a:pPr>
            <a:endParaRPr lang="en-US" altLang="zh-CN" sz="2400" dirty="0"/>
          </a:p>
          <a:p>
            <a:pPr marL="457200" indent="-457200">
              <a:buFont typeface="+mj-lt"/>
              <a:buAutoNum type="arabicPeriod"/>
            </a:pPr>
            <a:r>
              <a:rPr lang="zh-CN" altLang="en-US" sz="2400" dirty="0"/>
              <a:t>项目级别的注意力机制对模型的贡献更多。</a:t>
            </a:r>
          </a:p>
        </p:txBody>
      </p:sp>
    </p:spTree>
    <p:extLst>
      <p:ext uri="{BB962C8B-B14F-4D97-AF65-F5344CB8AC3E}">
        <p14:creationId xmlns:p14="http://schemas.microsoft.com/office/powerpoint/2010/main" val="3340819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829</Words>
  <Application>Microsoft Office PowerPoint</Application>
  <PresentationFormat>宽屏</PresentationFormat>
  <Paragraphs>56</Paragraphs>
  <Slides>11</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 Math</vt:lpstr>
      <vt:lpstr>Times New Roman</vt:lpstr>
      <vt:lpstr>Office 主题​​</vt:lpstr>
      <vt:lpstr>Attentive Collaborative Filtering: Multimedia Recommendation with Item-and Component-Level Attention</vt:lpstr>
      <vt:lpstr>协同过滤算法在多媒体环境下的缺陷</vt:lpstr>
      <vt:lpstr>项目级和特征级的隐式反馈</vt:lpstr>
      <vt:lpstr>Attentive Collaborative Filtering（ACF）</vt:lpstr>
      <vt:lpstr>模型框架</vt:lpstr>
      <vt:lpstr>实验结果</vt:lpstr>
      <vt:lpstr>实验结果</vt:lpstr>
      <vt:lpstr>实验结果</vt:lpstr>
      <vt:lpstr>实验结果</vt:lpstr>
      <vt:lpstr>模型效果</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Attentive Collaborative Filtering: Multimedia Recommendation with Item-and Component-Level Attention</dc:title>
  <dc:creator>Lenovo</dc:creator>
  <cp:lastModifiedBy>hust</cp:lastModifiedBy>
  <cp:revision>27</cp:revision>
  <dcterms:created xsi:type="dcterms:W3CDTF">2019-05-14T13:09:40Z</dcterms:created>
  <dcterms:modified xsi:type="dcterms:W3CDTF">2019-06-26T12:36:00Z</dcterms:modified>
</cp:coreProperties>
</file>