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5" r:id="rId8"/>
    <p:sldId id="261" r:id="rId9"/>
    <p:sldId id="266"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lto\Downloads\Data%20Analysis%20Course\Capstone%20II%20Project\Capstone%202%20Project%20Raw%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alto\Downloads\Data%20Analysis%20Course\Capstone%20II%20Project\Capstone%202%20Project%20Raw%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alto\Downloads\Data%20Analysis%20Course\Capstone%20II%20Project\Capstone%202%20Project%20Raw%20Dat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errBars>
            <c:errBarType val="both"/>
            <c:errValType val="cust"/>
            <c:noEndCap val="0"/>
            <c:plus>
              <c:numRef>
                <c:f>'LotArea Hypothesis'!$M$8:$N$8</c:f>
                <c:numCache>
                  <c:formatCode>General</c:formatCode>
                  <c:ptCount val="2"/>
                  <c:pt idx="0">
                    <c:v>6533.5489910303231</c:v>
                  </c:pt>
                  <c:pt idx="1">
                    <c:v>3798.9387066215008</c:v>
                  </c:pt>
                </c:numCache>
              </c:numRef>
            </c:plus>
            <c:minus>
              <c:numRef>
                <c:f>'LotArea Hypothesis'!$M$8:$N$8</c:f>
                <c:numCache>
                  <c:formatCode>General</c:formatCode>
                  <c:ptCount val="2"/>
                  <c:pt idx="0">
                    <c:v>6533.5489910303231</c:v>
                  </c:pt>
                  <c:pt idx="1">
                    <c:v>3798.9387066215008</c:v>
                  </c:pt>
                </c:numCache>
              </c:numRef>
            </c:minus>
            <c:spPr>
              <a:noFill/>
              <a:ln w="9525" cap="flat" cmpd="sng" algn="ctr">
                <a:solidFill>
                  <a:schemeClr val="tx1">
                    <a:lumMod val="65000"/>
                    <a:lumOff val="35000"/>
                  </a:schemeClr>
                </a:solidFill>
                <a:round/>
              </a:ln>
              <a:effectLst/>
            </c:spPr>
          </c:errBars>
          <c:cat>
            <c:strRef>
              <c:f>'LotArea Hypothesis'!$M$3:$N$3</c:f>
              <c:strCache>
                <c:ptCount val="2"/>
                <c:pt idx="0">
                  <c:v>A1</c:v>
                </c:pt>
                <c:pt idx="1">
                  <c:v>A2</c:v>
                </c:pt>
              </c:strCache>
            </c:strRef>
          </c:cat>
          <c:val>
            <c:numRef>
              <c:f>'LotArea Hypothesis'!$M$4:$N$4</c:f>
              <c:numCache>
                <c:formatCode>General</c:formatCode>
                <c:ptCount val="2"/>
                <c:pt idx="0">
                  <c:v>210890.91780821918</c:v>
                </c:pt>
                <c:pt idx="1">
                  <c:v>150951.47397260275</c:v>
                </c:pt>
              </c:numCache>
            </c:numRef>
          </c:val>
          <c:extLst>
            <c:ext xmlns:c16="http://schemas.microsoft.com/office/drawing/2014/chart" uri="{C3380CC4-5D6E-409C-BE32-E72D297353CC}">
              <c16:uniqueId val="{00000000-7800-4ED7-A1C8-D6974611C63D}"/>
            </c:ext>
          </c:extLst>
        </c:ser>
        <c:dLbls>
          <c:showLegendKey val="0"/>
          <c:showVal val="0"/>
          <c:showCatName val="0"/>
          <c:showSerName val="0"/>
          <c:showPercent val="0"/>
          <c:showBubbleSize val="0"/>
        </c:dLbls>
        <c:gapWidth val="219"/>
        <c:overlap val="-27"/>
        <c:axId val="766841912"/>
        <c:axId val="766839616"/>
      </c:barChart>
      <c:catAx>
        <c:axId val="766841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6839616"/>
        <c:crosses val="autoZero"/>
        <c:auto val="1"/>
        <c:lblAlgn val="ctr"/>
        <c:lblOffset val="100"/>
        <c:noMultiLvlLbl val="0"/>
      </c:catAx>
      <c:valAx>
        <c:axId val="766839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684191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errBars>
            <c:errBarType val="both"/>
            <c:errValType val="cust"/>
            <c:noEndCap val="0"/>
            <c:plus>
              <c:numRef>
                <c:f>'MoSold Hypothesis'!$L$7:$M$7</c:f>
                <c:numCache>
                  <c:formatCode>General</c:formatCode>
                  <c:ptCount val="2"/>
                  <c:pt idx="0">
                    <c:v>345050.53983853431</c:v>
                  </c:pt>
                  <c:pt idx="1">
                    <c:v>365219.53903646179</c:v>
                  </c:pt>
                </c:numCache>
              </c:numRef>
            </c:plus>
            <c:minus>
              <c:numRef>
                <c:f>'MoSold Hypothesis'!$L$7:$M$7</c:f>
                <c:numCache>
                  <c:formatCode>General</c:formatCode>
                  <c:ptCount val="2"/>
                  <c:pt idx="0">
                    <c:v>345050.53983853431</c:v>
                  </c:pt>
                  <c:pt idx="1">
                    <c:v>365219.53903646179</c:v>
                  </c:pt>
                </c:numCache>
              </c:numRef>
            </c:minus>
            <c:spPr>
              <a:noFill/>
              <a:ln w="9525" cap="flat" cmpd="sng" algn="ctr">
                <a:solidFill>
                  <a:schemeClr val="tx1">
                    <a:lumMod val="65000"/>
                    <a:lumOff val="35000"/>
                  </a:schemeClr>
                </a:solidFill>
                <a:round/>
              </a:ln>
              <a:effectLst/>
            </c:spPr>
          </c:errBars>
          <c:cat>
            <c:strRef>
              <c:f>'MoSold Hypothesis'!$L$2:$M$2</c:f>
              <c:strCache>
                <c:ptCount val="2"/>
                <c:pt idx="0">
                  <c:v>B1</c:v>
                </c:pt>
                <c:pt idx="1">
                  <c:v>B2</c:v>
                </c:pt>
              </c:strCache>
            </c:strRef>
          </c:cat>
          <c:val>
            <c:numRef>
              <c:f>'MoSold Hypothesis'!$L$3:$M$3</c:f>
              <c:numCache>
                <c:formatCode>General</c:formatCode>
                <c:ptCount val="2"/>
                <c:pt idx="0">
                  <c:v>352189.95582822087</c:v>
                </c:pt>
                <c:pt idx="1">
                  <c:v>372882.65533230297</c:v>
                </c:pt>
              </c:numCache>
            </c:numRef>
          </c:val>
          <c:extLst>
            <c:ext xmlns:c16="http://schemas.microsoft.com/office/drawing/2014/chart" uri="{C3380CC4-5D6E-409C-BE32-E72D297353CC}">
              <c16:uniqueId val="{00000000-6C27-42B2-BDEC-FC9F007178BE}"/>
            </c:ext>
          </c:extLst>
        </c:ser>
        <c:dLbls>
          <c:showLegendKey val="0"/>
          <c:showVal val="0"/>
          <c:showCatName val="0"/>
          <c:showSerName val="0"/>
          <c:showPercent val="0"/>
          <c:showBubbleSize val="0"/>
        </c:dLbls>
        <c:gapWidth val="219"/>
        <c:overlap val="-27"/>
        <c:axId val="1157505696"/>
        <c:axId val="1157508320"/>
      </c:barChart>
      <c:catAx>
        <c:axId val="1157505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7508320"/>
        <c:crosses val="autoZero"/>
        <c:auto val="1"/>
        <c:lblAlgn val="ctr"/>
        <c:lblOffset val="100"/>
        <c:noMultiLvlLbl val="0"/>
      </c:catAx>
      <c:valAx>
        <c:axId val="115750832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750569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errBars>
            <c:errBarType val="both"/>
            <c:errValType val="cust"/>
            <c:noEndCap val="0"/>
            <c:plus>
              <c:numRef>
                <c:f>'BedBath Hypothesis'!$P$7:$Q$7</c:f>
                <c:numCache>
                  <c:formatCode>General</c:formatCode>
                  <c:ptCount val="2"/>
                  <c:pt idx="0">
                    <c:v>5466.851180794014</c:v>
                  </c:pt>
                  <c:pt idx="1">
                    <c:v>5202.3886694626972</c:v>
                  </c:pt>
                </c:numCache>
              </c:numRef>
            </c:plus>
            <c:minus>
              <c:numRef>
                <c:f>'BedBath Hypothesis'!$P$7:$Q$7</c:f>
                <c:numCache>
                  <c:formatCode>General</c:formatCode>
                  <c:ptCount val="2"/>
                  <c:pt idx="0">
                    <c:v>5466.851180794014</c:v>
                  </c:pt>
                  <c:pt idx="1">
                    <c:v>5202.3886694626972</c:v>
                  </c:pt>
                </c:numCache>
              </c:numRef>
            </c:minus>
            <c:spPr>
              <a:noFill/>
              <a:ln w="9525" cap="flat" cmpd="sng" algn="ctr">
                <a:solidFill>
                  <a:schemeClr val="tx1">
                    <a:lumMod val="65000"/>
                    <a:lumOff val="35000"/>
                  </a:schemeClr>
                </a:solidFill>
                <a:round/>
              </a:ln>
              <a:effectLst/>
            </c:spPr>
          </c:errBars>
          <c:cat>
            <c:strRef>
              <c:f>'BedBath Hypothesis'!$P$2:$Q$2</c:f>
              <c:strCache>
                <c:ptCount val="2"/>
                <c:pt idx="0">
                  <c:v>A1</c:v>
                </c:pt>
                <c:pt idx="1">
                  <c:v>A2</c:v>
                </c:pt>
              </c:strCache>
            </c:strRef>
          </c:cat>
          <c:val>
            <c:numRef>
              <c:f>'BedBath Hypothesis'!$P$3:$Q$3</c:f>
              <c:numCache>
                <c:formatCode>General</c:formatCode>
                <c:ptCount val="2"/>
                <c:pt idx="0">
                  <c:v>207064.98115577889</c:v>
                </c:pt>
                <c:pt idx="1">
                  <c:v>149580.15210843374</c:v>
                </c:pt>
              </c:numCache>
            </c:numRef>
          </c:val>
          <c:extLst>
            <c:ext xmlns:c16="http://schemas.microsoft.com/office/drawing/2014/chart" uri="{C3380CC4-5D6E-409C-BE32-E72D297353CC}">
              <c16:uniqueId val="{00000000-AE87-4C54-81F6-7B413D395A1F}"/>
            </c:ext>
          </c:extLst>
        </c:ser>
        <c:dLbls>
          <c:showLegendKey val="0"/>
          <c:showVal val="0"/>
          <c:showCatName val="0"/>
          <c:showSerName val="0"/>
          <c:showPercent val="0"/>
          <c:showBubbleSize val="0"/>
        </c:dLbls>
        <c:gapWidth val="219"/>
        <c:overlap val="-27"/>
        <c:axId val="656606208"/>
        <c:axId val="656602928"/>
      </c:barChart>
      <c:catAx>
        <c:axId val="656606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6602928"/>
        <c:crosses val="autoZero"/>
        <c:auto val="1"/>
        <c:lblAlgn val="ctr"/>
        <c:lblOffset val="100"/>
        <c:noMultiLvlLbl val="0"/>
      </c:catAx>
      <c:valAx>
        <c:axId val="656602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660620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64F45-534C-E490-F051-A20802A09B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1D7B33-1CA4-837A-5D95-1C2F636BC3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39924C-C6CD-08DE-7FF2-14EA4519F9FD}"/>
              </a:ext>
            </a:extLst>
          </p:cNvPr>
          <p:cNvSpPr>
            <a:spLocks noGrp="1"/>
          </p:cNvSpPr>
          <p:nvPr>
            <p:ph type="dt" sz="half" idx="10"/>
          </p:nvPr>
        </p:nvSpPr>
        <p:spPr/>
        <p:txBody>
          <a:bodyPr/>
          <a:lstStyle/>
          <a:p>
            <a:fld id="{3BC709D7-0E39-4228-8F4D-52E8B6A8EC3C}" type="datetimeFigureOut">
              <a:rPr lang="en-US" smtClean="0"/>
              <a:t>7/11/2022</a:t>
            </a:fld>
            <a:endParaRPr lang="en-US"/>
          </a:p>
        </p:txBody>
      </p:sp>
      <p:sp>
        <p:nvSpPr>
          <p:cNvPr id="5" name="Footer Placeholder 4">
            <a:extLst>
              <a:ext uri="{FF2B5EF4-FFF2-40B4-BE49-F238E27FC236}">
                <a16:creationId xmlns:a16="http://schemas.microsoft.com/office/drawing/2014/main" id="{4CE286AE-CB92-CE2A-8FA6-FB3CBDDA4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CCC7B-21C5-943B-6AE8-FF27826EAF48}"/>
              </a:ext>
            </a:extLst>
          </p:cNvPr>
          <p:cNvSpPr>
            <a:spLocks noGrp="1"/>
          </p:cNvSpPr>
          <p:nvPr>
            <p:ph type="sldNum" sz="quarter" idx="12"/>
          </p:nvPr>
        </p:nvSpPr>
        <p:spPr/>
        <p:txBody>
          <a:bodyPr/>
          <a:lstStyle/>
          <a:p>
            <a:fld id="{BE3F85BA-2298-4A53-87D1-D770A11237FD}" type="slidenum">
              <a:rPr lang="en-US" smtClean="0"/>
              <a:t>‹#›</a:t>
            </a:fld>
            <a:endParaRPr lang="en-US"/>
          </a:p>
        </p:txBody>
      </p:sp>
    </p:spTree>
    <p:extLst>
      <p:ext uri="{BB962C8B-B14F-4D97-AF65-F5344CB8AC3E}">
        <p14:creationId xmlns:p14="http://schemas.microsoft.com/office/powerpoint/2010/main" val="4021016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B933-57F1-5823-BAF0-788742DD7C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23EE48-2132-CA15-92DE-B1E8F52389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72E00-0CC7-1073-98C4-6C733F70BE77}"/>
              </a:ext>
            </a:extLst>
          </p:cNvPr>
          <p:cNvSpPr>
            <a:spLocks noGrp="1"/>
          </p:cNvSpPr>
          <p:nvPr>
            <p:ph type="dt" sz="half" idx="10"/>
          </p:nvPr>
        </p:nvSpPr>
        <p:spPr/>
        <p:txBody>
          <a:bodyPr/>
          <a:lstStyle/>
          <a:p>
            <a:fld id="{3BC709D7-0E39-4228-8F4D-52E8B6A8EC3C}" type="datetimeFigureOut">
              <a:rPr lang="en-US" smtClean="0"/>
              <a:t>7/11/2022</a:t>
            </a:fld>
            <a:endParaRPr lang="en-US"/>
          </a:p>
        </p:txBody>
      </p:sp>
      <p:sp>
        <p:nvSpPr>
          <p:cNvPr id="5" name="Footer Placeholder 4">
            <a:extLst>
              <a:ext uri="{FF2B5EF4-FFF2-40B4-BE49-F238E27FC236}">
                <a16:creationId xmlns:a16="http://schemas.microsoft.com/office/drawing/2014/main" id="{ED829C6C-92B5-3E71-3A99-79696749A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FE082-8B10-C553-C761-BB384083EEA6}"/>
              </a:ext>
            </a:extLst>
          </p:cNvPr>
          <p:cNvSpPr>
            <a:spLocks noGrp="1"/>
          </p:cNvSpPr>
          <p:nvPr>
            <p:ph type="sldNum" sz="quarter" idx="12"/>
          </p:nvPr>
        </p:nvSpPr>
        <p:spPr/>
        <p:txBody>
          <a:bodyPr/>
          <a:lstStyle/>
          <a:p>
            <a:fld id="{BE3F85BA-2298-4A53-87D1-D770A11237FD}" type="slidenum">
              <a:rPr lang="en-US" smtClean="0"/>
              <a:t>‹#›</a:t>
            </a:fld>
            <a:endParaRPr lang="en-US"/>
          </a:p>
        </p:txBody>
      </p:sp>
    </p:spTree>
    <p:extLst>
      <p:ext uri="{BB962C8B-B14F-4D97-AF65-F5344CB8AC3E}">
        <p14:creationId xmlns:p14="http://schemas.microsoft.com/office/powerpoint/2010/main" val="202691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721143-1129-B9CB-A517-A313EC8808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B73470-EB37-F9DC-E677-648BA38BFB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9EB7D-BCB8-AB2C-5D24-98CB2E5BE6CB}"/>
              </a:ext>
            </a:extLst>
          </p:cNvPr>
          <p:cNvSpPr>
            <a:spLocks noGrp="1"/>
          </p:cNvSpPr>
          <p:nvPr>
            <p:ph type="dt" sz="half" idx="10"/>
          </p:nvPr>
        </p:nvSpPr>
        <p:spPr/>
        <p:txBody>
          <a:bodyPr/>
          <a:lstStyle/>
          <a:p>
            <a:fld id="{3BC709D7-0E39-4228-8F4D-52E8B6A8EC3C}" type="datetimeFigureOut">
              <a:rPr lang="en-US" smtClean="0"/>
              <a:t>7/11/2022</a:t>
            </a:fld>
            <a:endParaRPr lang="en-US"/>
          </a:p>
        </p:txBody>
      </p:sp>
      <p:sp>
        <p:nvSpPr>
          <p:cNvPr id="5" name="Footer Placeholder 4">
            <a:extLst>
              <a:ext uri="{FF2B5EF4-FFF2-40B4-BE49-F238E27FC236}">
                <a16:creationId xmlns:a16="http://schemas.microsoft.com/office/drawing/2014/main" id="{02FF4FAC-5E33-7C90-3C71-FBE12E007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C3E0E-337E-1002-3EA9-944B55780233}"/>
              </a:ext>
            </a:extLst>
          </p:cNvPr>
          <p:cNvSpPr>
            <a:spLocks noGrp="1"/>
          </p:cNvSpPr>
          <p:nvPr>
            <p:ph type="sldNum" sz="quarter" idx="12"/>
          </p:nvPr>
        </p:nvSpPr>
        <p:spPr/>
        <p:txBody>
          <a:bodyPr/>
          <a:lstStyle/>
          <a:p>
            <a:fld id="{BE3F85BA-2298-4A53-87D1-D770A11237FD}" type="slidenum">
              <a:rPr lang="en-US" smtClean="0"/>
              <a:t>‹#›</a:t>
            </a:fld>
            <a:endParaRPr lang="en-US"/>
          </a:p>
        </p:txBody>
      </p:sp>
    </p:spTree>
    <p:extLst>
      <p:ext uri="{BB962C8B-B14F-4D97-AF65-F5344CB8AC3E}">
        <p14:creationId xmlns:p14="http://schemas.microsoft.com/office/powerpoint/2010/main" val="1883894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482C-8D1F-F268-7E04-8326E91E01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C9305A-D6C1-C884-749B-CF1D2C95DD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00662-31FC-19CE-5947-64C5C3A98E86}"/>
              </a:ext>
            </a:extLst>
          </p:cNvPr>
          <p:cNvSpPr>
            <a:spLocks noGrp="1"/>
          </p:cNvSpPr>
          <p:nvPr>
            <p:ph type="dt" sz="half" idx="10"/>
          </p:nvPr>
        </p:nvSpPr>
        <p:spPr/>
        <p:txBody>
          <a:bodyPr/>
          <a:lstStyle/>
          <a:p>
            <a:fld id="{3BC709D7-0E39-4228-8F4D-52E8B6A8EC3C}" type="datetimeFigureOut">
              <a:rPr lang="en-US" smtClean="0"/>
              <a:t>7/11/2022</a:t>
            </a:fld>
            <a:endParaRPr lang="en-US"/>
          </a:p>
        </p:txBody>
      </p:sp>
      <p:sp>
        <p:nvSpPr>
          <p:cNvPr id="5" name="Footer Placeholder 4">
            <a:extLst>
              <a:ext uri="{FF2B5EF4-FFF2-40B4-BE49-F238E27FC236}">
                <a16:creationId xmlns:a16="http://schemas.microsoft.com/office/drawing/2014/main" id="{C6DEC977-0BE4-4534-879B-5260CD6C9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3B811-CA7C-7337-F65E-35BA6F2CEFEC}"/>
              </a:ext>
            </a:extLst>
          </p:cNvPr>
          <p:cNvSpPr>
            <a:spLocks noGrp="1"/>
          </p:cNvSpPr>
          <p:nvPr>
            <p:ph type="sldNum" sz="quarter" idx="12"/>
          </p:nvPr>
        </p:nvSpPr>
        <p:spPr/>
        <p:txBody>
          <a:bodyPr/>
          <a:lstStyle/>
          <a:p>
            <a:fld id="{BE3F85BA-2298-4A53-87D1-D770A11237FD}" type="slidenum">
              <a:rPr lang="en-US" smtClean="0"/>
              <a:t>‹#›</a:t>
            </a:fld>
            <a:endParaRPr lang="en-US"/>
          </a:p>
        </p:txBody>
      </p:sp>
    </p:spTree>
    <p:extLst>
      <p:ext uri="{BB962C8B-B14F-4D97-AF65-F5344CB8AC3E}">
        <p14:creationId xmlns:p14="http://schemas.microsoft.com/office/powerpoint/2010/main" val="827736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7CBB6-1FCB-745B-7E69-D2870A2708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DB62A4-872F-1DA1-A624-522B0F5407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93A1BC-ADB9-048D-0193-2192A46BC995}"/>
              </a:ext>
            </a:extLst>
          </p:cNvPr>
          <p:cNvSpPr>
            <a:spLocks noGrp="1"/>
          </p:cNvSpPr>
          <p:nvPr>
            <p:ph type="dt" sz="half" idx="10"/>
          </p:nvPr>
        </p:nvSpPr>
        <p:spPr/>
        <p:txBody>
          <a:bodyPr/>
          <a:lstStyle/>
          <a:p>
            <a:fld id="{3BC709D7-0E39-4228-8F4D-52E8B6A8EC3C}" type="datetimeFigureOut">
              <a:rPr lang="en-US" smtClean="0"/>
              <a:t>7/11/2022</a:t>
            </a:fld>
            <a:endParaRPr lang="en-US"/>
          </a:p>
        </p:txBody>
      </p:sp>
      <p:sp>
        <p:nvSpPr>
          <p:cNvPr id="5" name="Footer Placeholder 4">
            <a:extLst>
              <a:ext uri="{FF2B5EF4-FFF2-40B4-BE49-F238E27FC236}">
                <a16:creationId xmlns:a16="http://schemas.microsoft.com/office/drawing/2014/main" id="{0124E886-5FB2-E725-501D-A920A9692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4CCE23-AB46-8CDC-F985-842744BF1334}"/>
              </a:ext>
            </a:extLst>
          </p:cNvPr>
          <p:cNvSpPr>
            <a:spLocks noGrp="1"/>
          </p:cNvSpPr>
          <p:nvPr>
            <p:ph type="sldNum" sz="quarter" idx="12"/>
          </p:nvPr>
        </p:nvSpPr>
        <p:spPr/>
        <p:txBody>
          <a:bodyPr/>
          <a:lstStyle/>
          <a:p>
            <a:fld id="{BE3F85BA-2298-4A53-87D1-D770A11237FD}" type="slidenum">
              <a:rPr lang="en-US" smtClean="0"/>
              <a:t>‹#›</a:t>
            </a:fld>
            <a:endParaRPr lang="en-US"/>
          </a:p>
        </p:txBody>
      </p:sp>
    </p:spTree>
    <p:extLst>
      <p:ext uri="{BB962C8B-B14F-4D97-AF65-F5344CB8AC3E}">
        <p14:creationId xmlns:p14="http://schemas.microsoft.com/office/powerpoint/2010/main" val="3603121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B221-623C-4B62-6BE8-7114E7AC88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E54DD-FEFC-3CAF-9780-D887C9F6B4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71BC30-AED9-2BFC-68D2-B957A25DD2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E74785-B7F3-19FB-B789-22D891BAE177}"/>
              </a:ext>
            </a:extLst>
          </p:cNvPr>
          <p:cNvSpPr>
            <a:spLocks noGrp="1"/>
          </p:cNvSpPr>
          <p:nvPr>
            <p:ph type="dt" sz="half" idx="10"/>
          </p:nvPr>
        </p:nvSpPr>
        <p:spPr/>
        <p:txBody>
          <a:bodyPr/>
          <a:lstStyle/>
          <a:p>
            <a:fld id="{3BC709D7-0E39-4228-8F4D-52E8B6A8EC3C}" type="datetimeFigureOut">
              <a:rPr lang="en-US" smtClean="0"/>
              <a:t>7/11/2022</a:t>
            </a:fld>
            <a:endParaRPr lang="en-US"/>
          </a:p>
        </p:txBody>
      </p:sp>
      <p:sp>
        <p:nvSpPr>
          <p:cNvPr id="6" name="Footer Placeholder 5">
            <a:extLst>
              <a:ext uri="{FF2B5EF4-FFF2-40B4-BE49-F238E27FC236}">
                <a16:creationId xmlns:a16="http://schemas.microsoft.com/office/drawing/2014/main" id="{35C52BC7-475E-729E-AA6C-5EF74D9F6B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129A7A-30BC-5711-AC44-D394239B4AC6}"/>
              </a:ext>
            </a:extLst>
          </p:cNvPr>
          <p:cNvSpPr>
            <a:spLocks noGrp="1"/>
          </p:cNvSpPr>
          <p:nvPr>
            <p:ph type="sldNum" sz="quarter" idx="12"/>
          </p:nvPr>
        </p:nvSpPr>
        <p:spPr/>
        <p:txBody>
          <a:bodyPr/>
          <a:lstStyle/>
          <a:p>
            <a:fld id="{BE3F85BA-2298-4A53-87D1-D770A11237FD}" type="slidenum">
              <a:rPr lang="en-US" smtClean="0"/>
              <a:t>‹#›</a:t>
            </a:fld>
            <a:endParaRPr lang="en-US"/>
          </a:p>
        </p:txBody>
      </p:sp>
    </p:spTree>
    <p:extLst>
      <p:ext uri="{BB962C8B-B14F-4D97-AF65-F5344CB8AC3E}">
        <p14:creationId xmlns:p14="http://schemas.microsoft.com/office/powerpoint/2010/main" val="34252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9D88-9251-A16D-7317-0998EE84F6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1D21D8-0B0F-4C29-38C0-824B4A7B5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60C856-82FD-6059-F57F-3ADE8236F9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95671F-C48E-7D86-03F0-1E0E21D963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E2D082-C4D5-7D3D-3623-63126B1598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CDAADB-B7A0-0402-5E4D-60A1B4F0ADD2}"/>
              </a:ext>
            </a:extLst>
          </p:cNvPr>
          <p:cNvSpPr>
            <a:spLocks noGrp="1"/>
          </p:cNvSpPr>
          <p:nvPr>
            <p:ph type="dt" sz="half" idx="10"/>
          </p:nvPr>
        </p:nvSpPr>
        <p:spPr/>
        <p:txBody>
          <a:bodyPr/>
          <a:lstStyle/>
          <a:p>
            <a:fld id="{3BC709D7-0E39-4228-8F4D-52E8B6A8EC3C}" type="datetimeFigureOut">
              <a:rPr lang="en-US" smtClean="0"/>
              <a:t>7/11/2022</a:t>
            </a:fld>
            <a:endParaRPr lang="en-US"/>
          </a:p>
        </p:txBody>
      </p:sp>
      <p:sp>
        <p:nvSpPr>
          <p:cNvPr id="8" name="Footer Placeholder 7">
            <a:extLst>
              <a:ext uri="{FF2B5EF4-FFF2-40B4-BE49-F238E27FC236}">
                <a16:creationId xmlns:a16="http://schemas.microsoft.com/office/drawing/2014/main" id="{4EBB2FFD-4FB6-9C21-1B98-15EEE920DE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136931-19C4-9DEE-B998-5A01ED7E8C8F}"/>
              </a:ext>
            </a:extLst>
          </p:cNvPr>
          <p:cNvSpPr>
            <a:spLocks noGrp="1"/>
          </p:cNvSpPr>
          <p:nvPr>
            <p:ph type="sldNum" sz="quarter" idx="12"/>
          </p:nvPr>
        </p:nvSpPr>
        <p:spPr/>
        <p:txBody>
          <a:bodyPr/>
          <a:lstStyle/>
          <a:p>
            <a:fld id="{BE3F85BA-2298-4A53-87D1-D770A11237FD}" type="slidenum">
              <a:rPr lang="en-US" smtClean="0"/>
              <a:t>‹#›</a:t>
            </a:fld>
            <a:endParaRPr lang="en-US"/>
          </a:p>
        </p:txBody>
      </p:sp>
    </p:spTree>
    <p:extLst>
      <p:ext uri="{BB962C8B-B14F-4D97-AF65-F5344CB8AC3E}">
        <p14:creationId xmlns:p14="http://schemas.microsoft.com/office/powerpoint/2010/main" val="1427538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242D-C59D-4C91-EE35-579D339818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19A5C2-7A26-0D4F-660A-BF20A918AC45}"/>
              </a:ext>
            </a:extLst>
          </p:cNvPr>
          <p:cNvSpPr>
            <a:spLocks noGrp="1"/>
          </p:cNvSpPr>
          <p:nvPr>
            <p:ph type="dt" sz="half" idx="10"/>
          </p:nvPr>
        </p:nvSpPr>
        <p:spPr/>
        <p:txBody>
          <a:bodyPr/>
          <a:lstStyle/>
          <a:p>
            <a:fld id="{3BC709D7-0E39-4228-8F4D-52E8B6A8EC3C}" type="datetimeFigureOut">
              <a:rPr lang="en-US" smtClean="0"/>
              <a:t>7/11/2022</a:t>
            </a:fld>
            <a:endParaRPr lang="en-US"/>
          </a:p>
        </p:txBody>
      </p:sp>
      <p:sp>
        <p:nvSpPr>
          <p:cNvPr id="4" name="Footer Placeholder 3">
            <a:extLst>
              <a:ext uri="{FF2B5EF4-FFF2-40B4-BE49-F238E27FC236}">
                <a16:creationId xmlns:a16="http://schemas.microsoft.com/office/drawing/2014/main" id="{643DFDBC-F046-EEBF-4C46-5CDB851C30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2E6AB8-212C-65A6-17BF-EFC0C91F8E96}"/>
              </a:ext>
            </a:extLst>
          </p:cNvPr>
          <p:cNvSpPr>
            <a:spLocks noGrp="1"/>
          </p:cNvSpPr>
          <p:nvPr>
            <p:ph type="sldNum" sz="quarter" idx="12"/>
          </p:nvPr>
        </p:nvSpPr>
        <p:spPr/>
        <p:txBody>
          <a:bodyPr/>
          <a:lstStyle/>
          <a:p>
            <a:fld id="{BE3F85BA-2298-4A53-87D1-D770A11237FD}" type="slidenum">
              <a:rPr lang="en-US" smtClean="0"/>
              <a:t>‹#›</a:t>
            </a:fld>
            <a:endParaRPr lang="en-US"/>
          </a:p>
        </p:txBody>
      </p:sp>
    </p:spTree>
    <p:extLst>
      <p:ext uri="{BB962C8B-B14F-4D97-AF65-F5344CB8AC3E}">
        <p14:creationId xmlns:p14="http://schemas.microsoft.com/office/powerpoint/2010/main" val="129736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D0D1FA-D95B-3DAF-93CF-A8E3D87D3312}"/>
              </a:ext>
            </a:extLst>
          </p:cNvPr>
          <p:cNvSpPr>
            <a:spLocks noGrp="1"/>
          </p:cNvSpPr>
          <p:nvPr>
            <p:ph type="dt" sz="half" idx="10"/>
          </p:nvPr>
        </p:nvSpPr>
        <p:spPr/>
        <p:txBody>
          <a:bodyPr/>
          <a:lstStyle/>
          <a:p>
            <a:fld id="{3BC709D7-0E39-4228-8F4D-52E8B6A8EC3C}" type="datetimeFigureOut">
              <a:rPr lang="en-US" smtClean="0"/>
              <a:t>7/11/2022</a:t>
            </a:fld>
            <a:endParaRPr lang="en-US"/>
          </a:p>
        </p:txBody>
      </p:sp>
      <p:sp>
        <p:nvSpPr>
          <p:cNvPr id="3" name="Footer Placeholder 2">
            <a:extLst>
              <a:ext uri="{FF2B5EF4-FFF2-40B4-BE49-F238E27FC236}">
                <a16:creationId xmlns:a16="http://schemas.microsoft.com/office/drawing/2014/main" id="{2693A886-E355-FAE1-810C-07B3B33042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594783-D19A-71B0-E358-FDFE58B75BC4}"/>
              </a:ext>
            </a:extLst>
          </p:cNvPr>
          <p:cNvSpPr>
            <a:spLocks noGrp="1"/>
          </p:cNvSpPr>
          <p:nvPr>
            <p:ph type="sldNum" sz="quarter" idx="12"/>
          </p:nvPr>
        </p:nvSpPr>
        <p:spPr/>
        <p:txBody>
          <a:bodyPr/>
          <a:lstStyle/>
          <a:p>
            <a:fld id="{BE3F85BA-2298-4A53-87D1-D770A11237FD}" type="slidenum">
              <a:rPr lang="en-US" smtClean="0"/>
              <a:t>‹#›</a:t>
            </a:fld>
            <a:endParaRPr lang="en-US"/>
          </a:p>
        </p:txBody>
      </p:sp>
    </p:spTree>
    <p:extLst>
      <p:ext uri="{BB962C8B-B14F-4D97-AF65-F5344CB8AC3E}">
        <p14:creationId xmlns:p14="http://schemas.microsoft.com/office/powerpoint/2010/main" val="13709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017D-E112-17C1-D8F9-CC8E9D9AFD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DB2315-4BCB-8B58-FAB5-2E00420449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AFE39-9B69-17F8-06CB-35884AB8D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BB4796-F21C-C0F6-DBF5-C57F0EDE80DC}"/>
              </a:ext>
            </a:extLst>
          </p:cNvPr>
          <p:cNvSpPr>
            <a:spLocks noGrp="1"/>
          </p:cNvSpPr>
          <p:nvPr>
            <p:ph type="dt" sz="half" idx="10"/>
          </p:nvPr>
        </p:nvSpPr>
        <p:spPr/>
        <p:txBody>
          <a:bodyPr/>
          <a:lstStyle/>
          <a:p>
            <a:fld id="{3BC709D7-0E39-4228-8F4D-52E8B6A8EC3C}" type="datetimeFigureOut">
              <a:rPr lang="en-US" smtClean="0"/>
              <a:t>7/11/2022</a:t>
            </a:fld>
            <a:endParaRPr lang="en-US"/>
          </a:p>
        </p:txBody>
      </p:sp>
      <p:sp>
        <p:nvSpPr>
          <p:cNvPr id="6" name="Footer Placeholder 5">
            <a:extLst>
              <a:ext uri="{FF2B5EF4-FFF2-40B4-BE49-F238E27FC236}">
                <a16:creationId xmlns:a16="http://schemas.microsoft.com/office/drawing/2014/main" id="{0505AC10-A113-A291-DE0C-F7EAE83C0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E07479-8BB2-3EFB-A52D-74795F63797D}"/>
              </a:ext>
            </a:extLst>
          </p:cNvPr>
          <p:cNvSpPr>
            <a:spLocks noGrp="1"/>
          </p:cNvSpPr>
          <p:nvPr>
            <p:ph type="sldNum" sz="quarter" idx="12"/>
          </p:nvPr>
        </p:nvSpPr>
        <p:spPr/>
        <p:txBody>
          <a:bodyPr/>
          <a:lstStyle/>
          <a:p>
            <a:fld id="{BE3F85BA-2298-4A53-87D1-D770A11237FD}" type="slidenum">
              <a:rPr lang="en-US" smtClean="0"/>
              <a:t>‹#›</a:t>
            </a:fld>
            <a:endParaRPr lang="en-US"/>
          </a:p>
        </p:txBody>
      </p:sp>
    </p:spTree>
    <p:extLst>
      <p:ext uri="{BB962C8B-B14F-4D97-AF65-F5344CB8AC3E}">
        <p14:creationId xmlns:p14="http://schemas.microsoft.com/office/powerpoint/2010/main" val="12454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20CE-CA7F-C18B-DDF2-1F8F3CC90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53BBB5-05C3-8C0B-9BAE-118E81C726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42B49D-78C4-4A55-8FB8-8C26ECB24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A6549-336C-956C-7039-4AF33A95DBE4}"/>
              </a:ext>
            </a:extLst>
          </p:cNvPr>
          <p:cNvSpPr>
            <a:spLocks noGrp="1"/>
          </p:cNvSpPr>
          <p:nvPr>
            <p:ph type="dt" sz="half" idx="10"/>
          </p:nvPr>
        </p:nvSpPr>
        <p:spPr/>
        <p:txBody>
          <a:bodyPr/>
          <a:lstStyle/>
          <a:p>
            <a:fld id="{3BC709D7-0E39-4228-8F4D-52E8B6A8EC3C}" type="datetimeFigureOut">
              <a:rPr lang="en-US" smtClean="0"/>
              <a:t>7/11/2022</a:t>
            </a:fld>
            <a:endParaRPr lang="en-US"/>
          </a:p>
        </p:txBody>
      </p:sp>
      <p:sp>
        <p:nvSpPr>
          <p:cNvPr id="6" name="Footer Placeholder 5">
            <a:extLst>
              <a:ext uri="{FF2B5EF4-FFF2-40B4-BE49-F238E27FC236}">
                <a16:creationId xmlns:a16="http://schemas.microsoft.com/office/drawing/2014/main" id="{9BEE252D-6C00-2AA6-109A-5CEDF9140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781302-7E28-C34D-1486-96F1BB070B5B}"/>
              </a:ext>
            </a:extLst>
          </p:cNvPr>
          <p:cNvSpPr>
            <a:spLocks noGrp="1"/>
          </p:cNvSpPr>
          <p:nvPr>
            <p:ph type="sldNum" sz="quarter" idx="12"/>
          </p:nvPr>
        </p:nvSpPr>
        <p:spPr/>
        <p:txBody>
          <a:bodyPr/>
          <a:lstStyle/>
          <a:p>
            <a:fld id="{BE3F85BA-2298-4A53-87D1-D770A11237FD}" type="slidenum">
              <a:rPr lang="en-US" smtClean="0"/>
              <a:t>‹#›</a:t>
            </a:fld>
            <a:endParaRPr lang="en-US"/>
          </a:p>
        </p:txBody>
      </p:sp>
    </p:spTree>
    <p:extLst>
      <p:ext uri="{BB962C8B-B14F-4D97-AF65-F5344CB8AC3E}">
        <p14:creationId xmlns:p14="http://schemas.microsoft.com/office/powerpoint/2010/main" val="2096445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180088-1523-13B5-92F0-81EC52B201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1D549A-0739-DF35-93C4-86168D4D9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30D54C-3E4E-8A06-1E33-7F0CE7C2ED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709D7-0E39-4228-8F4D-52E8B6A8EC3C}" type="datetimeFigureOut">
              <a:rPr lang="en-US" smtClean="0"/>
              <a:t>7/11/2022</a:t>
            </a:fld>
            <a:endParaRPr lang="en-US"/>
          </a:p>
        </p:txBody>
      </p:sp>
      <p:sp>
        <p:nvSpPr>
          <p:cNvPr id="5" name="Footer Placeholder 4">
            <a:extLst>
              <a:ext uri="{FF2B5EF4-FFF2-40B4-BE49-F238E27FC236}">
                <a16:creationId xmlns:a16="http://schemas.microsoft.com/office/drawing/2014/main" id="{18B189FB-BFC8-4FA4-778F-5D905E2890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BA0AAE-7960-417B-CF77-AE1193402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3F85BA-2298-4A53-87D1-D770A11237FD}" type="slidenum">
              <a:rPr lang="en-US" smtClean="0"/>
              <a:t>‹#›</a:t>
            </a:fld>
            <a:endParaRPr lang="en-US"/>
          </a:p>
        </p:txBody>
      </p:sp>
    </p:spTree>
    <p:extLst>
      <p:ext uri="{BB962C8B-B14F-4D97-AF65-F5344CB8AC3E}">
        <p14:creationId xmlns:p14="http://schemas.microsoft.com/office/powerpoint/2010/main" val="2122025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Downloads/Data%20Analysis%20Course/Capstone%20II%20Project/Capstone%202%20Project%20Raw%20Data.xls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B2978-A9FD-F0BF-0889-F36246C6BA90}"/>
              </a:ext>
            </a:extLst>
          </p:cNvPr>
          <p:cNvSpPr>
            <a:spLocks noGrp="1"/>
          </p:cNvSpPr>
          <p:nvPr>
            <p:ph type="ctrTitle"/>
          </p:nvPr>
        </p:nvSpPr>
        <p:spPr>
          <a:xfrm>
            <a:off x="6590662" y="4267832"/>
            <a:ext cx="4805996" cy="1297115"/>
          </a:xfrm>
        </p:spPr>
        <p:txBody>
          <a:bodyPr anchor="t">
            <a:noAutofit/>
          </a:bodyPr>
          <a:lstStyle/>
          <a:p>
            <a:pPr algn="l"/>
            <a:r>
              <a:rPr lang="en-US" sz="4400" b="1" dirty="0"/>
              <a:t>House Price Analysis</a:t>
            </a:r>
          </a:p>
        </p:txBody>
      </p:sp>
      <p:sp>
        <p:nvSpPr>
          <p:cNvPr id="3" name="Subtitle 2">
            <a:extLst>
              <a:ext uri="{FF2B5EF4-FFF2-40B4-BE49-F238E27FC236}">
                <a16:creationId xmlns:a16="http://schemas.microsoft.com/office/drawing/2014/main" id="{B3C6FFA0-7E74-EF20-9566-1685A944AD19}"/>
              </a:ext>
            </a:extLst>
          </p:cNvPr>
          <p:cNvSpPr>
            <a:spLocks noGrp="1"/>
          </p:cNvSpPr>
          <p:nvPr>
            <p:ph type="subTitle" idx="1"/>
          </p:nvPr>
        </p:nvSpPr>
        <p:spPr>
          <a:xfrm>
            <a:off x="6590966" y="3428999"/>
            <a:ext cx="4805691" cy="838831"/>
          </a:xfrm>
        </p:spPr>
        <p:txBody>
          <a:bodyPr anchor="b">
            <a:normAutofit/>
          </a:bodyPr>
          <a:lstStyle/>
          <a:p>
            <a:pPr algn="l"/>
            <a:r>
              <a:rPr lang="en-US" sz="2000" dirty="0"/>
              <a:t>By Dalton Clark</a:t>
            </a:r>
          </a:p>
        </p:txBody>
      </p:sp>
      <p:pic>
        <p:nvPicPr>
          <p:cNvPr id="7" name="Graphic 6" descr="House">
            <a:extLst>
              <a:ext uri="{FF2B5EF4-FFF2-40B4-BE49-F238E27FC236}">
                <a16:creationId xmlns:a16="http://schemas.microsoft.com/office/drawing/2014/main" id="{BFD73FA1-EF9A-8869-9995-96B28CCBA3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7321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22FD7E-EFAD-892C-DF7D-5E02C9D2B906}"/>
              </a:ext>
            </a:extLst>
          </p:cNvPr>
          <p:cNvSpPr>
            <a:spLocks noGrp="1"/>
          </p:cNvSpPr>
          <p:nvPr>
            <p:ph type="title"/>
          </p:nvPr>
        </p:nvSpPr>
        <p:spPr>
          <a:xfrm>
            <a:off x="1179576" y="1163848"/>
            <a:ext cx="9829800" cy="1325880"/>
          </a:xfrm>
        </p:spPr>
        <p:txBody>
          <a:bodyPr vert="horz" lIns="91440" tIns="45720" rIns="91440" bIns="45720" rtlCol="0" anchor="b">
            <a:normAutofit/>
          </a:bodyPr>
          <a:lstStyle/>
          <a:p>
            <a:pPr algn="ctr"/>
            <a:r>
              <a:rPr lang="en-US" sz="4800" b="1" kern="1200" dirty="0">
                <a:latin typeface="+mj-lt"/>
                <a:ea typeface="+mj-ea"/>
                <a:cs typeface="+mj-cs"/>
              </a:rPr>
              <a:t>Analysis of Bed and Bath </a:t>
            </a:r>
          </a:p>
        </p:txBody>
      </p:sp>
      <p:grpSp>
        <p:nvGrpSpPr>
          <p:cNvPr id="15" name="Group 14">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16" name="Freeform: Shape 15">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94A3B2DA-8275-6C41-17FA-DEBB29EDC8D0}"/>
              </a:ext>
            </a:extLst>
          </p:cNvPr>
          <p:cNvSpPr txBox="1"/>
          <p:nvPr/>
        </p:nvSpPr>
        <p:spPr>
          <a:xfrm>
            <a:off x="6354871" y="2827419"/>
            <a:ext cx="5029200" cy="322762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tx2"/>
                </a:solidFill>
              </a:rPr>
              <a:t>(Reject the Null Hypothesis)</a:t>
            </a:r>
          </a:p>
          <a:p>
            <a:pPr indent="-228600">
              <a:lnSpc>
                <a:spcPct val="90000"/>
              </a:lnSpc>
              <a:spcAft>
                <a:spcPts val="600"/>
              </a:spcAft>
              <a:buFont typeface="Arial" panose="020B0604020202020204" pitchFamily="34" charset="0"/>
              <a:buChar char="•"/>
            </a:pPr>
            <a:endParaRPr lang="en-US" dirty="0">
              <a:solidFill>
                <a:schemeClr val="tx2"/>
              </a:solidFill>
            </a:endParaRPr>
          </a:p>
          <a:p>
            <a:pPr marL="285750" indent="-228600">
              <a:lnSpc>
                <a:spcPct val="90000"/>
              </a:lnSpc>
              <a:spcAft>
                <a:spcPts val="600"/>
              </a:spcAft>
              <a:buFont typeface="Arial" panose="020B0604020202020204" pitchFamily="34" charset="0"/>
              <a:buChar char="•"/>
            </a:pPr>
            <a:r>
              <a:rPr lang="en-US" dirty="0">
                <a:solidFill>
                  <a:schemeClr val="tx2"/>
                </a:solidFill>
              </a:rPr>
              <a:t>There is a significant difference in the price of houses when comparing those with 3 beds and 2 baths to those that are less than and not equal to 3 beds and 2 baths at the &lt; 0.05 level with a 95% level of confidence</a:t>
            </a:r>
          </a:p>
          <a:p>
            <a:pPr indent="-228600">
              <a:lnSpc>
                <a:spcPct val="90000"/>
              </a:lnSpc>
              <a:spcAft>
                <a:spcPts val="600"/>
              </a:spcAft>
              <a:buFont typeface="Arial" panose="020B0604020202020204" pitchFamily="34" charset="0"/>
              <a:buChar char="•"/>
            </a:pPr>
            <a:endParaRPr lang="en-US" dirty="0">
              <a:solidFill>
                <a:schemeClr val="tx2"/>
              </a:solidFill>
            </a:endParaRPr>
          </a:p>
        </p:txBody>
      </p:sp>
      <p:grpSp>
        <p:nvGrpSpPr>
          <p:cNvPr id="21" name="Group 20">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22" name="Freeform: Shape 21">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0758D877-601A-2664-FD4F-CFDFA0F3EAEA}"/>
              </a:ext>
            </a:extLst>
          </p:cNvPr>
          <p:cNvSpPr txBox="1"/>
          <p:nvPr/>
        </p:nvSpPr>
        <p:spPr>
          <a:xfrm>
            <a:off x="7732835" y="5445613"/>
            <a:ext cx="5402042" cy="877163"/>
          </a:xfrm>
          <a:prstGeom prst="rect">
            <a:avLst/>
          </a:prstGeom>
          <a:noFill/>
        </p:spPr>
        <p:txBody>
          <a:bodyPr wrap="square" rtlCol="0">
            <a:spAutoFit/>
          </a:bodyPr>
          <a:lstStyle/>
          <a:p>
            <a:pPr>
              <a:spcAft>
                <a:spcPts val="600"/>
              </a:spcAft>
            </a:pPr>
            <a:r>
              <a:rPr lang="en-US" sz="2800" b="1" dirty="0"/>
              <a:t>P-value = 4.51 E-47</a:t>
            </a:r>
            <a:endParaRPr lang="en-US" sz="2800" b="1"/>
          </a:p>
          <a:p>
            <a:pPr>
              <a:spcAft>
                <a:spcPts val="600"/>
              </a:spcAft>
            </a:pPr>
            <a:endParaRPr lang="en-US"/>
          </a:p>
        </p:txBody>
      </p:sp>
      <p:graphicFrame>
        <p:nvGraphicFramePr>
          <p:cNvPr id="4" name="Content Placeholder 3">
            <a:extLst>
              <a:ext uri="{FF2B5EF4-FFF2-40B4-BE49-F238E27FC236}">
                <a16:creationId xmlns:a16="http://schemas.microsoft.com/office/drawing/2014/main" id="{365E82A4-96ED-BA1D-F671-9B22E82FD5BB}"/>
              </a:ext>
            </a:extLst>
          </p:cNvPr>
          <p:cNvGraphicFramePr>
            <a:graphicFrameLocks noGrp="1"/>
          </p:cNvGraphicFramePr>
          <p:nvPr>
            <p:ph idx="1"/>
            <p:extLst>
              <p:ext uri="{D42A27DB-BD31-4B8C-83A1-F6EECF244321}">
                <p14:modId xmlns:p14="http://schemas.microsoft.com/office/powerpoint/2010/main" val="3697026491"/>
              </p:ext>
            </p:extLst>
          </p:nvPr>
        </p:nvGraphicFramePr>
        <p:xfrm>
          <a:off x="804671" y="2837712"/>
          <a:ext cx="4954693" cy="32173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2445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DFAD8-787C-B29B-2311-AC5278AB265E}"/>
              </a:ext>
            </a:extLst>
          </p:cNvPr>
          <p:cNvSpPr>
            <a:spLocks noGrp="1"/>
          </p:cNvSpPr>
          <p:nvPr>
            <p:ph type="title"/>
          </p:nvPr>
        </p:nvSpPr>
        <p:spPr>
          <a:xfrm>
            <a:off x="838200" y="365125"/>
            <a:ext cx="10515600" cy="1828444"/>
          </a:xfrm>
        </p:spPr>
        <p:txBody>
          <a:bodyPr vert="horz" lIns="91440" tIns="45720" rIns="91440" bIns="45720" rtlCol="0" anchor="ctr">
            <a:normAutofit/>
          </a:bodyPr>
          <a:lstStyle/>
          <a:p>
            <a:r>
              <a:rPr lang="en-US" sz="5200" b="1" kern="1200" dirty="0">
                <a:latin typeface="+mj-lt"/>
                <a:ea typeface="+mj-ea"/>
                <a:cs typeface="+mj-cs"/>
              </a:rPr>
              <a:t>Conclusion and Recommendation</a:t>
            </a:r>
          </a:p>
        </p:txBody>
      </p:sp>
      <p:sp>
        <p:nvSpPr>
          <p:cNvPr id="3" name="Content Placeholder 2">
            <a:extLst>
              <a:ext uri="{FF2B5EF4-FFF2-40B4-BE49-F238E27FC236}">
                <a16:creationId xmlns:a16="http://schemas.microsoft.com/office/drawing/2014/main" id="{F2E5AC5F-4E7B-D0CC-4D53-F63A940657DC}"/>
              </a:ext>
            </a:extLst>
          </p:cNvPr>
          <p:cNvSpPr>
            <a:spLocks noGrp="1"/>
          </p:cNvSpPr>
          <p:nvPr>
            <p:ph idx="1"/>
          </p:nvPr>
        </p:nvSpPr>
        <p:spPr>
          <a:xfrm>
            <a:off x="838200" y="2398626"/>
            <a:ext cx="5158427" cy="3730460"/>
          </a:xfrm>
        </p:spPr>
        <p:txBody>
          <a:bodyPr vert="horz" lIns="91440" tIns="45720" rIns="91440" bIns="45720" rtlCol="0">
            <a:normAutofit/>
          </a:bodyPr>
          <a:lstStyle/>
          <a:p>
            <a:r>
              <a:rPr lang="en-US" sz="2000" dirty="0"/>
              <a:t>In conclusion, the statistical testing showed that both lot area size and number of bedrooms and bathrooms are significant in driving home prices while the month in which the house was sold was not. </a:t>
            </a:r>
          </a:p>
          <a:p>
            <a:r>
              <a:rPr lang="en-US" sz="2000" dirty="0"/>
              <a:t>When looking at investing in property, I recommend looking at these factors </a:t>
            </a:r>
          </a:p>
          <a:p>
            <a:pPr marL="914400" lvl="1"/>
            <a:r>
              <a:rPr lang="en-US" sz="2000" dirty="0"/>
              <a:t>Lot area size (specifically above 9478.5 </a:t>
            </a:r>
            <a:r>
              <a:rPr lang="en-US" sz="2000" dirty="0" err="1"/>
              <a:t>sqft</a:t>
            </a:r>
            <a:r>
              <a:rPr lang="en-US" sz="2000" dirty="0"/>
              <a:t>)</a:t>
            </a:r>
          </a:p>
          <a:p>
            <a:pPr marL="914400" lvl="1"/>
            <a:r>
              <a:rPr lang="en-US" sz="2000" dirty="0"/>
              <a:t>Number of bedrooms and bathrooms (3 or more Bed, 2 or more Bath)</a:t>
            </a:r>
          </a:p>
          <a:p>
            <a:pPr marL="457200" lvl="1"/>
            <a:endParaRPr lang="en-US" sz="2000" dirty="0"/>
          </a:p>
        </p:txBody>
      </p:sp>
      <p:sp>
        <p:nvSpPr>
          <p:cNvPr id="5" name="TextBox 4">
            <a:extLst>
              <a:ext uri="{FF2B5EF4-FFF2-40B4-BE49-F238E27FC236}">
                <a16:creationId xmlns:a16="http://schemas.microsoft.com/office/drawing/2014/main" id="{2530F96F-F7B7-706B-088A-30E24E86DFC5}"/>
              </a:ext>
            </a:extLst>
          </p:cNvPr>
          <p:cNvSpPr txBox="1"/>
          <p:nvPr/>
        </p:nvSpPr>
        <p:spPr>
          <a:xfrm>
            <a:off x="6189154" y="2398626"/>
            <a:ext cx="5164645" cy="373046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For Reference: House Price Analysis Workbook: </a:t>
            </a:r>
            <a:r>
              <a:rPr lang="en-US" sz="2000" dirty="0">
                <a:hlinkClick r:id="rId2" action="ppaction://hlinkfile"/>
              </a:rPr>
              <a:t>Click Here</a:t>
            </a:r>
            <a:endParaRPr lang="en-US" sz="2000" dirty="0"/>
          </a:p>
        </p:txBody>
      </p:sp>
    </p:spTree>
    <p:extLst>
      <p:ext uri="{BB962C8B-B14F-4D97-AF65-F5344CB8AC3E}">
        <p14:creationId xmlns:p14="http://schemas.microsoft.com/office/powerpoint/2010/main" val="2879067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62B88EB-CB1A-9AE1-54B4-18A1A9BF1121}"/>
              </a:ext>
            </a:extLst>
          </p:cNvPr>
          <p:cNvSpPr>
            <a:spLocks noGrp="1"/>
          </p:cNvSpPr>
          <p:nvPr>
            <p:ph type="title"/>
          </p:nvPr>
        </p:nvSpPr>
        <p:spPr>
          <a:xfrm>
            <a:off x="640080" y="1243013"/>
            <a:ext cx="3855720" cy="4371974"/>
          </a:xfrm>
        </p:spPr>
        <p:txBody>
          <a:bodyPr>
            <a:normAutofit/>
          </a:bodyPr>
          <a:lstStyle/>
          <a:p>
            <a:r>
              <a:rPr lang="en-US" sz="4800" b="1" dirty="0"/>
              <a:t>Project Goal</a:t>
            </a:r>
          </a:p>
        </p:txBody>
      </p:sp>
      <p:sp>
        <p:nvSpPr>
          <p:cNvPr id="3" name="Content Placeholder 2">
            <a:extLst>
              <a:ext uri="{FF2B5EF4-FFF2-40B4-BE49-F238E27FC236}">
                <a16:creationId xmlns:a16="http://schemas.microsoft.com/office/drawing/2014/main" id="{42A7947F-E57D-2050-8EA6-34D43B1DD768}"/>
              </a:ext>
            </a:extLst>
          </p:cNvPr>
          <p:cNvSpPr>
            <a:spLocks noGrp="1"/>
          </p:cNvSpPr>
          <p:nvPr>
            <p:ph idx="1"/>
          </p:nvPr>
        </p:nvSpPr>
        <p:spPr>
          <a:xfrm>
            <a:off x="6172200" y="804672"/>
            <a:ext cx="5221224" cy="5230368"/>
          </a:xfrm>
        </p:spPr>
        <p:txBody>
          <a:bodyPr anchor="ctr">
            <a:normAutofit/>
          </a:bodyPr>
          <a:lstStyle/>
          <a:p>
            <a:r>
              <a:rPr lang="en-US" sz="1800">
                <a:solidFill>
                  <a:schemeClr val="tx2"/>
                </a:solidFill>
              </a:rPr>
              <a:t>What factors drive home prices?</a:t>
            </a:r>
          </a:p>
          <a:p>
            <a:pPr lvl="1"/>
            <a:r>
              <a:rPr lang="en-US" sz="1800">
                <a:solidFill>
                  <a:schemeClr val="tx2"/>
                </a:solidFill>
              </a:rPr>
              <a:t>Lot area</a:t>
            </a:r>
          </a:p>
          <a:p>
            <a:pPr lvl="1"/>
            <a:r>
              <a:rPr lang="en-US" sz="1800">
                <a:solidFill>
                  <a:schemeClr val="tx2"/>
                </a:solidFill>
              </a:rPr>
              <a:t>Month sold</a:t>
            </a:r>
          </a:p>
          <a:p>
            <a:pPr lvl="1"/>
            <a:r>
              <a:rPr lang="en-US" sz="1800">
                <a:solidFill>
                  <a:schemeClr val="tx2"/>
                </a:solidFill>
              </a:rPr>
              <a:t>Combination of bedrooms and bathrooms</a:t>
            </a:r>
          </a:p>
        </p:txBody>
      </p:sp>
    </p:spTree>
    <p:extLst>
      <p:ext uri="{BB962C8B-B14F-4D97-AF65-F5344CB8AC3E}">
        <p14:creationId xmlns:p14="http://schemas.microsoft.com/office/powerpoint/2010/main" val="2961029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0"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21"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B158E2A-D266-65E3-5389-6DA4BD6E16B5}"/>
              </a:ext>
            </a:extLst>
          </p:cNvPr>
          <p:cNvSpPr>
            <a:spLocks noGrp="1"/>
          </p:cNvSpPr>
          <p:nvPr>
            <p:ph type="title"/>
          </p:nvPr>
        </p:nvSpPr>
        <p:spPr>
          <a:xfrm>
            <a:off x="804672" y="2053641"/>
            <a:ext cx="3669161" cy="2760098"/>
          </a:xfrm>
        </p:spPr>
        <p:txBody>
          <a:bodyPr>
            <a:normAutofit/>
          </a:bodyPr>
          <a:lstStyle/>
          <a:p>
            <a:r>
              <a:rPr lang="en-US" sz="4800" b="1" dirty="0"/>
              <a:t>Hypotheses</a:t>
            </a:r>
            <a:r>
              <a:rPr lang="en-US" sz="4000" b="1" dirty="0"/>
              <a:t> </a:t>
            </a:r>
          </a:p>
        </p:txBody>
      </p:sp>
      <p:sp>
        <p:nvSpPr>
          <p:cNvPr id="3" name="Content Placeholder 2">
            <a:extLst>
              <a:ext uri="{FF2B5EF4-FFF2-40B4-BE49-F238E27FC236}">
                <a16:creationId xmlns:a16="http://schemas.microsoft.com/office/drawing/2014/main" id="{5BB8BB77-BF78-6C15-1947-675E896E405B}"/>
              </a:ext>
            </a:extLst>
          </p:cNvPr>
          <p:cNvSpPr>
            <a:spLocks noGrp="1"/>
          </p:cNvSpPr>
          <p:nvPr>
            <p:ph idx="1"/>
          </p:nvPr>
        </p:nvSpPr>
        <p:spPr>
          <a:xfrm>
            <a:off x="6090574" y="801866"/>
            <a:ext cx="5306084" cy="5230634"/>
          </a:xfrm>
          <a:noFill/>
          <a:ln>
            <a:noFill/>
          </a:ln>
        </p:spPr>
        <p:txBody>
          <a:bodyPr anchor="ctr">
            <a:normAutofit/>
          </a:bodyPr>
          <a:lstStyle/>
          <a:p>
            <a:r>
              <a:rPr lang="en-US" sz="1800" b="1" dirty="0">
                <a:solidFill>
                  <a:schemeClr val="tx2"/>
                </a:solidFill>
              </a:rPr>
              <a:t>Null Hypothesis 1:</a:t>
            </a:r>
            <a:r>
              <a:rPr lang="en-US" sz="1800" dirty="0">
                <a:solidFill>
                  <a:schemeClr val="tx2"/>
                </a:solidFill>
              </a:rPr>
              <a:t> Lot area is not a factor in driving house prices</a:t>
            </a:r>
          </a:p>
          <a:p>
            <a:r>
              <a:rPr lang="en-US" sz="1800" b="1" dirty="0">
                <a:solidFill>
                  <a:schemeClr val="tx2"/>
                </a:solidFill>
              </a:rPr>
              <a:t>Alternative Hypothesis 1:  </a:t>
            </a:r>
            <a:r>
              <a:rPr lang="en-US" sz="1800" dirty="0">
                <a:solidFill>
                  <a:schemeClr val="tx2"/>
                </a:solidFill>
              </a:rPr>
              <a:t>Lot area is a factor in driving house prices</a:t>
            </a:r>
          </a:p>
          <a:p>
            <a:endParaRPr lang="en-US" sz="1800" dirty="0">
              <a:solidFill>
                <a:schemeClr val="tx2"/>
              </a:solidFill>
            </a:endParaRPr>
          </a:p>
          <a:p>
            <a:r>
              <a:rPr lang="en-US" sz="1800" b="1" dirty="0">
                <a:solidFill>
                  <a:schemeClr val="tx2"/>
                </a:solidFill>
              </a:rPr>
              <a:t>Null Hypothesis 2: </a:t>
            </a:r>
            <a:r>
              <a:rPr lang="en-US" sz="1800" dirty="0">
                <a:solidFill>
                  <a:schemeClr val="tx2"/>
                </a:solidFill>
              </a:rPr>
              <a:t>The month a house is sold is not a factor in driving house prices</a:t>
            </a:r>
          </a:p>
          <a:p>
            <a:r>
              <a:rPr lang="en-US" sz="1800" b="1" dirty="0">
                <a:solidFill>
                  <a:schemeClr val="tx2"/>
                </a:solidFill>
              </a:rPr>
              <a:t>Alternative Hypothesis 2: </a:t>
            </a:r>
            <a:r>
              <a:rPr lang="en-US" sz="1800" dirty="0">
                <a:solidFill>
                  <a:schemeClr val="tx2"/>
                </a:solidFill>
              </a:rPr>
              <a:t>The month a house is sold is a factor in driving house prices</a:t>
            </a:r>
          </a:p>
          <a:p>
            <a:endParaRPr lang="en-US" sz="1800" dirty="0">
              <a:solidFill>
                <a:schemeClr val="tx2"/>
              </a:solidFill>
            </a:endParaRPr>
          </a:p>
          <a:p>
            <a:r>
              <a:rPr lang="en-US" sz="1800" b="1" dirty="0">
                <a:solidFill>
                  <a:schemeClr val="tx2"/>
                </a:solidFill>
              </a:rPr>
              <a:t>Null Hypothesis 3:</a:t>
            </a:r>
            <a:r>
              <a:rPr lang="en-US" sz="1800" dirty="0">
                <a:solidFill>
                  <a:schemeClr val="tx2"/>
                </a:solidFill>
              </a:rPr>
              <a:t> The combination of bedrooms and baths is not a factor in driving house prices</a:t>
            </a:r>
          </a:p>
          <a:p>
            <a:r>
              <a:rPr lang="en-US" sz="1800" b="1" dirty="0">
                <a:solidFill>
                  <a:schemeClr val="tx2"/>
                </a:solidFill>
              </a:rPr>
              <a:t>Alternative Hypothesis 3: </a:t>
            </a:r>
            <a:r>
              <a:rPr lang="en-US" sz="1800" dirty="0">
                <a:solidFill>
                  <a:schemeClr val="tx2"/>
                </a:solidFill>
              </a:rPr>
              <a:t>The combination of bedrooms and baths is a factor in driving house prices</a:t>
            </a:r>
          </a:p>
        </p:txBody>
      </p:sp>
    </p:spTree>
    <p:extLst>
      <p:ext uri="{BB962C8B-B14F-4D97-AF65-F5344CB8AC3E}">
        <p14:creationId xmlns:p14="http://schemas.microsoft.com/office/powerpoint/2010/main" val="617064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9791597-C19B-93BE-FD9B-DAC4564A7838}"/>
              </a:ext>
            </a:extLst>
          </p:cNvPr>
          <p:cNvSpPr>
            <a:spLocks noGrp="1"/>
          </p:cNvSpPr>
          <p:nvPr>
            <p:ph type="title"/>
          </p:nvPr>
        </p:nvSpPr>
        <p:spPr>
          <a:xfrm>
            <a:off x="640080" y="1243013"/>
            <a:ext cx="3855720" cy="4371974"/>
          </a:xfrm>
        </p:spPr>
        <p:txBody>
          <a:bodyPr>
            <a:normAutofit/>
          </a:bodyPr>
          <a:lstStyle/>
          <a:p>
            <a:r>
              <a:rPr lang="en-US" sz="4800" b="1" dirty="0"/>
              <a:t>Process</a:t>
            </a:r>
          </a:p>
        </p:txBody>
      </p:sp>
      <p:sp>
        <p:nvSpPr>
          <p:cNvPr id="3" name="Content Placeholder 2">
            <a:extLst>
              <a:ext uri="{FF2B5EF4-FFF2-40B4-BE49-F238E27FC236}">
                <a16:creationId xmlns:a16="http://schemas.microsoft.com/office/drawing/2014/main" id="{3198ED3B-1782-4650-1E50-38EAEB6676B7}"/>
              </a:ext>
            </a:extLst>
          </p:cNvPr>
          <p:cNvSpPr>
            <a:spLocks noGrp="1"/>
          </p:cNvSpPr>
          <p:nvPr>
            <p:ph idx="1"/>
          </p:nvPr>
        </p:nvSpPr>
        <p:spPr>
          <a:xfrm>
            <a:off x="6172200" y="804672"/>
            <a:ext cx="5221224" cy="5230368"/>
          </a:xfrm>
        </p:spPr>
        <p:txBody>
          <a:bodyPr anchor="ctr">
            <a:normAutofit/>
          </a:bodyPr>
          <a:lstStyle/>
          <a:p>
            <a:r>
              <a:rPr lang="en-US" sz="1800" dirty="0">
                <a:solidFill>
                  <a:schemeClr val="tx2"/>
                </a:solidFill>
              </a:rPr>
              <a:t>Performed data wrangling on lot area, month sold, and number of bedrooms and bathrooms to prepare for testing</a:t>
            </a:r>
          </a:p>
          <a:p>
            <a:r>
              <a:rPr lang="en-US" sz="1800" dirty="0">
                <a:solidFill>
                  <a:schemeClr val="tx2"/>
                </a:solidFill>
              </a:rPr>
              <a:t>Conduct preliminary testing to confirm a normal distribution for each factor</a:t>
            </a:r>
          </a:p>
          <a:p>
            <a:r>
              <a:rPr lang="en-US" sz="1800" dirty="0">
                <a:solidFill>
                  <a:schemeClr val="tx2"/>
                </a:solidFill>
              </a:rPr>
              <a:t>Once data is prepped for testing, conduct statistical analysis to determine if there is significant evidence to support or reject my hypotheses </a:t>
            </a:r>
          </a:p>
        </p:txBody>
      </p:sp>
    </p:spTree>
    <p:extLst>
      <p:ext uri="{BB962C8B-B14F-4D97-AF65-F5344CB8AC3E}">
        <p14:creationId xmlns:p14="http://schemas.microsoft.com/office/powerpoint/2010/main" val="2546824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FBC282A-83E3-6A3F-619E-5EF93A07EF63}"/>
              </a:ext>
            </a:extLst>
          </p:cNvPr>
          <p:cNvSpPr>
            <a:spLocks noGrp="1"/>
          </p:cNvSpPr>
          <p:nvPr>
            <p:ph type="title"/>
          </p:nvPr>
        </p:nvSpPr>
        <p:spPr>
          <a:xfrm>
            <a:off x="668214" y="1243013"/>
            <a:ext cx="3827585" cy="4371974"/>
          </a:xfrm>
        </p:spPr>
        <p:txBody>
          <a:bodyPr>
            <a:normAutofit/>
          </a:bodyPr>
          <a:lstStyle/>
          <a:p>
            <a:r>
              <a:rPr lang="en-US" sz="4800" b="1" dirty="0"/>
              <a:t>Lot Area Process</a:t>
            </a:r>
          </a:p>
        </p:txBody>
      </p:sp>
      <p:sp>
        <p:nvSpPr>
          <p:cNvPr id="3" name="Content Placeholder 2">
            <a:extLst>
              <a:ext uri="{FF2B5EF4-FFF2-40B4-BE49-F238E27FC236}">
                <a16:creationId xmlns:a16="http://schemas.microsoft.com/office/drawing/2014/main" id="{75ECCB6A-7B61-6B3E-7A6C-9F2BC638BDCE}"/>
              </a:ext>
            </a:extLst>
          </p:cNvPr>
          <p:cNvSpPr>
            <a:spLocks noGrp="1"/>
          </p:cNvSpPr>
          <p:nvPr>
            <p:ph idx="1"/>
          </p:nvPr>
        </p:nvSpPr>
        <p:spPr>
          <a:xfrm>
            <a:off x="6172200" y="804672"/>
            <a:ext cx="5221224" cy="5230368"/>
          </a:xfrm>
        </p:spPr>
        <p:txBody>
          <a:bodyPr anchor="ctr">
            <a:normAutofit/>
          </a:bodyPr>
          <a:lstStyle/>
          <a:p>
            <a:r>
              <a:rPr lang="en-US" sz="1800" dirty="0">
                <a:solidFill>
                  <a:schemeClr val="tx2"/>
                </a:solidFill>
              </a:rPr>
              <a:t>Calculated the Median for lot area (9478.5 SQFT) then split the data into two groups</a:t>
            </a:r>
          </a:p>
          <a:p>
            <a:pPr lvl="1"/>
            <a:r>
              <a:rPr lang="en-US" sz="1800" dirty="0">
                <a:solidFill>
                  <a:schemeClr val="tx2"/>
                </a:solidFill>
              </a:rPr>
              <a:t>A1 being all values that are greater than or equal to the median</a:t>
            </a:r>
          </a:p>
          <a:p>
            <a:pPr lvl="1"/>
            <a:r>
              <a:rPr lang="en-US" sz="1800" dirty="0">
                <a:solidFill>
                  <a:schemeClr val="tx2"/>
                </a:solidFill>
              </a:rPr>
              <a:t>A2 being all values that are less than the median</a:t>
            </a:r>
          </a:p>
          <a:p>
            <a:pPr lvl="1"/>
            <a:endParaRPr lang="en-US" sz="1800" dirty="0">
              <a:solidFill>
                <a:schemeClr val="tx2"/>
              </a:solidFill>
            </a:endParaRPr>
          </a:p>
          <a:p>
            <a:r>
              <a:rPr lang="en-US" sz="1800" dirty="0">
                <a:solidFill>
                  <a:schemeClr val="tx2"/>
                </a:solidFill>
              </a:rPr>
              <a:t>Ran an independent samples t-test </a:t>
            </a:r>
          </a:p>
        </p:txBody>
      </p:sp>
    </p:spTree>
    <p:extLst>
      <p:ext uri="{BB962C8B-B14F-4D97-AF65-F5344CB8AC3E}">
        <p14:creationId xmlns:p14="http://schemas.microsoft.com/office/powerpoint/2010/main" val="339328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693BF0-6265-3556-AFB6-39AEACA46073}"/>
              </a:ext>
            </a:extLst>
          </p:cNvPr>
          <p:cNvSpPr>
            <a:spLocks noGrp="1"/>
          </p:cNvSpPr>
          <p:nvPr>
            <p:ph type="title"/>
          </p:nvPr>
        </p:nvSpPr>
        <p:spPr>
          <a:xfrm>
            <a:off x="1179576" y="1163848"/>
            <a:ext cx="9829800" cy="1325880"/>
          </a:xfrm>
        </p:spPr>
        <p:txBody>
          <a:bodyPr vert="horz" lIns="91440" tIns="45720" rIns="91440" bIns="45720" rtlCol="0" anchor="b">
            <a:normAutofit/>
          </a:bodyPr>
          <a:lstStyle/>
          <a:p>
            <a:pPr algn="ctr"/>
            <a:r>
              <a:rPr lang="en-US" sz="4800" b="1" kern="1200" dirty="0">
                <a:latin typeface="+mj-lt"/>
                <a:ea typeface="+mj-ea"/>
                <a:cs typeface="+mj-cs"/>
              </a:rPr>
              <a:t>Analysis of Lot Area</a:t>
            </a:r>
          </a:p>
        </p:txBody>
      </p:sp>
      <p:grpSp>
        <p:nvGrpSpPr>
          <p:cNvPr id="17" name="Group 16">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18" name="Freeform: Shape 17">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60DCA24E-5895-8F70-F800-6BF5B656BA40}"/>
              </a:ext>
            </a:extLst>
          </p:cNvPr>
          <p:cNvSpPr txBox="1"/>
          <p:nvPr/>
        </p:nvSpPr>
        <p:spPr>
          <a:xfrm>
            <a:off x="6354871" y="2827419"/>
            <a:ext cx="5029200" cy="322762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tx2"/>
                </a:solidFill>
              </a:rPr>
              <a:t>(Reject The Null Hypothesis)</a:t>
            </a:r>
          </a:p>
          <a:p>
            <a:pPr marL="285750" indent="-228600">
              <a:lnSpc>
                <a:spcPct val="90000"/>
              </a:lnSpc>
              <a:spcAft>
                <a:spcPts val="600"/>
              </a:spcAft>
              <a:buFont typeface="Arial" panose="020B0604020202020204" pitchFamily="34" charset="0"/>
              <a:buChar char="•"/>
            </a:pPr>
            <a:endParaRPr lang="en-US" dirty="0">
              <a:solidFill>
                <a:schemeClr val="tx2"/>
              </a:solidFill>
            </a:endParaRPr>
          </a:p>
          <a:p>
            <a:pPr marL="285750" indent="-228600">
              <a:lnSpc>
                <a:spcPct val="90000"/>
              </a:lnSpc>
              <a:spcAft>
                <a:spcPts val="600"/>
              </a:spcAft>
              <a:buFont typeface="Arial" panose="020B0604020202020204" pitchFamily="34" charset="0"/>
              <a:buChar char="•"/>
            </a:pPr>
            <a:r>
              <a:rPr lang="en-US" dirty="0">
                <a:solidFill>
                  <a:schemeClr val="tx2"/>
                </a:solidFill>
              </a:rPr>
              <a:t>There is a significant difference in the price of houses with a lot area above the median (9478.5 </a:t>
            </a:r>
            <a:r>
              <a:rPr lang="en-US" dirty="0" err="1">
                <a:solidFill>
                  <a:schemeClr val="tx2"/>
                </a:solidFill>
              </a:rPr>
              <a:t>sqft</a:t>
            </a:r>
            <a:r>
              <a:rPr lang="en-US" dirty="0">
                <a:solidFill>
                  <a:schemeClr val="tx2"/>
                </a:solidFill>
              </a:rPr>
              <a:t>) to those below the median at the &lt; 0.05 level with a 95% level of confidence</a:t>
            </a:r>
          </a:p>
          <a:p>
            <a:pPr marL="285750" indent="-228600">
              <a:lnSpc>
                <a:spcPct val="90000"/>
              </a:lnSpc>
              <a:spcAft>
                <a:spcPts val="600"/>
              </a:spcAft>
              <a:buFont typeface="Arial" panose="020B0604020202020204" pitchFamily="34" charset="0"/>
              <a:buChar char="•"/>
            </a:pPr>
            <a:endParaRPr lang="en-US" dirty="0">
              <a:solidFill>
                <a:schemeClr val="tx2"/>
              </a:solidFill>
            </a:endParaRPr>
          </a:p>
        </p:txBody>
      </p:sp>
      <p:grpSp>
        <p:nvGrpSpPr>
          <p:cNvPr id="23" name="Group 22">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24" name="Freeform: Shape 23">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extBox 7">
            <a:extLst>
              <a:ext uri="{FF2B5EF4-FFF2-40B4-BE49-F238E27FC236}">
                <a16:creationId xmlns:a16="http://schemas.microsoft.com/office/drawing/2014/main" id="{E21505DB-EC85-38AA-E77A-46BAD5D63DEA}"/>
              </a:ext>
            </a:extLst>
          </p:cNvPr>
          <p:cNvSpPr txBox="1"/>
          <p:nvPr/>
        </p:nvSpPr>
        <p:spPr>
          <a:xfrm>
            <a:off x="7490313" y="5650008"/>
            <a:ext cx="2814272" cy="877163"/>
          </a:xfrm>
          <a:prstGeom prst="rect">
            <a:avLst/>
          </a:prstGeom>
          <a:noFill/>
        </p:spPr>
        <p:txBody>
          <a:bodyPr wrap="square" rtlCol="0">
            <a:spAutoFit/>
          </a:bodyPr>
          <a:lstStyle/>
          <a:p>
            <a:pPr>
              <a:spcAft>
                <a:spcPts val="600"/>
              </a:spcAft>
            </a:pPr>
            <a:r>
              <a:rPr lang="en-US" sz="2800" b="1" dirty="0"/>
              <a:t>P-value</a:t>
            </a:r>
            <a:r>
              <a:rPr lang="en-US" sz="2400" b="1" dirty="0"/>
              <a:t> = 9.11 E-50</a:t>
            </a:r>
            <a:endParaRPr lang="en-US" sz="2400" b="1"/>
          </a:p>
          <a:p>
            <a:pPr>
              <a:spcAft>
                <a:spcPts val="600"/>
              </a:spcAft>
            </a:pPr>
            <a:endParaRPr lang="en-US"/>
          </a:p>
        </p:txBody>
      </p:sp>
      <p:graphicFrame>
        <p:nvGraphicFramePr>
          <p:cNvPr id="6" name="Content Placeholder 5">
            <a:extLst>
              <a:ext uri="{FF2B5EF4-FFF2-40B4-BE49-F238E27FC236}">
                <a16:creationId xmlns:a16="http://schemas.microsoft.com/office/drawing/2014/main" id="{D0F50C93-C9D3-6795-C0AA-1BD370A35AB2}"/>
              </a:ext>
            </a:extLst>
          </p:cNvPr>
          <p:cNvGraphicFramePr>
            <a:graphicFrameLocks noGrp="1"/>
          </p:cNvGraphicFramePr>
          <p:nvPr>
            <p:ph idx="1"/>
            <p:extLst>
              <p:ext uri="{D42A27DB-BD31-4B8C-83A1-F6EECF244321}">
                <p14:modId xmlns:p14="http://schemas.microsoft.com/office/powerpoint/2010/main" val="369674185"/>
              </p:ext>
            </p:extLst>
          </p:nvPr>
        </p:nvGraphicFramePr>
        <p:xfrm>
          <a:off x="804671" y="2837712"/>
          <a:ext cx="4954693" cy="32173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985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DF8ECBD-DAE1-0A5C-7369-47F30B30C2D8}"/>
              </a:ext>
            </a:extLst>
          </p:cNvPr>
          <p:cNvSpPr>
            <a:spLocks noGrp="1"/>
          </p:cNvSpPr>
          <p:nvPr>
            <p:ph type="title"/>
          </p:nvPr>
        </p:nvSpPr>
        <p:spPr>
          <a:xfrm>
            <a:off x="640080" y="1243013"/>
            <a:ext cx="3855720" cy="4371974"/>
          </a:xfrm>
        </p:spPr>
        <p:txBody>
          <a:bodyPr>
            <a:normAutofit/>
          </a:bodyPr>
          <a:lstStyle/>
          <a:p>
            <a:r>
              <a:rPr lang="en-US" sz="4800" b="1" dirty="0"/>
              <a:t>Month Sold Process</a:t>
            </a:r>
          </a:p>
        </p:txBody>
      </p:sp>
      <p:sp>
        <p:nvSpPr>
          <p:cNvPr id="3" name="Content Placeholder 2">
            <a:extLst>
              <a:ext uri="{FF2B5EF4-FFF2-40B4-BE49-F238E27FC236}">
                <a16:creationId xmlns:a16="http://schemas.microsoft.com/office/drawing/2014/main" id="{91C05FCF-EBD4-CE90-2D01-10235E47CF78}"/>
              </a:ext>
            </a:extLst>
          </p:cNvPr>
          <p:cNvSpPr>
            <a:spLocks noGrp="1"/>
          </p:cNvSpPr>
          <p:nvPr>
            <p:ph idx="1"/>
          </p:nvPr>
        </p:nvSpPr>
        <p:spPr>
          <a:xfrm>
            <a:off x="6172200" y="804672"/>
            <a:ext cx="5221224" cy="5230368"/>
          </a:xfrm>
        </p:spPr>
        <p:txBody>
          <a:bodyPr anchor="ctr">
            <a:normAutofit/>
          </a:bodyPr>
          <a:lstStyle/>
          <a:p>
            <a:r>
              <a:rPr lang="en-US" sz="1800" dirty="0">
                <a:solidFill>
                  <a:schemeClr val="tx2"/>
                </a:solidFill>
              </a:rPr>
              <a:t>Split data into two groups</a:t>
            </a:r>
          </a:p>
          <a:p>
            <a:pPr lvl="1"/>
            <a:r>
              <a:rPr lang="en-US" sz="1800" dirty="0">
                <a:solidFill>
                  <a:schemeClr val="tx2"/>
                </a:solidFill>
              </a:rPr>
              <a:t>B1 being the first half of the year (months 1-6) </a:t>
            </a:r>
          </a:p>
          <a:p>
            <a:pPr lvl="1"/>
            <a:r>
              <a:rPr lang="en-US" sz="1800" dirty="0">
                <a:solidFill>
                  <a:schemeClr val="tx2"/>
                </a:solidFill>
              </a:rPr>
              <a:t>B2 being the second half of the year (months 7-12)</a:t>
            </a:r>
          </a:p>
          <a:p>
            <a:pPr lvl="1"/>
            <a:endParaRPr lang="en-US" sz="1800" dirty="0">
              <a:solidFill>
                <a:schemeClr val="tx2"/>
              </a:solidFill>
            </a:endParaRPr>
          </a:p>
          <a:p>
            <a:r>
              <a:rPr lang="en-US" sz="1800" dirty="0">
                <a:solidFill>
                  <a:schemeClr val="tx2"/>
                </a:solidFill>
              </a:rPr>
              <a:t>Performed an independent samples t-test</a:t>
            </a:r>
          </a:p>
        </p:txBody>
      </p:sp>
    </p:spTree>
    <p:extLst>
      <p:ext uri="{BB962C8B-B14F-4D97-AF65-F5344CB8AC3E}">
        <p14:creationId xmlns:p14="http://schemas.microsoft.com/office/powerpoint/2010/main" val="104723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676992-4F34-A98E-71DD-4FA1CCE590E6}"/>
              </a:ext>
            </a:extLst>
          </p:cNvPr>
          <p:cNvSpPr>
            <a:spLocks noGrp="1"/>
          </p:cNvSpPr>
          <p:nvPr>
            <p:ph type="title"/>
          </p:nvPr>
        </p:nvSpPr>
        <p:spPr>
          <a:xfrm>
            <a:off x="1179576" y="1163848"/>
            <a:ext cx="9829800" cy="1325880"/>
          </a:xfrm>
        </p:spPr>
        <p:txBody>
          <a:bodyPr vert="horz" lIns="91440" tIns="45720" rIns="91440" bIns="45720" rtlCol="0" anchor="b">
            <a:normAutofit/>
          </a:bodyPr>
          <a:lstStyle/>
          <a:p>
            <a:pPr algn="ctr"/>
            <a:r>
              <a:rPr lang="en-US" sz="4800" b="1" kern="1200" dirty="0">
                <a:latin typeface="+mj-lt"/>
                <a:ea typeface="+mj-ea"/>
                <a:cs typeface="+mj-cs"/>
              </a:rPr>
              <a:t>Analysis of Month Sold</a:t>
            </a:r>
          </a:p>
        </p:txBody>
      </p:sp>
      <p:grpSp>
        <p:nvGrpSpPr>
          <p:cNvPr id="15" name="Group 14">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16" name="Freeform: Shape 15">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E0D5D748-3781-C6F8-C05D-D4DDFA5E01F3}"/>
              </a:ext>
            </a:extLst>
          </p:cNvPr>
          <p:cNvSpPr txBox="1"/>
          <p:nvPr/>
        </p:nvSpPr>
        <p:spPr>
          <a:xfrm>
            <a:off x="6354871" y="2827419"/>
            <a:ext cx="5029200" cy="322762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tx2"/>
                </a:solidFill>
              </a:rPr>
              <a:t>(Fail to Reject the Null Hypothesis)</a:t>
            </a:r>
          </a:p>
          <a:p>
            <a:pPr indent="-228600">
              <a:lnSpc>
                <a:spcPct val="90000"/>
              </a:lnSpc>
              <a:spcAft>
                <a:spcPts val="600"/>
              </a:spcAft>
              <a:buFont typeface="Arial" panose="020B0604020202020204" pitchFamily="34" charset="0"/>
              <a:buChar char="•"/>
            </a:pPr>
            <a:endParaRPr lang="en-US" dirty="0">
              <a:solidFill>
                <a:schemeClr val="tx2"/>
              </a:solidFill>
            </a:endParaRPr>
          </a:p>
          <a:p>
            <a:pPr marL="285750" indent="-228600">
              <a:lnSpc>
                <a:spcPct val="90000"/>
              </a:lnSpc>
              <a:spcAft>
                <a:spcPts val="600"/>
              </a:spcAft>
              <a:buFont typeface="Arial" panose="020B0604020202020204" pitchFamily="34" charset="0"/>
              <a:buChar char="•"/>
            </a:pPr>
            <a:r>
              <a:rPr lang="en-US" dirty="0">
                <a:solidFill>
                  <a:schemeClr val="tx2"/>
                </a:solidFill>
              </a:rPr>
              <a:t>There is no significant difference in house prices between houses that were sold in the first half of the year compared to the second half of the year at the &lt; 0.05 level with a 95% level of confidence</a:t>
            </a:r>
          </a:p>
          <a:p>
            <a:pPr indent="-228600">
              <a:lnSpc>
                <a:spcPct val="90000"/>
              </a:lnSpc>
              <a:spcAft>
                <a:spcPts val="600"/>
              </a:spcAft>
              <a:buFont typeface="Arial" panose="020B0604020202020204" pitchFamily="34" charset="0"/>
              <a:buChar char="•"/>
            </a:pPr>
            <a:endParaRPr lang="en-US" dirty="0">
              <a:solidFill>
                <a:schemeClr val="tx2"/>
              </a:solidFill>
            </a:endParaRPr>
          </a:p>
        </p:txBody>
      </p:sp>
      <p:grpSp>
        <p:nvGrpSpPr>
          <p:cNvPr id="21" name="Group 20">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22" name="Freeform: Shape 21">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54ACD42E-B9E2-1895-4E7B-D02150139F11}"/>
              </a:ext>
            </a:extLst>
          </p:cNvPr>
          <p:cNvSpPr txBox="1"/>
          <p:nvPr/>
        </p:nvSpPr>
        <p:spPr>
          <a:xfrm>
            <a:off x="8203223" y="5741377"/>
            <a:ext cx="5284176" cy="877163"/>
          </a:xfrm>
          <a:prstGeom prst="rect">
            <a:avLst/>
          </a:prstGeom>
          <a:noFill/>
        </p:spPr>
        <p:txBody>
          <a:bodyPr wrap="square" rtlCol="0">
            <a:spAutoFit/>
          </a:bodyPr>
          <a:lstStyle/>
          <a:p>
            <a:pPr>
              <a:spcAft>
                <a:spcPts val="600"/>
              </a:spcAft>
            </a:pPr>
            <a:r>
              <a:rPr lang="en-US" sz="2800" b="1" dirty="0"/>
              <a:t>P-value = 0.94</a:t>
            </a:r>
            <a:endParaRPr lang="en-US" sz="2800" b="1"/>
          </a:p>
          <a:p>
            <a:pPr>
              <a:spcAft>
                <a:spcPts val="600"/>
              </a:spcAft>
            </a:pPr>
            <a:endParaRPr lang="en-US"/>
          </a:p>
        </p:txBody>
      </p:sp>
      <p:graphicFrame>
        <p:nvGraphicFramePr>
          <p:cNvPr id="4" name="Content Placeholder 3">
            <a:extLst>
              <a:ext uri="{FF2B5EF4-FFF2-40B4-BE49-F238E27FC236}">
                <a16:creationId xmlns:a16="http://schemas.microsoft.com/office/drawing/2014/main" id="{2A09967F-7695-19B8-B4B2-A4011F17D83F}"/>
              </a:ext>
            </a:extLst>
          </p:cNvPr>
          <p:cNvGraphicFramePr>
            <a:graphicFrameLocks noGrp="1"/>
          </p:cNvGraphicFramePr>
          <p:nvPr>
            <p:ph idx="1"/>
            <p:extLst>
              <p:ext uri="{D42A27DB-BD31-4B8C-83A1-F6EECF244321}">
                <p14:modId xmlns:p14="http://schemas.microsoft.com/office/powerpoint/2010/main" val="1833795295"/>
              </p:ext>
            </p:extLst>
          </p:nvPr>
        </p:nvGraphicFramePr>
        <p:xfrm>
          <a:off x="804671" y="2837712"/>
          <a:ext cx="4954693" cy="32173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1554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E3B212D-9CB3-5A19-5C30-F7854D13DFFB}"/>
              </a:ext>
            </a:extLst>
          </p:cNvPr>
          <p:cNvSpPr>
            <a:spLocks noGrp="1"/>
          </p:cNvSpPr>
          <p:nvPr>
            <p:ph type="title"/>
          </p:nvPr>
        </p:nvSpPr>
        <p:spPr>
          <a:xfrm>
            <a:off x="640080" y="1243013"/>
            <a:ext cx="3855720" cy="4371974"/>
          </a:xfrm>
        </p:spPr>
        <p:txBody>
          <a:bodyPr>
            <a:normAutofit/>
          </a:bodyPr>
          <a:lstStyle/>
          <a:p>
            <a:r>
              <a:rPr lang="en-US" sz="4800" b="1" dirty="0"/>
              <a:t>Bed and Bath Process</a:t>
            </a:r>
          </a:p>
        </p:txBody>
      </p:sp>
      <p:sp>
        <p:nvSpPr>
          <p:cNvPr id="3" name="Content Placeholder 2">
            <a:extLst>
              <a:ext uri="{FF2B5EF4-FFF2-40B4-BE49-F238E27FC236}">
                <a16:creationId xmlns:a16="http://schemas.microsoft.com/office/drawing/2014/main" id="{8FBD6E14-14A0-3892-A7AD-E7C6C72E279F}"/>
              </a:ext>
            </a:extLst>
          </p:cNvPr>
          <p:cNvSpPr>
            <a:spLocks noGrp="1"/>
          </p:cNvSpPr>
          <p:nvPr>
            <p:ph idx="1"/>
          </p:nvPr>
        </p:nvSpPr>
        <p:spPr>
          <a:xfrm>
            <a:off x="6172200" y="804672"/>
            <a:ext cx="5221224" cy="5230368"/>
          </a:xfrm>
        </p:spPr>
        <p:txBody>
          <a:bodyPr anchor="ctr">
            <a:normAutofit/>
          </a:bodyPr>
          <a:lstStyle/>
          <a:p>
            <a:r>
              <a:rPr lang="en-US" sz="1800" dirty="0">
                <a:solidFill>
                  <a:schemeClr val="tx2"/>
                </a:solidFill>
              </a:rPr>
              <a:t>Split data into two groups</a:t>
            </a:r>
          </a:p>
          <a:p>
            <a:pPr lvl="1"/>
            <a:r>
              <a:rPr lang="en-US" sz="1800" dirty="0">
                <a:solidFill>
                  <a:schemeClr val="tx2"/>
                </a:solidFill>
              </a:rPr>
              <a:t>A1 being houses with a bed/bed combination equal or greater to 3/2 </a:t>
            </a:r>
          </a:p>
          <a:p>
            <a:pPr lvl="1"/>
            <a:r>
              <a:rPr lang="en-US" sz="1800" dirty="0">
                <a:solidFill>
                  <a:schemeClr val="tx2"/>
                </a:solidFill>
              </a:rPr>
              <a:t>A2 being houses with bed/bath combination less than and not equal to 3/2 </a:t>
            </a:r>
          </a:p>
          <a:p>
            <a:pPr lvl="1"/>
            <a:endParaRPr lang="en-US" sz="1800" dirty="0">
              <a:solidFill>
                <a:schemeClr val="tx2"/>
              </a:solidFill>
            </a:endParaRPr>
          </a:p>
          <a:p>
            <a:r>
              <a:rPr lang="en-US" sz="1800" dirty="0">
                <a:solidFill>
                  <a:schemeClr val="tx2"/>
                </a:solidFill>
              </a:rPr>
              <a:t>Ran an independent samples t-test</a:t>
            </a:r>
          </a:p>
        </p:txBody>
      </p:sp>
    </p:spTree>
    <p:extLst>
      <p:ext uri="{BB962C8B-B14F-4D97-AF65-F5344CB8AC3E}">
        <p14:creationId xmlns:p14="http://schemas.microsoft.com/office/powerpoint/2010/main" val="2178259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284</TotalTime>
  <Words>559</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House Price Analysis</vt:lpstr>
      <vt:lpstr>Project Goal</vt:lpstr>
      <vt:lpstr>Hypotheses </vt:lpstr>
      <vt:lpstr>Process</vt:lpstr>
      <vt:lpstr>Lot Area Process</vt:lpstr>
      <vt:lpstr>Analysis of Lot Area</vt:lpstr>
      <vt:lpstr>Month Sold Process</vt:lpstr>
      <vt:lpstr>Analysis of Month Sold</vt:lpstr>
      <vt:lpstr>Bed and Bath Process</vt:lpstr>
      <vt:lpstr>Analysis of Bed and Bath </vt:lpstr>
      <vt:lpstr>Conclusion and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Dalton Clark</dc:creator>
  <cp:lastModifiedBy>Dalton Clark</cp:lastModifiedBy>
  <cp:revision>10</cp:revision>
  <dcterms:created xsi:type="dcterms:W3CDTF">2022-05-21T00:07:25Z</dcterms:created>
  <dcterms:modified xsi:type="dcterms:W3CDTF">2022-07-12T01:03:55Z</dcterms:modified>
</cp:coreProperties>
</file>