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D96D8-D902-4706-8DB7-3A73718F995D}" v="30" dt="2022-07-14T15:27:5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2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Clark" userId="c764201c5aeb4643" providerId="LiveId" clId="{E8DD96D8-D902-4706-8DB7-3A73718F995D}"/>
    <pc:docChg chg="undo custSel addSld modSld">
      <pc:chgData name="Dalton Clark" userId="c764201c5aeb4643" providerId="LiveId" clId="{E8DD96D8-D902-4706-8DB7-3A73718F995D}" dt="2022-07-14T15:30:55.141" v="2276" actId="255"/>
      <pc:docMkLst>
        <pc:docMk/>
      </pc:docMkLst>
      <pc:sldChg chg="modSp mod">
        <pc:chgData name="Dalton Clark" userId="c764201c5aeb4643" providerId="LiveId" clId="{E8DD96D8-D902-4706-8DB7-3A73718F995D}" dt="2022-07-14T15:27:04.243" v="2249"/>
        <pc:sldMkLst>
          <pc:docMk/>
          <pc:sldMk cId="3378696774" sldId="256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3378696774" sldId="256"/>
            <ac:spMk id="2" creationId="{3C797689-03C6-A8B6-91ED-58CF809039EB}"/>
          </ac:spMkLst>
        </pc:spChg>
        <pc:spChg chg="mod">
          <ac:chgData name="Dalton Clark" userId="c764201c5aeb4643" providerId="LiveId" clId="{E8DD96D8-D902-4706-8DB7-3A73718F995D}" dt="2022-07-14T15:27:04.243" v="2249"/>
          <ac:spMkLst>
            <pc:docMk/>
            <pc:sldMk cId="3378696774" sldId="256"/>
            <ac:spMk id="3" creationId="{B85E8877-E1D3-2245-970B-3D382E6738A9}"/>
          </ac:spMkLst>
        </pc:spChg>
      </pc:sldChg>
      <pc:sldChg chg="modSp mod">
        <pc:chgData name="Dalton Clark" userId="c764201c5aeb4643" providerId="LiveId" clId="{E8DD96D8-D902-4706-8DB7-3A73718F995D}" dt="2022-07-14T15:29:08.877" v="2262" actId="255"/>
        <pc:sldMkLst>
          <pc:docMk/>
          <pc:sldMk cId="159307867" sldId="257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59307867" sldId="257"/>
            <ac:spMk id="2" creationId="{6C604D58-E249-1ED0-E654-0977317A5F11}"/>
          </ac:spMkLst>
        </pc:spChg>
        <pc:spChg chg="mod">
          <ac:chgData name="Dalton Clark" userId="c764201c5aeb4643" providerId="LiveId" clId="{E8DD96D8-D902-4706-8DB7-3A73718F995D}" dt="2022-07-14T15:29:08.877" v="2262" actId="255"/>
          <ac:spMkLst>
            <pc:docMk/>
            <pc:sldMk cId="159307867" sldId="257"/>
            <ac:spMk id="3" creationId="{9E1F9EDC-636A-8F8D-B36D-6D1063002830}"/>
          </ac:spMkLst>
        </pc:spChg>
      </pc:sldChg>
      <pc:sldChg chg="modSp mod">
        <pc:chgData name="Dalton Clark" userId="c764201c5aeb4643" providerId="LiveId" clId="{E8DD96D8-D902-4706-8DB7-3A73718F995D}" dt="2022-07-14T15:29:15.204" v="2263" actId="255"/>
        <pc:sldMkLst>
          <pc:docMk/>
          <pc:sldMk cId="3577624211" sldId="258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3577624211" sldId="258"/>
            <ac:spMk id="2" creationId="{C61A29E7-893A-8EE7-46B8-7A12EC2CB49A}"/>
          </ac:spMkLst>
        </pc:spChg>
        <pc:spChg chg="mod">
          <ac:chgData name="Dalton Clark" userId="c764201c5aeb4643" providerId="LiveId" clId="{E8DD96D8-D902-4706-8DB7-3A73718F995D}" dt="2022-07-14T15:29:15.204" v="2263" actId="255"/>
          <ac:spMkLst>
            <pc:docMk/>
            <pc:sldMk cId="3577624211" sldId="258"/>
            <ac:spMk id="3" creationId="{D3FC19D1-F4AB-DA16-23B3-AA4D8E8D8843}"/>
          </ac:spMkLst>
        </pc:spChg>
      </pc:sldChg>
      <pc:sldChg chg="modSp mod">
        <pc:chgData name="Dalton Clark" userId="c764201c5aeb4643" providerId="LiveId" clId="{E8DD96D8-D902-4706-8DB7-3A73718F995D}" dt="2022-07-14T15:29:20.370" v="2264" actId="255"/>
        <pc:sldMkLst>
          <pc:docMk/>
          <pc:sldMk cId="1133980066" sldId="259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133980066" sldId="259"/>
            <ac:spMk id="2" creationId="{5EC4B849-F8C9-BDAE-25A7-7A22B55AD388}"/>
          </ac:spMkLst>
        </pc:spChg>
        <pc:spChg chg="mod">
          <ac:chgData name="Dalton Clark" userId="c764201c5aeb4643" providerId="LiveId" clId="{E8DD96D8-D902-4706-8DB7-3A73718F995D}" dt="2022-07-14T15:29:20.370" v="2264" actId="255"/>
          <ac:spMkLst>
            <pc:docMk/>
            <pc:sldMk cId="1133980066" sldId="259"/>
            <ac:spMk id="3" creationId="{FA69DB8C-918B-8F18-E315-F195B0DA8B9F}"/>
          </ac:spMkLst>
        </pc:spChg>
      </pc:sldChg>
      <pc:sldChg chg="modSp mod">
        <pc:chgData name="Dalton Clark" userId="c764201c5aeb4643" providerId="LiveId" clId="{E8DD96D8-D902-4706-8DB7-3A73718F995D}" dt="2022-07-14T15:29:28.596" v="2265" actId="255"/>
        <pc:sldMkLst>
          <pc:docMk/>
          <pc:sldMk cId="973661316" sldId="260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973661316" sldId="260"/>
            <ac:spMk id="2" creationId="{0262CD12-986B-CAF1-A6A5-E5BBC9E61EB7}"/>
          </ac:spMkLst>
        </pc:spChg>
        <pc:spChg chg="mod">
          <ac:chgData name="Dalton Clark" userId="c764201c5aeb4643" providerId="LiveId" clId="{E8DD96D8-D902-4706-8DB7-3A73718F995D}" dt="2022-07-14T15:29:28.596" v="2265" actId="255"/>
          <ac:spMkLst>
            <pc:docMk/>
            <pc:sldMk cId="973661316" sldId="260"/>
            <ac:spMk id="3" creationId="{1FFFDF3F-19F4-8612-A80F-216A50EFFD22}"/>
          </ac:spMkLst>
        </pc:spChg>
      </pc:sldChg>
      <pc:sldChg chg="delSp modSp mod">
        <pc:chgData name="Dalton Clark" userId="c764201c5aeb4643" providerId="LiveId" clId="{E8DD96D8-D902-4706-8DB7-3A73718F995D}" dt="2022-07-14T15:29:35.038" v="2266" actId="255"/>
        <pc:sldMkLst>
          <pc:docMk/>
          <pc:sldMk cId="848986738" sldId="261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848986738" sldId="261"/>
            <ac:spMk id="2" creationId="{B4DE05EB-A202-05A8-E170-91DD8E160C02}"/>
          </ac:spMkLst>
        </pc:spChg>
        <pc:spChg chg="mod">
          <ac:chgData name="Dalton Clark" userId="c764201c5aeb4643" providerId="LiveId" clId="{E8DD96D8-D902-4706-8DB7-3A73718F995D}" dt="2022-07-14T15:29:35.038" v="2266" actId="255"/>
          <ac:spMkLst>
            <pc:docMk/>
            <pc:sldMk cId="848986738" sldId="261"/>
            <ac:spMk id="3" creationId="{AB21098B-7FC0-2759-19C1-93E8E77030BA}"/>
          </ac:spMkLst>
        </pc:spChg>
        <pc:spChg chg="del mod">
          <ac:chgData name="Dalton Clark" userId="c764201c5aeb4643" providerId="LiveId" clId="{E8DD96D8-D902-4706-8DB7-3A73718F995D}" dt="2022-07-14T14:24:18.550" v="28" actId="21"/>
          <ac:spMkLst>
            <pc:docMk/>
            <pc:sldMk cId="848986738" sldId="261"/>
            <ac:spMk id="6" creationId="{C9492240-86F0-7552-30B3-A6A8E7B0BD9A}"/>
          </ac:spMkLst>
        </pc:spChg>
        <pc:picChg chg="del mod">
          <ac:chgData name="Dalton Clark" userId="c764201c5aeb4643" providerId="LiveId" clId="{E8DD96D8-D902-4706-8DB7-3A73718F995D}" dt="2022-07-14T14:25:27.852" v="144" actId="21"/>
          <ac:picMkLst>
            <pc:docMk/>
            <pc:sldMk cId="848986738" sldId="261"/>
            <ac:picMk id="1026" creationId="{53B1C4A4-883E-DDA3-5303-BB22814C62E0}"/>
          </ac:picMkLst>
        </pc:picChg>
      </pc:sldChg>
      <pc:sldChg chg="addSp modSp new mod">
        <pc:chgData name="Dalton Clark" userId="c764201c5aeb4643" providerId="LiveId" clId="{E8DD96D8-D902-4706-8DB7-3A73718F995D}" dt="2022-07-14T15:30:06.930" v="2271" actId="1076"/>
        <pc:sldMkLst>
          <pc:docMk/>
          <pc:sldMk cId="1646013185" sldId="262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646013185" sldId="262"/>
            <ac:spMk id="2" creationId="{84268D18-600A-392A-4A71-792EF87401CC}"/>
          </ac:spMkLst>
        </pc:spChg>
        <pc:spChg chg="mod">
          <ac:chgData name="Dalton Clark" userId="c764201c5aeb4643" providerId="LiveId" clId="{E8DD96D8-D902-4706-8DB7-3A73718F995D}" dt="2022-07-14T15:29:45.761" v="2267" actId="255"/>
          <ac:spMkLst>
            <pc:docMk/>
            <pc:sldMk cId="1646013185" sldId="262"/>
            <ac:spMk id="3" creationId="{EF564036-10E3-9B73-C005-8312F61E1D3B}"/>
          </ac:spMkLst>
        </pc:spChg>
        <pc:spChg chg="add mod">
          <ac:chgData name="Dalton Clark" userId="c764201c5aeb4643" providerId="LiveId" clId="{E8DD96D8-D902-4706-8DB7-3A73718F995D}" dt="2022-07-14T15:30:06.930" v="2271" actId="1076"/>
          <ac:spMkLst>
            <pc:docMk/>
            <pc:sldMk cId="1646013185" sldId="262"/>
            <ac:spMk id="4" creationId="{26A1D309-3949-553F-A6AC-61A17DFB461A}"/>
          </ac:spMkLst>
        </pc:spChg>
        <pc:picChg chg="add mod">
          <ac:chgData name="Dalton Clark" userId="c764201c5aeb4643" providerId="LiveId" clId="{E8DD96D8-D902-4706-8DB7-3A73718F995D}" dt="2022-07-14T15:27:52.299" v="2255" actId="1076"/>
          <ac:picMkLst>
            <pc:docMk/>
            <pc:sldMk cId="1646013185" sldId="262"/>
            <ac:picMk id="2050" creationId="{8C367D02-A145-8BE8-1108-8E19482BA1FE}"/>
          </ac:picMkLst>
        </pc:picChg>
      </pc:sldChg>
      <pc:sldChg chg="modSp new mod">
        <pc:chgData name="Dalton Clark" userId="c764201c5aeb4643" providerId="LiveId" clId="{E8DD96D8-D902-4706-8DB7-3A73718F995D}" dt="2022-07-14T15:30:21.603" v="2272" actId="255"/>
        <pc:sldMkLst>
          <pc:docMk/>
          <pc:sldMk cId="2312891804" sldId="263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2312891804" sldId="263"/>
            <ac:spMk id="2" creationId="{F5100078-BBF9-3063-88D4-8400F31F97CA}"/>
          </ac:spMkLst>
        </pc:spChg>
        <pc:spChg chg="mod">
          <ac:chgData name="Dalton Clark" userId="c764201c5aeb4643" providerId="LiveId" clId="{E8DD96D8-D902-4706-8DB7-3A73718F995D}" dt="2022-07-14T15:30:21.603" v="2272" actId="255"/>
          <ac:spMkLst>
            <pc:docMk/>
            <pc:sldMk cId="2312891804" sldId="263"/>
            <ac:spMk id="3" creationId="{F4B49C95-CAE0-5B95-F314-F83874A3CD20}"/>
          </ac:spMkLst>
        </pc:spChg>
      </pc:sldChg>
      <pc:sldChg chg="addSp delSp modSp new mod">
        <pc:chgData name="Dalton Clark" userId="c764201c5aeb4643" providerId="LiveId" clId="{E8DD96D8-D902-4706-8DB7-3A73718F995D}" dt="2022-07-14T15:30:33.092" v="2274" actId="1076"/>
        <pc:sldMkLst>
          <pc:docMk/>
          <pc:sldMk cId="1403345263" sldId="264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403345263" sldId="264"/>
            <ac:spMk id="2" creationId="{A6A4C9E9-C42E-9CB7-6F22-11B3427462CA}"/>
          </ac:spMkLst>
        </pc:spChg>
        <pc:spChg chg="add del mod">
          <ac:chgData name="Dalton Clark" userId="c764201c5aeb4643" providerId="LiveId" clId="{E8DD96D8-D902-4706-8DB7-3A73718F995D}" dt="2022-07-14T15:30:27.998" v="2273" actId="255"/>
          <ac:spMkLst>
            <pc:docMk/>
            <pc:sldMk cId="1403345263" sldId="264"/>
            <ac:spMk id="3" creationId="{9145BD21-1E17-C13B-87BC-2E30208A10D7}"/>
          </ac:spMkLst>
        </pc:spChg>
        <pc:spChg chg="add del mod">
          <ac:chgData name="Dalton Clark" userId="c764201c5aeb4643" providerId="LiveId" clId="{E8DD96D8-D902-4706-8DB7-3A73718F995D}" dt="2022-07-14T15:05:59.839" v="1528" actId="21"/>
          <ac:spMkLst>
            <pc:docMk/>
            <pc:sldMk cId="1403345263" sldId="264"/>
            <ac:spMk id="4" creationId="{9FE0B70C-BEBD-F977-CE41-6B46A5E77A24}"/>
          </ac:spMkLst>
        </pc:spChg>
        <pc:picChg chg="add mod">
          <ac:chgData name="Dalton Clark" userId="c764201c5aeb4643" providerId="LiveId" clId="{E8DD96D8-D902-4706-8DB7-3A73718F995D}" dt="2022-07-14T15:30:33.092" v="2274" actId="1076"/>
          <ac:picMkLst>
            <pc:docMk/>
            <pc:sldMk cId="1403345263" sldId="264"/>
            <ac:picMk id="5" creationId="{A057B1C8-F9E2-2E41-3C21-E85148D65B0F}"/>
          </ac:picMkLst>
        </pc:picChg>
        <pc:picChg chg="add del mod">
          <ac:chgData name="Dalton Clark" userId="c764201c5aeb4643" providerId="LiveId" clId="{E8DD96D8-D902-4706-8DB7-3A73718F995D}" dt="2022-07-14T15:06:06.262" v="1535"/>
          <ac:picMkLst>
            <pc:docMk/>
            <pc:sldMk cId="1403345263" sldId="264"/>
            <ac:picMk id="3074" creationId="{90E16D42-1B40-A63A-CADE-EE937D0A6BF9}"/>
          </ac:picMkLst>
        </pc:picChg>
      </pc:sldChg>
      <pc:sldChg chg="addSp delSp modSp new mod">
        <pc:chgData name="Dalton Clark" userId="c764201c5aeb4643" providerId="LiveId" clId="{E8DD96D8-D902-4706-8DB7-3A73718F995D}" dt="2022-07-14T15:30:47.134" v="2275" actId="255"/>
        <pc:sldMkLst>
          <pc:docMk/>
          <pc:sldMk cId="1963670432" sldId="265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963670432" sldId="265"/>
            <ac:spMk id="2" creationId="{ED5A2E89-6C18-4A91-F4BD-C397E3398E46}"/>
          </ac:spMkLst>
        </pc:spChg>
        <pc:spChg chg="mod">
          <ac:chgData name="Dalton Clark" userId="c764201c5aeb4643" providerId="LiveId" clId="{E8DD96D8-D902-4706-8DB7-3A73718F995D}" dt="2022-07-14T15:30:47.134" v="2275" actId="255"/>
          <ac:spMkLst>
            <pc:docMk/>
            <pc:sldMk cId="1963670432" sldId="265"/>
            <ac:spMk id="3" creationId="{59D36D1E-E900-FF83-E8D1-5C634E492B39}"/>
          </ac:spMkLst>
        </pc:spChg>
        <pc:spChg chg="add del mod">
          <ac:chgData name="Dalton Clark" userId="c764201c5aeb4643" providerId="LiveId" clId="{E8DD96D8-D902-4706-8DB7-3A73718F995D}" dt="2022-07-14T15:27:41.699" v="2254" actId="1076"/>
          <ac:spMkLst>
            <pc:docMk/>
            <pc:sldMk cId="1963670432" sldId="265"/>
            <ac:spMk id="4" creationId="{6384E383-DC4E-A6E8-636C-40126CA446C4}"/>
          </ac:spMkLst>
        </pc:spChg>
        <pc:spChg chg="add mod">
          <ac:chgData name="Dalton Clark" userId="c764201c5aeb4643" providerId="LiveId" clId="{E8DD96D8-D902-4706-8DB7-3A73718F995D}" dt="2022-07-14T15:27:34.822" v="2253" actId="1076"/>
          <ac:spMkLst>
            <pc:docMk/>
            <pc:sldMk cId="1963670432" sldId="265"/>
            <ac:spMk id="5" creationId="{916A39F0-0553-F845-7028-AD1ECD1C7927}"/>
          </ac:spMkLst>
        </pc:spChg>
      </pc:sldChg>
      <pc:sldChg chg="modSp new mod">
        <pc:chgData name="Dalton Clark" userId="c764201c5aeb4643" providerId="LiveId" clId="{E8DD96D8-D902-4706-8DB7-3A73718F995D}" dt="2022-07-14T15:30:55.141" v="2276" actId="255"/>
        <pc:sldMkLst>
          <pc:docMk/>
          <pc:sldMk cId="1840970635" sldId="266"/>
        </pc:sldMkLst>
        <pc:spChg chg="mod">
          <ac:chgData name="Dalton Clark" userId="c764201c5aeb4643" providerId="LiveId" clId="{E8DD96D8-D902-4706-8DB7-3A73718F995D}" dt="2022-07-14T15:27:04.243" v="2249"/>
          <ac:spMkLst>
            <pc:docMk/>
            <pc:sldMk cId="1840970635" sldId="266"/>
            <ac:spMk id="2" creationId="{A47768DC-30F1-7E54-7FDA-224574C827DE}"/>
          </ac:spMkLst>
        </pc:spChg>
        <pc:spChg chg="mod">
          <ac:chgData name="Dalton Clark" userId="c764201c5aeb4643" providerId="LiveId" clId="{E8DD96D8-D902-4706-8DB7-3A73718F995D}" dt="2022-07-14T15:30:55.141" v="2276" actId="255"/>
          <ac:spMkLst>
            <pc:docMk/>
            <pc:sldMk cId="1840970635" sldId="266"/>
            <ac:spMk id="3" creationId="{AF58D4EA-02E2-4A7F-2FE6-775A6B925A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0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6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1F4F84B-31CD-4B43-A2D0-2088EA06E16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EF5A99-23C2-4F23-9A7C-554A7C5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bham1kumar/usedcar-data" TargetMode="External"/><Relationship Id="rId2" Type="http://schemas.openxmlformats.org/officeDocument/2006/relationships/hyperlink" Target="https://colab.research.google.com/drive/1UgtXbh3KCGwAe5_i4orbAn7tW12fPplm#scrollTo=n0QZ73VboDl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ubham1kumar/usedcar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7689-03C6-A8B6-91ED-58CF80903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III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8877-E1D3-2245-970B-3D382E673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Project: Analysis of Used Car Data</a:t>
            </a:r>
          </a:p>
          <a:p>
            <a:pPr>
              <a:lnSpc>
                <a:spcPct val="200000"/>
              </a:lnSpc>
            </a:pPr>
            <a:r>
              <a:rPr lang="en-US" dirty="0"/>
              <a:t>Presented By: Dalton Clark</a:t>
            </a:r>
          </a:p>
        </p:txBody>
      </p:sp>
    </p:spTree>
    <p:extLst>
      <p:ext uri="{BB962C8B-B14F-4D97-AF65-F5344CB8AC3E}">
        <p14:creationId xmlns:p14="http://schemas.microsoft.com/office/powerpoint/2010/main" val="33786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2E89-6C18-4A91-F4BD-C397E33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6D1E-E900-FF83-E8D1-5C634E49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Hypothesis 1 is supported. </a:t>
            </a:r>
            <a:r>
              <a:rPr lang="en-US" sz="2400" dirty="0"/>
              <a:t>There is a relatively strong negative correlation between the year and the miles a vehicle has. The older the vehicle, the more miles it will have. </a:t>
            </a:r>
          </a:p>
          <a:p>
            <a:r>
              <a:rPr lang="en-US" sz="2400" b="1" dirty="0"/>
              <a:t>Hypothesis 2 is rejected. </a:t>
            </a:r>
            <a:r>
              <a:rPr lang="en-US" sz="2400" dirty="0"/>
              <a:t>There is strong statistical evidence that the selling price of a vehicle is lower when sold by an individual than a dealer.</a:t>
            </a:r>
            <a:endParaRPr lang="en-US" sz="24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4E383-DC4E-A6E8-636C-40126CA446C4}"/>
              </a:ext>
            </a:extLst>
          </p:cNvPr>
          <p:cNvSpPr txBox="1"/>
          <p:nvPr/>
        </p:nvSpPr>
        <p:spPr>
          <a:xfrm>
            <a:off x="7935059" y="4995629"/>
            <a:ext cx="28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Click for </a:t>
            </a:r>
            <a:r>
              <a:rPr lang="en-US" dirty="0" err="1">
                <a:hlinkClick r:id="rId2"/>
              </a:rPr>
              <a:t>Colab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A39F0-0553-F845-7028-AD1ECD1C7927}"/>
              </a:ext>
            </a:extLst>
          </p:cNvPr>
          <p:cNvSpPr txBox="1"/>
          <p:nvPr/>
        </p:nvSpPr>
        <p:spPr>
          <a:xfrm>
            <a:off x="7935059" y="5433700"/>
            <a:ext cx="30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Click for Original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7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68DC-30F1-7E54-7FDA-224574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Findings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D4EA-02E2-4A7F-2FE6-775A6B92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Used car lots will be interested in knowing if older vehicles come with more miles.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They also will want to know if the prices of vehicles are significantly different if purchased from a dealer or an individual.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Knowing this will be helpful in decreasing cost when purchasing vehicles for the lot.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97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4D58-E249-1ED0-E654-0977317A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9EDC-636A-8F8D-B36D-6D10630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used for the analysis contains information on used cars from India ranging from 1994 to 2020. For original dataset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2400" dirty="0"/>
          </a:p>
          <a:p>
            <a:r>
              <a:rPr lang="en-US" sz="2400" dirty="0"/>
              <a:t>There are 7907 records across 17 fields. The fields that are relevant to this analysis are:</a:t>
            </a:r>
          </a:p>
          <a:p>
            <a:pPr lvl="1"/>
            <a:r>
              <a:rPr lang="en-US" sz="2400" dirty="0"/>
              <a:t>Km Driven</a:t>
            </a:r>
          </a:p>
          <a:p>
            <a:pPr lvl="1"/>
            <a:r>
              <a:rPr lang="en-US" sz="2400" dirty="0"/>
              <a:t>Year</a:t>
            </a:r>
          </a:p>
          <a:p>
            <a:pPr lvl="1"/>
            <a:r>
              <a:rPr lang="en-US" sz="2400" dirty="0"/>
              <a:t>Selling Price</a:t>
            </a:r>
          </a:p>
          <a:p>
            <a:pPr lvl="1"/>
            <a:r>
              <a:rPr lang="en-US" sz="2400" dirty="0"/>
              <a:t>Seller Type</a:t>
            </a:r>
          </a:p>
        </p:txBody>
      </p:sp>
    </p:spTree>
    <p:extLst>
      <p:ext uri="{BB962C8B-B14F-4D97-AF65-F5344CB8AC3E}">
        <p14:creationId xmlns:p14="http://schemas.microsoft.com/office/powerpoint/2010/main" val="1593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9E7-893A-8EE7-46B8-7A12EC2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19D1-F4AB-DA16-23B3-AA4D8E8D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my analysis I developed two questions that I want to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Is there a correlation between the year a vehicle was made and the number of miles on the car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Is there a significant difference in the selling price of a vehicle if it is sold by an individual or a dealer?</a:t>
            </a:r>
          </a:p>
        </p:txBody>
      </p:sp>
    </p:spTree>
    <p:extLst>
      <p:ext uri="{BB962C8B-B14F-4D97-AF65-F5344CB8AC3E}">
        <p14:creationId xmlns:p14="http://schemas.microsoft.com/office/powerpoint/2010/main" val="35776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B849-F8C9-BDAE-25A7-7A22B55A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DB8C-918B-8F18-E315-F195B0DA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two hypotheses that I have for my analysis are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There is a correlation between the year a vehicle was made and the number of miles on the vehicle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There is a significant difference between the selling price of a vehicle based on if it was sold by an individual or a dealer</a:t>
            </a:r>
          </a:p>
        </p:txBody>
      </p:sp>
    </p:spTree>
    <p:extLst>
      <p:ext uri="{BB962C8B-B14F-4D97-AF65-F5344CB8AC3E}">
        <p14:creationId xmlns:p14="http://schemas.microsoft.com/office/powerpoint/2010/main" val="11339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D12-986B-CAF1-A6A5-E5BBC9E6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hypotheses Will Be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DF3F-19F4-8612-A80F-216A50EF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first hypothesis, a scatterplot will be used to show the correlation between the year of the vehicle and the miles on the vehicles.</a:t>
            </a:r>
          </a:p>
          <a:p>
            <a:r>
              <a:rPr lang="en-US" sz="2400" dirty="0"/>
              <a:t>For the second hypothesis, a t-test will be conducted to show if there is a significant difference between the sale price of a vehicle based on the seller. </a:t>
            </a:r>
          </a:p>
        </p:txBody>
      </p:sp>
    </p:spTree>
    <p:extLst>
      <p:ext uri="{BB962C8B-B14F-4D97-AF65-F5344CB8AC3E}">
        <p14:creationId xmlns:p14="http://schemas.microsoft.com/office/powerpoint/2010/main" val="97366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5EB-A202-05A8-E170-91DD8E16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098B-7FC0-2759-19C1-93E8E770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9267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Before testing, I converted kilometers to miles under the field name miles driven.</a:t>
            </a:r>
          </a:p>
          <a:p>
            <a:r>
              <a:rPr lang="en-US" sz="2400" dirty="0"/>
              <a:t>Next, I created a scatterplot to visualize the correlation between the two variables. </a:t>
            </a:r>
          </a:p>
          <a:p>
            <a:r>
              <a:rPr lang="en-US" sz="2400" dirty="0"/>
              <a:t>I also calculated the correlation coefficient and p-value. The correlation coefficient is a value between -1 and 1, -1 being a strong negative correlation and 1 being a strong positive correlation. The smaller the p-value the greater the significance.</a:t>
            </a:r>
          </a:p>
        </p:txBody>
      </p:sp>
    </p:spTree>
    <p:extLst>
      <p:ext uri="{BB962C8B-B14F-4D97-AF65-F5344CB8AC3E}">
        <p14:creationId xmlns:p14="http://schemas.microsoft.com/office/powerpoint/2010/main" val="8489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8D18-600A-392A-4A71-792EF874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4036-10E3-9B73-C005-8312F61E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While the scatterplot shows a relatively moderate correlation, the correlation coefficient and p-value point towards a stronger correlation between miles driven and year made. 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367D02-A145-8BE8-1108-8E19482B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04" y="3542567"/>
            <a:ext cx="66294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A1D309-3949-553F-A6AC-61A17DFB461A}"/>
              </a:ext>
            </a:extLst>
          </p:cNvPr>
          <p:cNvSpPr txBox="1"/>
          <p:nvPr/>
        </p:nvSpPr>
        <p:spPr>
          <a:xfrm>
            <a:off x="410" y="3910317"/>
            <a:ext cx="4668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 Coefficient: - 0.42</a:t>
            </a:r>
          </a:p>
          <a:p>
            <a:r>
              <a:rPr lang="en-US" sz="2400" dirty="0"/>
              <a:t>P-Value: &gt; 0.05</a:t>
            </a:r>
          </a:p>
        </p:txBody>
      </p:sp>
    </p:spTree>
    <p:extLst>
      <p:ext uri="{BB962C8B-B14F-4D97-AF65-F5344CB8AC3E}">
        <p14:creationId xmlns:p14="http://schemas.microsoft.com/office/powerpoint/2010/main" val="16460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0078-BBF9-3063-88D4-8400F31F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9C95-CAE0-5B95-F314-F83874A3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hypothesis 2, an independent samples t-test was used to test if there is a significant difference in selling price if the seller is a dealer or an individual</a:t>
            </a:r>
          </a:p>
          <a:p>
            <a:r>
              <a:rPr lang="en-US" sz="2400" dirty="0"/>
              <a:t>A bar graph showing the mean price of the seller groups was made to visualize the difference in average price</a:t>
            </a:r>
          </a:p>
          <a:p>
            <a:r>
              <a:rPr lang="en-US" sz="2400" dirty="0"/>
              <a:t>Before conducting the t-test, a new field named Price is created, converting the selling price field from INR to USD. </a:t>
            </a:r>
          </a:p>
        </p:txBody>
      </p:sp>
    </p:spTree>
    <p:extLst>
      <p:ext uri="{BB962C8B-B14F-4D97-AF65-F5344CB8AC3E}">
        <p14:creationId xmlns:p14="http://schemas.microsoft.com/office/powerpoint/2010/main" val="231289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9E9-C42E-9CB7-6F22-11B34274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BD21-1E17-C13B-87BC-2E30208A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The smaller the p-value, the greater the statistical significance of the observed difference. The p value for the observed difference of the t-test is very small at 4.09 e-305 with a 95% level of confidence, indicating a significant difference. Therefore, there is sufficient evidence to reject the null hypothesis</a:t>
            </a:r>
          </a:p>
          <a:p>
            <a:r>
              <a:rPr lang="en-US" sz="2400" dirty="0">
                <a:solidFill>
                  <a:srgbClr val="212121"/>
                </a:solidFill>
              </a:rPr>
              <a:t>Mean Prices</a:t>
            </a:r>
          </a:p>
          <a:p>
            <a:pPr lvl="1"/>
            <a:r>
              <a:rPr lang="en-US" sz="2400" dirty="0">
                <a:solidFill>
                  <a:srgbClr val="212121"/>
                </a:solidFill>
              </a:rPr>
              <a:t>Individual: $6,600</a:t>
            </a:r>
          </a:p>
          <a:p>
            <a:pPr lvl="1"/>
            <a:r>
              <a:rPr lang="en-US" sz="2400" dirty="0">
                <a:solidFill>
                  <a:srgbClr val="212121"/>
                </a:solidFill>
              </a:rPr>
              <a:t>Dealer: $18,978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7B1C8-F9E2-2E41-3C21-E85148D6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53" y="3919536"/>
            <a:ext cx="4417402" cy="2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52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8160</TotalTime>
  <Words>633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Capstone III Presentation</vt:lpstr>
      <vt:lpstr>The Dataset</vt:lpstr>
      <vt:lpstr>Research Questions </vt:lpstr>
      <vt:lpstr>Hypotheses</vt:lpstr>
      <vt:lpstr>How The hypotheses Will Be Tested</vt:lpstr>
      <vt:lpstr>Hypothesis 1</vt:lpstr>
      <vt:lpstr>Hypothesis 1 Testing Results</vt:lpstr>
      <vt:lpstr>Hypothesis 2</vt:lpstr>
      <vt:lpstr>Hypothesis 2 Testing Results</vt:lpstr>
      <vt:lpstr>Testing Summary</vt:lpstr>
      <vt:lpstr>How Will The Findings Be Used?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III Presentation</dc:title>
  <dc:creator>Dalton Clark</dc:creator>
  <cp:lastModifiedBy>Dalton Clark</cp:lastModifiedBy>
  <cp:revision>1</cp:revision>
  <dcterms:created xsi:type="dcterms:W3CDTF">2022-07-08T23:30:26Z</dcterms:created>
  <dcterms:modified xsi:type="dcterms:W3CDTF">2022-07-14T15:30:56Z</dcterms:modified>
</cp:coreProperties>
</file>