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1" r:id="rId3"/>
    <p:sldId id="286" r:id="rId4"/>
    <p:sldId id="293" r:id="rId6"/>
    <p:sldId id="294" r:id="rId7"/>
    <p:sldId id="295" r:id="rId8"/>
    <p:sldId id="296" r:id="rId9"/>
    <p:sldId id="281" r:id="rId10"/>
    <p:sldId id="257" r:id="rId11"/>
    <p:sldId id="285" r:id="rId12"/>
    <p:sldId id="2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235fafe-e63c-464f-8732-bcf4a7a04e02}">
          <p14:sldIdLst>
            <p14:sldId id="271"/>
            <p14:sldId id="286"/>
            <p14:sldId id="293"/>
            <p14:sldId id="294"/>
            <p14:sldId id="295"/>
            <p14:sldId id="296"/>
            <p14:sldId id="281"/>
            <p14:sldId id="257"/>
            <p14:sldId id="285"/>
            <p14:sldId id="292"/>
          </p14:sldIdLst>
        </p14:section>
        <p14:section name="无标题节" id="{d37f11b2-3007-4d29-9889-14088f4dc1bc}">
          <p14:sldIdLst/>
        </p14:section>
        <p14:section name="无标题节" id="{209583ad-ced1-42ed-9fd2-462c6ea5e93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72895"/>
            <a:ext cx="10515600" cy="1325563"/>
          </a:xfrm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lang="en-US" altLang="zh-CN" sz="6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 </a:t>
            </a:r>
            <a:r>
              <a:rPr lang="zh-CN" altLang="en-US" sz="6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系统简介</a:t>
            </a:r>
            <a:endParaRPr lang="zh-CN" altLang="en-US" sz="6000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" y="3948430"/>
            <a:ext cx="10495915" cy="1948180"/>
          </a:xfrm>
        </p:spPr>
        <p:txBody>
          <a:bodyPr>
            <a:normAutofit fontScale="70000"/>
          </a:bodyPr>
          <a:p>
            <a:pPr marL="0" indent="0" algn="ctr">
              <a:buNone/>
            </a:pP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北大软件与网络安全重点实验室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晋商联合博创科技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sz="2400"/>
              <a:t>南湘浩  关志</a:t>
            </a:r>
            <a:endParaRPr lang="zh-CN" altLang="en-US" sz="2400"/>
          </a:p>
          <a:p>
            <a:pPr marL="0" indent="0" algn="ctr">
              <a:buNone/>
            </a:pPr>
            <a:r>
              <a:rPr lang="en-US" altLang="zh-CN" sz="2400"/>
              <a:t>2018.1</a:t>
            </a:r>
            <a:endParaRPr lang="en-US" altLang="zh-C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提问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</a:t>
            </a:r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en-US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CPK</a:t>
            </a:r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研究对象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691005"/>
            <a:ext cx="10994390" cy="4648200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 sz="4400"/>
              <a:t>  </a:t>
            </a:r>
            <a:r>
              <a:rPr lang="en-US" altLang="zh-CN" sz="4400">
                <a:solidFill>
                  <a:srgbClr val="C00000"/>
                </a:solidFill>
              </a:rPr>
              <a:t>         </a:t>
            </a:r>
            <a:r>
              <a:rPr lang="en-US" altLang="zh-CN">
                <a:solidFill>
                  <a:srgbClr val="C00000"/>
                </a:solidFill>
              </a:rPr>
              <a:t>    </a:t>
            </a:r>
            <a:r>
              <a:rPr lang="en-US" altLang="zh-CN"/>
              <a:t>                       </a:t>
            </a:r>
            <a:endParaRPr lang="zh-CN" altLang="en-US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/>
              <a:t>                                          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                                                      </a:t>
            </a:r>
            <a:endParaRPr lang="zh-CN" altLang="en-US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256280" y="2402205"/>
            <a:ext cx="5397500" cy="62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endCxn id="17" idx="0"/>
          </p:cNvCxnSpPr>
          <p:nvPr/>
        </p:nvCxnSpPr>
        <p:spPr>
          <a:xfrm flipH="1">
            <a:off x="3235325" y="2402205"/>
            <a:ext cx="20955" cy="796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8611235" y="2350770"/>
            <a:ext cx="6350" cy="890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16" idx="2"/>
          </p:cNvCxnSpPr>
          <p:nvPr/>
        </p:nvCxnSpPr>
        <p:spPr>
          <a:xfrm flipH="1">
            <a:off x="5890895" y="2110740"/>
            <a:ext cx="5080" cy="2813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16785" y="4022725"/>
            <a:ext cx="2099310" cy="38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217410" y="4102735"/>
            <a:ext cx="2592705" cy="7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56280" y="3634740"/>
            <a:ext cx="20320" cy="3879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8" idx="2"/>
          </p:cNvCxnSpPr>
          <p:nvPr/>
        </p:nvCxnSpPr>
        <p:spPr>
          <a:xfrm>
            <a:off x="8611235" y="3769360"/>
            <a:ext cx="6350" cy="3276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16785" y="4102735"/>
            <a:ext cx="8255" cy="2698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298315" y="4085590"/>
            <a:ext cx="17780" cy="226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168515" y="4102735"/>
            <a:ext cx="8255" cy="46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807575" y="4097020"/>
            <a:ext cx="2540" cy="4019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92675" y="1384935"/>
            <a:ext cx="2005965" cy="7258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网际空间</a:t>
            </a:r>
            <a:endParaRPr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2402205" y="3199130"/>
            <a:ext cx="1665605" cy="459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实体鉴别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 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53350" y="3310255"/>
            <a:ext cx="1715135" cy="4591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事件鉴别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56970" y="4297680"/>
            <a:ext cx="1879600" cy="56134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标识鉴别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65830" y="4321810"/>
            <a:ext cx="1682750" cy="51371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本体鉴别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60490" y="4372610"/>
            <a:ext cx="1655445" cy="49339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事前鉴别</a:t>
            </a:r>
            <a:endParaRPr lang="zh-CN" altLang="en-US" sz="28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13800" y="4345305"/>
            <a:ext cx="1655445" cy="49022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事后鉴别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4540" y="2898775"/>
            <a:ext cx="4835525" cy="344043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038215" y="2939415"/>
            <a:ext cx="4950460" cy="3399790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75970" y="3444875"/>
            <a:ext cx="2450465" cy="76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物联网</a:t>
            </a:r>
            <a:endParaRPr lang="zh-CN" altLang="en-US" sz="48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59780" y="3364230"/>
            <a:ext cx="2450465" cy="113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事联网</a:t>
            </a:r>
            <a:endParaRPr lang="zh-CN" altLang="en-US" sz="48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049145" y="5410835"/>
            <a:ext cx="2266950" cy="7048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静态实体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真实性证明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39965" y="5271135"/>
            <a:ext cx="2348230" cy="84455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动态实体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32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真实性证明</a:t>
            </a:r>
            <a:endParaRPr lang="zh-CN" altLang="en-US" sz="3200" b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CPK安全策略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我的安全我做主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自主可控，以主动管理取代被动防御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为国家提供网络安全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为民众提供交易安全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CPK网络形态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CPK鉴别网络是平面棋盘化逻辑网络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CPK网际空间由物联网和事联网构成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CPK虚拟连接是I </a:t>
            </a:r>
            <a:r>
              <a:rPr lang="en-US" altLang="zh-CN"/>
              <a:t>to </a:t>
            </a:r>
            <a:r>
              <a:rPr lang="zh-CN" altLang="en-US"/>
              <a:t>I的可证连接（标识到标识）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51305" y="4086860"/>
            <a:ext cx="97980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0" y="5183505"/>
            <a:ext cx="75501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16315" y="5183505"/>
            <a:ext cx="75501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终端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>
            <a:stCxn id="6" idx="3"/>
            <a:endCxn id="7" idx="1"/>
          </p:cNvCxnSpPr>
          <p:nvPr/>
        </p:nvCxnSpPr>
        <p:spPr>
          <a:xfrm>
            <a:off x="3025775" y="5433695"/>
            <a:ext cx="55905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6" idx="0"/>
          </p:cNvCxnSpPr>
          <p:nvPr/>
        </p:nvCxnSpPr>
        <p:spPr>
          <a:xfrm>
            <a:off x="2317115" y="4597400"/>
            <a:ext cx="331470" cy="5861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138285" y="4607560"/>
            <a:ext cx="336550" cy="58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08730" y="4417695"/>
            <a:ext cx="3289935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用户标识到用户标识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1760" y="5514975"/>
            <a:ext cx="3063875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地址标识到地址标识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5975" y="3907790"/>
            <a:ext cx="1869440" cy="4292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虚拟连接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4" idx="3"/>
            <a:endCxn id="5" idx="1"/>
          </p:cNvCxnSpPr>
          <p:nvPr/>
        </p:nvCxnSpPr>
        <p:spPr>
          <a:xfrm>
            <a:off x="2531110" y="4337050"/>
            <a:ext cx="6754495" cy="0"/>
          </a:xfrm>
          <a:prstGeom prst="straightConnector1">
            <a:avLst/>
          </a:prstGeom>
          <a:ln w="381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285605" y="4019550"/>
            <a:ext cx="97980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CPK可证功能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为网络提供可证链接（防非法接入）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为交易提供可证支付（支付和结账）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为办公提供可证文电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为内核提供可证操作（双内核操作）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为防伪提供可证标签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CPK安全措施</a:t>
            </a:r>
            <a:endParaRPr lang="zh-CN" altLang="en-US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以基于证据的真值逻辑取代基于模型的相信逻辑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以鉴别的客观性取代认证的主观性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以证明链取代信任链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以当场鉴别取代登录机制，阻断信任转移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以接入协议取代口令认证，防止非法接入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以里、外鉴别实现实体鉴别（本体和标识）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以前、后鉴别实现事件鉴别（事前与事后）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sz="4000" b="1">
                <a:latin typeface="Microsoft YaHei UI" panose="020B0503020204020204" charset="-122"/>
                <a:ea typeface="Microsoft YaHei UI" panose="020B0503020204020204" charset="-122"/>
              </a:rPr>
              <a:t>基本技术</a:t>
            </a:r>
            <a:endParaRPr lang="zh-CN" altLang="en-US" sz="4000" b="1"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6565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组合公钥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/>
              <a:t>     基于标识的公钥机制，提供数字签名和密钥加密功能，解决标识鉴别难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题，鉴别规模可到</a:t>
            </a:r>
            <a:r>
              <a:rPr lang="en-US" altLang="zh-CN"/>
              <a:t>10</a:t>
            </a:r>
            <a:r>
              <a:rPr lang="en-US" altLang="zh-CN" baseline="30000"/>
              <a:t>48</a:t>
            </a:r>
            <a:endParaRPr lang="en-US" altLang="zh-CN" baseline="30000"/>
          </a:p>
          <a:p>
            <a:pPr marL="0" indent="0">
              <a:buNone/>
            </a:pP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2. 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真值逻辑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/>
              <a:t>     基于证据的真值逻辑，证明物联网实体的真实性，也能证明事联网事件的真实性。</a:t>
            </a:r>
            <a:endParaRPr lang="zh-CN" altLang="en-US"/>
          </a:p>
          <a:p>
            <a:pPr marL="0" indent="0">
              <a:buNone/>
            </a:pPr>
            <a:r>
              <a:rPr lang="en-US" altLang="zh-CN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3. CPK 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虚拟网络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/>
              <a:t>     标识到标识（</a:t>
            </a:r>
            <a:r>
              <a:rPr lang="en-US" altLang="zh-CN"/>
              <a:t>I to I</a:t>
            </a:r>
            <a:r>
              <a:rPr lang="zh-CN" altLang="en-US"/>
              <a:t>）的虚拟网络，构建自主可控事联网，解决网际空间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信息安全，包括通信、交易、防伪、内核等安全管理。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sz="4000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基础产品</a:t>
            </a:r>
            <a:endParaRPr lang="zh-CN" altLang="en-US" sz="4000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83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       CPK-chip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CPK-soft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可选：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/>
              <a:t>密钥长度：</a:t>
            </a:r>
            <a:r>
              <a:rPr lang="en-US" altLang="zh-CN"/>
              <a:t>64--256</a:t>
            </a:r>
            <a:r>
              <a:rPr lang="zh-CN" altLang="en-US"/>
              <a:t>可选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签名长度：</a:t>
            </a:r>
            <a:r>
              <a:rPr lang="en-US" altLang="zh-CN"/>
              <a:t>12B--37B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/>
              <a:t>CPK-chip</a:t>
            </a:r>
            <a:r>
              <a:rPr lang="zh-CN" altLang="en-US"/>
              <a:t>和</a:t>
            </a:r>
            <a:r>
              <a:rPr lang="en-US" altLang="zh-CN"/>
              <a:t>CPK-soft</a:t>
            </a:r>
            <a:r>
              <a:rPr lang="zh-CN" altLang="en-US"/>
              <a:t>互相兼容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r>
              <a:rPr lang="en-US" altLang="zh-CN">
                <a:ea typeface="微软雅黑" panose="020B0503020204020204" charset="-122"/>
              </a:rPr>
              <a:t>CPK-soft: </a:t>
            </a:r>
            <a:r>
              <a:rPr lang="zh-CN" altLang="en-US"/>
              <a:t>免费下载，自动安装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CPK-chip: </a:t>
            </a:r>
            <a:r>
              <a:rPr lang="zh-CN" altLang="en-US"/>
              <a:t>网购，自动安装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支持系统：</a:t>
            </a:r>
            <a:r>
              <a:rPr lang="en-US" altLang="zh-CN" sz="2400" b="1"/>
              <a:t>Windows </a:t>
            </a:r>
            <a:r>
              <a:rPr lang="zh-CN" altLang="en-US" sz="2400"/>
              <a:t> </a:t>
            </a:r>
            <a:r>
              <a:rPr lang="en-US" altLang="zh-CN" sz="2400" b="1"/>
              <a:t>Android</a:t>
            </a:r>
            <a:endParaRPr lang="en-US" altLang="zh-CN" sz="2400" b="1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          网上密钥管理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CPK</a:t>
            </a: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主要应用</a:t>
            </a:r>
            <a:endParaRPr lang="zh-CN" altLang="en-US" b="1">
              <a:solidFill>
                <a:srgbClr val="002060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750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可证链接：</a:t>
            </a:r>
            <a:r>
              <a:rPr lang="zh-CN" altLang="en-US" sz="2400"/>
              <a:t>因特网、移动网、物联网、事联网可证链接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              为数据提供密钥加密</a:t>
            </a:r>
            <a:r>
              <a:rPr lang="en-US" altLang="zh-CN" sz="2400"/>
              <a:t>/</a:t>
            </a:r>
            <a:r>
              <a:rPr lang="zh-CN" altLang="en-US" sz="2400"/>
              <a:t>脱密服务；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防伪标签：</a:t>
            </a:r>
            <a:r>
              <a:rPr lang="zh-CN" altLang="en-US" sz="2400">
                <a:solidFill>
                  <a:schemeClr val="tx1"/>
                </a:solidFill>
                <a:latin typeface="+mn-ea"/>
                <a:sym typeface="+mn-ea"/>
              </a:rPr>
              <a:t>纵向证明链和横向证明链</a:t>
            </a:r>
            <a:endParaRPr lang="zh-CN" altLang="en-US" sz="2400">
              <a:solidFill>
                <a:schemeClr val="tx1"/>
              </a:solidFill>
              <a:latin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双核计算：</a:t>
            </a:r>
            <a:r>
              <a:rPr lang="zh-CN" altLang="en-US" sz="2400">
                <a:latin typeface="+mn-ea"/>
              </a:rPr>
              <a:t>原内核继续管理软件的正常运行；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</a:rPr>
              <a:t>            </a:t>
            </a:r>
            <a:r>
              <a:rPr lang="en-US" altLang="zh-CN" sz="2400">
                <a:latin typeface="+mn-ea"/>
              </a:rPr>
              <a:t>CPK</a:t>
            </a:r>
            <a:r>
              <a:rPr lang="zh-CN" altLang="en-US" sz="2400">
                <a:latin typeface="+mn-ea"/>
              </a:rPr>
              <a:t>内核管理软件的真伪；（商标化软件）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2060"/>
                </a:solidFill>
                <a:latin typeface="Microsoft YaHei UI" panose="020B0503020204020204" charset="-122"/>
                <a:ea typeface="Microsoft YaHei UI" panose="020B0503020204020204" charset="-122"/>
              </a:rPr>
              <a:t>数字户币：</a:t>
            </a:r>
            <a:r>
              <a:rPr lang="zh-CN" altLang="en-US" sz="2400"/>
              <a:t>数字户币在市面流通和网络流通；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                    </a:t>
            </a:r>
            <a:r>
              <a:rPr lang="zh-CN" altLang="en-US" sz="2400">
                <a:sym typeface="+mn-ea"/>
              </a:rPr>
              <a:t>数字户币</a:t>
            </a:r>
            <a:r>
              <a:rPr lang="zh-CN" altLang="en-US" sz="2400"/>
              <a:t>不怕被窃、不怕遗失 </a:t>
            </a:r>
            <a:r>
              <a:rPr lang="zh-CN" altLang="en-US"/>
              <a:t>  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演示</Application>
  <PresentationFormat>宽屏</PresentationFormat>
  <Paragraphs>122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微软雅黑</vt:lpstr>
      <vt:lpstr>Calibri</vt:lpstr>
      <vt:lpstr>Arial Unicode MS</vt:lpstr>
      <vt:lpstr>Calibri Light</vt:lpstr>
      <vt:lpstr>Office 主题</vt:lpstr>
      <vt:lpstr>CPK 系统简介</vt:lpstr>
      <vt:lpstr>CPK研究对象</vt:lpstr>
      <vt:lpstr>CPK安全策略</vt:lpstr>
      <vt:lpstr>CPK网络形态</vt:lpstr>
      <vt:lpstr>CPK可证功能</vt:lpstr>
      <vt:lpstr>CPK安全措施</vt:lpstr>
      <vt:lpstr>CPK基本技术</vt:lpstr>
      <vt:lpstr>CPK基础产品</vt:lpstr>
      <vt:lpstr>CPK主要应用</vt:lpstr>
      <vt:lpstr>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南相浩</cp:lastModifiedBy>
  <cp:revision>184</cp:revision>
  <dcterms:created xsi:type="dcterms:W3CDTF">2015-05-05T08:02:00Z</dcterms:created>
  <dcterms:modified xsi:type="dcterms:W3CDTF">2018-01-17T23:31:37Z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