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1" r:id="rId3"/>
    <p:sldId id="286" r:id="rId4"/>
    <p:sldId id="281" r:id="rId6"/>
    <p:sldId id="294" r:id="rId7"/>
    <p:sldId id="295" r:id="rId8"/>
    <p:sldId id="296" r:id="rId9"/>
    <p:sldId id="257" r:id="rId10"/>
    <p:sldId id="285" r:id="rId11"/>
    <p:sldId id="29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235fafe-e63c-464f-8732-bcf4a7a04e02}">
          <p14:sldIdLst>
            <p14:sldId id="271"/>
            <p14:sldId id="286"/>
            <p14:sldId id="281"/>
            <p14:sldId id="294"/>
            <p14:sldId id="295"/>
            <p14:sldId id="296"/>
            <p14:sldId id="257"/>
            <p14:sldId id="285"/>
            <p14:sldId id="292"/>
          </p14:sldIdLst>
        </p14:section>
        <p14:section name="无标题节" id="{d37f11b2-3007-4d29-9889-14088f4dc1bc}">
          <p14:sldIdLst/>
        </p14:section>
        <p14:section name="无标题节" id="{209583ad-ced1-42ed-9fd2-462c6ea5e93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72895"/>
            <a:ext cx="10515600" cy="1325563"/>
          </a:xfrm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lang="en-US" altLang="zh-CN" sz="6000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CPK </a:t>
            </a:r>
            <a:r>
              <a:rPr lang="zh-CN" altLang="en-US" sz="6000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系统简介</a:t>
            </a:r>
            <a:endParaRPr lang="zh-CN" altLang="en-US" sz="6000" b="1">
              <a:solidFill>
                <a:srgbClr val="002060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670" y="3948430"/>
            <a:ext cx="10495915" cy="1948180"/>
          </a:xfrm>
        </p:spPr>
        <p:txBody>
          <a:bodyPr>
            <a:normAutofit fontScale="70000"/>
          </a:bodyPr>
          <a:p>
            <a:pPr marL="0" indent="0" algn="ctr">
              <a:buNone/>
            </a:pP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北大软件与网络安全重点实验室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晋商联合博创科技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>
              <a:buNone/>
            </a:pPr>
            <a:r>
              <a:rPr lang="zh-CN" altLang="en-US" sz="2400"/>
              <a:t>南湘浩  关志</a:t>
            </a:r>
            <a:endParaRPr lang="zh-CN" altLang="en-US" sz="2400"/>
          </a:p>
          <a:p>
            <a:pPr marL="0" indent="0" algn="ctr">
              <a:buNone/>
            </a:pPr>
            <a:r>
              <a:rPr lang="en-US" altLang="zh-CN" sz="2400"/>
              <a:t>2018.1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CPK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研究范畴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691005"/>
            <a:ext cx="10994390" cy="4648200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  </a:t>
            </a:r>
            <a:r>
              <a:rPr lang="en-US" altLang="zh-CN" sz="4400"/>
              <a:t>  </a:t>
            </a:r>
            <a:r>
              <a:rPr lang="en-US" altLang="zh-CN" sz="4400">
                <a:solidFill>
                  <a:srgbClr val="C00000"/>
                </a:solidFill>
              </a:rPr>
              <a:t>         </a:t>
            </a:r>
            <a:r>
              <a:rPr lang="en-US" altLang="zh-CN">
                <a:solidFill>
                  <a:srgbClr val="C00000"/>
                </a:solidFill>
              </a:rPr>
              <a:t>    </a:t>
            </a:r>
            <a:r>
              <a:rPr lang="en-US" altLang="zh-CN"/>
              <a:t>                       </a:t>
            </a:r>
            <a:endParaRPr lang="zh-CN" altLang="en-US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/>
              <a:t>                                           </a:t>
            </a:r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                </a:t>
            </a:r>
            <a:endParaRPr lang="zh-CN" altLang="en-US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256280" y="2402205"/>
            <a:ext cx="5397500" cy="62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17" idx="0"/>
          </p:cNvCxnSpPr>
          <p:nvPr/>
        </p:nvCxnSpPr>
        <p:spPr>
          <a:xfrm flipH="1">
            <a:off x="3267075" y="2508885"/>
            <a:ext cx="20320" cy="4768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8607425" y="2350770"/>
            <a:ext cx="10160" cy="587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16" idx="2"/>
          </p:cNvCxnSpPr>
          <p:nvPr/>
        </p:nvCxnSpPr>
        <p:spPr>
          <a:xfrm flipH="1">
            <a:off x="5923915" y="2110740"/>
            <a:ext cx="5080" cy="2813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232660" y="3807460"/>
            <a:ext cx="2099310" cy="3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218045" y="3752215"/>
            <a:ext cx="2592705" cy="76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267075" y="3399790"/>
            <a:ext cx="10160" cy="478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604885" y="3364230"/>
            <a:ext cx="6350" cy="327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214880" y="3878580"/>
            <a:ext cx="17780" cy="4171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20" idx="0"/>
          </p:cNvCxnSpPr>
          <p:nvPr/>
        </p:nvCxnSpPr>
        <p:spPr>
          <a:xfrm flipH="1">
            <a:off x="4307205" y="3867150"/>
            <a:ext cx="31750" cy="454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8045" y="3807460"/>
            <a:ext cx="8255" cy="46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771380" y="3759835"/>
            <a:ext cx="10160" cy="510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925695" y="1384935"/>
            <a:ext cx="2005965" cy="72580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rgbClr val="002060"/>
                </a:solidFill>
                <a:sym typeface="+mn-ea"/>
              </a:rPr>
              <a:t> </a:t>
            </a:r>
            <a:r>
              <a:rPr lang="zh-CN" altLang="en-US" sz="32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网际空间</a:t>
            </a:r>
            <a:endParaRPr lang="zh-CN" altLang="en-US" sz="3200"/>
          </a:p>
        </p:txBody>
      </p:sp>
      <p:sp>
        <p:nvSpPr>
          <p:cNvPr id="17" name="矩形 16"/>
          <p:cNvSpPr/>
          <p:nvPr/>
        </p:nvSpPr>
        <p:spPr>
          <a:xfrm>
            <a:off x="2433955" y="2985770"/>
            <a:ext cx="1665605" cy="45910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实体鉴别</a:t>
            </a:r>
            <a:r>
              <a:rPr lang="zh-CN" altLang="en-US" sz="2800">
                <a:solidFill>
                  <a:srgbClr val="002060"/>
                </a:solidFill>
                <a:sym typeface="+mn-ea"/>
              </a:rPr>
              <a:t> 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855585" y="2905125"/>
            <a:ext cx="1715135" cy="45910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事件鉴别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56970" y="4297680"/>
            <a:ext cx="1879600" cy="56134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标识鉴别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465830" y="4321810"/>
            <a:ext cx="1682750" cy="51371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本体鉴别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08750" y="4270375"/>
            <a:ext cx="1655445" cy="49339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事前鉴别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54440" y="4266565"/>
            <a:ext cx="1655445" cy="49022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事后鉴别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24535" y="2675255"/>
            <a:ext cx="5146040" cy="3858260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024880" y="2602865"/>
            <a:ext cx="5195570" cy="3930650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6105" y="3444875"/>
            <a:ext cx="2450465" cy="76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8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物联网</a:t>
            </a:r>
            <a:endParaRPr lang="zh-CN" altLang="en-US" sz="48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54440" y="3188970"/>
            <a:ext cx="2450465" cy="113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8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事联网</a:t>
            </a:r>
            <a:endParaRPr lang="zh-CN" altLang="en-US" sz="48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65020" y="5340985"/>
            <a:ext cx="2266950" cy="7048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静态实体</a:t>
            </a:r>
            <a:endParaRPr lang="zh-CN" altLang="en-US" sz="32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32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真实性证明</a:t>
            </a:r>
            <a:endParaRPr lang="zh-CN" altLang="en-US" sz="32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40600" y="5138420"/>
            <a:ext cx="2348230" cy="8445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动态实体</a:t>
            </a:r>
            <a:endParaRPr lang="zh-CN" altLang="en-US" sz="32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32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真实性证明</a:t>
            </a:r>
            <a:endParaRPr lang="zh-CN" altLang="en-US" sz="32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 b="1">
                <a:latin typeface="Microsoft YaHei UI" panose="020B0503020204020204" charset="-122"/>
                <a:ea typeface="Microsoft YaHei UI" panose="020B0503020204020204" charset="-122"/>
              </a:rPr>
              <a:t>CPK</a:t>
            </a:r>
            <a:r>
              <a:rPr lang="zh-CN" altLang="en-US" sz="4000" b="1">
                <a:latin typeface="Microsoft YaHei UI" panose="020B0503020204020204" charset="-122"/>
                <a:ea typeface="Microsoft YaHei UI" panose="020B0503020204020204" charset="-122"/>
              </a:rPr>
              <a:t>基本技术</a:t>
            </a:r>
            <a:endParaRPr lang="zh-CN" altLang="en-US" sz="4000" b="1"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235" y="2213610"/>
            <a:ext cx="10616565" cy="337185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CPK </a:t>
            </a:r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组合公钥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/>
              <a:t>基于标识的公钥机制，提供数字签名和密钥加密功能，解决标识鉴别难题，鉴别规模可到</a:t>
            </a:r>
            <a:r>
              <a:rPr lang="en-US" altLang="zh-CN"/>
              <a:t>10</a:t>
            </a:r>
            <a:r>
              <a:rPr lang="en-US" altLang="zh-CN" baseline="30000"/>
              <a:t>48</a:t>
            </a:r>
            <a:endParaRPr lang="en-US" altLang="zh-CN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CPK </a:t>
            </a:r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真值逻辑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/>
              <a:t>基于证据的真值逻辑，证明物联网实体的真实性，也能证明事联网事件的真实性。</a:t>
            </a:r>
            <a:endParaRPr lang="en-US" altLang="zh-CN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CPK </a:t>
            </a:r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虚拟网络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/>
              <a:t>标识到标识（</a:t>
            </a:r>
            <a:r>
              <a:rPr lang="en-US" altLang="zh-CN"/>
              <a:t>I to I</a:t>
            </a:r>
            <a:r>
              <a:rPr lang="zh-CN" altLang="en-US"/>
              <a:t>）的虚拟网络，构建自主可控事联网，解决网际空间信息安全，包括通信、交易、防伪、内核等安全管理。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CPK虚拟网络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CPK鉴别网络是平面棋盘化逻辑网络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CPK网际空间由物联网和事联网构成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CPK虚拟连接是I </a:t>
            </a:r>
            <a:r>
              <a:rPr lang="en-US" altLang="zh-CN"/>
              <a:t>to </a:t>
            </a:r>
            <a:r>
              <a:rPr lang="zh-CN" altLang="en-US"/>
              <a:t>I的可证连接（标识到标识）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68780" y="3769360"/>
            <a:ext cx="97980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0760" y="5183505"/>
            <a:ext cx="75501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终端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16315" y="5183505"/>
            <a:ext cx="75501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终端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>
            <a:stCxn id="6" idx="3"/>
            <a:endCxn id="7" idx="1"/>
          </p:cNvCxnSpPr>
          <p:nvPr/>
        </p:nvCxnSpPr>
        <p:spPr>
          <a:xfrm>
            <a:off x="3025775" y="5433695"/>
            <a:ext cx="559054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2"/>
            <a:endCxn id="6" idx="0"/>
          </p:cNvCxnSpPr>
          <p:nvPr/>
        </p:nvCxnSpPr>
        <p:spPr>
          <a:xfrm>
            <a:off x="2159000" y="4269740"/>
            <a:ext cx="489585" cy="9137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6" idx="2"/>
          </p:cNvCxnSpPr>
          <p:nvPr/>
        </p:nvCxnSpPr>
        <p:spPr>
          <a:xfrm flipH="1">
            <a:off x="9138285" y="4215765"/>
            <a:ext cx="490220" cy="9740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08730" y="4032885"/>
            <a:ext cx="3289935" cy="4292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用户标识到用户标识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21760" y="5514975"/>
            <a:ext cx="3063875" cy="4292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地址标识到地址标识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97730" y="3536315"/>
            <a:ext cx="1869440" cy="4292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虚拟连接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endCxn id="16" idx="1"/>
          </p:cNvCxnSpPr>
          <p:nvPr/>
        </p:nvCxnSpPr>
        <p:spPr>
          <a:xfrm flipV="1">
            <a:off x="2383790" y="3965575"/>
            <a:ext cx="6754495" cy="67310"/>
          </a:xfrm>
          <a:prstGeom prst="straightConnector1">
            <a:avLst/>
          </a:prstGeom>
          <a:ln w="381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138285" y="3715385"/>
            <a:ext cx="97980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97730" y="5004435"/>
            <a:ext cx="1869440" cy="4292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物理连接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CPK可证功能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为</a:t>
            </a:r>
            <a:r>
              <a:rPr lang="zh-CN" altLang="en-US" b="1">
                <a:solidFill>
                  <a:srgbClr val="FF0000"/>
                </a:solidFill>
              </a:rPr>
              <a:t>网络</a:t>
            </a:r>
            <a:r>
              <a:rPr lang="zh-CN" altLang="en-US"/>
              <a:t>提供可证链接（防非法接入）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</a:t>
            </a:r>
            <a:r>
              <a:rPr lang="zh-CN" altLang="en-US" b="1">
                <a:solidFill>
                  <a:srgbClr val="FF0000"/>
                </a:solidFill>
              </a:rPr>
              <a:t>交易</a:t>
            </a:r>
            <a:r>
              <a:rPr lang="zh-CN" altLang="en-US"/>
              <a:t>提供可证支付（支付和结账）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</a:t>
            </a:r>
            <a:r>
              <a:rPr lang="zh-CN" altLang="en-US" b="1">
                <a:solidFill>
                  <a:srgbClr val="FF0000"/>
                </a:solidFill>
              </a:rPr>
              <a:t>办公</a:t>
            </a:r>
            <a:r>
              <a:rPr lang="zh-CN" altLang="en-US"/>
              <a:t>提供可证文电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</a:t>
            </a:r>
            <a:r>
              <a:rPr lang="zh-CN" altLang="en-US" b="1">
                <a:solidFill>
                  <a:srgbClr val="FF0000"/>
                </a:solidFill>
              </a:rPr>
              <a:t>内核</a:t>
            </a:r>
            <a:r>
              <a:rPr lang="zh-CN" altLang="en-US"/>
              <a:t>提供可证操作（双内核操作）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</a:t>
            </a:r>
            <a:r>
              <a:rPr lang="zh-CN" altLang="en-US" b="1">
                <a:solidFill>
                  <a:srgbClr val="FF0000"/>
                </a:solidFill>
              </a:rPr>
              <a:t>防伪</a:t>
            </a:r>
            <a:r>
              <a:rPr lang="zh-CN" altLang="en-US"/>
              <a:t>提供可证标签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CPK安全措施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以</a:t>
            </a:r>
            <a:r>
              <a:rPr lang="zh-CN" alt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基于证据</a:t>
            </a:r>
            <a:r>
              <a:rPr lang="zh-CN" altLang="en-US"/>
              <a:t>的真值逻辑取代基于模型的相信逻辑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</a:t>
            </a:r>
            <a:r>
              <a:rPr lang="zh-CN" alt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鉴别的客观性</a:t>
            </a:r>
            <a:r>
              <a:rPr lang="zh-CN" altLang="en-US"/>
              <a:t>取代认证的主观性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</a:t>
            </a:r>
            <a:r>
              <a:rPr lang="zh-CN" alt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证据链</a:t>
            </a:r>
            <a:r>
              <a:rPr lang="zh-CN" altLang="en-US"/>
              <a:t>取代信任链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</a:t>
            </a:r>
            <a:r>
              <a:rPr lang="zh-CN" alt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当场鉴别</a:t>
            </a:r>
            <a:r>
              <a:rPr lang="zh-CN" altLang="en-US"/>
              <a:t>取代登录机制，阻断信任转移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</a:t>
            </a:r>
            <a:r>
              <a:rPr lang="zh-CN" alt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签名协议</a:t>
            </a:r>
            <a:r>
              <a:rPr lang="zh-CN" altLang="en-US"/>
              <a:t>取代口令认证，防止非法接入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</a:t>
            </a:r>
            <a:r>
              <a:rPr lang="zh-CN" alt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里、外鉴别</a:t>
            </a:r>
            <a:r>
              <a:rPr lang="zh-CN" altLang="en-US"/>
              <a:t>实现实体鉴别（本体和标识）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</a:t>
            </a:r>
            <a:r>
              <a:rPr lang="zh-CN" alt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前、后鉴别</a:t>
            </a:r>
            <a:r>
              <a:rPr lang="zh-CN" altLang="en-US"/>
              <a:t>实现事件鉴别（事前与事后）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CPK</a:t>
            </a:r>
            <a:r>
              <a:rPr lang="zh-CN" altLang="en-US" sz="4000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服务模式</a:t>
            </a:r>
            <a:endParaRPr lang="zh-CN" altLang="en-US" sz="4000" b="1">
              <a:solidFill>
                <a:srgbClr val="002060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5830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      CPK-chip:  </a:t>
            </a:r>
            <a:r>
              <a:rPr lang="zh-CN" altLang="en-US">
                <a:sym typeface="+mn-ea"/>
              </a:rPr>
              <a:t>网购，自动安装  （节省系统开销）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CPK-soft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>
                <a:sym typeface="+mn-ea"/>
              </a:rPr>
              <a:t>下载，自动安装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      密钥长度</a:t>
            </a:r>
            <a:r>
              <a:rPr lang="zh-CN" altLang="en-US"/>
              <a:t>：</a:t>
            </a:r>
            <a:r>
              <a:rPr lang="en-US" altLang="zh-CN"/>
              <a:t>64b(</a:t>
            </a:r>
            <a:r>
              <a:rPr lang="zh-CN" altLang="en-US"/>
              <a:t>防伪</a:t>
            </a:r>
            <a:r>
              <a:rPr lang="en-US" altLang="zh-CN"/>
              <a:t>/</a:t>
            </a:r>
            <a:r>
              <a:rPr lang="zh-CN" altLang="en-US"/>
              <a:t>软件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112b(</a:t>
            </a:r>
            <a:r>
              <a:rPr lang="zh-CN" altLang="en-US"/>
              <a:t>通信</a:t>
            </a:r>
            <a:r>
              <a:rPr lang="en-US" altLang="zh-CN"/>
              <a:t>/</a:t>
            </a:r>
            <a:r>
              <a:rPr lang="zh-CN" altLang="en-US"/>
              <a:t>支付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160b (</a:t>
            </a:r>
            <a:r>
              <a:rPr lang="zh-CN" altLang="en-US"/>
              <a:t>办公</a:t>
            </a:r>
            <a:r>
              <a:rPr lang="en-US" altLang="zh-CN"/>
              <a:t>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签名长度</a:t>
            </a:r>
            <a:r>
              <a:rPr lang="zh-CN" altLang="en-US"/>
              <a:t>：</a:t>
            </a:r>
            <a:r>
              <a:rPr lang="en-US" altLang="zh-CN"/>
              <a:t>12B</a:t>
            </a:r>
            <a:r>
              <a:rPr lang="zh-CN" altLang="en-US"/>
              <a:t>，</a:t>
            </a:r>
            <a:r>
              <a:rPr lang="en-US" altLang="zh-CN"/>
              <a:t>19B</a:t>
            </a:r>
            <a:r>
              <a:rPr lang="zh-CN" altLang="en-US"/>
              <a:t>，</a:t>
            </a:r>
            <a:r>
              <a:rPr lang="en-US" altLang="zh-CN"/>
              <a:t>25B</a:t>
            </a:r>
            <a:r>
              <a:rPr lang="zh-CN" altLang="en-US"/>
              <a:t>                    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密钥管理</a:t>
            </a:r>
            <a:r>
              <a:rPr lang="zh-CN" altLang="en-US">
                <a:sym typeface="+mn-ea"/>
              </a:rPr>
              <a:t>：网上申请，网上分发，自动安装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  免费使用</a:t>
            </a:r>
            <a:r>
              <a:rPr lang="zh-CN" altLang="en-US"/>
              <a:t>：数据加密，防伪验证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支持系统</a:t>
            </a:r>
            <a:r>
              <a:rPr lang="zh-CN" altLang="en-US"/>
              <a:t>：</a:t>
            </a:r>
            <a:r>
              <a:rPr lang="en-US" altLang="zh-CN" sz="2400" b="1"/>
              <a:t>Windows </a:t>
            </a:r>
            <a:r>
              <a:rPr lang="zh-CN" altLang="en-US" sz="2400"/>
              <a:t> </a:t>
            </a:r>
            <a:r>
              <a:rPr lang="en-US" altLang="zh-CN" sz="2400" b="1"/>
              <a:t>Android</a:t>
            </a:r>
            <a:endParaRPr lang="en-US" altLang="zh-CN" sz="2400" b="1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         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CPK</a:t>
            </a:r>
            <a:r>
              <a:rPr lang="zh-CN" altLang="en-US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主要应用</a:t>
            </a:r>
            <a:endParaRPr lang="zh-CN" altLang="en-US" b="1">
              <a:solidFill>
                <a:srgbClr val="002060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1750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可证链接：</a:t>
            </a:r>
            <a:r>
              <a:rPr lang="zh-CN" altLang="en-US" sz="2400"/>
              <a:t>因特网</a:t>
            </a:r>
            <a:r>
              <a:rPr lang="en-US" altLang="zh-CN" sz="2400"/>
              <a:t>(IP)</a:t>
            </a:r>
            <a:r>
              <a:rPr lang="zh-CN" altLang="en-US" sz="2400"/>
              <a:t>、移动网、物联网、事联网等可证链接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防伪标签：</a:t>
            </a:r>
            <a:r>
              <a:rPr lang="zh-CN" altLang="en-US" sz="2400">
                <a:solidFill>
                  <a:schemeClr val="tx1"/>
                </a:solidFill>
                <a:latin typeface="+mn-ea"/>
                <a:sym typeface="+mn-ea"/>
              </a:rPr>
              <a:t>纵向证明链和横向证明链</a:t>
            </a:r>
            <a:endParaRPr lang="zh-CN" altLang="en-US" sz="2400">
              <a:solidFill>
                <a:schemeClr val="tx1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双核计算：</a:t>
            </a:r>
            <a:r>
              <a:rPr lang="zh-CN" altLang="en-US" sz="2400">
                <a:latin typeface="+mn-ea"/>
              </a:rPr>
              <a:t>原内核继续管理软件的正常运行；</a:t>
            </a:r>
            <a:endParaRPr lang="zh-CN" altLang="en-US" sz="2400">
              <a:latin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+mn-ea"/>
              </a:rPr>
              <a:t>            </a:t>
            </a:r>
            <a:r>
              <a:rPr lang="en-US" altLang="zh-CN" sz="2400">
                <a:latin typeface="+mn-ea"/>
              </a:rPr>
              <a:t>CPK</a:t>
            </a:r>
            <a:r>
              <a:rPr lang="zh-CN" altLang="en-US" sz="2400">
                <a:latin typeface="+mn-ea"/>
              </a:rPr>
              <a:t>内核管理软件的真伪；</a:t>
            </a:r>
            <a:endParaRPr lang="zh-CN" altLang="en-US" sz="2400">
              <a:latin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数字户币：</a:t>
            </a:r>
            <a:r>
              <a:rPr lang="zh-CN" altLang="en-US" sz="2400"/>
              <a:t>数字户币在市面流通和网络流通；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                 </a:t>
            </a:r>
            <a:r>
              <a:rPr lang="zh-CN" altLang="en-US" sz="2400">
                <a:sym typeface="+mn-ea"/>
              </a:rPr>
              <a:t>数字户币</a:t>
            </a:r>
            <a:r>
              <a:rPr lang="zh-CN" altLang="en-US" sz="2400"/>
              <a:t>不怕被窃、不怕遗失 </a:t>
            </a:r>
            <a:r>
              <a:rPr lang="zh-CN" altLang="en-US"/>
              <a:t>     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提问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</a:t>
            </a:r>
            <a:r>
              <a:rPr lang="zh-CN" altLang="en-US" sz="6000" b="1"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altLang="en-US" sz="6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</Words>
  <Application>WPS 演示</Application>
  <PresentationFormat>宽屏</PresentationFormat>
  <Paragraphs>111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Microsoft YaHei UI</vt:lpstr>
      <vt:lpstr>微软雅黑</vt:lpstr>
      <vt:lpstr>Calibri</vt:lpstr>
      <vt:lpstr>Arial Unicode MS</vt:lpstr>
      <vt:lpstr>Calibri Light</vt:lpstr>
      <vt:lpstr>Office 主题</vt:lpstr>
      <vt:lpstr>CPK 系统简介</vt:lpstr>
      <vt:lpstr>CPK研究范畴</vt:lpstr>
      <vt:lpstr>CPK基本技术</vt:lpstr>
      <vt:lpstr>CPK虚拟网络</vt:lpstr>
      <vt:lpstr>CPK可证功能</vt:lpstr>
      <vt:lpstr>CPK安全措施</vt:lpstr>
      <vt:lpstr>CPK免费服务</vt:lpstr>
      <vt:lpstr>CPK主要应用</vt:lpstr>
      <vt:lpstr>提问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南相浩</cp:lastModifiedBy>
  <cp:revision>199</cp:revision>
  <dcterms:created xsi:type="dcterms:W3CDTF">2015-05-05T08:02:00Z</dcterms:created>
  <dcterms:modified xsi:type="dcterms:W3CDTF">2018-01-23T11:14:56Z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