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4A6DAD-6395-48DE-8F82-EA76C35F9B9F}">
  <a:tblStyle styleId="{AA4A6DAD-6395-48DE-8F82-EA76C35F9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4a8275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4a8275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4a8275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4a8275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4a8275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4a8275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54df08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354df08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54df08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54df08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54df08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54df08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54df08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54df08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54df08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54df08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54df08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54df08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54df08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54df08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4a8275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4a8275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4a8275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4a8275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54df08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54df08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4a827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4a827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4a8275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4a8275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4a8275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4a8275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4a8275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4a8275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4a8275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4a8275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Q_xa4RvnDcY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Математический анализ данных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и машинное обучение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Лекция 2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Саркисян Вероника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Критерии информативности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141075" y="1353825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Общее определение; L - это функция потерь, зависящая от задачи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1450"/>
            <a:ext cx="3177125" cy="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5" y="2202375"/>
            <a:ext cx="3175687" cy="8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244150" y="229575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случае регрессии - это (например) MSE.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03300"/>
            <a:ext cx="3177124" cy="9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244150" y="3381175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случае классификации - это доля неверных ответов.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Чуть более хитрые критерии для классификации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1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Критерий Бриера: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*Путем несложных математических преобразований находим оптимум*  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Подставляем его в исходный критерий и получаем </a:t>
            </a:r>
            <a:r>
              <a:rPr b="1" lang="en" sz="1400"/>
              <a:t>критерий Джини</a:t>
            </a:r>
            <a:r>
              <a:rPr lang="en" sz="1400"/>
              <a:t>:</a:t>
            </a:r>
            <a:endParaRPr sz="14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7" y="1437400"/>
            <a:ext cx="3927450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859925" y="1152475"/>
            <a:ext cx="41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Энтропийный критерий: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*Путем несложных математических преобразований находим оптимум, он такой же*</a:t>
            </a:r>
            <a:endParaRPr b="1" sz="14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475" y="2670975"/>
            <a:ext cx="1611175" cy="4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75" y="3944250"/>
            <a:ext cx="2568450" cy="10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168" y="1569150"/>
            <a:ext cx="4413506" cy="10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337" y="3206625"/>
            <a:ext cx="1611175" cy="4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7893" y="3878525"/>
            <a:ext cx="2368806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Борьба с переобучением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Критерии останова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Ограничение максимальной глубины дерева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Ограничение максимального количества листьев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Ограничение минимального числа объектов в листе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Останавливаемся, если все объекты в листе лежат в одном классе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На очередном шаге функционал качества улучшился менее чем на </a:t>
            </a:r>
            <a:r>
              <a:rPr i="1" lang="en"/>
              <a:t>n</a:t>
            </a:r>
            <a:r>
              <a:rPr lang="en"/>
              <a:t> процентов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Стрижка дерева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пропущенных значений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310475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Усреднение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Суррогатные предикаты: используем другой признак, дающий разбиение, максимально близкое к данному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Замена пропуска на минимальное (максимальное) значение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650" y="1017725"/>
            <a:ext cx="5372650" cy="11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категориальных признаков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38" y="1104400"/>
            <a:ext cx="79703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еще можно бороться с переобучением?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63" y="1423626"/>
            <a:ext cx="6943276" cy="3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Как еще можно бороться с переобучением?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25" y="1096175"/>
            <a:ext cx="8200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Градиентный бустинг на деревьях решений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77975" y="2154875"/>
            <a:ext cx="34263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(2014)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LightGBM (январь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CatBoost</a:t>
            </a:r>
            <a:r>
              <a:rPr lang="en"/>
              <a:t> (июль 2017)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75" y="1017725"/>
            <a:ext cx="411985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Перерыв!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Текстовые признаки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BOW (Bag of words)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Векторизация (word2vec)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и множество других признаков, построенных на морфологическом или синтаксическом анализе.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9432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{AA4A6DAD-6395-48DE-8F82-EA76C35F9B9F}</a:tableStyleId>
              </a:tblPr>
              <a:tblGrid>
                <a:gridCol w="1804675"/>
                <a:gridCol w="5443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9:30 - 11:00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Лекция 1: Решающие деревья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/>
                        <a:t>:15 - 12:30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Лекция 2: Обработка текстовых признаков.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12:30 - 13:30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Обед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/>
                        <a:t>3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en"/>
                        <a:t>30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- 15:</a:t>
                      </a: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Семинар 1: Деревья, случайные леса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r>
                        <a:rPr lang="en"/>
                        <a:t>:45 - 17:30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Семинар 2: Kaggle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на сегодня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Разминка 1: вспоминаем матрицу ошибок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28475" y="1551900"/>
            <a:ext cx="33441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Запишите в этих терминах: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F-меру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11700" y="18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{AA4A6DAD-6395-48DE-8F82-EA76C35F9B9F}</a:tableStyleId>
              </a:tblPr>
              <a:tblGrid>
                <a:gridCol w="1326475"/>
                <a:gridCol w="1517800"/>
                <a:gridCol w="1449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a(x)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</a:t>
                      </a:r>
                      <a:r>
                        <a:rPr lang="en"/>
                        <a:t>rue </a:t>
                      </a:r>
                      <a:r>
                        <a:rPr b="1" lang="en"/>
                        <a:t>P</a:t>
                      </a:r>
                      <a:r>
                        <a:rPr lang="en"/>
                        <a:t>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r>
                        <a:rPr lang="en"/>
                        <a:t>alse </a:t>
                      </a:r>
                      <a:r>
                        <a:rPr b="1" lang="en"/>
                        <a:t>P</a:t>
                      </a:r>
                      <a:r>
                        <a:rPr lang="en"/>
                        <a:t>ositive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a(x)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r>
                        <a:rPr lang="en"/>
                        <a:t>alse </a:t>
                      </a:r>
                      <a:r>
                        <a:rPr b="1" lang="en"/>
                        <a:t>N</a:t>
                      </a:r>
                      <a:r>
                        <a:rPr lang="en"/>
                        <a:t>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</a:t>
                      </a:r>
                      <a:r>
                        <a:rPr lang="en"/>
                        <a:t>rue </a:t>
                      </a:r>
                      <a:r>
                        <a:rPr b="1" lang="en"/>
                        <a:t>N</a:t>
                      </a:r>
                      <a:r>
                        <a:rPr lang="en"/>
                        <a:t>egative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36" y="350875"/>
            <a:ext cx="5892875" cy="44417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904900" y="2604625"/>
            <a:ext cx="3239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Доля всех найденных положительных объектов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904900" y="1565625"/>
            <a:ext cx="3239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Доля положительных объектов относительно всех положительно определенных алгоритмом объектов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904900" y="526625"/>
            <a:ext cx="3239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Доля верно классифицированных объектов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Разминка 2: строим ROC-AUC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{AA4A6DAD-6395-48DE-8F82-EA76C35F9B9F}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y</a:t>
                      </a: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a(x</a:t>
                      </a:r>
                      <a:r>
                        <a:rPr b="1" lang="en"/>
                        <a:t>i</a:t>
                      </a:r>
                      <a:r>
                        <a:rPr b="1" lang="en" sz="2400"/>
                        <a:t>)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Решающие деревья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50" y="1104400"/>
            <a:ext cx="56840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Решающие деревья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15725" y="1152475"/>
            <a:ext cx="34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Достоинства: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Высокая интерпретируемость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Нелинейность: можно обучиться под любую зависимость в данных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361125" y="1017725"/>
            <a:ext cx="31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Недостатки: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Очень быстро переобучаются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Дискретная структура =&gt; нельзя продифференцировать </a:t>
            </a:r>
            <a:r>
              <a:rPr lang="en"/>
              <a:t>=&gt; нельзя найти максимум (даже локальный)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Неустойчивость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163" y="152400"/>
            <a:ext cx="73816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 ошибки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75300"/>
            <a:ext cx="85206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sz="1200"/>
              <a:t>m </a:t>
            </a:r>
            <a:r>
              <a:rPr lang="en"/>
              <a:t>- множество объектов, попавших в вершину для разбиения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sz="1200"/>
              <a:t>l, </a:t>
            </a:r>
            <a:r>
              <a:rPr lang="en"/>
              <a:t>R</a:t>
            </a:r>
            <a:r>
              <a:rPr lang="en" sz="1200"/>
              <a:t>r </a:t>
            </a:r>
            <a:r>
              <a:rPr lang="en"/>
              <a:t>- множества объектов, определенных в левой и правое поддерево соответственно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 (R</a:t>
            </a:r>
            <a:r>
              <a:rPr lang="en" sz="1200"/>
              <a:t>m</a:t>
            </a:r>
            <a:r>
              <a:rPr lang="en"/>
              <a:t>) - критерий информативности (минимизируем: меньшее значение H соответствует меньшему разнообразию целевой переменной в 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 (R</a:t>
            </a:r>
            <a:r>
              <a:rPr lang="en" sz="1200"/>
              <a:t>m </a:t>
            </a:r>
            <a:r>
              <a:rPr lang="en"/>
              <a:t>,j, t) - функционал качества (максимизируем)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325" y="3969675"/>
            <a:ext cx="4987375" cy="7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