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93" r:id="rId6"/>
    <p:sldId id="259" r:id="rId7"/>
    <p:sldId id="260" r:id="rId8"/>
    <p:sldId id="261" r:id="rId9"/>
    <p:sldId id="276" r:id="rId10"/>
    <p:sldId id="291" r:id="rId11"/>
    <p:sldId id="292" r:id="rId12"/>
    <p:sldId id="263" r:id="rId13"/>
    <p:sldId id="265" r:id="rId14"/>
    <p:sldId id="266" r:id="rId15"/>
    <p:sldId id="267" r:id="rId16"/>
    <p:sldId id="269" r:id="rId17"/>
    <p:sldId id="273" r:id="rId18"/>
    <p:sldId id="307" r:id="rId19"/>
    <p:sldId id="275" r:id="rId20"/>
  </p:sldIdLst>
  <p:sldSz cx="9144000" cy="6858000"/>
  <p:notesSz cx="6858000" cy="9144000"/>
  <p:embeddedFontLst>
    <p:embeddedFont>
      <p:font typeface="Calibri" panose="020F0502020204030204"/>
      <p:regular r:id="rId24"/>
    </p:embeddedFont>
    <p:embeddedFont>
      <p:font typeface="Arial Black" panose="020B0A0402010202020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font" Target="fonts/font2.fntdata"/><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p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82" name="Google Shape;82;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5" name="Shape 145"/>
        <p:cNvGrpSpPr/>
        <p:nvPr/>
      </p:nvGrpSpPr>
      <p:grpSpPr>
        <a:xfrm>
          <a:off x="0" y="0"/>
          <a:ext cx="0" cy="0"/>
          <a:chOff x="0" y="0"/>
          <a:chExt cx="0" cy="0"/>
        </a:xfrm>
      </p:grpSpPr>
      <p:sp>
        <p:nvSpPr>
          <p:cNvPr id="146" name="Google Shape;146;p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47" name="Google Shape;147;p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9" name="Shape 169"/>
        <p:cNvGrpSpPr/>
        <p:nvPr/>
      </p:nvGrpSpPr>
      <p:grpSpPr>
        <a:xfrm>
          <a:off x="0" y="0"/>
          <a:ext cx="0" cy="0"/>
          <a:chOff x="0" y="0"/>
          <a:chExt cx="0" cy="0"/>
        </a:xfrm>
      </p:grpSpPr>
      <p:sp>
        <p:nvSpPr>
          <p:cNvPr id="170" name="Google Shape;170;p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71" name="Google Shape;171;p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0" name="Shape 180"/>
        <p:cNvGrpSpPr/>
        <p:nvPr/>
      </p:nvGrpSpPr>
      <p:grpSpPr>
        <a:xfrm>
          <a:off x="0" y="0"/>
          <a:ext cx="0" cy="0"/>
          <a:chOff x="0" y="0"/>
          <a:chExt cx="0" cy="0"/>
        </a:xfrm>
      </p:grpSpPr>
      <p:sp>
        <p:nvSpPr>
          <p:cNvPr id="181" name="Google Shape;181;p1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82" name="Google Shape;182;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p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11: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4" name="Shape 204"/>
        <p:cNvGrpSpPr/>
        <p:nvPr/>
      </p:nvGrpSpPr>
      <p:grpSpPr>
        <a:xfrm>
          <a:off x="0" y="0"/>
          <a:ext cx="0" cy="0"/>
          <a:chOff x="0" y="0"/>
          <a:chExt cx="0" cy="0"/>
        </a:xfrm>
      </p:grpSpPr>
      <p:sp>
        <p:nvSpPr>
          <p:cNvPr id="205" name="Google Shape;205;p13: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06" name="Google Shape;206;p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240"/>
        <p:cNvGrpSpPr/>
        <p:nvPr/>
      </p:nvGrpSpPr>
      <p:grpSpPr>
        <a:xfrm>
          <a:off x="0" y="0"/>
          <a:ext cx="0" cy="0"/>
          <a:chOff x="0" y="0"/>
          <a:chExt cx="0" cy="0"/>
        </a:xfrm>
      </p:grpSpPr>
      <p:sp>
        <p:nvSpPr>
          <p:cNvPr id="241" name="Google Shape;241;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42" name="Google Shape;242;p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240"/>
        <p:cNvGrpSpPr/>
        <p:nvPr/>
      </p:nvGrpSpPr>
      <p:grpSpPr>
        <a:xfrm>
          <a:off x="0" y="0"/>
          <a:ext cx="0" cy="0"/>
          <a:chOff x="0" y="0"/>
          <a:chExt cx="0" cy="0"/>
        </a:xfrm>
      </p:grpSpPr>
      <p:sp>
        <p:nvSpPr>
          <p:cNvPr id="241" name="Google Shape;241;p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42" name="Google Shape;242;p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9" name="Shape 259"/>
        <p:cNvGrpSpPr/>
        <p:nvPr/>
      </p:nvGrpSpPr>
      <p:grpSpPr>
        <a:xfrm>
          <a:off x="0" y="0"/>
          <a:ext cx="0" cy="0"/>
          <a:chOff x="0" y="0"/>
          <a:chExt cx="0" cy="0"/>
        </a:xfrm>
      </p:grpSpPr>
      <p:sp>
        <p:nvSpPr>
          <p:cNvPr id="260" name="Google Shape;260;p19: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61" name="Google Shape;261;p1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2" name="Google Shape;92;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2: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92" name="Google Shape;92;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p4: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08" name="Google Shape;108;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7" name="Shape 117"/>
        <p:cNvGrpSpPr/>
        <p:nvPr/>
      </p:nvGrpSpPr>
      <p:grpSpPr>
        <a:xfrm>
          <a:off x="0" y="0"/>
          <a:ext cx="0" cy="0"/>
          <a:chOff x="0" y="0"/>
          <a:chExt cx="0" cy="0"/>
        </a:xfrm>
      </p:grpSpPr>
      <p:sp>
        <p:nvSpPr>
          <p:cNvPr id="118" name="Google Shape;118;g22c0bc6e989_0_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19" name="Google Shape;119;g22c0bc6e989_0_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22c0bc6e989_0_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0" name="Google Shape;130;g22c0bc6e989_0_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22c0bc6e989_0_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0" name="Google Shape;130;g22c0bc6e989_0_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22c0bc6e989_0_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0" name="Google Shape;130;g22c0bc6e989_0_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22c0bc6e989_0_17: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130" name="Google Shape;130;g22c0bc6e989_0_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1" name="Google Shape;71;p11"/>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2"/>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0" name="Google Shape;20;p3"/>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type="body" idx="1"/>
          </p:nvPr>
        </p:nvSpPr>
        <p:spPr>
          <a:xfrm>
            <a:off x="623888" y="4589464"/>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type="body" idx="1"/>
          </p:nvPr>
        </p:nvSpPr>
        <p:spPr>
          <a:xfrm>
            <a:off x="6286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2" name="Google Shape;32;p5"/>
          <p:cNvSpPr txBox="1"/>
          <p:nvPr>
            <p:ph type="body" idx="2"/>
          </p:nvPr>
        </p:nvSpPr>
        <p:spPr>
          <a:xfrm>
            <a:off x="4629150" y="1825625"/>
            <a:ext cx="38862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3" name="Google Shape;33;p5"/>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629841"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type="body" idx="1"/>
          </p:nvPr>
        </p:nvSpPr>
        <p:spPr>
          <a:xfrm>
            <a:off x="629842" y="1681163"/>
            <a:ext cx="3868340"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39" name="Google Shape;39;p6"/>
          <p:cNvSpPr txBox="1"/>
          <p:nvPr>
            <p:ph type="body" idx="2"/>
          </p:nvPr>
        </p:nvSpPr>
        <p:spPr>
          <a:xfrm>
            <a:off x="629842" y="2505075"/>
            <a:ext cx="3868340"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6"/>
          <p:cNvSpPr txBox="1"/>
          <p:nvPr>
            <p:ph type="body" idx="3"/>
          </p:nvPr>
        </p:nvSpPr>
        <p:spPr>
          <a:xfrm>
            <a:off x="4629150" y="1681163"/>
            <a:ext cx="3887391"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1" name="Google Shape;41;p6"/>
          <p:cNvSpPr txBox="1"/>
          <p:nvPr>
            <p:ph type="body" idx="4"/>
          </p:nvPr>
        </p:nvSpPr>
        <p:spPr>
          <a:xfrm>
            <a:off x="4629150" y="2505075"/>
            <a:ext cx="3887391"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6"/>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0" name="Shape 50"/>
        <p:cNvGrpSpPr/>
        <p:nvPr/>
      </p:nvGrpSpPr>
      <p:grpSpPr>
        <a:xfrm>
          <a:off x="0" y="0"/>
          <a:ext cx="0" cy="0"/>
          <a:chOff x="0" y="0"/>
          <a:chExt cx="0" cy="0"/>
        </a:xfrm>
      </p:grpSpPr>
      <p:sp>
        <p:nvSpPr>
          <p:cNvPr id="51" name="Google Shape;51;p8"/>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type="body" idx="1"/>
          </p:nvPr>
        </p:nvSpPr>
        <p:spPr>
          <a:xfrm>
            <a:off x="3887391" y="987426"/>
            <a:ext cx="462915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type="body" idx="2"/>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58" name="Google Shape;58;p9"/>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629841" y="457200"/>
            <a:ext cx="2949178"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type="pic" idx="2"/>
          </p:nvPr>
        </p:nvSpPr>
        <p:spPr>
          <a:xfrm>
            <a:off x="3887391" y="987426"/>
            <a:ext cx="4629150" cy="4873625"/>
          </a:xfrm>
          <a:prstGeom prst="rect">
            <a:avLst/>
          </a:prstGeom>
          <a:noFill/>
          <a:ln>
            <a:noFill/>
          </a:ln>
        </p:spPr>
      </p:sp>
      <p:sp>
        <p:nvSpPr>
          <p:cNvPr id="64" name="Google Shape;64;p10"/>
          <p:cNvSpPr txBox="1"/>
          <p:nvPr>
            <p:ph type="body" idx="1"/>
          </p:nvPr>
        </p:nvSpPr>
        <p:spPr>
          <a:xfrm>
            <a:off x="629841" y="2057400"/>
            <a:ext cx="2949178"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10"/>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365126"/>
            <a:ext cx="78867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7" name="Google Shape;7;p1"/>
          <p:cNvSpPr txBox="1"/>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p1"/>
          <p:cNvSpPr txBox="1"/>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1"/>
          <p:cNvSpPr txBox="1"/>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1"/>
          <p:cNvSpPr txBox="1"/>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8.jpe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1122363"/>
            <a:ext cx="7772400"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panose="020F0502020204030204"/>
              <a:buNone/>
            </a:pPr>
          </a:p>
        </p:txBody>
      </p:sp>
      <p:sp>
        <p:nvSpPr>
          <p:cNvPr id="85" name="Google Shape;85;p13"/>
          <p:cNvSpPr txBox="1"/>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p>
        </p:txBody>
      </p:sp>
      <p:pic>
        <p:nvPicPr>
          <p:cNvPr id="86" name="Google Shape;86;p13" descr="C:\Documents and Settings\ADMIN\Desktop\Courses Offered.jpg"/>
          <p:cNvPicPr preferRelativeResize="0"/>
          <p:nvPr/>
        </p:nvPicPr>
        <p:blipFill rotWithShape="1">
          <a:blip r:embed="rId1"/>
          <a:srcRect/>
          <a:stretch>
            <a:fillRect/>
          </a:stretch>
        </p:blipFill>
        <p:spPr>
          <a:xfrm>
            <a:off x="3" y="0"/>
            <a:ext cx="9144000" cy="6858000"/>
          </a:xfrm>
          <a:prstGeom prst="rect">
            <a:avLst/>
          </a:prstGeom>
          <a:noFill/>
          <a:ln>
            <a:noFill/>
          </a:ln>
        </p:spPr>
      </p:pic>
      <p:sp>
        <p:nvSpPr>
          <p:cNvPr id="87" name="Google Shape;87;p13"/>
          <p:cNvSpPr txBox="1"/>
          <p:nvPr/>
        </p:nvSpPr>
        <p:spPr>
          <a:xfrm>
            <a:off x="5410200" y="6664675"/>
            <a:ext cx="7086600"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Computer Science &amp; Engineering, DSCE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8" name="Google Shape;88;p13"/>
          <p:cNvSpPr txBox="1"/>
          <p:nvPr/>
        </p:nvSpPr>
        <p:spPr>
          <a:xfrm>
            <a:off x="911400" y="313850"/>
            <a:ext cx="8232600" cy="173101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chemeClr val="dk1"/>
              </a:buClr>
              <a:buSzPts val="4400"/>
              <a:buFont typeface="Arial Black" panose="020B0A04020102020204"/>
              <a:buNone/>
            </a:pPr>
            <a:r>
              <a:rPr lang="en-GB" sz="43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Multiple Object Tracking for </a:t>
            </a:r>
            <a:r>
              <a:rPr lang="en-US" altLang="en-GB" sz="43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Video Analysis and Surveillance</a:t>
            </a:r>
            <a:br>
              <a:rPr lang="en-IN" sz="39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br>
            <a:endParaRPr sz="26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 name="Google Shape;89;p13"/>
          <p:cNvSpPr txBox="1"/>
          <p:nvPr/>
        </p:nvSpPr>
        <p:spPr>
          <a:xfrm>
            <a:off x="1934600" y="2518075"/>
            <a:ext cx="5522400" cy="4140200"/>
          </a:xfrm>
          <a:prstGeom prst="rect">
            <a:avLst/>
          </a:prstGeom>
          <a:noFill/>
          <a:ln>
            <a:noFill/>
          </a:ln>
        </p:spPr>
        <p:txBody>
          <a:bodyPr spcFirstLastPara="1" wrap="square" lIns="91425" tIns="91425" rIns="91425" bIns="91425" anchor="t" anchorCtr="0">
            <a:spAutoFit/>
          </a:bodyPr>
          <a:lstStyle/>
          <a:p>
            <a:pPr marL="0" marR="0" lvl="0" indent="0" algn="ctr" rtl="0">
              <a:lnSpc>
                <a:spcPct val="90000"/>
              </a:lnSpc>
              <a:spcBef>
                <a:spcPts val="0"/>
              </a:spcBef>
              <a:spcAft>
                <a:spcPts val="0"/>
              </a:spcAft>
              <a:buClr>
                <a:srgbClr val="000000"/>
              </a:buClr>
              <a:buSzPts val="1800"/>
              <a:buFont typeface="Arial" panose="020B0604020202020204"/>
              <a:buNone/>
            </a:pPr>
            <a:r>
              <a:rPr lang="en-IN"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Under the guidance of  </a:t>
            </a:r>
            <a:endParaRPr sz="18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1000"/>
              </a:spcBef>
              <a:spcAft>
                <a:spcPts val="0"/>
              </a:spcAft>
              <a:buClr>
                <a:srgbClr val="000000"/>
              </a:buClr>
              <a:buSzPts val="2400"/>
              <a:buFont typeface="Arial" panose="020B0604020202020204"/>
              <a:buNone/>
            </a:pPr>
            <a:r>
              <a:rPr lang="en-IN" sz="2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Prof. </a:t>
            </a:r>
            <a:r>
              <a:rPr lang="en-IN" sz="2400" b="1">
                <a:latin typeface="Times New Roman" panose="02020603050405020304"/>
                <a:ea typeface="Times New Roman" panose="02020603050405020304"/>
                <a:cs typeface="Times New Roman" panose="02020603050405020304"/>
                <a:sym typeface="Times New Roman" panose="02020603050405020304"/>
              </a:rPr>
              <a:t>Kanika</a:t>
            </a:r>
            <a:r>
              <a:rPr lang="en-IN" sz="2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US" altLang="en-GB" sz="2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Chalana</a:t>
            </a:r>
            <a:r>
              <a:rPr lang="en-IN"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1000"/>
              </a:spcBef>
              <a:spcAft>
                <a:spcPts val="0"/>
              </a:spcAft>
              <a:buClr>
                <a:srgbClr val="000000"/>
              </a:buClr>
              <a:buSzPts val="1900"/>
              <a:buFont typeface="Arial" panose="020B0604020202020204"/>
              <a:buNone/>
            </a:pPr>
            <a:r>
              <a:rPr lang="en-IN" sz="19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Computer Science Department</a:t>
            </a:r>
            <a:endParaRPr sz="19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90000"/>
              </a:lnSpc>
              <a:spcBef>
                <a:spcPts val="1000"/>
              </a:spcBef>
              <a:spcAft>
                <a:spcPts val="0"/>
              </a:spcAft>
              <a:buClr>
                <a:srgbClr val="000000"/>
              </a:buClr>
              <a:buSzPts val="1900"/>
              <a:buFont typeface="Arial" panose="020B0604020202020204"/>
              <a:buNone/>
            </a:pPr>
            <a:r>
              <a:rPr lang="en-IN" sz="19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Dayananda Sagar College of Engineering.</a:t>
            </a:r>
            <a:endParaRPr sz="19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rgbClr val="000000"/>
              </a:buClr>
              <a:buSzPts val="2400"/>
              <a:buFont typeface="Arial" panose="020B0604020202020204"/>
              <a:buNone/>
            </a:pPr>
            <a:r>
              <a:rPr lang="en-IN"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20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70000"/>
              </a:lnSpc>
              <a:spcBef>
                <a:spcPts val="1000"/>
              </a:spcBef>
              <a:spcAft>
                <a:spcPts val="0"/>
              </a:spcAft>
              <a:buClr>
                <a:srgbClr val="000000"/>
              </a:buClr>
              <a:buSzPts val="2400"/>
              <a:buFont typeface="Arial" panose="020B0604020202020204"/>
              <a:buNone/>
            </a:pPr>
            <a:r>
              <a:rPr lang="en-IN" sz="2400">
                <a:solidFill>
                  <a:schemeClr val="dk1"/>
                </a:solidFill>
                <a:latin typeface="Times New Roman" panose="02020603050405020304"/>
                <a:ea typeface="Times New Roman" panose="02020603050405020304"/>
                <a:cs typeface="Times New Roman" panose="02020603050405020304"/>
                <a:sym typeface="Times New Roman" panose="02020603050405020304"/>
              </a:rPr>
              <a:t>Abhishek Battula</a:t>
            </a: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[1DS1</a:t>
            </a:r>
            <a:r>
              <a:rPr lang="en-IN" sz="2400">
                <a:solidFill>
                  <a:schemeClr val="dk1"/>
                </a:solidFill>
                <a:latin typeface="Times New Roman" panose="02020603050405020304"/>
                <a:ea typeface="Times New Roman" panose="02020603050405020304"/>
                <a:cs typeface="Times New Roman" panose="02020603050405020304"/>
                <a:sym typeface="Times New Roman" panose="02020603050405020304"/>
              </a:rPr>
              <a:t>9</a:t>
            </a: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CS0</a:t>
            </a:r>
            <a:r>
              <a:rPr lang="en-IN" sz="2400">
                <a:solidFill>
                  <a:schemeClr val="dk1"/>
                </a:solidFill>
                <a:latin typeface="Times New Roman" panose="02020603050405020304"/>
                <a:ea typeface="Times New Roman" panose="02020603050405020304"/>
                <a:cs typeface="Times New Roman" panose="02020603050405020304"/>
                <a:sym typeface="Times New Roman" panose="02020603050405020304"/>
              </a:rPr>
              <a:t>05</a:t>
            </a:r>
            <a:r>
              <a:rPr lang="en-US" altLang="en-IN" sz="240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70000"/>
              </a:lnSpc>
              <a:spcBef>
                <a:spcPts val="1000"/>
              </a:spcBef>
              <a:spcAft>
                <a:spcPts val="0"/>
              </a:spcAft>
              <a:buClr>
                <a:srgbClr val="000000"/>
              </a:buClr>
              <a:buSzPts val="2400"/>
              <a:buFont typeface="Arial" panose="020B0604020202020204"/>
              <a:buNone/>
            </a:pPr>
            <a:r>
              <a:rPr lang="en-IN" sz="2400">
                <a:latin typeface="Times New Roman" panose="02020603050405020304"/>
                <a:ea typeface="Times New Roman" panose="02020603050405020304"/>
                <a:cs typeface="Times New Roman" panose="02020603050405020304"/>
                <a:sym typeface="Times New Roman" panose="02020603050405020304"/>
              </a:rPr>
              <a:t>Adarsh Shenoy</a:t>
            </a:r>
            <a:r>
              <a:rPr lang="en-IN"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[1DS1</a:t>
            </a:r>
            <a:r>
              <a:rPr lang="en-IN" sz="2400">
                <a:latin typeface="Times New Roman" panose="02020603050405020304"/>
                <a:ea typeface="Times New Roman" panose="02020603050405020304"/>
                <a:cs typeface="Times New Roman" panose="02020603050405020304"/>
                <a:sym typeface="Times New Roman" panose="02020603050405020304"/>
              </a:rPr>
              <a:t>9</a:t>
            </a:r>
            <a:r>
              <a:rPr lang="en-IN"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CS0</a:t>
            </a:r>
            <a:r>
              <a:rPr lang="en-IN" sz="2400">
                <a:latin typeface="Times New Roman" panose="02020603050405020304"/>
                <a:ea typeface="Times New Roman" panose="02020603050405020304"/>
                <a:cs typeface="Times New Roman" panose="02020603050405020304"/>
                <a:sym typeface="Times New Roman" panose="02020603050405020304"/>
              </a:rPr>
              <a:t>07</a:t>
            </a:r>
            <a:r>
              <a:rPr lang="en-IN"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t>
            </a:r>
            <a:endParaRPr sz="240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70000"/>
              </a:lnSpc>
              <a:spcBef>
                <a:spcPts val="1000"/>
              </a:spcBef>
              <a:spcAft>
                <a:spcPts val="0"/>
              </a:spcAft>
              <a:buClr>
                <a:srgbClr val="000000"/>
              </a:buClr>
              <a:buSzPts val="2400"/>
              <a:buFont typeface="Arial" panose="020B0604020202020204"/>
              <a:buNone/>
            </a:pPr>
            <a:r>
              <a:rPr lang="en-IN" sz="2400">
                <a:solidFill>
                  <a:schemeClr val="dk1"/>
                </a:solidFill>
                <a:latin typeface="Times New Roman" panose="02020603050405020304"/>
                <a:ea typeface="Times New Roman" panose="02020603050405020304"/>
                <a:cs typeface="Times New Roman" panose="02020603050405020304"/>
                <a:sym typeface="Times New Roman" panose="02020603050405020304"/>
              </a:rPr>
              <a:t>Advitiya C S</a:t>
            </a:r>
            <a:r>
              <a:rPr lang="en-IN"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IN" sz="2400">
                <a:solidFill>
                  <a:schemeClr val="dk1"/>
                </a:solidFill>
                <a:latin typeface="Times New Roman" panose="02020603050405020304"/>
                <a:ea typeface="Times New Roman" panose="02020603050405020304"/>
                <a:cs typeface="Times New Roman" panose="02020603050405020304"/>
                <a:sym typeface="Times New Roman" panose="02020603050405020304"/>
              </a:rPr>
              <a:t>1DS19CS013]</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70000"/>
              </a:lnSpc>
              <a:spcBef>
                <a:spcPts val="1000"/>
              </a:spcBef>
              <a:spcAft>
                <a:spcPts val="0"/>
              </a:spcAft>
              <a:buClr>
                <a:srgbClr val="000000"/>
              </a:buClr>
              <a:buSzPts val="2400"/>
              <a:buFont typeface="Arial" panose="020B0604020202020204"/>
              <a:buNone/>
            </a:pPr>
            <a:r>
              <a:rPr lang="en-IN" sz="2400">
                <a:solidFill>
                  <a:schemeClr val="dk1"/>
                </a:solidFill>
                <a:latin typeface="Times New Roman" panose="02020603050405020304"/>
                <a:ea typeface="Times New Roman" panose="02020603050405020304"/>
                <a:cs typeface="Times New Roman" panose="02020603050405020304"/>
                <a:sym typeface="Times New Roman" panose="02020603050405020304"/>
              </a:rPr>
              <a:t>Akash Raghavendra [1DS19CS018]</a:t>
            </a:r>
            <a:endParaRPr sz="24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90000"/>
              </a:lnSpc>
              <a:spcBef>
                <a:spcPts val="1000"/>
              </a:spcBef>
              <a:spcAft>
                <a:spcPts val="0"/>
              </a:spcAft>
              <a:buClr>
                <a:srgbClr val="000000"/>
              </a:buClr>
              <a:buSzPts val="2400"/>
              <a:buFont typeface="Arial" panose="020B0604020202020204"/>
              <a:buNone/>
            </a:pPr>
            <a:r>
              <a:rPr lang="en-IN"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panose="020F0502020204030204"/>
              <a:buNone/>
            </a:pPr>
          </a:p>
        </p:txBody>
      </p:sp>
      <p:sp>
        <p:nvSpPr>
          <p:cNvPr id="150" name="Google Shape;150;p20"/>
          <p:cNvSpPr txBox="1"/>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p>
        </p:txBody>
      </p:sp>
      <p:pic>
        <p:nvPicPr>
          <p:cNvPr id="151" name="Google Shape;151;p20" descr="C:\Documents and Settings\ADMIN\Desktop\Courses Offered.jpg"/>
          <p:cNvPicPr preferRelativeResize="0"/>
          <p:nvPr/>
        </p:nvPicPr>
        <p:blipFill rotWithShape="1">
          <a:blip r:embed="rId1"/>
          <a:srcRect/>
          <a:stretch>
            <a:fillRect/>
          </a:stretch>
        </p:blipFill>
        <p:spPr>
          <a:xfrm>
            <a:off x="3" y="0"/>
            <a:ext cx="9144000" cy="6858000"/>
          </a:xfrm>
          <a:prstGeom prst="rect">
            <a:avLst/>
          </a:prstGeom>
          <a:noFill/>
          <a:ln>
            <a:noFill/>
          </a:ln>
        </p:spPr>
      </p:pic>
      <p:sp>
        <p:nvSpPr>
          <p:cNvPr id="152" name="Google Shape;152;p20"/>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Computer Science &amp; Engineering, DSCE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53" name="Google Shape;153;p20"/>
          <p:cNvSpPr txBox="1"/>
          <p:nvPr/>
        </p:nvSpPr>
        <p:spPr>
          <a:xfrm>
            <a:off x="1143000" y="336650"/>
            <a:ext cx="7566900" cy="16897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IN" sz="36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INPUT:</a:t>
            </a:r>
            <a:endParaRPr sz="3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5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r>
              <a:rPr lang="en-IN" sz="2200" b="0" i="0" u="none" strike="noStrike" cap="none">
                <a:solidFill>
                  <a:srgbClr val="000000"/>
                </a:solidFill>
                <a:latin typeface="Calibri" panose="020F0502020204030204"/>
                <a:ea typeface="Calibri" panose="020F0502020204030204"/>
                <a:cs typeface="Calibri" panose="020F0502020204030204"/>
                <a:sym typeface="Calibri" panose="020F0502020204030204"/>
              </a:rPr>
              <a:t>The</a:t>
            </a:r>
            <a:r>
              <a:rPr lang="en-GB" altLang="en-IN" sz="2200" b="0" i="0" u="none" strike="noStrike" cap="none">
                <a:solidFill>
                  <a:srgbClr val="000000"/>
                </a:solidFill>
                <a:latin typeface="Calibri" panose="020F0502020204030204"/>
                <a:ea typeface="Calibri" panose="020F0502020204030204"/>
                <a:cs typeface="Calibri" panose="020F0502020204030204"/>
                <a:sym typeface="Calibri" panose="020F0502020204030204"/>
              </a:rPr>
              <a:t> UAV</a:t>
            </a:r>
            <a:r>
              <a:rPr lang="en-IN" sz="2200" b="0" i="0" u="none" strike="noStrike" cap="none">
                <a:solidFill>
                  <a:srgbClr val="000000"/>
                </a:solidFill>
                <a:latin typeface="Calibri" panose="020F0502020204030204"/>
                <a:ea typeface="Calibri" panose="020F0502020204030204"/>
                <a:cs typeface="Calibri" panose="020F0502020204030204"/>
                <a:sym typeface="Calibri" panose="020F0502020204030204"/>
              </a:rPr>
              <a:t> dataset consists</a:t>
            </a:r>
            <a:r>
              <a:rPr lang="en-GB" altLang="en-IN" sz="2200" b="0" i="0" u="none" strike="noStrike" cap="none">
                <a:solidFill>
                  <a:srgbClr val="000000"/>
                </a:solidFill>
                <a:latin typeface="Calibri" panose="020F0502020204030204"/>
                <a:ea typeface="Calibri" panose="020F0502020204030204"/>
                <a:cs typeface="Calibri" panose="020F0502020204030204"/>
                <a:sym typeface="Calibri" panose="020F0502020204030204"/>
              </a:rPr>
              <a:t> of aerial images and videos captured by unmanned aerial vehicles</a:t>
            </a:r>
            <a:r>
              <a:rPr lang="en-IN" sz="2200" b="0" i="0" u="none" strike="noStrike" cap="none">
                <a:solidFill>
                  <a:srgbClr val="000000"/>
                </a:solidFill>
                <a:latin typeface="Calibri" panose="020F0502020204030204"/>
                <a:ea typeface="Calibri" panose="020F0502020204030204"/>
                <a:cs typeface="Calibri" panose="020F0502020204030204"/>
                <a:sym typeface="Calibri" panose="020F0502020204030204"/>
              </a:rPr>
              <a:t>.</a:t>
            </a:r>
            <a:endParaRPr sz="2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5" name="Google Shape;155;p20"/>
          <p:cNvSpPr txBox="1"/>
          <p:nvPr/>
        </p:nvSpPr>
        <p:spPr>
          <a:xfrm>
            <a:off x="1403515" y="4796740"/>
            <a:ext cx="2923500" cy="58166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600"/>
              <a:buFont typeface="Arial" panose="020B0604020202020204"/>
              <a:buNone/>
            </a:pPr>
            <a:r>
              <a:rPr lang="en-IN" sz="2600" b="1" i="0" u="none" strike="noStrike" cap="none">
                <a:solidFill>
                  <a:srgbClr val="000000"/>
                </a:solidFill>
                <a:latin typeface="Calibri" panose="020F0502020204030204"/>
                <a:ea typeface="Calibri" panose="020F0502020204030204"/>
                <a:cs typeface="Calibri" panose="020F0502020204030204"/>
                <a:sym typeface="Calibri" panose="020F0502020204030204"/>
              </a:rPr>
              <a:t>   </a:t>
            </a:r>
            <a:r>
              <a:rPr lang="en-GB" altLang="en-IN" sz="2600" b="1" i="0" u="none" strike="noStrike" cap="none">
                <a:solidFill>
                  <a:srgbClr val="000000"/>
                </a:solidFill>
                <a:latin typeface="Calibri" panose="020F0502020204030204"/>
                <a:ea typeface="Calibri" panose="020F0502020204030204"/>
                <a:cs typeface="Calibri" panose="020F0502020204030204"/>
                <a:sym typeface="Calibri" panose="020F0502020204030204"/>
              </a:rPr>
              <a:t>Daytime Scene</a:t>
            </a:r>
            <a:endParaRPr lang="en-GB" altLang="en-IN" sz="26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57" name="Google Shape;157;p20"/>
          <p:cNvSpPr txBox="1"/>
          <p:nvPr/>
        </p:nvSpPr>
        <p:spPr>
          <a:xfrm>
            <a:off x="5147725" y="4796740"/>
            <a:ext cx="3385500" cy="58166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600"/>
              <a:buFont typeface="Arial" panose="020B0604020202020204"/>
              <a:buNone/>
            </a:pPr>
            <a:r>
              <a:rPr lang="en-GB" altLang="en-IN" sz="2600" b="1" i="0" u="none" strike="noStrike" cap="none">
                <a:solidFill>
                  <a:srgbClr val="000000"/>
                </a:solidFill>
                <a:latin typeface="Calibri" panose="020F0502020204030204"/>
                <a:ea typeface="Calibri" panose="020F0502020204030204"/>
                <a:cs typeface="Calibri" panose="020F0502020204030204"/>
                <a:sym typeface="Calibri" panose="020F0502020204030204"/>
              </a:rPr>
              <a:t>Night Scene</a:t>
            </a:r>
            <a:endParaRPr lang="en-GB" altLang="en-IN" sz="26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3" name="Picture 2" descr="img000019"/>
          <p:cNvPicPr>
            <a:picLocks noChangeAspect="1"/>
          </p:cNvPicPr>
          <p:nvPr/>
        </p:nvPicPr>
        <p:blipFill>
          <a:blip r:embed="rId2"/>
          <a:srcRect r="-20007"/>
          <a:stretch>
            <a:fillRect/>
          </a:stretch>
        </p:blipFill>
        <p:spPr>
          <a:xfrm>
            <a:off x="1115695" y="2277110"/>
            <a:ext cx="4364990" cy="2373630"/>
          </a:xfrm>
          <a:prstGeom prst="rect">
            <a:avLst/>
          </a:prstGeom>
        </p:spPr>
      </p:pic>
      <p:pic>
        <p:nvPicPr>
          <p:cNvPr id="2" name="Picture 1" descr="img000122"/>
          <p:cNvPicPr>
            <a:picLocks noChangeAspect="1"/>
          </p:cNvPicPr>
          <p:nvPr/>
        </p:nvPicPr>
        <p:blipFill>
          <a:blip r:embed="rId3"/>
          <a:srcRect l="17889"/>
          <a:stretch>
            <a:fillRect/>
          </a:stretch>
        </p:blipFill>
        <p:spPr>
          <a:xfrm>
            <a:off x="5020945" y="2268220"/>
            <a:ext cx="3709035" cy="23825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2" name="Shape 172"/>
        <p:cNvGrpSpPr/>
        <p:nvPr/>
      </p:nvGrpSpPr>
      <p:grpSpPr>
        <a:xfrm>
          <a:off x="0" y="0"/>
          <a:ext cx="0" cy="0"/>
          <a:chOff x="0" y="0"/>
          <a:chExt cx="0" cy="0"/>
        </a:xfrm>
      </p:grpSpPr>
      <p:sp>
        <p:nvSpPr>
          <p:cNvPr id="173" name="Google Shape;173;p22"/>
          <p:cNvSpPr txBox="1"/>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panose="020F0502020204030204"/>
              <a:buNone/>
            </a:pPr>
          </a:p>
        </p:txBody>
      </p:sp>
      <p:sp>
        <p:nvSpPr>
          <p:cNvPr id="174" name="Google Shape;174;p22"/>
          <p:cNvSpPr txBox="1"/>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p>
        </p:txBody>
      </p:sp>
      <p:pic>
        <p:nvPicPr>
          <p:cNvPr id="175" name="Google Shape;175;p22" descr="C:\Documents and Settings\ADMIN\Desktop\Courses Offered.jpg"/>
          <p:cNvPicPr preferRelativeResize="0"/>
          <p:nvPr/>
        </p:nvPicPr>
        <p:blipFill rotWithShape="1">
          <a:blip r:embed="rId1"/>
          <a:srcRect/>
          <a:stretch>
            <a:fillRect/>
          </a:stretch>
        </p:blipFill>
        <p:spPr>
          <a:xfrm>
            <a:off x="-76197" y="0"/>
            <a:ext cx="9144000" cy="6858000"/>
          </a:xfrm>
          <a:prstGeom prst="rect">
            <a:avLst/>
          </a:prstGeom>
          <a:noFill/>
          <a:ln>
            <a:noFill/>
          </a:ln>
        </p:spPr>
      </p:pic>
      <p:sp>
        <p:nvSpPr>
          <p:cNvPr id="176" name="Google Shape;176;p22"/>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Computer Science &amp; Engineering, DSCE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77" name="Google Shape;177;p22"/>
          <p:cNvSpPr txBox="1"/>
          <p:nvPr/>
        </p:nvSpPr>
        <p:spPr>
          <a:xfrm>
            <a:off x="1143000" y="119800"/>
            <a:ext cx="7490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IN" sz="3600" b="0" i="0" u="none" strike="noStrike" cap="none">
                <a:solidFill>
                  <a:srgbClr val="000000"/>
                </a:solidFill>
                <a:latin typeface="Calibri" panose="020F0502020204030204"/>
                <a:ea typeface="Calibri" panose="020F0502020204030204"/>
                <a:cs typeface="Calibri" panose="020F0502020204030204"/>
                <a:sym typeface="Calibri" panose="020F0502020204030204"/>
              </a:rPr>
              <a:t>PREPROCESSING:</a:t>
            </a:r>
            <a:endParaRPr sz="19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2" name="Picture 1" descr="img"/>
          <p:cNvPicPr>
            <a:picLocks noChangeAspect="1"/>
          </p:cNvPicPr>
          <p:nvPr/>
        </p:nvPicPr>
        <p:blipFill>
          <a:blip r:embed="rId2"/>
          <a:stretch>
            <a:fillRect/>
          </a:stretch>
        </p:blipFill>
        <p:spPr>
          <a:xfrm>
            <a:off x="2142490" y="1052830"/>
            <a:ext cx="4959985" cy="44481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3" name="Shape 183"/>
        <p:cNvGrpSpPr/>
        <p:nvPr/>
      </p:nvGrpSpPr>
      <p:grpSpPr>
        <a:xfrm>
          <a:off x="0" y="0"/>
          <a:ext cx="0" cy="0"/>
          <a:chOff x="0" y="0"/>
          <a:chExt cx="0" cy="0"/>
        </a:xfrm>
      </p:grpSpPr>
      <p:sp>
        <p:nvSpPr>
          <p:cNvPr id="184" name="Google Shape;184;p23"/>
          <p:cNvSpPr txBox="1"/>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panose="020F0502020204030204"/>
              <a:buNone/>
            </a:pPr>
          </a:p>
        </p:txBody>
      </p:sp>
      <p:sp>
        <p:nvSpPr>
          <p:cNvPr id="185" name="Google Shape;185;p23"/>
          <p:cNvSpPr txBox="1"/>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p>
        </p:txBody>
      </p:sp>
      <p:pic>
        <p:nvPicPr>
          <p:cNvPr id="186" name="Google Shape;186;p23" descr="C:\Documents and Settings\ADMIN\Desktop\Courses Offered.jpg"/>
          <p:cNvPicPr preferRelativeResize="0"/>
          <p:nvPr/>
        </p:nvPicPr>
        <p:blipFill rotWithShape="1">
          <a:blip r:embed="rId1"/>
          <a:srcRect/>
          <a:stretch>
            <a:fillRect/>
          </a:stretch>
        </p:blipFill>
        <p:spPr>
          <a:xfrm>
            <a:off x="0" y="-34619"/>
            <a:ext cx="9343824" cy="7007869"/>
          </a:xfrm>
          <a:prstGeom prst="rect">
            <a:avLst/>
          </a:prstGeom>
          <a:noFill/>
          <a:ln>
            <a:noFill/>
          </a:ln>
        </p:spPr>
      </p:pic>
      <p:sp>
        <p:nvSpPr>
          <p:cNvPr id="187" name="Google Shape;187;p23"/>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Computer Science &amp; Engineering, DSCE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88" name="Google Shape;188;p23"/>
          <p:cNvSpPr txBox="1"/>
          <p:nvPr/>
        </p:nvSpPr>
        <p:spPr>
          <a:xfrm>
            <a:off x="1143000" y="383475"/>
            <a:ext cx="7432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IN" sz="3600" b="0" i="0" u="none" strike="noStrike" cap="none">
                <a:solidFill>
                  <a:srgbClr val="000000"/>
                </a:solidFill>
                <a:latin typeface="Calibri" panose="020F0502020204030204"/>
                <a:ea typeface="Calibri" panose="020F0502020204030204"/>
                <a:cs typeface="Calibri" panose="020F0502020204030204"/>
                <a:sym typeface="Calibri" panose="020F0502020204030204"/>
              </a:rPr>
              <a:t>ALGORITHM:</a:t>
            </a:r>
            <a:endParaRPr sz="3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89" name="Google Shape;189;p23"/>
          <p:cNvSpPr txBox="1"/>
          <p:nvPr/>
        </p:nvSpPr>
        <p:spPr>
          <a:xfrm>
            <a:off x="1390015" y="1196975"/>
            <a:ext cx="7165340" cy="4490085"/>
          </a:xfrm>
          <a:prstGeom prst="rect">
            <a:avLst/>
          </a:prstGeom>
          <a:noFill/>
          <a:ln>
            <a:noFill/>
          </a:ln>
        </p:spPr>
        <p:txBody>
          <a:bodyPr spcFirstLastPara="1" wrap="square" lIns="91425" tIns="91425" rIns="91425" bIns="91425" anchor="t" anchorCtr="0">
            <a:spAutoFit/>
          </a:bodyPr>
          <a:lstStyle/>
          <a:p>
            <a:pPr marL="457200" marR="0" lvl="0" indent="-368300" algn="l" rtl="0">
              <a:lnSpc>
                <a:spcPct val="100000"/>
              </a:lnSpc>
              <a:spcBef>
                <a:spcPts val="0"/>
              </a:spcBef>
              <a:spcAft>
                <a:spcPts val="0"/>
              </a:spcAft>
              <a:buClr>
                <a:srgbClr val="2E2E2E"/>
              </a:buClr>
              <a:buSzPts val="2200"/>
              <a:buFont typeface="Arial" panose="020B0604020202020204"/>
              <a:buChar char="●"/>
            </a:pPr>
            <a:r>
              <a:rPr sz="2000" b="0" i="0" u="none" strike="noStrike" cap="none">
                <a:solidFill>
                  <a:srgbClr val="2E2E2E"/>
                </a:solidFill>
                <a:latin typeface="Arial" panose="020B0604020202020204"/>
                <a:ea typeface="Arial" panose="020B0604020202020204"/>
                <a:cs typeface="Arial" panose="020B0604020202020204"/>
                <a:sym typeface="Arial" panose="020B0604020202020204"/>
              </a:rPr>
              <a:t>The video sequence frames are </a:t>
            </a:r>
            <a:r>
              <a:rPr lang="en-GB" sz="2000" b="0" i="0" u="none" strike="noStrike" cap="none">
                <a:solidFill>
                  <a:srgbClr val="2E2E2E"/>
                </a:solidFill>
                <a:latin typeface="Arial" panose="020B0604020202020204"/>
                <a:ea typeface="Arial" panose="020B0604020202020204"/>
                <a:cs typeface="Arial" panose="020B0604020202020204"/>
                <a:sym typeface="Arial" panose="020B0604020202020204"/>
              </a:rPr>
              <a:t>transformed</a:t>
            </a:r>
            <a:r>
              <a:rPr sz="2000" b="0" i="0" u="none" strike="noStrike" cap="none">
                <a:solidFill>
                  <a:srgbClr val="2E2E2E"/>
                </a:solidFill>
                <a:latin typeface="Arial" panose="020B0604020202020204"/>
                <a:ea typeface="Arial" panose="020B0604020202020204"/>
                <a:cs typeface="Arial" panose="020B0604020202020204"/>
                <a:sym typeface="Arial" panose="020B0604020202020204"/>
              </a:rPr>
              <a:t> into tensors and then stored in memory for further processing</a:t>
            </a:r>
            <a:endParaRPr sz="2000" b="0" i="0" u="none" strike="noStrike" cap="none">
              <a:solidFill>
                <a:srgbClr val="2E2E2E"/>
              </a:solidFill>
              <a:latin typeface="Arial" panose="020B0604020202020204"/>
              <a:ea typeface="Arial" panose="020B0604020202020204"/>
              <a:cs typeface="Arial" panose="020B0604020202020204"/>
              <a:sym typeface="Arial" panose="020B0604020202020204"/>
            </a:endParaRPr>
          </a:p>
          <a:p>
            <a:pPr marL="88900" marR="0" lvl="0" indent="0" algn="l" rtl="0">
              <a:lnSpc>
                <a:spcPct val="100000"/>
              </a:lnSpc>
              <a:spcBef>
                <a:spcPts val="0"/>
              </a:spcBef>
              <a:spcAft>
                <a:spcPts val="0"/>
              </a:spcAft>
              <a:buClr>
                <a:srgbClr val="2E2E2E"/>
              </a:buClr>
              <a:buSzPts val="2200"/>
              <a:buFont typeface="Arial" panose="020B0604020202020204"/>
              <a:buNone/>
            </a:pPr>
            <a:endParaRPr sz="2000" b="0" i="0" u="none" strike="noStrike" cap="none">
              <a:solidFill>
                <a:srgbClr val="2E2E2E"/>
              </a:solidFill>
              <a:latin typeface="Arial" panose="020B0604020202020204"/>
              <a:ea typeface="Arial" panose="020B0604020202020204"/>
              <a:cs typeface="Arial" panose="020B0604020202020204"/>
              <a:sym typeface="Arial" panose="020B0604020202020204"/>
            </a:endParaRPr>
          </a:p>
          <a:p>
            <a:pPr marL="457200" marR="0" lvl="0" indent="-368300" algn="l" rtl="0">
              <a:lnSpc>
                <a:spcPct val="100000"/>
              </a:lnSpc>
              <a:spcBef>
                <a:spcPts val="0"/>
              </a:spcBef>
              <a:spcAft>
                <a:spcPts val="0"/>
              </a:spcAft>
              <a:buClr>
                <a:srgbClr val="2E2E2E"/>
              </a:buClr>
              <a:buSzPts val="2200"/>
              <a:buFont typeface="Arial" panose="020B0604020202020204"/>
              <a:buChar char="●"/>
            </a:pPr>
            <a:r>
              <a:rPr lang="en-GB" altLang="en-IN" sz="2000" b="0" i="0" u="none" strike="noStrike" cap="none">
                <a:solidFill>
                  <a:srgbClr val="2E2E2E"/>
                </a:solidFill>
                <a:latin typeface="Arial" panose="020B0604020202020204"/>
                <a:ea typeface="Arial" panose="020B0604020202020204"/>
                <a:cs typeface="Arial" panose="020B0604020202020204"/>
                <a:sym typeface="Arial" panose="020B0604020202020204"/>
              </a:rPr>
              <a:t>These tensors are fed into the Feature Extraction module to extract the required features</a:t>
            </a:r>
            <a:endParaRPr lang="en-IN" sz="2000" b="0" i="0" u="none" strike="noStrike" cap="none">
              <a:solidFill>
                <a:srgbClr val="2E2E2E"/>
              </a:solidFill>
              <a:latin typeface="Arial" panose="020B0604020202020204"/>
              <a:ea typeface="Arial" panose="020B0604020202020204"/>
              <a:cs typeface="Arial" panose="020B0604020202020204"/>
              <a:sym typeface="Arial" panose="020B0604020202020204"/>
            </a:endParaRPr>
          </a:p>
          <a:p>
            <a:pPr marL="457200" marR="0" lvl="0" indent="-368300" algn="l" rtl="0">
              <a:lnSpc>
                <a:spcPct val="100000"/>
              </a:lnSpc>
              <a:spcBef>
                <a:spcPts val="0"/>
              </a:spcBef>
              <a:spcAft>
                <a:spcPts val="0"/>
              </a:spcAft>
              <a:buClr>
                <a:srgbClr val="2E2E2E"/>
              </a:buClr>
              <a:buSzPts val="2200"/>
              <a:buFont typeface="Arial" panose="020B0604020202020204"/>
              <a:buChar char="●"/>
            </a:pPr>
            <a:endParaRPr sz="2000" b="0" i="0" u="none" strike="noStrike" cap="none">
              <a:solidFill>
                <a:srgbClr val="2E2E2E"/>
              </a:solidFill>
              <a:latin typeface="Arial" panose="020B0604020202020204"/>
              <a:ea typeface="Arial" panose="020B0604020202020204"/>
              <a:cs typeface="Arial" panose="020B0604020202020204"/>
              <a:sym typeface="Arial" panose="020B0604020202020204"/>
            </a:endParaRPr>
          </a:p>
          <a:p>
            <a:pPr marL="457200" marR="0" lvl="0" indent="-368300" algn="l" rtl="0">
              <a:lnSpc>
                <a:spcPct val="100000"/>
              </a:lnSpc>
              <a:spcBef>
                <a:spcPts val="0"/>
              </a:spcBef>
              <a:spcAft>
                <a:spcPts val="0"/>
              </a:spcAft>
              <a:buClr>
                <a:srgbClr val="2E2E2E"/>
              </a:buClr>
              <a:buSzPts val="2200"/>
              <a:buFont typeface="Arial" panose="020B0604020202020204"/>
              <a:buChar char="●"/>
            </a:pPr>
            <a:r>
              <a:rPr lang="en-GB" sz="2000" b="0" i="0" u="none" strike="noStrike" cap="none">
                <a:solidFill>
                  <a:srgbClr val="2E2E2E"/>
                </a:solidFill>
                <a:latin typeface="Arial" panose="020B0604020202020204"/>
                <a:ea typeface="Arial" panose="020B0604020202020204"/>
                <a:cs typeface="Arial" panose="020B0604020202020204"/>
                <a:sym typeface="Arial" panose="020B0604020202020204"/>
              </a:rPr>
              <a:t>Detection specific features are passed into the detection module to obtain bounding boxes for each object</a:t>
            </a:r>
            <a:endParaRPr lang="en-GB" sz="2000" b="0" i="0" u="none" strike="noStrike" cap="none">
              <a:solidFill>
                <a:srgbClr val="2E2E2E"/>
              </a:solidFill>
              <a:latin typeface="Arial" panose="020B0604020202020204"/>
              <a:ea typeface="Arial" panose="020B0604020202020204"/>
              <a:cs typeface="Arial" panose="020B0604020202020204"/>
              <a:sym typeface="Arial" panose="020B0604020202020204"/>
            </a:endParaRPr>
          </a:p>
          <a:p>
            <a:pPr marL="457200" marR="0" lvl="0" indent="-368300" algn="l" rtl="0">
              <a:lnSpc>
                <a:spcPct val="100000"/>
              </a:lnSpc>
              <a:spcBef>
                <a:spcPts val="0"/>
              </a:spcBef>
              <a:spcAft>
                <a:spcPts val="0"/>
              </a:spcAft>
              <a:buClr>
                <a:srgbClr val="2E2E2E"/>
              </a:buClr>
              <a:buSzPts val="2200"/>
              <a:buFont typeface="Arial" panose="020B0604020202020204"/>
              <a:buChar char="●"/>
            </a:pPr>
            <a:endParaRPr lang="en-GB" sz="2000" b="0" i="0" u="none" strike="noStrike" cap="none">
              <a:solidFill>
                <a:srgbClr val="2E2E2E"/>
              </a:solidFill>
              <a:latin typeface="Arial" panose="020B0604020202020204"/>
              <a:ea typeface="Arial" panose="020B0604020202020204"/>
              <a:cs typeface="Arial" panose="020B0604020202020204"/>
              <a:sym typeface="Arial" panose="020B0604020202020204"/>
            </a:endParaRPr>
          </a:p>
          <a:p>
            <a:pPr marL="457200" marR="0" lvl="0" indent="-368300" algn="l" rtl="0">
              <a:lnSpc>
                <a:spcPct val="100000"/>
              </a:lnSpc>
              <a:spcBef>
                <a:spcPts val="0"/>
              </a:spcBef>
              <a:spcAft>
                <a:spcPts val="0"/>
              </a:spcAft>
              <a:buClr>
                <a:srgbClr val="2E2E2E"/>
              </a:buClr>
              <a:buSzPts val="2200"/>
              <a:buFont typeface="Arial" panose="020B0604020202020204"/>
              <a:buChar char="●"/>
            </a:pPr>
            <a:r>
              <a:rPr lang="en-GB" sz="2000" b="0" i="0" u="none" strike="noStrike" cap="none">
                <a:solidFill>
                  <a:srgbClr val="2E2E2E"/>
                </a:solidFill>
                <a:latin typeface="Arial" panose="020B0604020202020204"/>
                <a:ea typeface="Arial" panose="020B0604020202020204"/>
                <a:cs typeface="Arial" panose="020B0604020202020204"/>
                <a:sym typeface="Arial" panose="020B0604020202020204"/>
              </a:rPr>
              <a:t>YOLO divides an input image into a</a:t>
            </a:r>
            <a:r>
              <a:rPr lang="en-US" altLang="en-GB" sz="2000" b="0" i="0" u="none" strike="noStrike" cap="none">
                <a:solidFill>
                  <a:srgbClr val="2E2E2E"/>
                </a:solidFill>
                <a:latin typeface="Arial" panose="020B0604020202020204"/>
                <a:ea typeface="Arial" panose="020B0604020202020204"/>
                <a:cs typeface="Arial" panose="020B0604020202020204"/>
                <a:sym typeface="Arial" panose="020B0604020202020204"/>
              </a:rPr>
              <a:t> </a:t>
            </a:r>
            <a:r>
              <a:rPr lang="en-GB" sz="2000" b="0" i="0" u="none" strike="noStrike" cap="none">
                <a:solidFill>
                  <a:srgbClr val="2E2E2E"/>
                </a:solidFill>
                <a:latin typeface="Arial" panose="020B0604020202020204"/>
                <a:ea typeface="Arial" panose="020B0604020202020204"/>
                <a:cs typeface="Arial" panose="020B0604020202020204"/>
                <a:sym typeface="Arial" panose="020B0604020202020204"/>
              </a:rPr>
              <a:t>grid. If the center of an object falls into a grid cell, that grid cell is responsible for detecting that object. Each grid cell predicts B bounding boxes and confidence scores for those boxes.</a:t>
            </a:r>
            <a:endParaRPr lang="en-GB" sz="2000" b="0" i="0" u="none" strike="noStrike" cap="none">
              <a:solidFill>
                <a:srgbClr val="2E2E2E"/>
              </a:solidFill>
              <a:latin typeface="Arial" panose="020B0604020202020204"/>
              <a:ea typeface="Arial" panose="020B0604020202020204"/>
              <a:cs typeface="Arial" panose="020B0604020202020204"/>
              <a:sym typeface="Arial" panose="020B0604020202020204"/>
            </a:endParaRPr>
          </a:p>
          <a:p>
            <a:pPr marL="457200" marR="0" lvl="0" indent="-368300" algn="l" rtl="0">
              <a:lnSpc>
                <a:spcPct val="100000"/>
              </a:lnSpc>
              <a:spcBef>
                <a:spcPts val="0"/>
              </a:spcBef>
              <a:spcAft>
                <a:spcPts val="0"/>
              </a:spcAft>
              <a:buClr>
                <a:srgbClr val="2E2E2E"/>
              </a:buClr>
              <a:buSzPts val="2200"/>
              <a:buFont typeface="Arial" panose="020B0604020202020204"/>
              <a:buChar char="●"/>
            </a:pPr>
            <a:endParaRPr lang="en-GB" sz="2000" b="0" i="0" u="none" strike="noStrike" cap="none">
              <a:solidFill>
                <a:srgbClr val="2E2E2E"/>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pic>
        <p:nvPicPr>
          <p:cNvPr id="194" name="Google Shape;194;p24" descr="C:\Documents and Settings\ADMIN\Desktop\Courses Offered.jpg"/>
          <p:cNvPicPr preferRelativeResize="0"/>
          <p:nvPr/>
        </p:nvPicPr>
        <p:blipFill rotWithShape="1">
          <a:blip r:embed="rId1"/>
          <a:srcRect/>
          <a:stretch>
            <a:fillRect/>
          </a:stretch>
        </p:blipFill>
        <p:spPr>
          <a:xfrm>
            <a:off x="-36192" y="0"/>
            <a:ext cx="9144000" cy="6858000"/>
          </a:xfrm>
          <a:prstGeom prst="rect">
            <a:avLst/>
          </a:prstGeom>
          <a:noFill/>
          <a:ln>
            <a:noFill/>
          </a:ln>
        </p:spPr>
      </p:pic>
      <p:sp>
        <p:nvSpPr>
          <p:cNvPr id="195" name="Google Shape;195;p24"/>
          <p:cNvSpPr txBox="1"/>
          <p:nvPr/>
        </p:nvSpPr>
        <p:spPr>
          <a:xfrm>
            <a:off x="1152600" y="322725"/>
            <a:ext cx="77340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IN" sz="3600" b="0" i="0" u="none" strike="noStrike" cap="none">
                <a:solidFill>
                  <a:srgbClr val="000000"/>
                </a:solidFill>
                <a:latin typeface="Calibri" panose="020F0502020204030204"/>
                <a:ea typeface="Calibri" panose="020F0502020204030204"/>
                <a:cs typeface="Calibri" panose="020F0502020204030204"/>
                <a:sym typeface="Calibri" panose="020F0502020204030204"/>
              </a:rPr>
              <a:t>ALGORITHM :</a:t>
            </a:r>
            <a:endParaRPr sz="3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96" name="Google Shape;196;p24"/>
          <p:cNvSpPr txBox="1"/>
          <p:nvPr/>
        </p:nvSpPr>
        <p:spPr>
          <a:xfrm>
            <a:off x="1259840" y="1268730"/>
            <a:ext cx="7458710" cy="5259705"/>
          </a:xfrm>
          <a:prstGeom prst="rect">
            <a:avLst/>
          </a:prstGeom>
          <a:noFill/>
          <a:ln>
            <a:noFill/>
          </a:ln>
        </p:spPr>
        <p:txBody>
          <a:bodyPr spcFirstLastPara="1" wrap="square" lIns="91425" tIns="91425" rIns="91425" bIns="91425" anchor="t" anchorCtr="0">
            <a:spAutoFit/>
          </a:bodyPr>
          <a:lstStyle/>
          <a:p>
            <a:pPr marL="457200" marR="0" lvl="0" indent="-368300" algn="l" rtl="0">
              <a:lnSpc>
                <a:spcPct val="100000"/>
              </a:lnSpc>
              <a:spcBef>
                <a:spcPts val="0"/>
              </a:spcBef>
              <a:spcAft>
                <a:spcPts val="0"/>
              </a:spcAft>
              <a:buClr>
                <a:srgbClr val="000000"/>
              </a:buClr>
              <a:buSzPts val="2200"/>
              <a:buFont typeface="Calibri" panose="020F0502020204030204"/>
              <a:buChar char="●"/>
            </a:pPr>
            <a:r>
              <a:rPr lang="en-GB" sz="2200" b="0" i="0" u="none" strike="noStrike" cap="none">
                <a:solidFill>
                  <a:srgbClr val="000000"/>
                </a:solidFill>
                <a:latin typeface="Calibri" panose="020F0502020204030204"/>
                <a:ea typeface="Calibri" panose="020F0502020204030204"/>
                <a:cs typeface="Calibri" panose="020F0502020204030204"/>
                <a:sym typeface="Calibri" panose="020F0502020204030204"/>
              </a:rPr>
              <a:t>Re-identification specific features are passed into the re-identification module. This helps </a:t>
            </a:r>
            <a:r>
              <a:rPr lang="en-GB" altLang="en-US" sz="2200">
                <a:latin typeface="Calibri" panose="020F0502020204030204"/>
                <a:ea typeface="Calibri" panose="020F0502020204030204"/>
                <a:cs typeface="Calibri" panose="020F0502020204030204"/>
                <a:sym typeface="Calibri" panose="020F0502020204030204"/>
              </a:rPr>
              <a:t>identify objects that have temporarily gone out of the field of view or have been occluded.</a:t>
            </a:r>
            <a:endParaRPr sz="2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68300" algn="l" rtl="0">
              <a:lnSpc>
                <a:spcPct val="100000"/>
              </a:lnSpc>
              <a:spcBef>
                <a:spcPts val="0"/>
              </a:spcBef>
              <a:spcAft>
                <a:spcPts val="0"/>
              </a:spcAft>
              <a:buClr>
                <a:srgbClr val="000000"/>
              </a:buClr>
              <a:buSzPts val="2200"/>
              <a:buFont typeface="Calibri" panose="020F0502020204030204"/>
              <a:buChar char="●"/>
            </a:pPr>
            <a:r>
              <a:rPr lang="en-GB" sz="2200" b="0" i="0" u="none" strike="noStrike" cap="none">
                <a:solidFill>
                  <a:srgbClr val="000000"/>
                </a:solidFill>
                <a:latin typeface="Calibri" panose="020F0502020204030204"/>
                <a:ea typeface="Calibri" panose="020F0502020204030204"/>
                <a:cs typeface="Calibri" panose="020F0502020204030204"/>
                <a:sym typeface="Calibri" panose="020F0502020204030204"/>
              </a:rPr>
              <a:t>If the object did infact re-appear, then its trajectories are matched across multiple camera views or frames in a video sequence</a:t>
            </a:r>
            <a:endParaRPr lang="en-GB" sz="2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368300" algn="l" rtl="0">
              <a:lnSpc>
                <a:spcPct val="100000"/>
              </a:lnSpc>
              <a:spcBef>
                <a:spcPts val="0"/>
              </a:spcBef>
              <a:spcAft>
                <a:spcPts val="0"/>
              </a:spcAft>
              <a:buClr>
                <a:srgbClr val="000000"/>
              </a:buClr>
              <a:buSzPts val="2200"/>
              <a:buFont typeface="Calibri" panose="020F0502020204030204"/>
              <a:buChar char="●"/>
            </a:pPr>
            <a:r>
              <a:rPr lang="en-GB" altLang="en-US" sz="2200">
                <a:latin typeface="Calibri" panose="020F0502020204030204"/>
                <a:ea typeface="Calibri" panose="020F0502020204030204"/>
                <a:cs typeface="Calibri" panose="020F0502020204030204"/>
                <a:sym typeface="Calibri" panose="020F0502020204030204"/>
              </a:rPr>
              <a:t>Based on the embeddings produced and estimated bounding boxes, the Hungarian algorithm is used to match objects among various frames and generate the trajectories.</a:t>
            </a:r>
            <a:endParaRPr lang="en-GB" altLang="en-US" sz="2200">
              <a:latin typeface="Calibri" panose="020F0502020204030204"/>
              <a:ea typeface="Calibri" panose="020F0502020204030204"/>
              <a:cs typeface="Calibri" panose="020F0502020204030204"/>
              <a:sym typeface="Calibri" panose="020F0502020204030204"/>
            </a:endParaRPr>
          </a:p>
          <a:p>
            <a:pPr marL="457200" marR="0" lvl="0" indent="-368300" algn="l" rtl="0">
              <a:lnSpc>
                <a:spcPct val="100000"/>
              </a:lnSpc>
              <a:spcBef>
                <a:spcPts val="0"/>
              </a:spcBef>
              <a:spcAft>
                <a:spcPts val="0"/>
              </a:spcAft>
              <a:buClr>
                <a:srgbClr val="000000"/>
              </a:buClr>
              <a:buSzPts val="2200"/>
              <a:buFont typeface="Calibri" panose="020F0502020204030204"/>
              <a:buChar char="●"/>
            </a:pPr>
            <a:endParaRPr sz="2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2200"/>
              <a:buFont typeface="Arial" panose="020B0604020202020204"/>
              <a:buNone/>
            </a:pPr>
            <a:endParaRPr sz="2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88900" marR="0" lvl="0" indent="0" algn="l" rtl="0">
              <a:lnSpc>
                <a:spcPct val="100000"/>
              </a:lnSpc>
              <a:spcBef>
                <a:spcPts val="0"/>
              </a:spcBef>
              <a:spcAft>
                <a:spcPts val="0"/>
              </a:spcAft>
              <a:buClr>
                <a:srgbClr val="000000"/>
              </a:buClr>
              <a:buSzPts val="2200"/>
              <a:buFont typeface="Calibri" panose="020F0502020204030204"/>
              <a:buNone/>
            </a:pPr>
            <a:endParaRPr sz="2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07" name="Shape 207"/>
        <p:cNvGrpSpPr/>
        <p:nvPr/>
      </p:nvGrpSpPr>
      <p:grpSpPr>
        <a:xfrm>
          <a:off x="0" y="0"/>
          <a:ext cx="0" cy="0"/>
          <a:chOff x="0" y="0"/>
          <a:chExt cx="0" cy="0"/>
        </a:xfrm>
      </p:grpSpPr>
      <p:sp>
        <p:nvSpPr>
          <p:cNvPr id="208" name="Google Shape;208;p26"/>
          <p:cNvSpPr txBox="1"/>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panose="020F0502020204030204"/>
              <a:buNone/>
            </a:pPr>
          </a:p>
        </p:txBody>
      </p:sp>
      <p:sp>
        <p:nvSpPr>
          <p:cNvPr id="209" name="Google Shape;209;p26"/>
          <p:cNvSpPr txBox="1"/>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p>
        </p:txBody>
      </p:sp>
      <p:pic>
        <p:nvPicPr>
          <p:cNvPr id="210" name="Google Shape;210;p26" descr="C:\Documents and Settings\ADMIN\Desktop\Courses Offered.jpg"/>
          <p:cNvPicPr preferRelativeResize="0"/>
          <p:nvPr/>
        </p:nvPicPr>
        <p:blipFill rotWithShape="1">
          <a:blip r:embed="rId1"/>
          <a:srcRect/>
          <a:stretch>
            <a:fillRect/>
          </a:stretch>
        </p:blipFill>
        <p:spPr>
          <a:xfrm>
            <a:off x="-56322" y="0"/>
            <a:ext cx="9144000" cy="6858000"/>
          </a:xfrm>
          <a:prstGeom prst="rect">
            <a:avLst/>
          </a:prstGeom>
          <a:noFill/>
          <a:ln>
            <a:noFill/>
          </a:ln>
        </p:spPr>
      </p:pic>
      <p:sp>
        <p:nvSpPr>
          <p:cNvPr id="211" name="Google Shape;211;p26"/>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Computer Science &amp; Engineering, DSCE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12" name="Google Shape;212;p26"/>
          <p:cNvSpPr txBox="1"/>
          <p:nvPr/>
        </p:nvSpPr>
        <p:spPr>
          <a:xfrm>
            <a:off x="1207250" y="403200"/>
            <a:ext cx="73944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IN" sz="3600" b="0" i="0" u="none" strike="noStrike" cap="none">
                <a:solidFill>
                  <a:srgbClr val="000000"/>
                </a:solidFill>
                <a:latin typeface="Calibri" panose="020F0502020204030204"/>
                <a:ea typeface="Calibri" panose="020F0502020204030204"/>
                <a:cs typeface="Calibri" panose="020F0502020204030204"/>
                <a:sym typeface="Calibri" panose="020F0502020204030204"/>
              </a:rPr>
              <a:t>OUTPUT:</a:t>
            </a:r>
            <a:endParaRPr sz="3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2" name="Picture 1" descr="C:\Users\AkashRaghavendra\Pictures\Screenshots\Screenshot (89).pngScreenshot (89)"/>
          <p:cNvPicPr>
            <a:picLocks noChangeAspect="1"/>
          </p:cNvPicPr>
          <p:nvPr/>
        </p:nvPicPr>
        <p:blipFill>
          <a:blip r:embed="rId2"/>
          <a:srcRect/>
          <a:stretch>
            <a:fillRect/>
          </a:stretch>
        </p:blipFill>
        <p:spPr>
          <a:xfrm>
            <a:off x="1043305" y="1361440"/>
            <a:ext cx="8001635" cy="41084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43" name="Shape 243"/>
        <p:cNvGrpSpPr/>
        <p:nvPr/>
      </p:nvGrpSpPr>
      <p:grpSpPr>
        <a:xfrm>
          <a:off x="0" y="0"/>
          <a:ext cx="0" cy="0"/>
          <a:chOff x="0" y="0"/>
          <a:chExt cx="0" cy="0"/>
        </a:xfrm>
      </p:grpSpPr>
      <p:sp>
        <p:nvSpPr>
          <p:cNvPr id="244" name="Google Shape;244;p30"/>
          <p:cNvSpPr txBox="1"/>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panose="020F0502020204030204"/>
              <a:buNone/>
            </a:pPr>
          </a:p>
        </p:txBody>
      </p:sp>
      <p:sp>
        <p:nvSpPr>
          <p:cNvPr id="245" name="Google Shape;245;p30"/>
          <p:cNvSpPr txBox="1"/>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p>
        </p:txBody>
      </p:sp>
      <p:pic>
        <p:nvPicPr>
          <p:cNvPr id="246" name="Google Shape;246;p30" descr="C:\Documents and Settings\ADMIN\Desktop\Courses Offered.jpg"/>
          <p:cNvPicPr preferRelativeResize="0"/>
          <p:nvPr/>
        </p:nvPicPr>
        <p:blipFill rotWithShape="1">
          <a:blip r:embed="rId1"/>
          <a:srcRect/>
          <a:stretch>
            <a:fillRect/>
          </a:stretch>
        </p:blipFill>
        <p:spPr>
          <a:xfrm>
            <a:off x="-56322" y="0"/>
            <a:ext cx="9144000" cy="6858000"/>
          </a:xfrm>
          <a:prstGeom prst="rect">
            <a:avLst/>
          </a:prstGeom>
          <a:noFill/>
          <a:ln>
            <a:noFill/>
          </a:ln>
        </p:spPr>
      </p:pic>
      <p:sp>
        <p:nvSpPr>
          <p:cNvPr id="247" name="Google Shape;247;p30"/>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Computer Science &amp; Engineering, DSCE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8" name="Google Shape;248;p30"/>
          <p:cNvSpPr txBox="1"/>
          <p:nvPr/>
        </p:nvSpPr>
        <p:spPr>
          <a:xfrm>
            <a:off x="1207250" y="403200"/>
            <a:ext cx="73944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IN" sz="3600" b="0" i="0" u="none" strike="noStrike" cap="none">
                <a:solidFill>
                  <a:srgbClr val="000000"/>
                </a:solidFill>
                <a:latin typeface="Calibri" panose="020F0502020204030204"/>
                <a:ea typeface="Calibri" panose="020F0502020204030204"/>
                <a:cs typeface="Calibri" panose="020F0502020204030204"/>
                <a:sym typeface="Calibri" panose="020F0502020204030204"/>
              </a:rPr>
              <a:t>PROJECT TOOL SNAPSHOT:</a:t>
            </a:r>
            <a:endParaRPr sz="3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2" name="Picture 1" descr="C:\Users\AkashRaghavendra\Downloads\trello.JPGtrello"/>
          <p:cNvPicPr>
            <a:picLocks noChangeAspect="1"/>
          </p:cNvPicPr>
          <p:nvPr/>
        </p:nvPicPr>
        <p:blipFill>
          <a:blip r:embed="rId2"/>
          <a:srcRect/>
          <a:stretch>
            <a:fillRect/>
          </a:stretch>
        </p:blipFill>
        <p:spPr>
          <a:xfrm>
            <a:off x="1207770" y="1473200"/>
            <a:ext cx="7339330" cy="3937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43" name="Shape 243"/>
        <p:cNvGrpSpPr/>
        <p:nvPr/>
      </p:nvGrpSpPr>
      <p:grpSpPr>
        <a:xfrm>
          <a:off x="0" y="0"/>
          <a:ext cx="0" cy="0"/>
          <a:chOff x="0" y="0"/>
          <a:chExt cx="0" cy="0"/>
        </a:xfrm>
      </p:grpSpPr>
      <p:sp>
        <p:nvSpPr>
          <p:cNvPr id="244" name="Google Shape;244;p30"/>
          <p:cNvSpPr txBox="1"/>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panose="020F0502020204030204"/>
              <a:buNone/>
            </a:pPr>
          </a:p>
        </p:txBody>
      </p:sp>
      <p:sp>
        <p:nvSpPr>
          <p:cNvPr id="245" name="Google Shape;245;p30"/>
          <p:cNvSpPr txBox="1"/>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p>
        </p:txBody>
      </p:sp>
      <p:pic>
        <p:nvPicPr>
          <p:cNvPr id="246" name="Google Shape;246;p30" descr="C:\Documents and Settings\ADMIN\Desktop\Courses Offered.jpg"/>
          <p:cNvPicPr preferRelativeResize="0"/>
          <p:nvPr/>
        </p:nvPicPr>
        <p:blipFill rotWithShape="1">
          <a:blip r:embed="rId1"/>
          <a:srcRect/>
          <a:stretch>
            <a:fillRect/>
          </a:stretch>
        </p:blipFill>
        <p:spPr>
          <a:xfrm>
            <a:off x="-36002" y="0"/>
            <a:ext cx="9144000" cy="6858000"/>
          </a:xfrm>
          <a:prstGeom prst="rect">
            <a:avLst/>
          </a:prstGeom>
          <a:noFill/>
          <a:ln>
            <a:noFill/>
          </a:ln>
        </p:spPr>
      </p:pic>
      <p:sp>
        <p:nvSpPr>
          <p:cNvPr id="247" name="Google Shape;247;p30"/>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Computer Science &amp; Engineering, DSCE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8" name="Google Shape;248;p30"/>
          <p:cNvSpPr txBox="1"/>
          <p:nvPr/>
        </p:nvSpPr>
        <p:spPr>
          <a:xfrm>
            <a:off x="1207250" y="403200"/>
            <a:ext cx="7394400" cy="73533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US" altLang="en-IN" sz="3600" b="0" i="0" u="none" strike="noStrike" cap="none">
                <a:solidFill>
                  <a:srgbClr val="000000"/>
                </a:solidFill>
                <a:latin typeface="Calibri" panose="020F0502020204030204"/>
                <a:ea typeface="Calibri" panose="020F0502020204030204"/>
                <a:cs typeface="Calibri" panose="020F0502020204030204"/>
                <a:sym typeface="Calibri" panose="020F0502020204030204"/>
              </a:rPr>
              <a:t>CO-GUIDE INTERACTION SUMMARY</a:t>
            </a:r>
            <a:r>
              <a:rPr lang="en-IN" sz="3600" b="0" i="0" u="none" strike="noStrike" cap="none">
                <a:solidFill>
                  <a:srgbClr val="000000"/>
                </a:solidFill>
                <a:latin typeface="Calibri" panose="020F0502020204030204"/>
                <a:ea typeface="Calibri" panose="020F0502020204030204"/>
                <a:cs typeface="Calibri" panose="020F0502020204030204"/>
                <a:sym typeface="Calibri" panose="020F0502020204030204"/>
              </a:rPr>
              <a:t>:</a:t>
            </a:r>
            <a:endParaRPr sz="3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3" name="Text Box 2"/>
          <p:cNvSpPr txBox="1"/>
          <p:nvPr/>
        </p:nvSpPr>
        <p:spPr>
          <a:xfrm>
            <a:off x="1207135" y="1196340"/>
            <a:ext cx="7663815" cy="3646170"/>
          </a:xfrm>
          <a:prstGeom prst="rect">
            <a:avLst/>
          </a:prstGeom>
          <a:noFill/>
        </p:spPr>
        <p:txBody>
          <a:bodyPr wrap="square" rtlCol="0">
            <a:spAutoFit/>
          </a:bodyPr>
          <a:p>
            <a:pPr marL="342900" indent="-342900">
              <a:lnSpc>
                <a:spcPct val="200000"/>
              </a:lnSpc>
              <a:buFont typeface="Arial" panose="020B0604020202020204" pitchFamily="34" charset="0"/>
              <a:buChar char="•"/>
            </a:pPr>
            <a:r>
              <a:rPr lang="en-US" sz="2200"/>
              <a:t>Use the latest YOLO architectures with better features.</a:t>
            </a:r>
            <a:endParaRPr lang="en-US" sz="2200"/>
          </a:p>
          <a:p>
            <a:pPr marL="342900" indent="-342900">
              <a:lnSpc>
                <a:spcPct val="150000"/>
              </a:lnSpc>
              <a:buFont typeface="Arial" panose="020B0604020202020204" pitchFamily="34" charset="0"/>
              <a:buChar char="•"/>
            </a:pPr>
            <a:r>
              <a:rPr lang="en-US" sz="2200"/>
              <a:t>Use 2 videos to present the detection capabilities preferably with both the videos having different landscapes.</a:t>
            </a:r>
            <a:endParaRPr lang="en-US" sz="2200"/>
          </a:p>
          <a:p>
            <a:pPr marL="342900" indent="-342900">
              <a:lnSpc>
                <a:spcPct val="200000"/>
              </a:lnSpc>
              <a:buFont typeface="Arial" panose="020B0604020202020204" pitchFamily="34" charset="0"/>
              <a:buChar char="•"/>
            </a:pPr>
            <a:r>
              <a:rPr lang="en-US" sz="2200"/>
              <a:t>Train the used model with different datasets.</a:t>
            </a:r>
            <a:endParaRPr lang="en-US" sz="2200"/>
          </a:p>
          <a:p>
            <a:pPr marL="342900" indent="-342900">
              <a:lnSpc>
                <a:spcPct val="200000"/>
              </a:lnSpc>
              <a:buFont typeface="Arial" panose="020B0604020202020204" pitchFamily="34" charset="0"/>
              <a:buChar char="•"/>
            </a:pPr>
            <a:r>
              <a:rPr lang="en-US" sz="2200"/>
              <a:t>Use a version control system.</a:t>
            </a:r>
            <a:endParaRPr lang="en-US" sz="22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p32"/>
          <p:cNvSpPr txBox="1"/>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panose="020F0502020204030204"/>
              <a:buNone/>
            </a:pPr>
          </a:p>
        </p:txBody>
      </p:sp>
      <p:sp>
        <p:nvSpPr>
          <p:cNvPr id="264" name="Google Shape;264;p32"/>
          <p:cNvSpPr txBox="1"/>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p>
        </p:txBody>
      </p:sp>
      <p:pic>
        <p:nvPicPr>
          <p:cNvPr id="265" name="Google Shape;265;p32" descr="C:\Documents and Settings\ADMIN\Desktop\Courses Offered.jpg"/>
          <p:cNvPicPr preferRelativeResize="0"/>
          <p:nvPr/>
        </p:nvPicPr>
        <p:blipFill rotWithShape="1">
          <a:blip r:embed="rId1"/>
          <a:srcRect/>
          <a:stretch>
            <a:fillRect/>
          </a:stretch>
        </p:blipFill>
        <p:spPr>
          <a:xfrm>
            <a:off x="-56322" y="0"/>
            <a:ext cx="9144000" cy="6858000"/>
          </a:xfrm>
          <a:prstGeom prst="rect">
            <a:avLst/>
          </a:prstGeom>
          <a:noFill/>
          <a:ln>
            <a:noFill/>
          </a:ln>
        </p:spPr>
      </p:pic>
      <p:sp>
        <p:nvSpPr>
          <p:cNvPr id="266" name="Google Shape;266;p32"/>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Computer Science &amp; Engineering, DSCE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32"/>
          <p:cNvSpPr txBox="1"/>
          <p:nvPr/>
        </p:nvSpPr>
        <p:spPr>
          <a:xfrm>
            <a:off x="2260850" y="2491250"/>
            <a:ext cx="5651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68" name="Google Shape;268;p32"/>
          <p:cNvSpPr txBox="1"/>
          <p:nvPr/>
        </p:nvSpPr>
        <p:spPr>
          <a:xfrm>
            <a:off x="1935200" y="2491250"/>
            <a:ext cx="6245100" cy="1154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6300"/>
              <a:buFont typeface="Arial" panose="020B0604020202020204"/>
              <a:buNone/>
            </a:pPr>
            <a:r>
              <a:rPr lang="en-IN" sz="6300" b="1" i="0" u="none" strike="noStrike" cap="none">
                <a:solidFill>
                  <a:srgbClr val="000000"/>
                </a:solidFill>
                <a:latin typeface="Calibri" panose="020F0502020204030204"/>
                <a:ea typeface="Calibri" panose="020F0502020204030204"/>
                <a:cs typeface="Calibri" panose="020F0502020204030204"/>
                <a:sym typeface="Calibri" panose="020F0502020204030204"/>
              </a:rPr>
              <a:t>   THANK YOU!</a:t>
            </a:r>
            <a:endParaRPr sz="63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4"/>
          <p:cNvSpPr txBox="1"/>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panose="020F0502020204030204"/>
              <a:buNone/>
            </a:pPr>
          </a:p>
        </p:txBody>
      </p:sp>
      <p:sp>
        <p:nvSpPr>
          <p:cNvPr id="95" name="Google Shape;95;p14"/>
          <p:cNvSpPr txBox="1"/>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p>
        </p:txBody>
      </p:sp>
      <p:pic>
        <p:nvPicPr>
          <p:cNvPr id="96" name="Google Shape;96;p14" descr="C:\Documents and Settings\ADMIN\Desktop\Courses Offered.jpg"/>
          <p:cNvPicPr preferRelativeResize="0"/>
          <p:nvPr/>
        </p:nvPicPr>
        <p:blipFill rotWithShape="1">
          <a:blip r:embed="rId1"/>
          <a:srcRect/>
          <a:stretch>
            <a:fillRect/>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Computer Science &amp; Engineering, DSCE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 name="Google Shape;98;p14"/>
          <p:cNvSpPr txBox="1"/>
          <p:nvPr/>
        </p:nvSpPr>
        <p:spPr>
          <a:xfrm>
            <a:off x="1304725" y="177000"/>
            <a:ext cx="73407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IN" sz="3600" b="0" i="0" u="none" strike="noStrike" cap="none">
                <a:solidFill>
                  <a:srgbClr val="000000"/>
                </a:solidFill>
                <a:latin typeface="Calibri" panose="020F0502020204030204"/>
                <a:ea typeface="Calibri" panose="020F0502020204030204"/>
                <a:cs typeface="Calibri" panose="020F0502020204030204"/>
                <a:sym typeface="Calibri" panose="020F0502020204030204"/>
              </a:rPr>
              <a:t>INTRODUCTION TO THE PROBLEM:</a:t>
            </a:r>
            <a:endParaRPr sz="3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3600"/>
              <a:buFont typeface="Arial" panose="020B0604020202020204"/>
              <a:buNone/>
            </a:pPr>
            <a:endParaRPr sz="3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99" name="Google Shape;99;p14"/>
          <p:cNvSpPr txBox="1"/>
          <p:nvPr/>
        </p:nvSpPr>
        <p:spPr>
          <a:xfrm>
            <a:off x="1143000" y="836250"/>
            <a:ext cx="7704300" cy="473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endParaRPr>
              <a:solidFill>
                <a:schemeClr val="dk1"/>
              </a:solidFill>
            </a:endParaRPr>
          </a:p>
          <a:p>
            <a:pPr marL="0" lvl="0" indent="0" algn="l" rtl="0">
              <a:lnSpc>
                <a:spcPct val="115000"/>
              </a:lnSpc>
              <a:spcBef>
                <a:spcPts val="1200"/>
              </a:spcBef>
              <a:spcAft>
                <a:spcPts val="0"/>
              </a:spcAft>
              <a:buNone/>
            </a:pPr>
            <a:r>
              <a:rPr lang="en-IN">
                <a:solidFill>
                  <a:schemeClr val="dk1"/>
                </a:solidFill>
              </a:rPr>
              <a:t>Multiple object tracking (MOT) which aims to estimate trajectories of multiple target objects in a video sequence, is a long-standing problem with many applications in mobile robotics, autonomous driving, and video surveillance analysis.</a:t>
            </a:r>
            <a:endParaRPr>
              <a:solidFill>
                <a:schemeClr val="dk1"/>
              </a:solidFill>
            </a:endParaRPr>
          </a:p>
          <a:p>
            <a:pPr marL="0" lvl="0" indent="0" algn="l" rtl="0">
              <a:lnSpc>
                <a:spcPct val="115000"/>
              </a:lnSpc>
              <a:spcBef>
                <a:spcPts val="1200"/>
              </a:spcBef>
              <a:spcAft>
                <a:spcPts val="0"/>
              </a:spcAft>
              <a:buNone/>
            </a:pPr>
            <a:r>
              <a:rPr lang="en-IN">
                <a:solidFill>
                  <a:schemeClr val="dk1"/>
                </a:solidFill>
              </a:rPr>
              <a:t>Tracking an object is not the same as object detection. Object detection is the process of locating an object of interest in a single frame. Tracking associates detections of an object across multiple frames.</a:t>
            </a:r>
            <a:endParaRPr>
              <a:solidFill>
                <a:schemeClr val="dk1"/>
              </a:solidFill>
            </a:endParaRPr>
          </a:p>
          <a:p>
            <a:pPr marL="0" lvl="0" indent="0" algn="l" rtl="0">
              <a:lnSpc>
                <a:spcPct val="115000"/>
              </a:lnSpc>
              <a:spcBef>
                <a:spcPts val="1200"/>
              </a:spcBef>
              <a:spcAft>
                <a:spcPts val="0"/>
              </a:spcAft>
              <a:buNone/>
            </a:pPr>
            <a:r>
              <a:rPr lang="en-IN">
                <a:solidFill>
                  <a:schemeClr val="dk1"/>
                </a:solidFill>
              </a:rPr>
              <a:t>Visual object tracking for targets such as pedestrians and vehicles in satellite and aerial imagery is a challenging task that has been addressed by only few works, compared to the huge number addressing pedestrian and vehicle tracking in ground imagery .Tracking in satellite and aerial imagery is much more complex. This is due to the moving cameras, large image sizes, different scales, large number of moving objects, tiny size of the objects , low frame rates, different visibility levels, and different atmospheric and weather conditions. The objective of the project is to develop a model that can accurately perform MOT on aerial image sequences.</a:t>
            </a:r>
            <a:endParaRPr>
              <a:solidFill>
                <a:schemeClr val="dk1"/>
              </a:solidFill>
            </a:endParaRPr>
          </a:p>
          <a:p>
            <a:pPr marL="0" lvl="0" indent="0" algn="l" rtl="0">
              <a:lnSpc>
                <a:spcPct val="115000"/>
              </a:lnSpc>
              <a:spcBef>
                <a:spcPts val="1200"/>
              </a:spcBef>
              <a:spcAft>
                <a:spcPts val="1200"/>
              </a:spcAft>
              <a:buNone/>
            </a:pP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4"/>
          <p:cNvSpPr txBox="1"/>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panose="020F0502020204030204"/>
              <a:buNone/>
            </a:pPr>
          </a:p>
        </p:txBody>
      </p:sp>
      <p:sp>
        <p:nvSpPr>
          <p:cNvPr id="95" name="Google Shape;95;p14"/>
          <p:cNvSpPr txBox="1"/>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p>
        </p:txBody>
      </p:sp>
      <p:pic>
        <p:nvPicPr>
          <p:cNvPr id="96" name="Google Shape;96;p14" descr="C:\Documents and Settings\ADMIN\Desktop\Courses Offered.jpg"/>
          <p:cNvPicPr preferRelativeResize="0"/>
          <p:nvPr/>
        </p:nvPicPr>
        <p:blipFill rotWithShape="1">
          <a:blip r:embed="rId1"/>
          <a:srcRect/>
          <a:stretch>
            <a:fillRect/>
          </a:stretch>
        </p:blipFill>
        <p:spPr>
          <a:xfrm>
            <a:off x="3" y="0"/>
            <a:ext cx="9144000" cy="6858000"/>
          </a:xfrm>
          <a:prstGeom prst="rect">
            <a:avLst/>
          </a:prstGeom>
          <a:noFill/>
          <a:ln>
            <a:noFill/>
          </a:ln>
        </p:spPr>
      </p:pic>
      <p:sp>
        <p:nvSpPr>
          <p:cNvPr id="97" name="Google Shape;97;p14"/>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Computer Science &amp; Engineering, DSCE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 name="Google Shape;98;p14"/>
          <p:cNvSpPr txBox="1"/>
          <p:nvPr/>
        </p:nvSpPr>
        <p:spPr>
          <a:xfrm>
            <a:off x="1304725" y="177000"/>
            <a:ext cx="7340700" cy="116649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IN" sz="3200">
                <a:sym typeface="+mn-ea"/>
              </a:rPr>
              <a:t>Contribution of Each project</a:t>
            </a:r>
            <a:r>
              <a:rPr lang="en-GB" altLang="en-IN" sz="3200">
                <a:sym typeface="+mn-ea"/>
              </a:rPr>
              <a:t> </a:t>
            </a:r>
            <a:r>
              <a:rPr lang="en-IN" sz="3200">
                <a:sym typeface="+mn-ea"/>
              </a:rPr>
              <a:t>Members</a:t>
            </a:r>
            <a:r>
              <a:rPr lang="en-IN" sz="3200" b="0" i="0" u="none" strike="noStrike" cap="none">
                <a:solidFill>
                  <a:srgbClr val="000000"/>
                </a:solidFill>
                <a:latin typeface="Calibri" panose="020F0502020204030204"/>
                <a:ea typeface="Calibri" panose="020F0502020204030204"/>
                <a:cs typeface="Calibri" panose="020F0502020204030204"/>
                <a:sym typeface="Calibri" panose="020F0502020204030204"/>
              </a:rPr>
              <a:t>:</a:t>
            </a:r>
            <a:endParaRPr sz="3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rgbClr val="000000"/>
              </a:buClr>
              <a:buSzPts val="3600"/>
              <a:buFont typeface="Arial" panose="020B0604020202020204"/>
              <a:buNone/>
            </a:pPr>
            <a:endParaRPr sz="3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graphicFrame>
        <p:nvGraphicFramePr>
          <p:cNvPr id="5" name="Picture Placeholder 4"/>
          <p:cNvGraphicFramePr/>
          <p:nvPr>
            <p:ph type="pic" idx="2"/>
          </p:nvPr>
        </p:nvGraphicFramePr>
        <p:xfrm>
          <a:off x="1043305" y="1052830"/>
          <a:ext cx="7947660" cy="4661535"/>
        </p:xfrm>
        <a:graphic>
          <a:graphicData uri="http://schemas.openxmlformats.org/drawingml/2006/table">
            <a:tbl>
              <a:tblPr firstRow="1" bandRow="1">
                <a:tableStyleId>{5940675A-B579-460E-94D1-54222C63F5DA}</a:tableStyleId>
              </a:tblPr>
              <a:tblGrid>
                <a:gridCol w="3973830"/>
                <a:gridCol w="3973830"/>
              </a:tblGrid>
              <a:tr h="2519045">
                <a:tc>
                  <a:txBody>
                    <a:bodyPr/>
                    <a:p>
                      <a:pPr algn="ctr">
                        <a:buNone/>
                      </a:pPr>
                      <a:r>
                        <a:rPr lang="en-GB" altLang="en-US" sz="1800"/>
                        <a:t>Abhishek Battula - 1DS19CS005</a:t>
                      </a:r>
                      <a:endParaRPr lang="en-GB" altLang="en-US" sz="1800"/>
                    </a:p>
                    <a:p>
                      <a:pPr algn="ctr">
                        <a:buNone/>
                      </a:pPr>
                      <a:endParaRPr lang="en-GB" altLang="en-US" sz="800"/>
                    </a:p>
                    <a:p>
                      <a:pPr marL="285750" indent="-285750">
                        <a:buFont typeface="Arial" panose="020B0604020202020204" pitchFamily="34" charset="0"/>
                        <a:buChar char="•"/>
                      </a:pPr>
                      <a:r>
                        <a:rPr lang="en-US" altLang="en-GB" sz="1600"/>
                        <a:t>Implementation of UI using Tkinter</a:t>
                      </a:r>
                      <a:endParaRPr lang="en-GB" altLang="en-US" sz="1600"/>
                    </a:p>
                    <a:p>
                      <a:pPr marL="285750" indent="-285750">
                        <a:buFont typeface="Arial" panose="020B0604020202020204" pitchFamily="34" charset="0"/>
                        <a:buChar char="•"/>
                      </a:pPr>
                      <a:r>
                        <a:rPr lang="en-US" altLang="en-GB" sz="1600"/>
                        <a:t>R</a:t>
                      </a:r>
                      <a:r>
                        <a:rPr lang="en-GB" altLang="en-US" sz="1600"/>
                        <a:t>esearch</a:t>
                      </a:r>
                      <a:r>
                        <a:rPr lang="en-US" altLang="en-GB" sz="1600"/>
                        <a:t>ed</a:t>
                      </a:r>
                      <a:r>
                        <a:rPr lang="en-GB" altLang="en-US" sz="1600"/>
                        <a:t> about feature extraction</a:t>
                      </a:r>
                      <a:endParaRPr lang="en-GB" altLang="en-US" sz="1600"/>
                    </a:p>
                  </a:txBody>
                  <a:tcPr/>
                </a:tc>
                <a:tc>
                  <a:txBody>
                    <a:bodyPr/>
                    <a:p>
                      <a:pPr algn="ctr">
                        <a:buNone/>
                      </a:pPr>
                      <a:r>
                        <a:rPr lang="en-GB" altLang="en-US" sz="1800"/>
                        <a:t>Adarsh Shenoy - </a:t>
                      </a:r>
                      <a:r>
                        <a:rPr lang="en-GB" altLang="en-US" sz="1800">
                          <a:sym typeface="+mn-ea"/>
                        </a:rPr>
                        <a:t>1DS19CS007</a:t>
                      </a:r>
                      <a:endParaRPr lang="en-GB" altLang="en-US" sz="1800"/>
                    </a:p>
                    <a:p>
                      <a:pPr marL="285750" indent="-285750">
                        <a:buFont typeface="Arial" panose="020B0604020202020204" pitchFamily="34" charset="0"/>
                        <a:buChar char="•"/>
                      </a:pPr>
                      <a:endParaRPr lang="en-GB" altLang="en-US" sz="800"/>
                    </a:p>
                    <a:p>
                      <a:pPr marL="285750" indent="-285750">
                        <a:buFont typeface="Arial" panose="020B0604020202020204" pitchFamily="34" charset="0"/>
                        <a:buChar char="•"/>
                      </a:pPr>
                      <a:r>
                        <a:rPr lang="en-US" altLang="en-GB" sz="1600"/>
                        <a:t>Using YOLOV8 and DeepSORT to track objects </a:t>
                      </a:r>
                      <a:endParaRPr lang="en-GB" altLang="en-US" sz="1600"/>
                    </a:p>
                    <a:p>
                      <a:pPr marL="285750" indent="-285750">
                        <a:buFont typeface="Arial" panose="020B0604020202020204" pitchFamily="34" charset="0"/>
                        <a:buChar char="•"/>
                      </a:pPr>
                      <a:r>
                        <a:rPr lang="en-GB" altLang="en-US" sz="1600"/>
                        <a:t>Tried </a:t>
                      </a:r>
                      <a:r>
                        <a:rPr lang="en-US" altLang="en-GB" sz="1600"/>
                        <a:t>training with a custom dataset</a:t>
                      </a:r>
                      <a:r>
                        <a:rPr lang="en-GB" altLang="en-US" sz="1600"/>
                        <a:t> </a:t>
                      </a:r>
                      <a:r>
                        <a:rPr lang="en-GB" altLang="en-US"/>
                        <a:t> </a:t>
                      </a:r>
                      <a:endParaRPr lang="en-GB" altLang="en-US"/>
                    </a:p>
                  </a:txBody>
                  <a:tcPr/>
                </a:tc>
              </a:tr>
              <a:tr h="2142490">
                <a:tc>
                  <a:txBody>
                    <a:bodyPr/>
                    <a:p>
                      <a:pPr algn="ctr">
                        <a:buNone/>
                      </a:pPr>
                      <a:r>
                        <a:rPr lang="en-GB" altLang="en-US" sz="1800"/>
                        <a:t>Advitiya C S - 1DS19CS013</a:t>
                      </a:r>
                      <a:endParaRPr lang="en-GB" altLang="en-US" sz="1800"/>
                    </a:p>
                    <a:p>
                      <a:pPr algn="ctr">
                        <a:buNone/>
                      </a:pPr>
                      <a:endParaRPr lang="en-GB" altLang="en-US" sz="800"/>
                    </a:p>
                    <a:p>
                      <a:pPr marL="285750" indent="-285750">
                        <a:buFont typeface="Arial" panose="020B0604020202020204" pitchFamily="34" charset="0"/>
                        <a:buChar char="•"/>
                      </a:pPr>
                      <a:r>
                        <a:rPr lang="en-GB" altLang="en-US" sz="1600"/>
                        <a:t>Implemented YOLO for feature extraction</a:t>
                      </a:r>
                      <a:r>
                        <a:rPr lang="en-US" altLang="en-GB" sz="1600"/>
                        <a:t> and detection</a:t>
                      </a:r>
                      <a:endParaRPr lang="en-GB" altLang="en-US" sz="1600"/>
                    </a:p>
                    <a:p>
                      <a:pPr marL="285750" indent="-285750">
                        <a:buFont typeface="Arial" panose="020B0604020202020204" pitchFamily="34" charset="0"/>
                        <a:buChar char="•"/>
                      </a:pPr>
                      <a:r>
                        <a:rPr lang="en-GB" altLang="en-US" sz="1600"/>
                        <a:t>I</a:t>
                      </a:r>
                      <a:r>
                        <a:rPr lang="en-US" altLang="en-GB" sz="1600"/>
                        <a:t>mplementation of backend and OC-sort </a:t>
                      </a:r>
                      <a:endParaRPr lang="en-US" altLang="en-GB" sz="1600"/>
                    </a:p>
                  </a:txBody>
                  <a:tcPr/>
                </a:tc>
                <a:tc>
                  <a:txBody>
                    <a:bodyPr/>
                    <a:p>
                      <a:pPr algn="ctr">
                        <a:buNone/>
                      </a:pPr>
                      <a:r>
                        <a:rPr lang="en-GB" altLang="en-US" sz="1800">
                          <a:sym typeface="+mn-ea"/>
                        </a:rPr>
                        <a:t>Akash Raghavendra - </a:t>
                      </a:r>
                      <a:r>
                        <a:rPr lang="en-GB" altLang="en-US" sz="1800">
                          <a:sym typeface="+mn-ea"/>
                        </a:rPr>
                        <a:t>1DS19CS018</a:t>
                      </a:r>
                      <a:endParaRPr lang="en-GB" altLang="en-US" sz="1800">
                        <a:sym typeface="+mn-ea"/>
                      </a:endParaRPr>
                    </a:p>
                    <a:p>
                      <a:pPr algn="ctr">
                        <a:buNone/>
                      </a:pPr>
                      <a:endParaRPr lang="en-GB" altLang="en-US" sz="800"/>
                    </a:p>
                    <a:p>
                      <a:pPr marL="285750" indent="-285750">
                        <a:buFont typeface="Arial" panose="020B0604020202020204" pitchFamily="34" charset="0"/>
                        <a:buChar char="•"/>
                      </a:pPr>
                      <a:r>
                        <a:rPr lang="en-GB" altLang="en-US" sz="1600"/>
                        <a:t>Implemented Hungarian Algorithm to match objects in multiple frames</a:t>
                      </a:r>
                      <a:r>
                        <a:rPr lang="en-US" altLang="en-GB" sz="1600"/>
                        <a:t> and researched different image filtering techniques.</a:t>
                      </a:r>
                      <a:endParaRPr lang="en-GB" altLang="en-US" sz="1600"/>
                    </a:p>
                    <a:p>
                      <a:pPr marL="285750" indent="-285750">
                        <a:buFont typeface="Arial" panose="020B0604020202020204" pitchFamily="34" charset="0"/>
                        <a:buChar char="•"/>
                      </a:pPr>
                      <a:r>
                        <a:rPr lang="en-US" altLang="en-GB" sz="1600"/>
                        <a:t>Implementation of UI using Tkinter</a:t>
                      </a:r>
                      <a:endParaRPr lang="en-GB" altLang="en-US" sz="1600"/>
                    </a:p>
                    <a:p>
                      <a:pPr marL="285750" indent="-285750">
                        <a:buFont typeface="Arial" panose="020B0604020202020204" pitchFamily="34" charset="0"/>
                        <a:buChar char="•"/>
                      </a:pPr>
                      <a:endParaRPr lang="en-GB" altLang="en-US" sz="160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16"/>
          <p:cNvSpPr txBox="1"/>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panose="020F0502020204030204"/>
              <a:buNone/>
            </a:pPr>
          </a:p>
        </p:txBody>
      </p:sp>
      <p:sp>
        <p:nvSpPr>
          <p:cNvPr id="111" name="Google Shape;111;p16"/>
          <p:cNvSpPr txBox="1"/>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p>
        </p:txBody>
      </p:sp>
      <p:pic>
        <p:nvPicPr>
          <p:cNvPr id="112" name="Google Shape;112;p16" descr="C:\Documents and Settings\ADMIN\Desktop\Courses Offered.jpg"/>
          <p:cNvPicPr preferRelativeResize="0"/>
          <p:nvPr/>
        </p:nvPicPr>
        <p:blipFill rotWithShape="1">
          <a:blip r:embed="rId1"/>
          <a:srcRect/>
          <a:stretch>
            <a:fillRect/>
          </a:stretch>
        </p:blipFill>
        <p:spPr>
          <a:xfrm>
            <a:off x="35563" y="0"/>
            <a:ext cx="9144000" cy="6858000"/>
          </a:xfrm>
          <a:prstGeom prst="rect">
            <a:avLst/>
          </a:prstGeom>
          <a:noFill/>
          <a:ln>
            <a:noFill/>
          </a:ln>
        </p:spPr>
      </p:pic>
      <p:sp>
        <p:nvSpPr>
          <p:cNvPr id="113" name="Google Shape;113;p16"/>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Computer Science &amp; Engineering, DSCE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14" name="Google Shape;114;p16"/>
          <p:cNvSpPr txBox="1"/>
          <p:nvPr/>
        </p:nvSpPr>
        <p:spPr>
          <a:xfrm>
            <a:off x="1149775" y="460650"/>
            <a:ext cx="7586100" cy="1053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15" name="Google Shape;115;p16"/>
          <p:cNvSpPr txBox="1"/>
          <p:nvPr/>
        </p:nvSpPr>
        <p:spPr>
          <a:xfrm>
            <a:off x="1111475" y="215600"/>
            <a:ext cx="7470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IN" sz="3600" b="0" i="0" u="none" strike="noStrike" cap="none">
                <a:solidFill>
                  <a:srgbClr val="000000"/>
                </a:solidFill>
                <a:latin typeface="Calibri" panose="020F0502020204030204"/>
                <a:ea typeface="Calibri" panose="020F0502020204030204"/>
                <a:cs typeface="Calibri" panose="020F0502020204030204"/>
                <a:sym typeface="Calibri" panose="020F0502020204030204"/>
              </a:rPr>
              <a:t>SYSTEM DIAGRAM / ARCHITECTURE:</a:t>
            </a:r>
            <a:endParaRPr sz="36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pic>
        <p:nvPicPr>
          <p:cNvPr id="5" name="Picture 4" descr="arch"/>
          <p:cNvPicPr>
            <a:picLocks noChangeAspect="1"/>
          </p:cNvPicPr>
          <p:nvPr/>
        </p:nvPicPr>
        <p:blipFill>
          <a:blip r:embed="rId2"/>
          <a:stretch>
            <a:fillRect/>
          </a:stretch>
        </p:blipFill>
        <p:spPr>
          <a:xfrm>
            <a:off x="1475740" y="1268730"/>
            <a:ext cx="6790690" cy="2064385"/>
          </a:xfrm>
          <a:prstGeom prst="rect">
            <a:avLst/>
          </a:prstGeom>
        </p:spPr>
      </p:pic>
      <p:pic>
        <p:nvPicPr>
          <p:cNvPr id="2" name="Picture 1" descr="asdg"/>
          <p:cNvPicPr>
            <a:picLocks noChangeAspect="1"/>
          </p:cNvPicPr>
          <p:nvPr/>
        </p:nvPicPr>
        <p:blipFill>
          <a:blip r:embed="rId3"/>
          <a:stretch>
            <a:fillRect/>
          </a:stretch>
        </p:blipFill>
        <p:spPr>
          <a:xfrm>
            <a:off x="2411730" y="4004945"/>
            <a:ext cx="4798695" cy="1358900"/>
          </a:xfrm>
          <a:prstGeom prst="rect">
            <a:avLst/>
          </a:prstGeom>
        </p:spPr>
      </p:pic>
      <p:sp>
        <p:nvSpPr>
          <p:cNvPr id="3" name="Text Box 2"/>
          <p:cNvSpPr txBox="1"/>
          <p:nvPr/>
        </p:nvSpPr>
        <p:spPr>
          <a:xfrm>
            <a:off x="4067810" y="5445125"/>
            <a:ext cx="1817370" cy="306705"/>
          </a:xfrm>
          <a:prstGeom prst="rect">
            <a:avLst/>
          </a:prstGeom>
          <a:noFill/>
        </p:spPr>
        <p:txBody>
          <a:bodyPr wrap="square" rtlCol="0">
            <a:spAutoFit/>
          </a:bodyPr>
          <a:p>
            <a:r>
              <a:rPr lang="en-GB" altLang="en-US"/>
              <a:t>YOLO Architecture</a:t>
            </a:r>
            <a:endParaRPr lang="en-GB" altLang="en-US"/>
          </a:p>
        </p:txBody>
      </p:sp>
      <p:sp>
        <p:nvSpPr>
          <p:cNvPr id="4" name="Text Box 3"/>
          <p:cNvSpPr txBox="1"/>
          <p:nvPr/>
        </p:nvSpPr>
        <p:spPr>
          <a:xfrm>
            <a:off x="4035425" y="3295650"/>
            <a:ext cx="1882775" cy="306705"/>
          </a:xfrm>
          <a:prstGeom prst="rect">
            <a:avLst/>
          </a:prstGeom>
          <a:noFill/>
        </p:spPr>
        <p:txBody>
          <a:bodyPr wrap="square" rtlCol="0">
            <a:spAutoFit/>
          </a:bodyPr>
          <a:p>
            <a:r>
              <a:rPr lang="en-GB" altLang="en-US"/>
              <a:t>System Architecture</a:t>
            </a:r>
            <a:endParaRPr lang="en-GB"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0" name="Shape 120"/>
        <p:cNvGrpSpPr/>
        <p:nvPr/>
      </p:nvGrpSpPr>
      <p:grpSpPr>
        <a:xfrm>
          <a:off x="0" y="0"/>
          <a:ext cx="0" cy="0"/>
          <a:chOff x="0" y="0"/>
          <a:chExt cx="0" cy="0"/>
        </a:xfrm>
      </p:grpSpPr>
      <p:sp>
        <p:nvSpPr>
          <p:cNvPr id="121" name="Google Shape;121;p17"/>
          <p:cNvSpPr txBox="1"/>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panose="020F0502020204030204"/>
              <a:buNone/>
            </a:pPr>
          </a:p>
        </p:txBody>
      </p:sp>
      <p:sp>
        <p:nvSpPr>
          <p:cNvPr id="122" name="Google Shape;122;p17"/>
          <p:cNvSpPr txBox="1"/>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p>
        </p:txBody>
      </p:sp>
      <p:pic>
        <p:nvPicPr>
          <p:cNvPr id="123" name="Google Shape;123;p17" descr="C:\Documents and Settings\ADMIN\Desktop\Courses Offered.jpg"/>
          <p:cNvPicPr preferRelativeResize="0"/>
          <p:nvPr/>
        </p:nvPicPr>
        <p:blipFill rotWithShape="1">
          <a:blip r:embed="rId1"/>
          <a:srcRect/>
          <a:stretch>
            <a:fillRect/>
          </a:stretch>
        </p:blipFill>
        <p:spPr>
          <a:xfrm>
            <a:off x="3" y="0"/>
            <a:ext cx="9144000" cy="6858000"/>
          </a:xfrm>
          <a:prstGeom prst="rect">
            <a:avLst/>
          </a:prstGeom>
          <a:noFill/>
          <a:ln>
            <a:noFill/>
          </a:ln>
        </p:spPr>
      </p:pic>
      <p:sp>
        <p:nvSpPr>
          <p:cNvPr id="124" name="Google Shape;124;p17"/>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Computer Science &amp; Engineering, DSCE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5" name="Google Shape;125;p17"/>
          <p:cNvSpPr txBox="1"/>
          <p:nvPr/>
        </p:nvSpPr>
        <p:spPr>
          <a:xfrm>
            <a:off x="1149775" y="460650"/>
            <a:ext cx="758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6" name="Google Shape;126;p17"/>
          <p:cNvSpPr txBox="1"/>
          <p:nvPr/>
        </p:nvSpPr>
        <p:spPr>
          <a:xfrm>
            <a:off x="1111475" y="215600"/>
            <a:ext cx="74709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sz="4200" b="1">
                <a:latin typeface="Calibri" panose="020F0502020204030204"/>
                <a:ea typeface="Calibri" panose="020F0502020204030204"/>
                <a:cs typeface="Calibri" panose="020F0502020204030204"/>
                <a:sym typeface="Calibri" panose="020F0502020204030204"/>
              </a:rPr>
              <a:t>Modules:</a:t>
            </a:r>
            <a:endParaRPr sz="42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27" name="Google Shape;127;p17"/>
          <p:cNvSpPr txBox="1"/>
          <p:nvPr/>
        </p:nvSpPr>
        <p:spPr>
          <a:xfrm>
            <a:off x="1264300" y="1267200"/>
            <a:ext cx="7086600" cy="298196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800">
              <a:latin typeface="Calibri" panose="020F0502020204030204"/>
              <a:ea typeface="Calibri" panose="020F0502020204030204"/>
              <a:cs typeface="Calibri" panose="020F0502020204030204"/>
              <a:sym typeface="Calibri" panose="020F0502020204030204"/>
            </a:endParaRPr>
          </a:p>
          <a:p>
            <a:pPr marL="457200" lvl="0" indent="-469900" algn="l" rtl="0">
              <a:spcBef>
                <a:spcPts val="0"/>
              </a:spcBef>
              <a:spcAft>
                <a:spcPts val="0"/>
              </a:spcAft>
              <a:buSzPts val="3800"/>
              <a:buFont typeface="Calibri" panose="020F0502020204030204"/>
              <a:buChar char="●"/>
            </a:pPr>
            <a:r>
              <a:rPr lang="en-IN" sz="3600">
                <a:latin typeface="Calibri" panose="020F0502020204030204"/>
                <a:ea typeface="Calibri" panose="020F0502020204030204"/>
                <a:cs typeface="Calibri" panose="020F0502020204030204"/>
                <a:sym typeface="Calibri" panose="020F0502020204030204"/>
              </a:rPr>
              <a:t>Feature Extraction</a:t>
            </a:r>
            <a:endParaRPr sz="3600">
              <a:latin typeface="Calibri" panose="020F0502020204030204"/>
              <a:ea typeface="Calibri" panose="020F0502020204030204"/>
              <a:cs typeface="Calibri" panose="020F0502020204030204"/>
              <a:sym typeface="Calibri" panose="020F0502020204030204"/>
            </a:endParaRPr>
          </a:p>
          <a:p>
            <a:pPr marL="457200" lvl="0" indent="-469900" algn="l" rtl="0">
              <a:spcBef>
                <a:spcPts val="0"/>
              </a:spcBef>
              <a:spcAft>
                <a:spcPts val="0"/>
              </a:spcAft>
              <a:buSzPts val="3800"/>
              <a:buFont typeface="Calibri" panose="020F0502020204030204"/>
              <a:buChar char="●"/>
            </a:pPr>
            <a:r>
              <a:rPr lang="en-IN" sz="3600">
                <a:latin typeface="Calibri" panose="020F0502020204030204"/>
                <a:ea typeface="Calibri" panose="020F0502020204030204"/>
                <a:cs typeface="Calibri" panose="020F0502020204030204"/>
                <a:sym typeface="Calibri" panose="020F0502020204030204"/>
              </a:rPr>
              <a:t>Detection</a:t>
            </a:r>
            <a:endParaRPr sz="3600">
              <a:latin typeface="Calibri" panose="020F0502020204030204"/>
              <a:ea typeface="Calibri" panose="020F0502020204030204"/>
              <a:cs typeface="Calibri" panose="020F0502020204030204"/>
              <a:sym typeface="Calibri" panose="020F0502020204030204"/>
            </a:endParaRPr>
          </a:p>
          <a:p>
            <a:pPr marL="457200" lvl="0" indent="-469900" algn="l" rtl="0">
              <a:spcBef>
                <a:spcPts val="0"/>
              </a:spcBef>
              <a:spcAft>
                <a:spcPts val="0"/>
              </a:spcAft>
              <a:buSzPts val="3800"/>
              <a:buFont typeface="Calibri" panose="020F0502020204030204"/>
              <a:buChar char="●"/>
            </a:pPr>
            <a:r>
              <a:rPr lang="en-IN" sz="3600">
                <a:latin typeface="Calibri" panose="020F0502020204030204"/>
                <a:ea typeface="Calibri" panose="020F0502020204030204"/>
                <a:cs typeface="Calibri" panose="020F0502020204030204"/>
                <a:sym typeface="Calibri" panose="020F0502020204030204"/>
              </a:rPr>
              <a:t>Re-Identification</a:t>
            </a:r>
            <a:endParaRPr sz="3600">
              <a:latin typeface="Calibri" panose="020F0502020204030204"/>
              <a:ea typeface="Calibri" panose="020F0502020204030204"/>
              <a:cs typeface="Calibri" panose="020F0502020204030204"/>
              <a:sym typeface="Calibri" panose="020F0502020204030204"/>
            </a:endParaRPr>
          </a:p>
          <a:p>
            <a:pPr marL="457200" lvl="0" indent="-469900" algn="l" rtl="0">
              <a:spcBef>
                <a:spcPts val="0"/>
              </a:spcBef>
              <a:spcAft>
                <a:spcPts val="0"/>
              </a:spcAft>
              <a:buSzPts val="3800"/>
              <a:buFont typeface="Calibri" panose="020F0502020204030204"/>
              <a:buChar char="●"/>
            </a:pPr>
            <a:r>
              <a:rPr lang="en-IN" sz="3600">
                <a:latin typeface="Calibri" panose="020F0502020204030204"/>
                <a:ea typeface="Calibri" panose="020F0502020204030204"/>
                <a:cs typeface="Calibri" panose="020F0502020204030204"/>
                <a:sym typeface="Calibri" panose="020F0502020204030204"/>
              </a:rPr>
              <a:t>Asso</a:t>
            </a:r>
            <a:r>
              <a:rPr lang="en-GB" altLang="en-IN" sz="3600">
                <a:latin typeface="Calibri" panose="020F0502020204030204"/>
                <a:ea typeface="Calibri" panose="020F0502020204030204"/>
                <a:cs typeface="Calibri" panose="020F0502020204030204"/>
                <a:sym typeface="Calibri" panose="020F0502020204030204"/>
              </a:rPr>
              <a:t>c</a:t>
            </a:r>
            <a:r>
              <a:rPr lang="en-IN" sz="3600">
                <a:latin typeface="Calibri" panose="020F0502020204030204"/>
                <a:ea typeface="Calibri" panose="020F0502020204030204"/>
                <a:cs typeface="Calibri" panose="020F0502020204030204"/>
                <a:sym typeface="Calibri" panose="020F0502020204030204"/>
              </a:rPr>
              <a:t>iation</a:t>
            </a:r>
            <a:endParaRPr lang="en-IN" sz="36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18"/>
          <p:cNvSpPr txBox="1"/>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panose="020F0502020204030204"/>
              <a:buNone/>
            </a:pPr>
          </a:p>
        </p:txBody>
      </p:sp>
      <p:sp>
        <p:nvSpPr>
          <p:cNvPr id="133" name="Google Shape;133;p18"/>
          <p:cNvSpPr txBox="1"/>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p>
        </p:txBody>
      </p:sp>
      <p:pic>
        <p:nvPicPr>
          <p:cNvPr id="134" name="Google Shape;134;p18" descr="C:\Documents and Settings\ADMIN\Desktop\Courses Offered.jpg"/>
          <p:cNvPicPr preferRelativeResize="0"/>
          <p:nvPr/>
        </p:nvPicPr>
        <p:blipFill rotWithShape="1">
          <a:blip r:embed="rId1"/>
          <a:srcRect/>
          <a:stretch>
            <a:fillRect/>
          </a:stretch>
        </p:blipFill>
        <p:spPr>
          <a:xfrm>
            <a:off x="3" y="0"/>
            <a:ext cx="9144000" cy="6858000"/>
          </a:xfrm>
          <a:prstGeom prst="rect">
            <a:avLst/>
          </a:prstGeom>
          <a:noFill/>
          <a:ln>
            <a:noFill/>
          </a:ln>
        </p:spPr>
      </p:pic>
      <p:sp>
        <p:nvSpPr>
          <p:cNvPr id="135" name="Google Shape;135;p18"/>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Computer Science &amp; Engineering, DSCE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18"/>
          <p:cNvSpPr txBox="1"/>
          <p:nvPr/>
        </p:nvSpPr>
        <p:spPr>
          <a:xfrm>
            <a:off x="1149775" y="460650"/>
            <a:ext cx="758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18"/>
          <p:cNvSpPr txBox="1"/>
          <p:nvPr/>
        </p:nvSpPr>
        <p:spPr>
          <a:xfrm>
            <a:off x="1111475" y="215600"/>
            <a:ext cx="74709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sz="4200" b="1">
                <a:latin typeface="Calibri" panose="020F0502020204030204"/>
                <a:ea typeface="Calibri" panose="020F0502020204030204"/>
                <a:cs typeface="Calibri" panose="020F0502020204030204"/>
                <a:sym typeface="Calibri" panose="020F0502020204030204"/>
              </a:rPr>
              <a:t>Modules Description</a:t>
            </a:r>
            <a:endParaRPr sz="42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18"/>
          <p:cNvSpPr txBox="1"/>
          <p:nvPr/>
        </p:nvSpPr>
        <p:spPr>
          <a:xfrm>
            <a:off x="1362075" y="1340485"/>
            <a:ext cx="7220585" cy="43059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100" b="1">
                <a:latin typeface="Calibri" panose="020F0502020204030204"/>
                <a:ea typeface="Calibri" panose="020F0502020204030204"/>
                <a:cs typeface="Calibri" panose="020F0502020204030204"/>
                <a:sym typeface="Calibri" panose="020F0502020204030204"/>
              </a:rPr>
              <a:t>Feature Extraction</a:t>
            </a:r>
            <a:endParaRPr lang="en-IN" sz="21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90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a:latin typeface="Calibri" panose="020F0502020204030204"/>
                <a:ea typeface="Calibri" panose="020F0502020204030204"/>
                <a:cs typeface="Calibri" panose="020F0502020204030204"/>
                <a:sym typeface="Calibri" panose="020F0502020204030204"/>
              </a:rPr>
              <a:t>F</a:t>
            </a:r>
            <a:r>
              <a:rPr>
                <a:latin typeface="Calibri" panose="020F0502020204030204"/>
                <a:ea typeface="Calibri" panose="020F0502020204030204"/>
                <a:cs typeface="Calibri" panose="020F0502020204030204"/>
                <a:sym typeface="Calibri" panose="020F0502020204030204"/>
              </a:rPr>
              <a:t>eatures refer to the learned representations of the input data that are used to make predictions or decisions. These features are automatically extracted by the deep neural network during the training process.</a:t>
            </a:r>
            <a:r>
              <a:rPr lang="en-US">
                <a:latin typeface="Calibri" panose="020F0502020204030204"/>
                <a:ea typeface="Calibri" panose="020F0502020204030204"/>
                <a:cs typeface="Calibri" panose="020F0502020204030204"/>
                <a:sym typeface="Calibri" panose="020F0502020204030204"/>
              </a:rPr>
              <a:t> The features learned by a deep neural network are crucial to its performance on a given task, and the choice of architecture and hyperparameters can have a significant impact on the quality of the learned features.</a:t>
            </a:r>
            <a:endParaRPr lang="en-US">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US">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a:latin typeface="Calibri" panose="020F0502020204030204"/>
                <a:ea typeface="Calibri" panose="020F0502020204030204"/>
                <a:cs typeface="Calibri" panose="020F0502020204030204"/>
                <a:sym typeface="Calibri" panose="020F0502020204030204"/>
              </a:rPr>
              <a:t>One of the most well-known architectures proposed for object detection using deep learning is “You Only Look Once” (YOLO) . The importance of deep learning to various applications, such as those in agriculture, medicine, surveillance, and monitoring systems, is increasing daily. The YOLO algorithm was first introduced in 2016, aiming to detect objects with a high speed and accuracy. This method introduced a new structure for object recognition systems. Owing to the significant attention it has received, different versions of YOLO have been implemented. YOLO stands for “You only look at the image once.” This term refers to the ability of the human visual system to detect objects at a glance. Therefore, the YOLO object recognition system is designed to provide a detection method that is similar to that of the human visual system. The YOLO algorithm consists of a 24-layer convolutional neural network (CNN) for feature extraction, and two fully connected layers for predicting the probabilities and coordinates of objects.</a:t>
            </a:r>
            <a:endParaRPr lang="en-US">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18"/>
          <p:cNvSpPr txBox="1"/>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panose="020F0502020204030204"/>
              <a:buNone/>
            </a:pPr>
          </a:p>
        </p:txBody>
      </p:sp>
      <p:sp>
        <p:nvSpPr>
          <p:cNvPr id="133" name="Google Shape;133;p18"/>
          <p:cNvSpPr txBox="1"/>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p>
        </p:txBody>
      </p:sp>
      <p:pic>
        <p:nvPicPr>
          <p:cNvPr id="134" name="Google Shape;134;p18" descr="C:\Documents and Settings\ADMIN\Desktop\Courses Offered.jpg"/>
          <p:cNvPicPr preferRelativeResize="0"/>
          <p:nvPr/>
        </p:nvPicPr>
        <p:blipFill rotWithShape="1">
          <a:blip r:embed="rId1"/>
          <a:srcRect/>
          <a:stretch>
            <a:fillRect/>
          </a:stretch>
        </p:blipFill>
        <p:spPr>
          <a:xfrm>
            <a:off x="3" y="0"/>
            <a:ext cx="9144000" cy="6858000"/>
          </a:xfrm>
          <a:prstGeom prst="rect">
            <a:avLst/>
          </a:prstGeom>
          <a:noFill/>
          <a:ln>
            <a:noFill/>
          </a:ln>
        </p:spPr>
      </p:pic>
      <p:sp>
        <p:nvSpPr>
          <p:cNvPr id="135" name="Google Shape;135;p18"/>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Computer Science &amp; Engineering, DSCE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18"/>
          <p:cNvSpPr txBox="1"/>
          <p:nvPr/>
        </p:nvSpPr>
        <p:spPr>
          <a:xfrm>
            <a:off x="1149775" y="460650"/>
            <a:ext cx="758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18"/>
          <p:cNvSpPr txBox="1"/>
          <p:nvPr/>
        </p:nvSpPr>
        <p:spPr>
          <a:xfrm>
            <a:off x="1111475" y="215600"/>
            <a:ext cx="74709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sz="4200" b="1">
                <a:latin typeface="Calibri" panose="020F0502020204030204"/>
                <a:ea typeface="Calibri" panose="020F0502020204030204"/>
                <a:cs typeface="Calibri" panose="020F0502020204030204"/>
                <a:sym typeface="Calibri" panose="020F0502020204030204"/>
              </a:rPr>
              <a:t>Modules Description</a:t>
            </a:r>
            <a:endParaRPr sz="42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18"/>
          <p:cNvSpPr txBox="1"/>
          <p:nvPr/>
        </p:nvSpPr>
        <p:spPr>
          <a:xfrm>
            <a:off x="1259840" y="1268730"/>
            <a:ext cx="7220585" cy="33051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tLang="en-IN" sz="2100" b="1">
                <a:latin typeface="Calibri" panose="020F0502020204030204"/>
                <a:ea typeface="Calibri" panose="020F0502020204030204"/>
                <a:cs typeface="Calibri" panose="020F0502020204030204"/>
                <a:sym typeface="Calibri" panose="020F0502020204030204"/>
              </a:rPr>
              <a:t>Detection</a:t>
            </a:r>
            <a:endParaRPr lang="en-IN" sz="21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US">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GB" altLang="en-US">
                <a:latin typeface="Calibri" panose="020F0502020204030204"/>
                <a:ea typeface="Calibri" panose="020F0502020204030204"/>
                <a:cs typeface="Calibri" panose="020F0502020204030204"/>
                <a:sym typeface="Calibri" panose="020F0502020204030204"/>
              </a:rPr>
              <a:t>The detection module is used in identifying and localizing objects in a given frame. It determines the center points of the objects and then  regresses the corresponding center offsets to estimate the bounding box shapes simultaneously. </a:t>
            </a:r>
            <a:endParaRPr lang="en-GB" altLang="en-US">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GB" altLang="en-US">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GB" altLang="en-US">
                <a:latin typeface="Calibri" panose="020F0502020204030204"/>
                <a:ea typeface="Calibri" panose="020F0502020204030204"/>
                <a:cs typeface="Calibri" panose="020F0502020204030204"/>
                <a:sym typeface="Calibri" panose="020F0502020204030204"/>
              </a:rPr>
              <a:t>The module uses the detection specific features extracted from the feature-backbone as inputs. These features are passed through convolution and pooling layers inorder to determine the center points of every object. Combing all the obtained outputs, the regions that contain targets are determined </a:t>
            </a:r>
            <a:endParaRPr lang="en-GB" altLang="en-US">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GB" altLang="en-US">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altLang="en-GB">
                <a:latin typeface="Calibri" panose="020F0502020204030204"/>
                <a:ea typeface="Calibri" panose="020F0502020204030204"/>
                <a:cs typeface="Calibri" panose="020F0502020204030204"/>
                <a:sym typeface="Calibri" panose="020F0502020204030204"/>
              </a:rPr>
              <a:t>We use the help of YOLO for detecting objects. </a:t>
            </a:r>
            <a:r>
              <a:rPr lang="en-GB" altLang="en-US">
                <a:latin typeface="Calibri" panose="020F0502020204030204"/>
                <a:ea typeface="Calibri" panose="020F0502020204030204"/>
                <a:cs typeface="Calibri" panose="020F0502020204030204"/>
                <a:sym typeface="Calibri" panose="020F0502020204030204"/>
              </a:rPr>
              <a:t>YOLO's key advantage is its real-time processing speed since it performs detection in a single pass through the network, making it suitable for real-time applications such as video analysis and autonomous vehicles</a:t>
            </a:r>
            <a:endParaRPr lang="en-GB" altLang="en-US">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18"/>
          <p:cNvSpPr txBox="1"/>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panose="020F0502020204030204"/>
              <a:buNone/>
            </a:pPr>
          </a:p>
        </p:txBody>
      </p:sp>
      <p:sp>
        <p:nvSpPr>
          <p:cNvPr id="133" name="Google Shape;133;p18"/>
          <p:cNvSpPr txBox="1"/>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p>
        </p:txBody>
      </p:sp>
      <p:pic>
        <p:nvPicPr>
          <p:cNvPr id="134" name="Google Shape;134;p18" descr="C:\Documents and Settings\ADMIN\Desktop\Courses Offered.jpg"/>
          <p:cNvPicPr preferRelativeResize="0"/>
          <p:nvPr/>
        </p:nvPicPr>
        <p:blipFill rotWithShape="1">
          <a:blip r:embed="rId1"/>
          <a:srcRect/>
          <a:stretch>
            <a:fillRect/>
          </a:stretch>
        </p:blipFill>
        <p:spPr>
          <a:xfrm>
            <a:off x="3" y="0"/>
            <a:ext cx="9144000" cy="6858000"/>
          </a:xfrm>
          <a:prstGeom prst="rect">
            <a:avLst/>
          </a:prstGeom>
          <a:noFill/>
          <a:ln>
            <a:noFill/>
          </a:ln>
        </p:spPr>
      </p:pic>
      <p:sp>
        <p:nvSpPr>
          <p:cNvPr id="135" name="Google Shape;135;p18"/>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Computer Science &amp; Engineering, DSCE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18"/>
          <p:cNvSpPr txBox="1"/>
          <p:nvPr/>
        </p:nvSpPr>
        <p:spPr>
          <a:xfrm>
            <a:off x="1149775" y="460650"/>
            <a:ext cx="758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18"/>
          <p:cNvSpPr txBox="1"/>
          <p:nvPr/>
        </p:nvSpPr>
        <p:spPr>
          <a:xfrm>
            <a:off x="1111475" y="215600"/>
            <a:ext cx="74709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sz="4200" b="1">
                <a:latin typeface="Calibri" panose="020F0502020204030204"/>
                <a:ea typeface="Calibri" panose="020F0502020204030204"/>
                <a:cs typeface="Calibri" panose="020F0502020204030204"/>
                <a:sym typeface="Calibri" panose="020F0502020204030204"/>
              </a:rPr>
              <a:t>Modules Description</a:t>
            </a:r>
            <a:endParaRPr sz="42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18"/>
          <p:cNvSpPr txBox="1"/>
          <p:nvPr/>
        </p:nvSpPr>
        <p:spPr>
          <a:xfrm>
            <a:off x="1259205" y="1268730"/>
            <a:ext cx="7220585" cy="481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100" b="1">
                <a:latin typeface="Calibri" panose="020F0502020204030204"/>
                <a:ea typeface="Calibri" panose="020F0502020204030204"/>
                <a:cs typeface="Calibri" panose="020F0502020204030204"/>
                <a:sym typeface="Calibri" panose="020F0502020204030204"/>
              </a:rPr>
              <a:t>Re-Identification</a:t>
            </a:r>
            <a:endParaRPr lang="en-GB" sz="21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US">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GB" altLang="en-US">
                <a:latin typeface="Calibri" panose="020F0502020204030204"/>
                <a:ea typeface="Calibri" panose="020F0502020204030204"/>
                <a:cs typeface="Calibri" panose="020F0502020204030204"/>
                <a:sym typeface="Calibri" panose="020F0502020204030204"/>
              </a:rPr>
              <a:t>Re-identification in multiple object tracking refers to the process of identifying objects that have temporarily gone out of the field of view or have been occluded by other objects. It is important to maintain the identity of each object over time as they move through the scene. Re-identification algorithms typically use appearance features, such as color or shape, to match objects that have temporarily disappeared from the camera's view with objects that reappear later. These algorithms are critical for accurate tracking of objects in complex scenes with multiple occlusions, where maintaining the identity of each object is crucial for applications such as surveillance, autonomous driving, and robotics.</a:t>
            </a:r>
            <a:endParaRPr lang="en-GB" altLang="en-US">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GB" altLang="en-US">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GB" altLang="en-US">
                <a:latin typeface="Calibri" panose="020F0502020204030204"/>
                <a:ea typeface="Calibri" panose="020F0502020204030204"/>
                <a:cs typeface="Calibri" panose="020F0502020204030204"/>
                <a:sym typeface="Calibri" panose="020F0502020204030204"/>
              </a:rPr>
              <a:t>Simple online and realtime tracking (SORT) is a much simpler framework that performs Kalman filtering in image space and frame-by-frame data association using the Hungarian method with an association metric that measures bounding box overlap.</a:t>
            </a:r>
            <a:r>
              <a:rPr lang="en-US" altLang="en-GB">
                <a:latin typeface="Calibri" panose="020F0502020204030204"/>
                <a:ea typeface="Calibri" panose="020F0502020204030204"/>
                <a:cs typeface="Calibri" panose="020F0502020204030204"/>
                <a:sym typeface="Calibri" panose="020F0502020204030204"/>
              </a:rPr>
              <a:t> There are different variations of this such as DeepSORT, BotSORT, OC-SORT, StrongSort. DeepSORT can be defined as the tracking algorithm which tracks objects not only based on the velocity and motion of the object but also the appearance of the object. A visual tracking algorithm called OC-SORT which stands for Observation-Centric Simple Online and Real-time Tracking extends the popular SORT algorithm and can be readily implemented for Multiple Object Tracking (MOT) without any training. </a:t>
            </a:r>
            <a:endParaRPr lang="en-US" altLang="en-GB">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GB" altLang="en-US">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GB" altLang="en-US">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18"/>
          <p:cNvSpPr txBox="1"/>
          <p:nvPr>
            <p:ph type="ctrTitle"/>
          </p:nvPr>
        </p:nvSpPr>
        <p:spPr>
          <a:xfrm>
            <a:off x="685800" y="1122363"/>
            <a:ext cx="7772400" cy="2387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Calibri" panose="020F0502020204030204"/>
              <a:buNone/>
            </a:pPr>
          </a:p>
        </p:txBody>
      </p:sp>
      <p:sp>
        <p:nvSpPr>
          <p:cNvPr id="133" name="Google Shape;133;p18"/>
          <p:cNvSpPr txBox="1"/>
          <p:nvPr>
            <p:ph type="subTitle" idx="1"/>
          </p:nvPr>
        </p:nvSpPr>
        <p:spPr>
          <a:xfrm>
            <a:off x="1143000" y="3602038"/>
            <a:ext cx="6858000" cy="16557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400"/>
              <a:buNone/>
            </a:pPr>
          </a:p>
        </p:txBody>
      </p:sp>
      <p:pic>
        <p:nvPicPr>
          <p:cNvPr id="134" name="Google Shape;134;p18" descr="C:\Documents and Settings\ADMIN\Desktop\Courses Offered.jpg"/>
          <p:cNvPicPr preferRelativeResize="0"/>
          <p:nvPr/>
        </p:nvPicPr>
        <p:blipFill rotWithShape="1">
          <a:blip r:embed="rId1"/>
          <a:srcRect/>
          <a:stretch>
            <a:fillRect/>
          </a:stretch>
        </p:blipFill>
        <p:spPr>
          <a:xfrm>
            <a:off x="3" y="0"/>
            <a:ext cx="9144000" cy="6858000"/>
          </a:xfrm>
          <a:prstGeom prst="rect">
            <a:avLst/>
          </a:prstGeom>
          <a:noFill/>
          <a:ln>
            <a:noFill/>
          </a:ln>
        </p:spPr>
      </p:pic>
      <p:sp>
        <p:nvSpPr>
          <p:cNvPr id="135" name="Google Shape;135;p18"/>
          <p:cNvSpPr txBox="1"/>
          <p:nvPr/>
        </p:nvSpPr>
        <p:spPr>
          <a:xfrm>
            <a:off x="5410200" y="6664675"/>
            <a:ext cx="7086600" cy="24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00"/>
              <a:buFont typeface="Arial" panose="020B0604020202020204"/>
              <a:buNone/>
            </a:pPr>
            <a:r>
              <a:rPr lang="en-IN" sz="1000" b="1" i="0" u="none" strike="noStrike" cap="none">
                <a:solidFill>
                  <a:schemeClr val="dk1"/>
                </a:solidFill>
                <a:latin typeface="Calibri" panose="020F0502020204030204"/>
                <a:ea typeface="Calibri" panose="020F0502020204030204"/>
                <a:cs typeface="Calibri" panose="020F0502020204030204"/>
                <a:sym typeface="Calibri" panose="020F0502020204030204"/>
              </a:rPr>
              <a:t>Department of Computer Science &amp; Engineering, DSCE</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36" name="Google Shape;136;p18"/>
          <p:cNvSpPr txBox="1"/>
          <p:nvPr/>
        </p:nvSpPr>
        <p:spPr>
          <a:xfrm>
            <a:off x="1149775" y="460650"/>
            <a:ext cx="75861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7" name="Google Shape;137;p18"/>
          <p:cNvSpPr txBox="1"/>
          <p:nvPr/>
        </p:nvSpPr>
        <p:spPr>
          <a:xfrm>
            <a:off x="1111475" y="215600"/>
            <a:ext cx="7470900" cy="8313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n-IN" sz="4200" b="1">
                <a:latin typeface="Calibri" panose="020F0502020204030204"/>
                <a:ea typeface="Calibri" panose="020F0502020204030204"/>
                <a:cs typeface="Calibri" panose="020F0502020204030204"/>
                <a:sym typeface="Calibri" panose="020F0502020204030204"/>
              </a:rPr>
              <a:t>Modules Description</a:t>
            </a:r>
            <a:endParaRPr sz="4200" b="1"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138" name="Google Shape;138;p18"/>
          <p:cNvSpPr txBox="1"/>
          <p:nvPr/>
        </p:nvSpPr>
        <p:spPr>
          <a:xfrm>
            <a:off x="1259840" y="1268730"/>
            <a:ext cx="7220585" cy="35210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ltLang="en-US" sz="2100" b="1">
                <a:latin typeface="Calibri" panose="020F0502020204030204"/>
                <a:ea typeface="Calibri" panose="020F0502020204030204"/>
                <a:cs typeface="Calibri" panose="020F0502020204030204"/>
                <a:sym typeface="Calibri" panose="020F0502020204030204"/>
              </a:rPr>
              <a:t>Association</a:t>
            </a:r>
            <a:endParaRPr lang="en-IN" sz="2100" b="1">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US">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GB" altLang="en-US">
                <a:latin typeface="Calibri" panose="020F0502020204030204"/>
                <a:ea typeface="Calibri" panose="020F0502020204030204"/>
                <a:cs typeface="Calibri" panose="020F0502020204030204"/>
                <a:sym typeface="Calibri" panose="020F0502020204030204"/>
              </a:rPr>
              <a:t>An affinity matrix encodes the pairwise similarity or dissimilarity between object detections in consecutive frames. The affinity matrix is a crucial component in the data association step of MOT, which aims to assign object detections in one frame to the corresponding objects in the next frame.</a:t>
            </a:r>
            <a:endParaRPr lang="en-GB" altLang="en-US">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GB" altLang="en-US">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GB" altLang="en-US">
                <a:latin typeface="Calibri" panose="020F0502020204030204"/>
                <a:ea typeface="Calibri" panose="020F0502020204030204"/>
                <a:cs typeface="Calibri" panose="020F0502020204030204"/>
                <a:sym typeface="Calibri" panose="020F0502020204030204"/>
              </a:rPr>
              <a:t>Once the affinity matrix is computed, it is typically used as input to a matching algorithm, such as the Hungarian algorithm or the linear assignment problem (LAP), to find the optimal assignment of detections across frames. The matching algorithm attempts to maximize the sum of the pairwise affinities between matched detections while ensuring that each detection is assigned to at most one object.</a:t>
            </a:r>
            <a:endParaRPr lang="en-GB" altLang="en-US">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GB" altLang="en-US">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GB" altLang="en-US">
                <a:latin typeface="Calibri" panose="020F0502020204030204"/>
                <a:ea typeface="Calibri" panose="020F0502020204030204"/>
                <a:cs typeface="Calibri" panose="020F0502020204030204"/>
                <a:sym typeface="Calibri" panose="020F0502020204030204"/>
              </a:rPr>
              <a:t>Based on the embeddings produced and estimated bounding boxes, the Hungarian algorithm is used to match objects among various frames and generate the trajectories.</a:t>
            </a:r>
            <a:endParaRPr lang="en-GB" altLang="en-US">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9239</Words>
  <Application>WPS Presentation</Application>
  <PresentationFormat/>
  <Paragraphs>173</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Arial</vt:lpstr>
      <vt:lpstr>Calibri</vt:lpstr>
      <vt:lpstr>Arial Black</vt:lpstr>
      <vt:lpstr>Times New Roman</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Akash Raghavendra</cp:lastModifiedBy>
  <cp:revision>33</cp:revision>
  <dcterms:created xsi:type="dcterms:W3CDTF">2023-04-08T06:18:00Z</dcterms:created>
  <dcterms:modified xsi:type="dcterms:W3CDTF">2023-06-07T07:16:25Z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98B36CE0B36C438EAD6D90C636FB53A2</vt:lpwstr>
  </property>
  <property fmtid="{D5CDD505-2E9C-101B-9397-08002B2CF9AE}" pid="3" name="KSOProductBuildVer">
    <vt:lpwstr>1033-11.2.0.11537</vt:lpwstr>
  </property>
</Properties>
</file>