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erverZoom="21839" saveSubsetFonts="1" autoCompressPictures="0" bookmarkIdSeed="3">
  <p:sldMasterIdLst>
    <p:sldMasterId id="2147483648" r:id="rId4"/>
  </p:sldMasterIdLst>
  <p:notesMasterIdLst>
    <p:notesMasterId r:id="rId36"/>
  </p:notesMasterIdLst>
  <p:handoutMasterIdLst>
    <p:handoutMasterId r:id="rId37"/>
  </p:handoutMasterIdLst>
  <p:sldIdLst>
    <p:sldId id="324" r:id="rId5"/>
    <p:sldId id="353" r:id="rId6"/>
    <p:sldId id="354" r:id="rId7"/>
    <p:sldId id="337" r:id="rId8"/>
    <p:sldId id="340" r:id="rId9"/>
    <p:sldId id="341" r:id="rId10"/>
    <p:sldId id="338" r:id="rId11"/>
    <p:sldId id="339" r:id="rId12"/>
    <p:sldId id="325" r:id="rId13"/>
    <p:sldId id="326" r:id="rId14"/>
    <p:sldId id="327" r:id="rId15"/>
    <p:sldId id="328" r:id="rId16"/>
    <p:sldId id="336" r:id="rId17"/>
    <p:sldId id="344" r:id="rId18"/>
    <p:sldId id="330" r:id="rId19"/>
    <p:sldId id="329" r:id="rId20"/>
    <p:sldId id="333" r:id="rId21"/>
    <p:sldId id="357" r:id="rId22"/>
    <p:sldId id="335" r:id="rId23"/>
    <p:sldId id="342" r:id="rId24"/>
    <p:sldId id="343" r:id="rId25"/>
    <p:sldId id="356" r:id="rId26"/>
    <p:sldId id="345" r:id="rId27"/>
    <p:sldId id="351" r:id="rId28"/>
    <p:sldId id="350" r:id="rId29"/>
    <p:sldId id="346" r:id="rId30"/>
    <p:sldId id="347" r:id="rId31"/>
    <p:sldId id="348" r:id="rId32"/>
    <p:sldId id="352" r:id="rId33"/>
    <p:sldId id="349" r:id="rId34"/>
    <p:sldId id="358" r:id="rId35"/>
  </p:sldIdLst>
  <p:sldSz cx="9144000" cy="6858000" type="screen4x3"/>
  <p:notesSz cx="7010400" cy="9296400"/>
  <p:custDataLst>
    <p:tags r:id="rId3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D9FF"/>
    <a:srgbClr val="75D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671" autoAdjust="0"/>
  </p:normalViewPr>
  <p:slideViewPr>
    <p:cSldViewPr snapToGrid="0" snapToObjects="1">
      <p:cViewPr varScale="1">
        <p:scale>
          <a:sx n="70" d="100"/>
          <a:sy n="70" d="100"/>
        </p:scale>
        <p:origin x="138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p:scale>
          <a:sx n="76" d="100"/>
          <a:sy n="76" d="100"/>
        </p:scale>
        <p:origin x="-2040"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60CF7EEC-4C94-4D4A-A32D-834243A74947}" type="datetimeFigureOut">
              <a:rPr lang="en-US" smtClean="0"/>
              <a:pPr/>
              <a:t>5/14/2015</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41E8423D-5C59-495A-BA89-9072D2EB1A1C}" type="slidenum">
              <a:rPr lang="en-US" smtClean="0"/>
              <a:pPr/>
              <a:t>‹#›</a:t>
            </a:fld>
            <a:endParaRPr lang="en-US" dirty="0"/>
          </a:p>
        </p:txBody>
      </p:sp>
    </p:spTree>
    <p:extLst>
      <p:ext uri="{BB962C8B-B14F-4D97-AF65-F5344CB8AC3E}">
        <p14:creationId xmlns:p14="http://schemas.microsoft.com/office/powerpoint/2010/main" val="271770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820F4F5-C013-4D1F-BD3A-6DBB027DE5A1}" type="datetimeFigureOut">
              <a:rPr lang="en-US" smtClean="0"/>
              <a:pPr/>
              <a:t>5/14/2015</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8E7B1B13-92CD-42D1-95BA-56CC8761ACCD}" type="slidenum">
              <a:rPr lang="en-US" smtClean="0"/>
              <a:pPr/>
              <a:t>‹#›</a:t>
            </a:fld>
            <a:endParaRPr lang="en-US" dirty="0"/>
          </a:p>
        </p:txBody>
      </p:sp>
    </p:spTree>
    <p:extLst>
      <p:ext uri="{BB962C8B-B14F-4D97-AF65-F5344CB8AC3E}">
        <p14:creationId xmlns:p14="http://schemas.microsoft.com/office/powerpoint/2010/main" val="3692954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 y="0"/>
            <a:ext cx="9143999" cy="6857999"/>
          </a:xfrm>
          <a:prstGeom prst="rect">
            <a:avLst/>
          </a:prstGeom>
        </p:spPr>
      </p:pic>
      <p:sp>
        <p:nvSpPr>
          <p:cNvPr id="2" name="Title 1"/>
          <p:cNvSpPr>
            <a:spLocks noGrp="1"/>
          </p:cNvSpPr>
          <p:nvPr>
            <p:ph type="ctrTitle"/>
          </p:nvPr>
        </p:nvSpPr>
        <p:spPr>
          <a:xfrm>
            <a:off x="5907096" y="1498983"/>
            <a:ext cx="2843614" cy="1470025"/>
          </a:xfrm>
        </p:spPr>
        <p:txBody>
          <a:bodyPr anchor="b">
            <a:normAutofit/>
          </a:bodyPr>
          <a:lstStyle>
            <a:lvl1pPr algn="l">
              <a:lnSpc>
                <a:spcPts val="2500"/>
              </a:lnSpc>
              <a:defRPr sz="2000" b="0" cap="none">
                <a:solidFill>
                  <a:schemeClr val="bg1"/>
                </a:solidFill>
              </a:defRPr>
            </a:lvl1pPr>
          </a:lstStyle>
          <a:p>
            <a:r>
              <a:rPr lang="en-US" dirty="0"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9167399-062E-AC4D-BE1A-2F350F001E69}" type="datetimeFigureOut">
              <a:rPr lang="en-US" smtClean="0"/>
              <a:pPr/>
              <a:t>5/14/2015</a:t>
            </a:fld>
            <a:endParaRPr lang="en-US" dirty="0"/>
          </a:p>
        </p:txBody>
      </p:sp>
      <p:sp>
        <p:nvSpPr>
          <p:cNvPr id="5" name="Footer Placeholder 4"/>
          <p:cNvSpPr>
            <a:spLocks noGrp="1"/>
          </p:cNvSpPr>
          <p:nvPr>
            <p:ph type="ftr" sz="quarter" idx="11"/>
          </p:nvPr>
        </p:nvSpPr>
        <p:spPr>
          <a:xfrm>
            <a:off x="2718087" y="5287029"/>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5E25A5F-51B9-2E48-A2B3-15F6598B17F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9167399-062E-AC4D-BE1A-2F350F001E69}" type="datetimeFigureOut">
              <a:rPr lang="en-US" smtClean="0"/>
              <a:pPr/>
              <a:t>5/14/2015</a:t>
            </a:fld>
            <a:endParaRPr lang="en-US" dirty="0"/>
          </a:p>
        </p:txBody>
      </p:sp>
      <p:sp>
        <p:nvSpPr>
          <p:cNvPr id="5" name="Footer Placeholder 4"/>
          <p:cNvSpPr>
            <a:spLocks noGrp="1"/>
          </p:cNvSpPr>
          <p:nvPr>
            <p:ph type="ftr" sz="quarter" idx="11"/>
          </p:nvPr>
        </p:nvSpPr>
        <p:spPr>
          <a:xfrm>
            <a:off x="2718087" y="5287029"/>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5E25A5F-51B9-2E48-A2B3-15F6598B17F3}"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00FA051-77C7-46D3-80CF-8BC8332364C9}" type="datetimeFigureOut">
              <a:rPr lang="en-US" smtClean="0"/>
              <a:pPr/>
              <a:t>5/14/2015</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5B042B9-4428-4736-A05C-1C0272CE920E}" type="slidenum">
              <a:rPr lang="en-US" smtClean="0"/>
              <a:pPr/>
              <a:t>‹#›</a:t>
            </a:fld>
            <a:endParaRPr lang="en-US" dirty="0"/>
          </a:p>
        </p:txBody>
      </p:sp>
    </p:spTree>
    <p:extLst>
      <p:ext uri="{BB962C8B-B14F-4D97-AF65-F5344CB8AC3E}">
        <p14:creationId xmlns:p14="http://schemas.microsoft.com/office/powerpoint/2010/main" val="3759073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0" y="0"/>
            <a:ext cx="9143999" cy="6857999"/>
          </a:xfrm>
          <a:prstGeom prst="rect">
            <a:avLst/>
          </a:prstGeom>
        </p:spPr>
      </p:pic>
      <p:sp>
        <p:nvSpPr>
          <p:cNvPr id="2" name="Title 1"/>
          <p:cNvSpPr>
            <a:spLocks noGrp="1"/>
          </p:cNvSpPr>
          <p:nvPr>
            <p:ph type="title"/>
          </p:nvPr>
        </p:nvSpPr>
        <p:spPr>
          <a:xfrm>
            <a:off x="4991495" y="4576732"/>
            <a:ext cx="3581178" cy="1362075"/>
          </a:xfrm>
        </p:spPr>
        <p:txBody>
          <a:bodyPr anchor="t">
            <a:normAutofit/>
          </a:bodyPr>
          <a:lstStyle>
            <a:lvl1pPr algn="l">
              <a:lnSpc>
                <a:spcPts val="2400"/>
              </a:lnSpc>
              <a:defRPr sz="1900" b="0" cap="none">
                <a:solidFill>
                  <a:srgbClr val="FFFFFF"/>
                </a:solidFill>
                <a:latin typeface="Helvetica"/>
                <a:cs typeface="Helvetica"/>
              </a:defRPr>
            </a:lvl1pPr>
          </a:lstStyle>
          <a:p>
            <a:r>
              <a:rPr lang="en-US" dirty="0"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9167399-062E-AC4D-BE1A-2F350F001E69}" type="datetimeFigureOut">
              <a:rPr lang="en-US" smtClean="0"/>
              <a:pPr/>
              <a:t>5/14/2015</a:t>
            </a:fld>
            <a:endParaRPr lang="en-US" dirty="0"/>
          </a:p>
        </p:txBody>
      </p:sp>
      <p:sp>
        <p:nvSpPr>
          <p:cNvPr id="6" name="Footer Placeholder 5"/>
          <p:cNvSpPr>
            <a:spLocks noGrp="1"/>
          </p:cNvSpPr>
          <p:nvPr>
            <p:ph type="ftr" sz="quarter" idx="11"/>
          </p:nvPr>
        </p:nvSpPr>
        <p:spPr>
          <a:xfrm>
            <a:off x="2718087" y="5287029"/>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5E25A5F-51B9-2E48-A2B3-15F6598B17F3}"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D9167399-062E-AC4D-BE1A-2F350F001E69}" type="datetimeFigureOut">
              <a:rPr lang="en-US" smtClean="0"/>
              <a:pPr/>
              <a:t>5/14/2015</a:t>
            </a:fld>
            <a:endParaRPr lang="en-US" dirty="0"/>
          </a:p>
        </p:txBody>
      </p:sp>
      <p:sp>
        <p:nvSpPr>
          <p:cNvPr id="8" name="Footer Placeholder 7"/>
          <p:cNvSpPr>
            <a:spLocks noGrp="1"/>
          </p:cNvSpPr>
          <p:nvPr>
            <p:ph type="ftr" sz="quarter" idx="11"/>
          </p:nvPr>
        </p:nvSpPr>
        <p:spPr>
          <a:xfrm>
            <a:off x="2718087" y="5287029"/>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5E25A5F-51B9-2E48-A2B3-15F6598B17F3}"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D9167399-062E-AC4D-BE1A-2F350F001E69}" type="datetimeFigureOut">
              <a:rPr lang="en-US" smtClean="0"/>
              <a:pPr/>
              <a:t>5/14/2015</a:t>
            </a:fld>
            <a:endParaRPr lang="en-US" dirty="0"/>
          </a:p>
        </p:txBody>
      </p:sp>
      <p:sp>
        <p:nvSpPr>
          <p:cNvPr id="4" name="Footer Placeholder 3"/>
          <p:cNvSpPr>
            <a:spLocks noGrp="1"/>
          </p:cNvSpPr>
          <p:nvPr>
            <p:ph type="ftr" sz="quarter" idx="11"/>
          </p:nvPr>
        </p:nvSpPr>
        <p:spPr>
          <a:xfrm>
            <a:off x="2718087" y="5287029"/>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5E25A5F-51B9-2E48-A2B3-15F6598B17F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D9167399-062E-AC4D-BE1A-2F350F001E69}" type="datetimeFigureOut">
              <a:rPr lang="en-US" smtClean="0"/>
              <a:pPr/>
              <a:t>5/14/2015</a:t>
            </a:fld>
            <a:endParaRPr lang="en-US" dirty="0"/>
          </a:p>
        </p:txBody>
      </p:sp>
      <p:sp>
        <p:nvSpPr>
          <p:cNvPr id="3" name="Footer Placeholder 2"/>
          <p:cNvSpPr>
            <a:spLocks noGrp="1"/>
          </p:cNvSpPr>
          <p:nvPr>
            <p:ph type="ftr" sz="quarter" idx="11"/>
          </p:nvPr>
        </p:nvSpPr>
        <p:spPr>
          <a:xfrm>
            <a:off x="2718087" y="5287029"/>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5E25A5F-51B9-2E48-A2B3-15F6598B17F3}"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9167399-062E-AC4D-BE1A-2F350F001E69}" type="datetimeFigureOut">
              <a:rPr lang="en-US" smtClean="0"/>
              <a:pPr/>
              <a:t>5/14/2015</a:t>
            </a:fld>
            <a:endParaRPr lang="en-US" dirty="0"/>
          </a:p>
        </p:txBody>
      </p:sp>
      <p:sp>
        <p:nvSpPr>
          <p:cNvPr id="6" name="Footer Placeholder 5"/>
          <p:cNvSpPr>
            <a:spLocks noGrp="1"/>
          </p:cNvSpPr>
          <p:nvPr>
            <p:ph type="ftr" sz="quarter" idx="11"/>
          </p:nvPr>
        </p:nvSpPr>
        <p:spPr>
          <a:xfrm>
            <a:off x="2718087" y="5287029"/>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5E25A5F-51B9-2E48-A2B3-15F6598B17F3}"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9167399-062E-AC4D-BE1A-2F350F001E69}" type="datetimeFigureOut">
              <a:rPr lang="en-US" smtClean="0"/>
              <a:pPr/>
              <a:t>5/14/2015</a:t>
            </a:fld>
            <a:endParaRPr lang="en-US" dirty="0"/>
          </a:p>
        </p:txBody>
      </p:sp>
      <p:sp>
        <p:nvSpPr>
          <p:cNvPr id="6" name="Footer Placeholder 5"/>
          <p:cNvSpPr>
            <a:spLocks noGrp="1"/>
          </p:cNvSpPr>
          <p:nvPr>
            <p:ph type="ftr" sz="quarter" idx="11"/>
          </p:nvPr>
        </p:nvSpPr>
        <p:spPr>
          <a:xfrm>
            <a:off x="2718087" y="5287029"/>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5E25A5F-51B9-2E48-A2B3-15F6598B17F3}"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descr="NETO_ppt_sub03.png"/>
          <p:cNvPicPr>
            <a:picLocks noChangeAspect="1"/>
          </p:cNvPicPr>
          <p:nvPr userDrawn="1"/>
        </p:nvPicPr>
        <p:blipFill>
          <a:blip r:embed="rId14"/>
          <a:stretch>
            <a:fillRect/>
          </a:stretch>
        </p:blipFill>
        <p:spPr>
          <a:xfrm>
            <a:off x="0" y="5795367"/>
            <a:ext cx="9144000" cy="1062633"/>
          </a:xfrm>
          <a:prstGeom prst="rect">
            <a:avLst/>
          </a:prstGeom>
        </p:spPr>
      </p:pic>
      <p:sp>
        <p:nvSpPr>
          <p:cNvPr id="11" name="Rounded Rectangle 10"/>
          <p:cNvSpPr/>
          <p:nvPr userDrawn="1"/>
        </p:nvSpPr>
        <p:spPr>
          <a:xfrm>
            <a:off x="304800" y="6538432"/>
            <a:ext cx="147677" cy="155066"/>
          </a:xfrm>
          <a:prstGeom prst="round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353824" y="186030"/>
            <a:ext cx="8229600" cy="670529"/>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27894" y="1247916"/>
            <a:ext cx="8138331"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5"/>
          <p:cNvSpPr txBox="1">
            <a:spLocks/>
          </p:cNvSpPr>
          <p:nvPr userDrawn="1"/>
        </p:nvSpPr>
        <p:spPr>
          <a:xfrm>
            <a:off x="195687" y="6415422"/>
            <a:ext cx="365487"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fld id="{B5E25A5F-51B9-2E48-A2B3-15F6598B17F3}" type="slidenum">
              <a:rPr kumimoji="0" lang="en-US" sz="800" b="1" i="0" u="none" strike="noStrike" kern="1200" cap="none" spc="0" normalizeH="0" baseline="0" noProof="0" smtClean="0">
                <a:ln>
                  <a:noFill/>
                </a:ln>
                <a:solidFill>
                  <a:schemeClr val="tx1">
                    <a:tint val="75000"/>
                  </a:schemeClr>
                </a:solidFill>
                <a:effectLst/>
                <a:uLnTx/>
                <a:uFillTx/>
                <a:latin typeface="Helvetica"/>
                <a:ea typeface="+mn-ea"/>
                <a:cs typeface="Helvetica"/>
              </a:rPr>
              <a:pPr marL="0" marR="0" lvl="0" indent="0" algn="ctr" defTabSz="457200" rtl="0" eaLnBrk="1" fontAlgn="auto" latinLnBrk="0" hangingPunct="1">
                <a:lnSpc>
                  <a:spcPct val="100000"/>
                </a:lnSpc>
                <a:spcBef>
                  <a:spcPts val="0"/>
                </a:spcBef>
                <a:spcAft>
                  <a:spcPts val="0"/>
                </a:spcAft>
                <a:buClrTx/>
                <a:buSzTx/>
                <a:buFontTx/>
                <a:buNone/>
                <a:tabLst/>
                <a:defRPr/>
              </a:pPr>
              <a:t>‹#›</a:t>
            </a:fld>
            <a:endParaRPr kumimoji="0" lang="en-US" sz="800" b="1" i="0" u="none" strike="noStrike" kern="1200" cap="none" spc="0" normalizeH="0" baseline="0" noProof="0" dirty="0" smtClean="0">
              <a:ln>
                <a:noFill/>
              </a:ln>
              <a:solidFill>
                <a:schemeClr val="tx1">
                  <a:tint val="75000"/>
                </a:schemeClr>
              </a:solidFill>
              <a:effectLst/>
              <a:uLnTx/>
              <a:uFillTx/>
              <a:latin typeface="Helvetica"/>
              <a:ea typeface="+mn-ea"/>
              <a:cs typeface="Helvetica"/>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457200" rtl="0" eaLnBrk="1" latinLnBrk="0" hangingPunct="1">
        <a:spcBef>
          <a:spcPct val="0"/>
        </a:spcBef>
        <a:buNone/>
        <a:defRPr sz="3000" b="1" i="0" kern="1200" cap="all">
          <a:solidFill>
            <a:srgbClr val="00B0F0"/>
          </a:solidFill>
          <a:latin typeface="Helvetica Neue"/>
          <a:ea typeface="+mj-ea"/>
          <a:cs typeface="Helvetica Neue"/>
        </a:defRPr>
      </a:lvl1pPr>
    </p:titleStyle>
    <p:bodyStyle>
      <a:lvl1pPr marL="342900" indent="-342900" algn="l" defTabSz="457200" rtl="0" eaLnBrk="1" latinLnBrk="0" hangingPunct="1">
        <a:spcBef>
          <a:spcPct val="20000"/>
        </a:spcBef>
        <a:buFont typeface="Arial"/>
        <a:buChar char="•"/>
        <a:defRPr sz="2400" b="0" i="0" kern="1200">
          <a:solidFill>
            <a:srgbClr val="00B0F0"/>
          </a:solidFill>
          <a:latin typeface="Helvetica 55 Roman"/>
          <a:ea typeface="+mn-ea"/>
          <a:cs typeface="Helvetica 55 Roman"/>
        </a:defRPr>
      </a:lvl1pPr>
      <a:lvl2pPr marL="742950" indent="-285750" algn="l" defTabSz="457200" rtl="0" eaLnBrk="1" latinLnBrk="0" hangingPunct="1">
        <a:spcBef>
          <a:spcPct val="20000"/>
        </a:spcBef>
        <a:buFont typeface="Arial"/>
        <a:buChar char="–"/>
        <a:defRPr sz="2400" b="0" i="0" kern="1200">
          <a:solidFill>
            <a:srgbClr val="00B0F0"/>
          </a:solidFill>
          <a:latin typeface="Helvetica 55 Roman"/>
          <a:ea typeface="+mn-ea"/>
          <a:cs typeface="Helvetica 55 Roman"/>
        </a:defRPr>
      </a:lvl2pPr>
      <a:lvl3pPr marL="1143000" indent="-228600" algn="l" defTabSz="457200" rtl="0" eaLnBrk="1" latinLnBrk="0" hangingPunct="1">
        <a:spcBef>
          <a:spcPct val="20000"/>
        </a:spcBef>
        <a:buFont typeface="Arial"/>
        <a:buChar char="•"/>
        <a:defRPr sz="2400" b="0" i="0" kern="1200">
          <a:solidFill>
            <a:srgbClr val="00B0F0"/>
          </a:solidFill>
          <a:latin typeface="Helvetica 55 Roman"/>
          <a:ea typeface="+mn-ea"/>
          <a:cs typeface="Helvetica 55 Roman"/>
        </a:defRPr>
      </a:lvl3pPr>
      <a:lvl4pPr marL="1600200" indent="-228600" algn="l" defTabSz="457200" rtl="0" eaLnBrk="1" latinLnBrk="0" hangingPunct="1">
        <a:spcBef>
          <a:spcPct val="20000"/>
        </a:spcBef>
        <a:buFont typeface="Arial"/>
        <a:buChar char="–"/>
        <a:defRPr sz="2400" b="0" i="0" kern="1200">
          <a:solidFill>
            <a:srgbClr val="00B0F0"/>
          </a:solidFill>
          <a:latin typeface="Helvetica 55 Roman"/>
          <a:ea typeface="+mn-ea"/>
          <a:cs typeface="Helvetica 55 Roman"/>
        </a:defRPr>
      </a:lvl4pPr>
      <a:lvl5pPr marL="2057400" indent="-228600" algn="l" defTabSz="457200" rtl="0" eaLnBrk="1" latinLnBrk="0" hangingPunct="1">
        <a:spcBef>
          <a:spcPct val="20000"/>
        </a:spcBef>
        <a:buFont typeface="Arial"/>
        <a:buChar char="»"/>
        <a:defRPr sz="2400" b="0" i="0" kern="1200">
          <a:solidFill>
            <a:srgbClr val="00B0F0"/>
          </a:solidFill>
          <a:latin typeface="Helvetica 55 Roman"/>
          <a:ea typeface="+mn-ea"/>
          <a:cs typeface="Helvetica 55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www.json.org/" TargetMode="External"/><Relationship Id="rId2" Type="http://schemas.openxmlformats.org/officeDocument/2006/relationships/hyperlink" Target="http://commons.apache.org/" TargetMode="External"/><Relationship Id="rId1" Type="http://schemas.openxmlformats.org/officeDocument/2006/relationships/slideLayout" Target="../slideLayouts/slideLayout12.xml"/><Relationship Id="rId6" Type="http://schemas.openxmlformats.org/officeDocument/2006/relationships/hyperlink" Target="http://www.lingala.net/zip4j/index.php" TargetMode="External"/><Relationship Id="rId5" Type="http://schemas.openxmlformats.org/officeDocument/2006/relationships/hyperlink" Target="http://www.snmp4j.org/" TargetMode="External"/><Relationship Id="rId4" Type="http://schemas.openxmlformats.org/officeDocument/2006/relationships/hyperlink" Target="http://www.sqlite.org/"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www.snmp4j.org/" TargetMode="Externa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9307" y="2747821"/>
            <a:ext cx="8570794" cy="598206"/>
          </a:xfrm>
        </p:spPr>
        <p:txBody>
          <a:bodyPr>
            <a:normAutofit fontScale="90000"/>
          </a:bodyPr>
          <a:lstStyle/>
          <a:p>
            <a:pPr algn="ctr"/>
            <a:r>
              <a:rPr lang="en-US" dirty="0" smtClean="0"/>
              <a:t>OSCAR-CLI</a:t>
            </a:r>
            <a:br>
              <a:rPr lang="en-US" dirty="0" smtClean="0"/>
            </a:br>
            <a:r>
              <a:rPr lang="en-US" dirty="0" smtClean="0"/>
              <a:t/>
            </a:r>
            <a:br>
              <a:rPr lang="en-US" dirty="0" smtClean="0"/>
            </a:br>
            <a:r>
              <a:rPr lang="fr-FR" dirty="0" err="1"/>
              <a:t>OpenSource</a:t>
            </a:r>
            <a:r>
              <a:rPr lang="fr-FR" dirty="0"/>
              <a:t> </a:t>
            </a:r>
            <a:r>
              <a:rPr lang="fr-FR" dirty="0" err="1"/>
              <a:t>Cable</a:t>
            </a:r>
            <a:r>
              <a:rPr lang="fr-FR" dirty="0"/>
              <a:t> modem file </a:t>
            </a:r>
            <a:r>
              <a:rPr lang="fr-FR" dirty="0" err="1"/>
              <a:t>AssembleR</a:t>
            </a:r>
            <a:endParaRPr lang="en-US" dirty="0" smtClean="0"/>
          </a:p>
        </p:txBody>
      </p:sp>
      <p:sp>
        <p:nvSpPr>
          <p:cNvPr id="3" name="TextBox 2"/>
          <p:cNvSpPr txBox="1"/>
          <p:nvPr/>
        </p:nvSpPr>
        <p:spPr>
          <a:xfrm>
            <a:off x="5568288" y="3985146"/>
            <a:ext cx="3166278" cy="954107"/>
          </a:xfrm>
          <a:prstGeom prst="rect">
            <a:avLst/>
          </a:prstGeom>
          <a:noFill/>
        </p:spPr>
        <p:txBody>
          <a:bodyPr wrap="square" rtlCol="0">
            <a:spAutoFit/>
          </a:bodyPr>
          <a:lstStyle/>
          <a:p>
            <a:r>
              <a:rPr lang="en-US" sz="2800" b="1" dirty="0" smtClean="0">
                <a:solidFill>
                  <a:srgbClr val="00B0F0"/>
                </a:solidFill>
              </a:rPr>
              <a:t>Maurice Garcia</a:t>
            </a:r>
          </a:p>
          <a:p>
            <a:r>
              <a:rPr lang="en-US" sz="2800" b="1" dirty="0" smtClean="0">
                <a:solidFill>
                  <a:srgbClr val="00B0F0"/>
                </a:solidFill>
              </a:rPr>
              <a:t>Allen Flickinger</a:t>
            </a:r>
            <a:endParaRPr lang="en-US" sz="2800" b="1" dirty="0">
              <a:solidFill>
                <a:srgbClr val="00B0F0"/>
              </a:solidFill>
            </a:endParaRPr>
          </a:p>
        </p:txBody>
      </p:sp>
    </p:spTree>
    <p:extLst>
      <p:ext uri="{BB962C8B-B14F-4D97-AF65-F5344CB8AC3E}">
        <p14:creationId xmlns:p14="http://schemas.microsoft.com/office/powerpoint/2010/main" val="23303635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910" y="250280"/>
            <a:ext cx="7772400" cy="598206"/>
          </a:xfrm>
        </p:spPr>
        <p:txBody>
          <a:bodyPr>
            <a:normAutofit/>
          </a:bodyPr>
          <a:lstStyle/>
          <a:p>
            <a:pPr algn="ctr"/>
            <a:r>
              <a:rPr lang="en-US" dirty="0" smtClean="0"/>
              <a:t>OSCAR-CLI</a:t>
            </a:r>
            <a:endParaRPr lang="en-US" u="sng" dirty="0" smtClean="0"/>
          </a:p>
        </p:txBody>
      </p:sp>
      <p:sp>
        <p:nvSpPr>
          <p:cNvPr id="8" name="TextBox 7"/>
          <p:cNvSpPr txBox="1"/>
          <p:nvPr/>
        </p:nvSpPr>
        <p:spPr>
          <a:xfrm>
            <a:off x="126609" y="1026940"/>
            <a:ext cx="8806376" cy="4278094"/>
          </a:xfrm>
          <a:prstGeom prst="rect">
            <a:avLst/>
          </a:prstGeom>
          <a:noFill/>
        </p:spPr>
        <p:txBody>
          <a:bodyPr wrap="square" rtlCol="0">
            <a:spAutoFit/>
          </a:bodyPr>
          <a:lstStyle/>
          <a:p>
            <a:pPr algn="ctr"/>
            <a:r>
              <a:rPr lang="en-US" sz="2800" b="1" dirty="0" smtClean="0"/>
              <a:t>Text|Binary To Binary Operation: Packet Cable</a:t>
            </a:r>
          </a:p>
          <a:p>
            <a:pPr algn="ctr"/>
            <a:endParaRPr lang="en-US" sz="2800" b="1" dirty="0" smtClean="0"/>
          </a:p>
          <a:p>
            <a:r>
              <a:rPr lang="en-US" b="1" i="1" dirty="0" smtClean="0"/>
              <a:t>**Minimum Options – Will Calculate SHA-1 depending on Packet Cable Version (Text File)</a:t>
            </a:r>
          </a:p>
          <a:p>
            <a:r>
              <a:rPr lang="en-US" dirty="0" smtClean="0"/>
              <a:t>-</a:t>
            </a:r>
            <a:r>
              <a:rPr lang="en-US" dirty="0"/>
              <a:t>c </a:t>
            </a:r>
            <a:r>
              <a:rPr lang="en-US" dirty="0" smtClean="0"/>
              <a:t>-</a:t>
            </a:r>
            <a:r>
              <a:rPr lang="en-US" dirty="0"/>
              <a:t>i </a:t>
            </a:r>
            <a:r>
              <a:rPr lang="en-US" dirty="0" smtClean="0"/>
              <a:t>&lt;InputFile.{txt/bin}&gt; </a:t>
            </a:r>
            <a:r>
              <a:rPr lang="en-US" dirty="0"/>
              <a:t>-o </a:t>
            </a:r>
            <a:r>
              <a:rPr lang="en-US" dirty="0" smtClean="0"/>
              <a:t>&lt;OutputFile&gt; -</a:t>
            </a:r>
            <a:r>
              <a:rPr lang="en-US" dirty="0"/>
              <a:t>s p{</a:t>
            </a:r>
            <a:r>
              <a:rPr lang="en-US" dirty="0" err="1"/>
              <a:t>acketcable</a:t>
            </a:r>
            <a:r>
              <a:rPr lang="en-US" dirty="0"/>
              <a:t>} </a:t>
            </a:r>
          </a:p>
          <a:p>
            <a:endParaRPr lang="en-US" b="1" i="1" dirty="0" smtClean="0"/>
          </a:p>
          <a:p>
            <a:r>
              <a:rPr lang="en-US" b="1" i="1" dirty="0" smtClean="0"/>
              <a:t>*ADD DigitMap</a:t>
            </a:r>
          </a:p>
          <a:p>
            <a:r>
              <a:rPr lang="en-US" dirty="0" smtClean="0"/>
              <a:t>-c –dm &lt;digitMap.txt&gt; -i </a:t>
            </a:r>
            <a:r>
              <a:rPr lang="en-US" dirty="0"/>
              <a:t>&lt; InputFile.{</a:t>
            </a:r>
            <a:r>
              <a:rPr lang="en-US" dirty="0" smtClean="0"/>
              <a:t>txt/bin</a:t>
            </a:r>
            <a:r>
              <a:rPr lang="en-US" dirty="0"/>
              <a:t>}&gt; &gt; -o &lt;OutputFile</a:t>
            </a:r>
            <a:r>
              <a:rPr lang="en-US" dirty="0" smtClean="0"/>
              <a:t>&gt; -</a:t>
            </a:r>
            <a:r>
              <a:rPr lang="en-US" dirty="0"/>
              <a:t>s </a:t>
            </a:r>
            <a:r>
              <a:rPr lang="en-US" dirty="0" smtClean="0"/>
              <a:t> </a:t>
            </a:r>
            <a:r>
              <a:rPr lang="en-US" dirty="0"/>
              <a:t>p{</a:t>
            </a:r>
            <a:r>
              <a:rPr lang="en-US" dirty="0" err="1"/>
              <a:t>acketcable</a:t>
            </a:r>
            <a:r>
              <a:rPr lang="en-US" dirty="0"/>
              <a:t>} </a:t>
            </a:r>
            <a:endParaRPr lang="en-US" dirty="0" smtClean="0"/>
          </a:p>
          <a:p>
            <a:endParaRPr lang="en-US" dirty="0" smtClean="0"/>
          </a:p>
          <a:p>
            <a:r>
              <a:rPr lang="en-US" dirty="0" smtClean="0"/>
              <a:t>*SHA-1 </a:t>
            </a:r>
            <a:r>
              <a:rPr lang="en-US" dirty="0"/>
              <a:t>Hash MUST be removed Prior to Compiling </a:t>
            </a:r>
            <a:endParaRPr lang="en-US" dirty="0" smtClean="0"/>
          </a:p>
          <a:p>
            <a:pPr marL="285750" indent="-285750">
              <a:buFont typeface="Arial" pitchFamily="34" charset="0"/>
              <a:buChar char="•"/>
            </a:pPr>
            <a:r>
              <a:rPr lang="en-US" dirty="0"/>
              <a:t>	</a:t>
            </a:r>
            <a:r>
              <a:rPr lang="en-US" dirty="0" smtClean="0"/>
              <a:t>Automatic </a:t>
            </a:r>
            <a:r>
              <a:rPr lang="en-US" dirty="0"/>
              <a:t>removal will be in next </a:t>
            </a:r>
            <a:r>
              <a:rPr lang="en-US" dirty="0" smtClean="0"/>
              <a:t>release</a:t>
            </a:r>
          </a:p>
          <a:p>
            <a:pPr marL="285750" indent="-285750">
              <a:buFont typeface="Arial" pitchFamily="34" charset="0"/>
              <a:buChar char="•"/>
            </a:pPr>
            <a:r>
              <a:rPr lang="en-US" dirty="0" smtClean="0"/>
              <a:t>	With the </a:t>
            </a:r>
            <a:r>
              <a:rPr lang="en-US" i="1" dirty="0" smtClean="0"/>
              <a:t>–dm </a:t>
            </a:r>
            <a:r>
              <a:rPr lang="en-US" dirty="0" smtClean="0"/>
              <a:t>Option, SHA-1 will assume PacketCable 2.0</a:t>
            </a:r>
            <a:endParaRPr lang="en-US" dirty="0"/>
          </a:p>
          <a:p>
            <a:pPr marL="285750" indent="-285750">
              <a:buFont typeface="Arial" charset="0"/>
              <a:buChar char="•"/>
            </a:pPr>
            <a:endParaRPr lang="en-US" dirty="0"/>
          </a:p>
          <a:p>
            <a:endParaRPr lang="en-US" dirty="0"/>
          </a:p>
          <a:p>
            <a:endParaRPr lang="en-US" b="1" dirty="0" smtClean="0"/>
          </a:p>
        </p:txBody>
      </p:sp>
    </p:spTree>
    <p:extLst>
      <p:ext uri="{BB962C8B-B14F-4D97-AF65-F5344CB8AC3E}">
        <p14:creationId xmlns:p14="http://schemas.microsoft.com/office/powerpoint/2010/main" val="23543660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910" y="250280"/>
            <a:ext cx="7772400" cy="598206"/>
          </a:xfrm>
        </p:spPr>
        <p:txBody>
          <a:bodyPr>
            <a:normAutofit/>
          </a:bodyPr>
          <a:lstStyle/>
          <a:p>
            <a:pPr algn="ctr"/>
            <a:r>
              <a:rPr lang="en-US" dirty="0" smtClean="0"/>
              <a:t>OSCAR-CLI</a:t>
            </a:r>
            <a:endParaRPr lang="en-US" u="sng" dirty="0" smtClean="0"/>
          </a:p>
        </p:txBody>
      </p:sp>
      <p:sp>
        <p:nvSpPr>
          <p:cNvPr id="8" name="TextBox 7"/>
          <p:cNvSpPr txBox="1"/>
          <p:nvPr/>
        </p:nvSpPr>
        <p:spPr>
          <a:xfrm>
            <a:off x="126609" y="1026940"/>
            <a:ext cx="8806376" cy="2893100"/>
          </a:xfrm>
          <a:prstGeom prst="rect">
            <a:avLst/>
          </a:prstGeom>
          <a:noFill/>
        </p:spPr>
        <p:txBody>
          <a:bodyPr wrap="square" rtlCol="0">
            <a:spAutoFit/>
          </a:bodyPr>
          <a:lstStyle/>
          <a:p>
            <a:pPr algn="ctr"/>
            <a:r>
              <a:rPr lang="en-US" sz="2800" b="1" dirty="0" smtClean="0"/>
              <a:t>Text/Binary To Text Operation: DOCSIS</a:t>
            </a:r>
          </a:p>
          <a:p>
            <a:pPr algn="ctr"/>
            <a:endParaRPr lang="en-US" sz="2800" b="1" dirty="0" smtClean="0"/>
          </a:p>
          <a:p>
            <a:r>
              <a:rPr lang="en-US" b="1" i="1" dirty="0" smtClean="0"/>
              <a:t>Minimum Options – SharedSecret for DOCSIS assumes a single space string text key</a:t>
            </a:r>
          </a:p>
          <a:p>
            <a:r>
              <a:rPr lang="en-US" dirty="0" smtClean="0"/>
              <a:t>-</a:t>
            </a:r>
            <a:r>
              <a:rPr lang="en-US" dirty="0"/>
              <a:t>d</a:t>
            </a:r>
            <a:r>
              <a:rPr lang="en-US" dirty="0" smtClean="0"/>
              <a:t> -</a:t>
            </a:r>
            <a:r>
              <a:rPr lang="en-US" dirty="0"/>
              <a:t>i </a:t>
            </a:r>
            <a:r>
              <a:rPr lang="en-US" dirty="0" smtClean="0"/>
              <a:t>&lt;</a:t>
            </a:r>
            <a:r>
              <a:rPr lang="en-US" dirty="0"/>
              <a:t>InputFile.{</a:t>
            </a:r>
            <a:r>
              <a:rPr lang="en-US" dirty="0" smtClean="0"/>
              <a:t>txt/bin</a:t>
            </a:r>
            <a:r>
              <a:rPr lang="en-US" dirty="0"/>
              <a:t>}&gt;</a:t>
            </a:r>
            <a:endParaRPr lang="en-US" dirty="0" smtClean="0"/>
          </a:p>
          <a:p>
            <a:endParaRPr lang="en-US" b="1" i="1" dirty="0" smtClean="0"/>
          </a:p>
          <a:p>
            <a:r>
              <a:rPr lang="en-US" b="1" i="1" dirty="0" smtClean="0"/>
              <a:t>ADD* SharedSecret – DOCSIS ONLY</a:t>
            </a:r>
            <a:endParaRPr lang="en-US" b="1" i="1" dirty="0"/>
          </a:p>
          <a:p>
            <a:r>
              <a:rPr lang="en-US" dirty="0" smtClean="0"/>
              <a:t>-d </a:t>
            </a:r>
            <a:r>
              <a:rPr lang="en-US" dirty="0"/>
              <a:t>-k &lt;sharedsecret.txt&gt; -i &lt;InputFile.{</a:t>
            </a:r>
            <a:r>
              <a:rPr lang="en-US" dirty="0" smtClean="0"/>
              <a:t>txt/bin</a:t>
            </a:r>
            <a:r>
              <a:rPr lang="en-US" dirty="0"/>
              <a:t>}&gt;</a:t>
            </a:r>
            <a:endParaRPr lang="en-US" dirty="0" smtClean="0"/>
          </a:p>
          <a:p>
            <a:endParaRPr lang="en-US" dirty="0"/>
          </a:p>
          <a:p>
            <a:r>
              <a:rPr lang="en-US" b="1" dirty="0" smtClean="0"/>
              <a:t>*</a:t>
            </a:r>
            <a:r>
              <a:rPr lang="en-US" b="1" i="1" dirty="0" smtClean="0"/>
              <a:t>-d </a:t>
            </a:r>
            <a:r>
              <a:rPr lang="en-US" b="1" dirty="0" smtClean="0"/>
              <a:t>send configuration file via stdout</a:t>
            </a:r>
          </a:p>
        </p:txBody>
      </p:sp>
    </p:spTree>
    <p:extLst>
      <p:ext uri="{BB962C8B-B14F-4D97-AF65-F5344CB8AC3E}">
        <p14:creationId xmlns:p14="http://schemas.microsoft.com/office/powerpoint/2010/main" val="11766617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910" y="250280"/>
            <a:ext cx="7772400" cy="598206"/>
          </a:xfrm>
        </p:spPr>
        <p:txBody>
          <a:bodyPr>
            <a:normAutofit/>
          </a:bodyPr>
          <a:lstStyle/>
          <a:p>
            <a:pPr algn="ctr"/>
            <a:r>
              <a:rPr lang="en-US" dirty="0" smtClean="0"/>
              <a:t>OSCAR-CLI</a:t>
            </a:r>
            <a:endParaRPr lang="en-US" u="sng" dirty="0" smtClean="0"/>
          </a:p>
        </p:txBody>
      </p:sp>
      <p:sp>
        <p:nvSpPr>
          <p:cNvPr id="8" name="TextBox 7"/>
          <p:cNvSpPr txBox="1"/>
          <p:nvPr/>
        </p:nvSpPr>
        <p:spPr>
          <a:xfrm>
            <a:off x="126609" y="1026940"/>
            <a:ext cx="8806376" cy="3724096"/>
          </a:xfrm>
          <a:prstGeom prst="rect">
            <a:avLst/>
          </a:prstGeom>
          <a:noFill/>
        </p:spPr>
        <p:txBody>
          <a:bodyPr wrap="square" rtlCol="0">
            <a:spAutoFit/>
          </a:bodyPr>
          <a:lstStyle/>
          <a:p>
            <a:pPr algn="ctr"/>
            <a:r>
              <a:rPr lang="en-US" sz="2800" b="1" dirty="0" smtClean="0"/>
              <a:t>Text|Binary To Text Operation: Packet Cable</a:t>
            </a:r>
          </a:p>
          <a:p>
            <a:pPr algn="ctr"/>
            <a:endParaRPr lang="en-US" sz="2800" b="1" dirty="0" smtClean="0"/>
          </a:p>
          <a:p>
            <a:r>
              <a:rPr lang="en-US" b="1" i="1" dirty="0" smtClean="0"/>
              <a:t>**Minimum Options – Will Calculate SHA-1 on –s option</a:t>
            </a:r>
          </a:p>
          <a:p>
            <a:r>
              <a:rPr lang="en-US" dirty="0" smtClean="0"/>
              <a:t>-</a:t>
            </a:r>
            <a:r>
              <a:rPr lang="en-US" dirty="0"/>
              <a:t>d</a:t>
            </a:r>
            <a:r>
              <a:rPr lang="en-US" dirty="0" smtClean="0"/>
              <a:t> -s p{</a:t>
            </a:r>
            <a:r>
              <a:rPr lang="en-US" dirty="0" err="1" smtClean="0"/>
              <a:t>acketcable</a:t>
            </a:r>
            <a:r>
              <a:rPr lang="en-US" dirty="0" smtClean="0"/>
              <a:t>} </a:t>
            </a:r>
            <a:r>
              <a:rPr lang="en-US" dirty="0"/>
              <a:t>-</a:t>
            </a:r>
            <a:r>
              <a:rPr lang="en-US" dirty="0" smtClean="0"/>
              <a:t>i &lt;</a:t>
            </a:r>
            <a:r>
              <a:rPr lang="en-US" dirty="0"/>
              <a:t>InputFile.{</a:t>
            </a:r>
            <a:r>
              <a:rPr lang="en-US" dirty="0" smtClean="0"/>
              <a:t>txt/bin</a:t>
            </a:r>
            <a:r>
              <a:rPr lang="en-US" dirty="0"/>
              <a:t>}&gt;</a:t>
            </a:r>
            <a:endParaRPr lang="en-US" dirty="0" smtClean="0"/>
          </a:p>
          <a:p>
            <a:endParaRPr lang="en-US" b="1" i="1" dirty="0" smtClean="0"/>
          </a:p>
          <a:p>
            <a:r>
              <a:rPr lang="en-US" b="1" i="1" dirty="0" smtClean="0"/>
              <a:t>ADD DigitMap</a:t>
            </a:r>
          </a:p>
          <a:p>
            <a:r>
              <a:rPr lang="en-US" dirty="0" smtClean="0"/>
              <a:t>-d </a:t>
            </a:r>
            <a:r>
              <a:rPr lang="en-US" dirty="0"/>
              <a:t>-s </a:t>
            </a:r>
            <a:r>
              <a:rPr lang="en-US" dirty="0" smtClean="0"/>
              <a:t>p{</a:t>
            </a:r>
            <a:r>
              <a:rPr lang="en-US" dirty="0" err="1" smtClean="0"/>
              <a:t>acketcable</a:t>
            </a:r>
            <a:r>
              <a:rPr lang="en-US" dirty="0" smtClean="0"/>
              <a:t>} –dm &lt;digitMapTextFile&gt; -i </a:t>
            </a:r>
            <a:r>
              <a:rPr lang="en-US" dirty="0"/>
              <a:t>&lt;InputFile.{</a:t>
            </a:r>
            <a:r>
              <a:rPr lang="en-US" dirty="0" smtClean="0"/>
              <a:t>txt/bin</a:t>
            </a:r>
            <a:r>
              <a:rPr lang="en-US" dirty="0"/>
              <a:t>}&gt;</a:t>
            </a:r>
          </a:p>
          <a:p>
            <a:pPr marL="285750" indent="-285750">
              <a:buFont typeface="Arial" charset="0"/>
              <a:buChar char="•"/>
            </a:pPr>
            <a:endParaRPr lang="en-US" dirty="0"/>
          </a:p>
          <a:p>
            <a:r>
              <a:rPr lang="en-US" dirty="0"/>
              <a:t>**SHA-1 Hash MUST be removed Prior to Compiling </a:t>
            </a:r>
            <a:endParaRPr lang="en-US" dirty="0" smtClean="0"/>
          </a:p>
          <a:p>
            <a:pPr marL="285750" indent="-285750">
              <a:buFont typeface="Arial" pitchFamily="34" charset="0"/>
              <a:buChar char="•"/>
            </a:pPr>
            <a:r>
              <a:rPr lang="en-US" dirty="0"/>
              <a:t>	</a:t>
            </a:r>
            <a:r>
              <a:rPr lang="en-US" dirty="0" smtClean="0"/>
              <a:t>Automatic </a:t>
            </a:r>
            <a:r>
              <a:rPr lang="en-US" dirty="0"/>
              <a:t>removal will be in next release</a:t>
            </a:r>
          </a:p>
          <a:p>
            <a:pPr marL="285750" indent="-285750">
              <a:buFont typeface="Arial" charset="0"/>
              <a:buChar char="•"/>
            </a:pPr>
            <a:endParaRPr lang="en-US" dirty="0"/>
          </a:p>
          <a:p>
            <a:endParaRPr lang="en-US" dirty="0" smtClean="0"/>
          </a:p>
        </p:txBody>
      </p:sp>
    </p:spTree>
    <p:extLst>
      <p:ext uri="{BB962C8B-B14F-4D97-AF65-F5344CB8AC3E}">
        <p14:creationId xmlns:p14="http://schemas.microsoft.com/office/powerpoint/2010/main" val="23058217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910" y="250280"/>
            <a:ext cx="7772400" cy="598206"/>
          </a:xfrm>
        </p:spPr>
        <p:txBody>
          <a:bodyPr>
            <a:normAutofit/>
          </a:bodyPr>
          <a:lstStyle/>
          <a:p>
            <a:pPr algn="ctr"/>
            <a:r>
              <a:rPr lang="en-US" dirty="0" smtClean="0"/>
              <a:t>OSCAR-CLI</a:t>
            </a:r>
            <a:endParaRPr lang="en-US" u="sng" dirty="0" smtClean="0"/>
          </a:p>
        </p:txBody>
      </p:sp>
      <p:sp>
        <p:nvSpPr>
          <p:cNvPr id="8" name="TextBox 7"/>
          <p:cNvSpPr txBox="1"/>
          <p:nvPr/>
        </p:nvSpPr>
        <p:spPr>
          <a:xfrm>
            <a:off x="126609" y="1026940"/>
            <a:ext cx="8806376" cy="4739759"/>
          </a:xfrm>
          <a:prstGeom prst="rect">
            <a:avLst/>
          </a:prstGeom>
          <a:noFill/>
        </p:spPr>
        <p:txBody>
          <a:bodyPr wrap="square" rtlCol="0">
            <a:spAutoFit/>
          </a:bodyPr>
          <a:lstStyle/>
          <a:p>
            <a:pPr algn="ctr"/>
            <a:r>
              <a:rPr lang="en-US" sz="2800" b="1" dirty="0" smtClean="0"/>
              <a:t>Configuration File Bulk Building to Text</a:t>
            </a:r>
          </a:p>
          <a:p>
            <a:pPr algn="ctr"/>
            <a:endParaRPr lang="en-US" sz="1000" b="1" dirty="0" smtClean="0"/>
          </a:p>
          <a:p>
            <a:pPr algn="ctr"/>
            <a:endParaRPr lang="en-US" sz="1000" dirty="0" smtClean="0"/>
          </a:p>
          <a:p>
            <a:pPr algn="ctr"/>
            <a:r>
              <a:rPr lang="en-US" sz="2000" b="1" dirty="0" smtClean="0"/>
              <a:t>This option will compile either DOCSIS or *Packet Cable</a:t>
            </a:r>
          </a:p>
          <a:p>
            <a:endParaRPr lang="en-US" b="1" dirty="0" smtClean="0"/>
          </a:p>
          <a:p>
            <a:r>
              <a:rPr lang="en-US" b="1" dirty="0" smtClean="0"/>
              <a:t>**Minimum Options </a:t>
            </a:r>
          </a:p>
          <a:p>
            <a:r>
              <a:rPr lang="en-US" i="1" dirty="0" smtClean="0"/>
              <a:t>-b t &lt;input directory&gt; &lt;output directory&gt;</a:t>
            </a:r>
          </a:p>
          <a:p>
            <a:pPr marL="285750" indent="-285750">
              <a:buFont typeface="Arial" charset="0"/>
              <a:buChar char="•"/>
            </a:pPr>
            <a:endParaRPr lang="en-US" dirty="0"/>
          </a:p>
          <a:p>
            <a:r>
              <a:rPr lang="en-US" b="1" dirty="0" smtClean="0"/>
              <a:t>Add Common TLV</a:t>
            </a:r>
            <a:endParaRPr lang="en-US" b="1" dirty="0"/>
          </a:p>
          <a:p>
            <a:r>
              <a:rPr lang="en-US" i="1" dirty="0"/>
              <a:t>-b t &lt;input directory&gt; &lt;output directory</a:t>
            </a:r>
            <a:r>
              <a:rPr lang="en-US" i="1" dirty="0" smtClean="0"/>
              <a:t>&gt;  &lt;Common TLV Options&gt;</a:t>
            </a:r>
            <a:endParaRPr lang="en-US" i="1" dirty="0"/>
          </a:p>
          <a:p>
            <a:endParaRPr lang="en-US" dirty="0" smtClean="0"/>
          </a:p>
          <a:p>
            <a:r>
              <a:rPr lang="en-US" b="1" dirty="0" smtClean="0"/>
              <a:t>Include SharedSecret</a:t>
            </a:r>
            <a:endParaRPr lang="en-US" b="1" dirty="0"/>
          </a:p>
          <a:p>
            <a:r>
              <a:rPr lang="en-US" i="1" dirty="0"/>
              <a:t>-b t &lt;input directory&gt; &lt;output directory&gt;  &lt;Common TLV Options</a:t>
            </a:r>
            <a:r>
              <a:rPr lang="en-US" i="1" dirty="0" smtClean="0"/>
              <a:t>&gt; -k &lt;SharedSecret.txt&gt;</a:t>
            </a:r>
            <a:endParaRPr lang="en-US" i="1" dirty="0"/>
          </a:p>
          <a:p>
            <a:endParaRPr lang="en-US" dirty="0"/>
          </a:p>
          <a:p>
            <a:r>
              <a:rPr lang="en-US" dirty="0" smtClean="0"/>
              <a:t>*If the input file is PacketCable2.0 binary, this bulk build will assume it is PacketCable2.0</a:t>
            </a:r>
          </a:p>
          <a:p>
            <a:r>
              <a:rPr lang="en-US" dirty="0" smtClean="0"/>
              <a:t>** If no SharedSecret provided, the program will calculate CMTS MIC with a 1 space character key.</a:t>
            </a:r>
          </a:p>
        </p:txBody>
      </p:sp>
    </p:spTree>
    <p:extLst>
      <p:ext uri="{BB962C8B-B14F-4D97-AF65-F5344CB8AC3E}">
        <p14:creationId xmlns:p14="http://schemas.microsoft.com/office/powerpoint/2010/main" val="20505025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910" y="250280"/>
            <a:ext cx="7772400" cy="598206"/>
          </a:xfrm>
        </p:spPr>
        <p:txBody>
          <a:bodyPr>
            <a:normAutofit/>
          </a:bodyPr>
          <a:lstStyle/>
          <a:p>
            <a:pPr algn="ctr"/>
            <a:r>
              <a:rPr lang="en-US" dirty="0" smtClean="0"/>
              <a:t>OSCAR-CLI</a:t>
            </a:r>
            <a:endParaRPr lang="en-US" u="sng" dirty="0" smtClean="0"/>
          </a:p>
        </p:txBody>
      </p:sp>
      <p:sp>
        <p:nvSpPr>
          <p:cNvPr id="8" name="TextBox 7"/>
          <p:cNvSpPr txBox="1"/>
          <p:nvPr/>
        </p:nvSpPr>
        <p:spPr>
          <a:xfrm>
            <a:off x="126609" y="1026940"/>
            <a:ext cx="8806376" cy="4739759"/>
          </a:xfrm>
          <a:prstGeom prst="rect">
            <a:avLst/>
          </a:prstGeom>
          <a:noFill/>
        </p:spPr>
        <p:txBody>
          <a:bodyPr wrap="square" rtlCol="0">
            <a:spAutoFit/>
          </a:bodyPr>
          <a:lstStyle/>
          <a:p>
            <a:pPr algn="ctr"/>
            <a:r>
              <a:rPr lang="en-US" sz="2800" b="1" dirty="0" smtClean="0"/>
              <a:t>Configuration File Bulk Building to Binary</a:t>
            </a:r>
          </a:p>
          <a:p>
            <a:pPr algn="ctr"/>
            <a:endParaRPr lang="en-US" sz="1000" b="1" dirty="0" smtClean="0"/>
          </a:p>
          <a:p>
            <a:pPr algn="ctr"/>
            <a:endParaRPr lang="en-US" sz="1000" dirty="0" smtClean="0"/>
          </a:p>
          <a:p>
            <a:pPr algn="ctr"/>
            <a:r>
              <a:rPr lang="en-US" sz="2000" b="1" dirty="0" smtClean="0"/>
              <a:t>This option will compile either DOCSIS or *Packet Cable</a:t>
            </a:r>
          </a:p>
          <a:p>
            <a:endParaRPr lang="en-US" b="1" dirty="0" smtClean="0"/>
          </a:p>
          <a:p>
            <a:r>
              <a:rPr lang="en-US" b="1" dirty="0" smtClean="0"/>
              <a:t>**Minimum Options </a:t>
            </a:r>
          </a:p>
          <a:p>
            <a:r>
              <a:rPr lang="en-US" i="1" dirty="0" smtClean="0"/>
              <a:t>-b </a:t>
            </a:r>
            <a:r>
              <a:rPr lang="en-US" i="1" dirty="0" err="1" smtClean="0"/>
              <a:t>b</a:t>
            </a:r>
            <a:r>
              <a:rPr lang="en-US" i="1" dirty="0" smtClean="0"/>
              <a:t> &lt;input directory&gt; &lt;output directory&gt;</a:t>
            </a:r>
          </a:p>
          <a:p>
            <a:pPr marL="285750" indent="-285750">
              <a:buFont typeface="Arial" charset="0"/>
              <a:buChar char="•"/>
            </a:pPr>
            <a:endParaRPr lang="en-US" dirty="0"/>
          </a:p>
          <a:p>
            <a:r>
              <a:rPr lang="en-US" b="1" dirty="0" smtClean="0"/>
              <a:t>Add Common TLV</a:t>
            </a:r>
            <a:endParaRPr lang="en-US" b="1" dirty="0"/>
          </a:p>
          <a:p>
            <a:r>
              <a:rPr lang="en-US" i="1" dirty="0"/>
              <a:t>-b </a:t>
            </a:r>
            <a:r>
              <a:rPr lang="en-US" i="1" dirty="0" err="1" smtClean="0"/>
              <a:t>b</a:t>
            </a:r>
            <a:r>
              <a:rPr lang="en-US" i="1" dirty="0" smtClean="0"/>
              <a:t> &lt;input </a:t>
            </a:r>
            <a:r>
              <a:rPr lang="en-US" i="1" dirty="0"/>
              <a:t>directory&gt; &lt;output directory</a:t>
            </a:r>
            <a:r>
              <a:rPr lang="en-US" i="1" dirty="0" smtClean="0"/>
              <a:t>&gt;  &lt;Common TLV Options&gt;</a:t>
            </a:r>
            <a:endParaRPr lang="en-US" i="1" dirty="0"/>
          </a:p>
          <a:p>
            <a:endParaRPr lang="en-US" dirty="0" smtClean="0"/>
          </a:p>
          <a:p>
            <a:r>
              <a:rPr lang="en-US" b="1" dirty="0" smtClean="0"/>
              <a:t>Include SharedSecret</a:t>
            </a:r>
            <a:endParaRPr lang="en-US" b="1" dirty="0"/>
          </a:p>
          <a:p>
            <a:r>
              <a:rPr lang="en-US" i="1" dirty="0"/>
              <a:t>-b </a:t>
            </a:r>
            <a:r>
              <a:rPr lang="en-US" i="1" dirty="0" smtClean="0"/>
              <a:t>b </a:t>
            </a:r>
            <a:r>
              <a:rPr lang="en-US" i="1" dirty="0"/>
              <a:t>&lt;input directory&gt; &lt;output directory&gt;  &lt;Common TLV Options</a:t>
            </a:r>
            <a:r>
              <a:rPr lang="en-US" i="1" dirty="0" smtClean="0"/>
              <a:t>&gt; -k &lt;SharedSecret.txt&gt;</a:t>
            </a:r>
            <a:endParaRPr lang="en-US" i="1" dirty="0"/>
          </a:p>
          <a:p>
            <a:endParaRPr lang="en-US" dirty="0"/>
          </a:p>
          <a:p>
            <a:r>
              <a:rPr lang="en-US" dirty="0"/>
              <a:t>*If the input file is PacketCable2.0 binary, this bulk build will assume it is PacketCable2.0</a:t>
            </a:r>
          </a:p>
          <a:p>
            <a:r>
              <a:rPr lang="en-US" dirty="0"/>
              <a:t>** If no SharedSecret provided, the program will calculate CMTS MIC with a 1 space character key.</a:t>
            </a:r>
          </a:p>
        </p:txBody>
      </p:sp>
    </p:spTree>
    <p:extLst>
      <p:ext uri="{BB962C8B-B14F-4D97-AF65-F5344CB8AC3E}">
        <p14:creationId xmlns:p14="http://schemas.microsoft.com/office/powerpoint/2010/main" val="16426738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910" y="250280"/>
            <a:ext cx="7772400" cy="598206"/>
          </a:xfrm>
        </p:spPr>
        <p:txBody>
          <a:bodyPr>
            <a:normAutofit/>
          </a:bodyPr>
          <a:lstStyle/>
          <a:p>
            <a:pPr algn="ctr"/>
            <a:r>
              <a:rPr lang="en-US" dirty="0" smtClean="0"/>
              <a:t>OSCAR-CLI</a:t>
            </a:r>
            <a:endParaRPr lang="en-US" u="sng" dirty="0" smtClean="0"/>
          </a:p>
        </p:txBody>
      </p:sp>
      <p:sp>
        <p:nvSpPr>
          <p:cNvPr id="8" name="TextBox 7"/>
          <p:cNvSpPr txBox="1"/>
          <p:nvPr/>
        </p:nvSpPr>
        <p:spPr>
          <a:xfrm>
            <a:off x="126609" y="1026940"/>
            <a:ext cx="8806376" cy="4001095"/>
          </a:xfrm>
          <a:prstGeom prst="rect">
            <a:avLst/>
          </a:prstGeom>
          <a:noFill/>
        </p:spPr>
        <p:txBody>
          <a:bodyPr wrap="square" rtlCol="0">
            <a:spAutoFit/>
          </a:bodyPr>
          <a:lstStyle/>
          <a:p>
            <a:pPr algn="ctr"/>
            <a:r>
              <a:rPr lang="en-US" sz="2800" b="1" dirty="0" smtClean="0"/>
              <a:t>Configuration File Utility </a:t>
            </a:r>
          </a:p>
          <a:p>
            <a:pPr algn="ctr"/>
            <a:endParaRPr lang="en-US" sz="2800" b="1" dirty="0" smtClean="0"/>
          </a:p>
          <a:p>
            <a:r>
              <a:rPr lang="en-US" b="1" i="1" dirty="0" smtClean="0"/>
              <a:t>View Full Configuration File Token Options</a:t>
            </a:r>
          </a:p>
          <a:p>
            <a:r>
              <a:rPr lang="en-US" dirty="0" smtClean="0"/>
              <a:t>-s d{</a:t>
            </a:r>
            <a:r>
              <a:rPr lang="en-US" dirty="0" err="1" smtClean="0"/>
              <a:t>ocsis</a:t>
            </a:r>
            <a:r>
              <a:rPr lang="en-US" dirty="0" smtClean="0"/>
              <a:t>}/p{</a:t>
            </a:r>
            <a:r>
              <a:rPr lang="en-US" dirty="0" err="1" smtClean="0"/>
              <a:t>acketcable</a:t>
            </a:r>
            <a:r>
              <a:rPr lang="en-US" dirty="0" smtClean="0"/>
              <a:t>} </a:t>
            </a:r>
            <a:r>
              <a:rPr lang="en-US" dirty="0"/>
              <a:t>-</a:t>
            </a:r>
            <a:r>
              <a:rPr lang="en-US" dirty="0" err="1" smtClean="0"/>
              <a:t>ftd</a:t>
            </a:r>
            <a:endParaRPr lang="en-US" dirty="0" smtClean="0"/>
          </a:p>
          <a:p>
            <a:endParaRPr lang="en-US" dirty="0"/>
          </a:p>
          <a:p>
            <a:r>
              <a:rPr lang="en-US" b="1" i="1" dirty="0"/>
              <a:t>View </a:t>
            </a:r>
            <a:r>
              <a:rPr lang="en-US" b="1" i="1" dirty="0" smtClean="0"/>
              <a:t>TLV Definition</a:t>
            </a:r>
            <a:endParaRPr lang="en-US" b="1" i="1" dirty="0"/>
          </a:p>
          <a:p>
            <a:r>
              <a:rPr lang="en-US" dirty="0" smtClean="0"/>
              <a:t>-s d{</a:t>
            </a:r>
            <a:r>
              <a:rPr lang="en-US" dirty="0" err="1" smtClean="0"/>
              <a:t>ocsis</a:t>
            </a:r>
            <a:r>
              <a:rPr lang="en-US" dirty="0" smtClean="0"/>
              <a:t>}/p{</a:t>
            </a:r>
            <a:r>
              <a:rPr lang="en-US" dirty="0" err="1" smtClean="0"/>
              <a:t>acketcable</a:t>
            </a:r>
            <a:r>
              <a:rPr lang="en-US" dirty="0" smtClean="0"/>
              <a:t>} -td &lt;TLV Dot Notation&gt;</a:t>
            </a:r>
          </a:p>
          <a:p>
            <a:endParaRPr lang="en-US" dirty="0" smtClean="0"/>
          </a:p>
          <a:p>
            <a:r>
              <a:rPr lang="en-US" b="1" dirty="0" smtClean="0"/>
              <a:t>Example:</a:t>
            </a:r>
            <a:endParaRPr lang="en-US" b="1" dirty="0"/>
          </a:p>
          <a:p>
            <a:r>
              <a:rPr lang="en-US" dirty="0"/>
              <a:t>-s d –td 217.53.1</a:t>
            </a:r>
            <a:endParaRPr lang="en-US" dirty="0" smtClean="0"/>
          </a:p>
          <a:p>
            <a:endParaRPr lang="en-US" dirty="0" smtClean="0"/>
          </a:p>
          <a:p>
            <a:endParaRPr lang="en-US" dirty="0"/>
          </a:p>
          <a:p>
            <a:endParaRPr lang="en-US" dirty="0" smtClean="0"/>
          </a:p>
        </p:txBody>
      </p:sp>
    </p:spTree>
    <p:extLst>
      <p:ext uri="{BB962C8B-B14F-4D97-AF65-F5344CB8AC3E}">
        <p14:creationId xmlns:p14="http://schemas.microsoft.com/office/powerpoint/2010/main" val="20780561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910" y="250280"/>
            <a:ext cx="7772400" cy="598206"/>
          </a:xfrm>
        </p:spPr>
        <p:txBody>
          <a:bodyPr>
            <a:normAutofit/>
          </a:bodyPr>
          <a:lstStyle/>
          <a:p>
            <a:pPr algn="ctr"/>
            <a:r>
              <a:rPr lang="en-US" dirty="0" smtClean="0"/>
              <a:t>OSCAR-CLI</a:t>
            </a:r>
            <a:endParaRPr lang="en-US" u="sng" dirty="0" smtClean="0"/>
          </a:p>
        </p:txBody>
      </p:sp>
      <p:sp>
        <p:nvSpPr>
          <p:cNvPr id="8" name="TextBox 7"/>
          <p:cNvSpPr txBox="1"/>
          <p:nvPr/>
        </p:nvSpPr>
        <p:spPr>
          <a:xfrm>
            <a:off x="126609" y="1026940"/>
            <a:ext cx="8806376" cy="3170099"/>
          </a:xfrm>
          <a:prstGeom prst="rect">
            <a:avLst/>
          </a:prstGeom>
          <a:noFill/>
        </p:spPr>
        <p:txBody>
          <a:bodyPr wrap="square" rtlCol="0">
            <a:spAutoFit/>
          </a:bodyPr>
          <a:lstStyle/>
          <a:p>
            <a:pPr algn="ctr"/>
            <a:r>
              <a:rPr lang="en-US" sz="2800" b="1" dirty="0" smtClean="0"/>
              <a:t>Configuration File Validation Tools</a:t>
            </a:r>
          </a:p>
          <a:p>
            <a:pPr algn="ctr"/>
            <a:endParaRPr lang="en-US" sz="2800" b="1" dirty="0" smtClean="0"/>
          </a:p>
          <a:p>
            <a:r>
              <a:rPr lang="en-US" b="1" i="1" dirty="0" smtClean="0"/>
              <a:t>View DigitMap from PacketCable file</a:t>
            </a:r>
          </a:p>
          <a:p>
            <a:r>
              <a:rPr lang="en-US" dirty="0" smtClean="0"/>
              <a:t>-ddm -i &lt;</a:t>
            </a:r>
            <a:r>
              <a:rPr lang="en-US" dirty="0" err="1" smtClean="0"/>
              <a:t>packetcable</a:t>
            </a:r>
            <a:r>
              <a:rPr lang="en-US" dirty="0" smtClean="0"/>
              <a:t>.{txt/bin}&gt;</a:t>
            </a:r>
          </a:p>
          <a:p>
            <a:endParaRPr lang="en-US" dirty="0"/>
          </a:p>
          <a:p>
            <a:r>
              <a:rPr lang="en-US" b="1" i="1" dirty="0"/>
              <a:t>View </a:t>
            </a:r>
            <a:r>
              <a:rPr lang="en-US" b="1" i="1" dirty="0" err="1" smtClean="0"/>
              <a:t>HexDump</a:t>
            </a:r>
            <a:r>
              <a:rPr lang="en-US" b="1" i="1" dirty="0" smtClean="0"/>
              <a:t> from file</a:t>
            </a:r>
            <a:endParaRPr lang="en-US" b="1" i="1" dirty="0"/>
          </a:p>
          <a:p>
            <a:r>
              <a:rPr lang="en-US" dirty="0" smtClean="0"/>
              <a:t>-</a:t>
            </a:r>
            <a:r>
              <a:rPr lang="en-US" dirty="0"/>
              <a:t>x</a:t>
            </a:r>
            <a:r>
              <a:rPr lang="en-US" dirty="0" smtClean="0"/>
              <a:t> </a:t>
            </a:r>
            <a:r>
              <a:rPr lang="en-US" dirty="0"/>
              <a:t>-i </a:t>
            </a:r>
            <a:r>
              <a:rPr lang="en-US" dirty="0" smtClean="0"/>
              <a:t>&lt;</a:t>
            </a:r>
            <a:r>
              <a:rPr lang="en-US" dirty="0" err="1" smtClean="0"/>
              <a:t>file.bin</a:t>
            </a:r>
            <a:r>
              <a:rPr lang="en-US" dirty="0" smtClean="0"/>
              <a:t>&gt;</a:t>
            </a:r>
          </a:p>
          <a:p>
            <a:endParaRPr lang="en-US" dirty="0"/>
          </a:p>
          <a:p>
            <a:pPr marL="285750" indent="-285750">
              <a:buFont typeface="Arial" pitchFamily="34" charset="0"/>
              <a:buChar char="•"/>
            </a:pPr>
            <a:r>
              <a:rPr lang="en-US" dirty="0" smtClean="0"/>
              <a:t>All outputs are via stdout</a:t>
            </a:r>
            <a:endParaRPr lang="en-US" dirty="0"/>
          </a:p>
          <a:p>
            <a:endParaRPr lang="en-US" dirty="0" smtClean="0"/>
          </a:p>
        </p:txBody>
      </p:sp>
    </p:spTree>
    <p:extLst>
      <p:ext uri="{BB962C8B-B14F-4D97-AF65-F5344CB8AC3E}">
        <p14:creationId xmlns:p14="http://schemas.microsoft.com/office/powerpoint/2010/main" val="42902905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910" y="250280"/>
            <a:ext cx="7772400" cy="598206"/>
          </a:xfrm>
        </p:spPr>
        <p:txBody>
          <a:bodyPr>
            <a:normAutofit/>
          </a:bodyPr>
          <a:lstStyle/>
          <a:p>
            <a:pPr algn="ctr"/>
            <a:r>
              <a:rPr lang="en-US" dirty="0" smtClean="0"/>
              <a:t>OSCAR-CLI</a:t>
            </a:r>
            <a:endParaRPr lang="en-US" u="sng" dirty="0" smtClean="0"/>
          </a:p>
        </p:txBody>
      </p:sp>
      <p:sp>
        <p:nvSpPr>
          <p:cNvPr id="8" name="TextBox 7"/>
          <p:cNvSpPr txBox="1"/>
          <p:nvPr/>
        </p:nvSpPr>
        <p:spPr>
          <a:xfrm>
            <a:off x="126609" y="1026940"/>
            <a:ext cx="8806376" cy="4401205"/>
          </a:xfrm>
          <a:prstGeom prst="rect">
            <a:avLst/>
          </a:prstGeom>
          <a:noFill/>
        </p:spPr>
        <p:txBody>
          <a:bodyPr wrap="square" rtlCol="0">
            <a:spAutoFit/>
          </a:bodyPr>
          <a:lstStyle/>
          <a:p>
            <a:pPr algn="ctr"/>
            <a:r>
              <a:rPr lang="en-US" sz="2800" b="1" dirty="0" smtClean="0"/>
              <a:t>Specification Checks:</a:t>
            </a:r>
          </a:p>
          <a:p>
            <a:endParaRPr lang="en-US" b="1" i="1" dirty="0" smtClean="0"/>
          </a:p>
          <a:p>
            <a:r>
              <a:rPr lang="en-US" b="1" dirty="0" smtClean="0"/>
              <a:t>OID Duplication (DOCSIS &amp; Packet Cable)</a:t>
            </a:r>
          </a:p>
          <a:p>
            <a:pPr marL="285750" indent="-285750">
              <a:buFont typeface="Arial" pitchFamily="34" charset="0"/>
              <a:buChar char="•"/>
            </a:pPr>
            <a:r>
              <a:rPr lang="en-US" dirty="0" smtClean="0"/>
              <a:t>A warning will be printed to console if SNMP OID duplication is found</a:t>
            </a:r>
          </a:p>
          <a:p>
            <a:pPr marL="285750" indent="-285750">
              <a:buFont typeface="Arial" pitchFamily="34" charset="0"/>
              <a:buChar char="•"/>
            </a:pPr>
            <a:endParaRPr lang="en-US" dirty="0"/>
          </a:p>
          <a:p>
            <a:r>
              <a:rPr lang="en-US" b="1" dirty="0" smtClean="0"/>
              <a:t>DOCSIS Required TLV’s</a:t>
            </a:r>
          </a:p>
          <a:p>
            <a:pPr marL="285750" indent="-285750">
              <a:buFont typeface="Arial" pitchFamily="34" charset="0"/>
              <a:buChar char="•"/>
            </a:pPr>
            <a:r>
              <a:rPr lang="en-US" dirty="0" smtClean="0"/>
              <a:t>A warning will </a:t>
            </a:r>
            <a:r>
              <a:rPr lang="en-US" dirty="0"/>
              <a:t>be printed to console </a:t>
            </a:r>
            <a:r>
              <a:rPr lang="en-US" dirty="0" smtClean="0"/>
              <a:t>if a required TLV is missing, but will still compile and calculate the appropriate security hash</a:t>
            </a:r>
          </a:p>
          <a:p>
            <a:pPr lvl="1"/>
            <a:r>
              <a:rPr lang="en-US" dirty="0"/>
              <a:t>• Network Access Configuration Setting</a:t>
            </a:r>
          </a:p>
          <a:p>
            <a:pPr lvl="1"/>
            <a:r>
              <a:rPr lang="en-US" dirty="0"/>
              <a:t>• CM MIC Configuration Setting</a:t>
            </a:r>
          </a:p>
          <a:p>
            <a:pPr lvl="1"/>
            <a:r>
              <a:rPr lang="en-US" dirty="0"/>
              <a:t>• CMTS MIC Configuration Setting</a:t>
            </a:r>
          </a:p>
          <a:p>
            <a:pPr lvl="1"/>
            <a:r>
              <a:rPr lang="en-US" dirty="0"/>
              <a:t>• End Configuration Setting</a:t>
            </a:r>
          </a:p>
          <a:p>
            <a:pPr lvl="1"/>
            <a:r>
              <a:rPr lang="en-US" dirty="0"/>
              <a:t>• DOCSIS 1.0 Class of Service Configuration </a:t>
            </a:r>
            <a:r>
              <a:rPr lang="en-US" dirty="0" smtClean="0"/>
              <a:t>Setting</a:t>
            </a:r>
          </a:p>
          <a:p>
            <a:pPr lvl="1"/>
            <a:r>
              <a:rPr lang="en-US" dirty="0"/>
              <a:t>• </a:t>
            </a:r>
            <a:r>
              <a:rPr lang="en-US" dirty="0" smtClean="0"/>
              <a:t>DOCSIS 1.1 &gt; Upstream </a:t>
            </a:r>
            <a:r>
              <a:rPr lang="en-US" dirty="0"/>
              <a:t>Service Flow Configuration Setting</a:t>
            </a:r>
          </a:p>
          <a:p>
            <a:pPr lvl="1"/>
            <a:r>
              <a:rPr lang="en-US" dirty="0"/>
              <a:t>• DOCSIS 1.1 &gt; </a:t>
            </a:r>
            <a:r>
              <a:rPr lang="en-US" dirty="0" smtClean="0"/>
              <a:t>Downstream </a:t>
            </a:r>
            <a:r>
              <a:rPr lang="en-US" dirty="0"/>
              <a:t>Service Flow Configuration Setting</a:t>
            </a:r>
            <a:endParaRPr lang="en-US" dirty="0" smtClean="0"/>
          </a:p>
        </p:txBody>
      </p:sp>
    </p:spTree>
    <p:extLst>
      <p:ext uri="{BB962C8B-B14F-4D97-AF65-F5344CB8AC3E}">
        <p14:creationId xmlns:p14="http://schemas.microsoft.com/office/powerpoint/2010/main" val="572179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910" y="250280"/>
            <a:ext cx="7772400" cy="598206"/>
          </a:xfrm>
        </p:spPr>
        <p:txBody>
          <a:bodyPr>
            <a:normAutofit/>
          </a:bodyPr>
          <a:lstStyle/>
          <a:p>
            <a:pPr algn="ctr"/>
            <a:r>
              <a:rPr lang="en-US" dirty="0" smtClean="0"/>
              <a:t>OSCAR-CLI</a:t>
            </a:r>
            <a:endParaRPr lang="en-US" u="sng" dirty="0" smtClean="0"/>
          </a:p>
        </p:txBody>
      </p:sp>
      <p:sp>
        <p:nvSpPr>
          <p:cNvPr id="8" name="TextBox 7"/>
          <p:cNvSpPr txBox="1"/>
          <p:nvPr/>
        </p:nvSpPr>
        <p:spPr>
          <a:xfrm>
            <a:off x="126609" y="1026940"/>
            <a:ext cx="8806376" cy="4401205"/>
          </a:xfrm>
          <a:prstGeom prst="rect">
            <a:avLst/>
          </a:prstGeom>
          <a:noFill/>
        </p:spPr>
        <p:txBody>
          <a:bodyPr wrap="square" rtlCol="0">
            <a:spAutoFit/>
          </a:bodyPr>
          <a:lstStyle/>
          <a:p>
            <a:pPr algn="ctr"/>
            <a:r>
              <a:rPr lang="en-US" sz="2800" b="1" dirty="0" smtClean="0"/>
              <a:t>Compile MIBS:</a:t>
            </a:r>
          </a:p>
          <a:p>
            <a:endParaRPr lang="en-US" b="1" i="1" dirty="0" smtClean="0"/>
          </a:p>
          <a:p>
            <a:r>
              <a:rPr lang="en-US" b="1" dirty="0" smtClean="0"/>
              <a:t>Compile MIBS with SMI Conformance</a:t>
            </a:r>
          </a:p>
          <a:p>
            <a:r>
              <a:rPr lang="en-US" dirty="0" smtClean="0"/>
              <a:t>-M t&lt;true&gt;</a:t>
            </a:r>
          </a:p>
          <a:p>
            <a:endParaRPr lang="en-US" dirty="0"/>
          </a:p>
          <a:p>
            <a:r>
              <a:rPr lang="en-US" b="1" dirty="0"/>
              <a:t>Compile MIBS </a:t>
            </a:r>
            <a:r>
              <a:rPr lang="en-US" b="1" dirty="0" smtClean="0"/>
              <a:t>without </a:t>
            </a:r>
            <a:r>
              <a:rPr lang="en-US" b="1" dirty="0"/>
              <a:t>SMI Conformance</a:t>
            </a:r>
          </a:p>
          <a:p>
            <a:r>
              <a:rPr lang="en-US" dirty="0"/>
              <a:t>-M </a:t>
            </a:r>
            <a:r>
              <a:rPr lang="en-US" dirty="0" smtClean="0"/>
              <a:t>f&lt;false&gt;</a:t>
            </a:r>
          </a:p>
          <a:p>
            <a:endParaRPr lang="en-US" dirty="0"/>
          </a:p>
          <a:p>
            <a:r>
              <a:rPr lang="en-US" b="1" dirty="0"/>
              <a:t>Compile MIBS </a:t>
            </a:r>
            <a:r>
              <a:rPr lang="en-US" b="1" dirty="0" smtClean="0"/>
              <a:t>with </a:t>
            </a:r>
            <a:r>
              <a:rPr lang="en-US" b="1" dirty="0"/>
              <a:t>SMI </a:t>
            </a:r>
            <a:r>
              <a:rPr lang="en-US" b="1" dirty="0" smtClean="0"/>
              <a:t>Conformance verbose</a:t>
            </a:r>
            <a:endParaRPr lang="en-US" b="1" dirty="0"/>
          </a:p>
          <a:p>
            <a:r>
              <a:rPr lang="en-US" dirty="0"/>
              <a:t>-M </a:t>
            </a:r>
            <a:r>
              <a:rPr lang="en-US" dirty="0" smtClean="0"/>
              <a:t>t&lt;true&gt; v&lt;verbose&gt;</a:t>
            </a:r>
            <a:endParaRPr lang="en-US" dirty="0"/>
          </a:p>
          <a:p>
            <a:endParaRPr lang="en-US" dirty="0" smtClean="0"/>
          </a:p>
          <a:p>
            <a:r>
              <a:rPr lang="en-US" b="1" dirty="0"/>
              <a:t>Compile MIBS </a:t>
            </a:r>
            <a:r>
              <a:rPr lang="en-US" b="1" dirty="0" smtClean="0"/>
              <a:t>without </a:t>
            </a:r>
            <a:r>
              <a:rPr lang="en-US" b="1" dirty="0"/>
              <a:t>SMI Conformance verbose</a:t>
            </a:r>
          </a:p>
          <a:p>
            <a:r>
              <a:rPr lang="en-US" dirty="0"/>
              <a:t>-M </a:t>
            </a:r>
            <a:r>
              <a:rPr lang="en-US" dirty="0" smtClean="0"/>
              <a:t>f&lt;false</a:t>
            </a:r>
            <a:r>
              <a:rPr lang="en-US" smtClean="0"/>
              <a:t>&gt; v&lt;verbose&gt;</a:t>
            </a:r>
            <a:endParaRPr lang="en-US" dirty="0"/>
          </a:p>
          <a:p>
            <a:endParaRPr lang="en-US" dirty="0"/>
          </a:p>
          <a:p>
            <a:endParaRPr lang="en-US" b="1" dirty="0" smtClean="0"/>
          </a:p>
        </p:txBody>
      </p:sp>
    </p:spTree>
    <p:extLst>
      <p:ext uri="{BB962C8B-B14F-4D97-AF65-F5344CB8AC3E}">
        <p14:creationId xmlns:p14="http://schemas.microsoft.com/office/powerpoint/2010/main" val="24529162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910" y="250280"/>
            <a:ext cx="7772400" cy="598206"/>
          </a:xfrm>
        </p:spPr>
        <p:txBody>
          <a:bodyPr>
            <a:normAutofit/>
          </a:bodyPr>
          <a:lstStyle/>
          <a:p>
            <a:pPr algn="ctr"/>
            <a:r>
              <a:rPr lang="en-US" dirty="0" smtClean="0"/>
              <a:t>OSCAR-CLI</a:t>
            </a:r>
            <a:endParaRPr lang="en-US" u="sng" dirty="0" smtClean="0"/>
          </a:p>
        </p:txBody>
      </p:sp>
      <p:sp>
        <p:nvSpPr>
          <p:cNvPr id="8" name="TextBox 7"/>
          <p:cNvSpPr txBox="1"/>
          <p:nvPr/>
        </p:nvSpPr>
        <p:spPr>
          <a:xfrm>
            <a:off x="126609" y="1026940"/>
            <a:ext cx="8806376" cy="3293209"/>
          </a:xfrm>
          <a:prstGeom prst="rect">
            <a:avLst/>
          </a:prstGeom>
          <a:noFill/>
        </p:spPr>
        <p:txBody>
          <a:bodyPr wrap="square" rtlCol="0">
            <a:spAutoFit/>
          </a:bodyPr>
          <a:lstStyle/>
          <a:p>
            <a:pPr algn="ctr"/>
            <a:r>
              <a:rPr lang="en-US" sz="2800" b="1" dirty="0" smtClean="0"/>
              <a:t>Submit New SNMP MIBs:</a:t>
            </a:r>
          </a:p>
          <a:p>
            <a:endParaRPr lang="en-US" b="1" i="1" dirty="0" smtClean="0"/>
          </a:p>
          <a:p>
            <a:r>
              <a:rPr lang="en-US" b="1" dirty="0" smtClean="0"/>
              <a:t>OSCAR uses SNMP4j and strictly enforces the SNMP SMIv2 MIB specification.  </a:t>
            </a:r>
          </a:p>
          <a:p>
            <a:endParaRPr lang="en-US" b="1" dirty="0" smtClean="0"/>
          </a:p>
          <a:p>
            <a:r>
              <a:rPr lang="en-US" b="1" dirty="0" smtClean="0"/>
              <a:t>MIB text Files, add MIB text files to this directory</a:t>
            </a:r>
          </a:p>
          <a:p>
            <a:r>
              <a:rPr lang="en-US" dirty="0"/>
              <a:t>/</a:t>
            </a:r>
            <a:r>
              <a:rPr lang="en-US" dirty="0" err="1"/>
              <a:t>mibs</a:t>
            </a:r>
            <a:r>
              <a:rPr lang="en-US" dirty="0"/>
              <a:t>/txt</a:t>
            </a:r>
          </a:p>
          <a:p>
            <a:endParaRPr lang="en-US" b="1" dirty="0" smtClean="0"/>
          </a:p>
          <a:p>
            <a:r>
              <a:rPr lang="en-US" b="1" dirty="0" smtClean="0"/>
              <a:t>SNMP4J Compiled MIB Files</a:t>
            </a:r>
          </a:p>
          <a:p>
            <a:r>
              <a:rPr lang="en-US" dirty="0" smtClean="0"/>
              <a:t>/</a:t>
            </a:r>
            <a:r>
              <a:rPr lang="en-US" dirty="0" err="1" smtClean="0"/>
              <a:t>mibs</a:t>
            </a:r>
            <a:r>
              <a:rPr lang="en-US" dirty="0" smtClean="0"/>
              <a:t>/bin</a:t>
            </a:r>
            <a:endParaRPr lang="en-US" dirty="0"/>
          </a:p>
          <a:p>
            <a:endParaRPr lang="en-US" b="1" dirty="0" smtClean="0"/>
          </a:p>
          <a:p>
            <a:endParaRPr lang="en-US" b="1" dirty="0" smtClean="0"/>
          </a:p>
        </p:txBody>
      </p:sp>
    </p:spTree>
    <p:extLst>
      <p:ext uri="{BB962C8B-B14F-4D97-AF65-F5344CB8AC3E}">
        <p14:creationId xmlns:p14="http://schemas.microsoft.com/office/powerpoint/2010/main" val="2753796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910" y="250280"/>
            <a:ext cx="7772400" cy="598206"/>
          </a:xfrm>
        </p:spPr>
        <p:txBody>
          <a:bodyPr>
            <a:normAutofit/>
          </a:bodyPr>
          <a:lstStyle/>
          <a:p>
            <a:pPr algn="ctr"/>
            <a:r>
              <a:rPr lang="en-US" dirty="0" smtClean="0"/>
              <a:t>OSCAR-CLI</a:t>
            </a:r>
            <a:endParaRPr lang="en-US" u="sng" dirty="0" smtClean="0"/>
          </a:p>
        </p:txBody>
      </p:sp>
      <p:sp>
        <p:nvSpPr>
          <p:cNvPr id="8" name="TextBox 7"/>
          <p:cNvSpPr txBox="1"/>
          <p:nvPr/>
        </p:nvSpPr>
        <p:spPr>
          <a:xfrm>
            <a:off x="126609" y="848486"/>
            <a:ext cx="8806376" cy="5232202"/>
          </a:xfrm>
          <a:prstGeom prst="rect">
            <a:avLst/>
          </a:prstGeom>
          <a:noFill/>
        </p:spPr>
        <p:txBody>
          <a:bodyPr wrap="square" rtlCol="0">
            <a:spAutoFit/>
          </a:bodyPr>
          <a:lstStyle/>
          <a:p>
            <a:r>
              <a:rPr lang="en-US" sz="2800" b="1" dirty="0" smtClean="0"/>
              <a:t>Purpose</a:t>
            </a:r>
          </a:p>
          <a:p>
            <a:endParaRPr lang="en-US" i="1" dirty="0" smtClean="0"/>
          </a:p>
          <a:p>
            <a:r>
              <a:rPr lang="en-US" i="1" dirty="0" smtClean="0"/>
              <a:t>OSCAR is a Comcast TQM project written in-house.</a:t>
            </a:r>
          </a:p>
          <a:p>
            <a:r>
              <a:rPr lang="en-US" i="1" dirty="0" smtClean="0"/>
              <a:t/>
            </a:r>
            <a:br>
              <a:rPr lang="en-US" i="1" dirty="0" smtClean="0"/>
            </a:br>
            <a:r>
              <a:rPr lang="en-US" i="1" dirty="0" smtClean="0"/>
              <a:t>Due to the various types of DOCSIS and PacketCable editors, both OpenSource and proprietary, the AdvanceCPE Group in TQM have found it difficult in creating configuration files based on various requirements that comes in different textual formats</a:t>
            </a:r>
            <a:r>
              <a:rPr lang="en-US" i="1" dirty="0"/>
              <a:t> </a:t>
            </a:r>
            <a:r>
              <a:rPr lang="en-US" i="1" dirty="0" smtClean="0"/>
              <a:t>and vendor SNMP ObjectID MIBs.  </a:t>
            </a:r>
          </a:p>
          <a:p>
            <a:endParaRPr lang="en-US" i="1" dirty="0"/>
          </a:p>
          <a:p>
            <a:r>
              <a:rPr lang="en-US" i="1" dirty="0" smtClean="0"/>
              <a:t>Currently most legacy </a:t>
            </a:r>
            <a:r>
              <a:rPr lang="en-US" i="1" dirty="0" err="1" smtClean="0"/>
              <a:t>OpenSource</a:t>
            </a:r>
            <a:r>
              <a:rPr lang="en-US" i="1" dirty="0" smtClean="0"/>
              <a:t> editors are no longer being supported for newer versions of DOCSIS, eSAFE devices and do not perform the latest in Configuration File security like Extended CMTS-MIC and BASIC.1 SHA hashing for PacketCable Files.</a:t>
            </a:r>
          </a:p>
          <a:p>
            <a:endParaRPr lang="en-US" i="1" dirty="0"/>
          </a:p>
          <a:p>
            <a:r>
              <a:rPr lang="en-US" i="1" dirty="0" smtClean="0"/>
              <a:t>Vendor proprietary editors deliberately prevent other vendors SNMP MIBs from being compiled or have many software issues that makes it unusable. </a:t>
            </a:r>
          </a:p>
          <a:p>
            <a:endParaRPr lang="en-US" i="1" dirty="0" smtClean="0"/>
          </a:p>
          <a:p>
            <a:r>
              <a:rPr lang="en-US" i="1" dirty="0" smtClean="0"/>
              <a:t>OSCAR-CLI address these issues.</a:t>
            </a:r>
            <a:endParaRPr lang="en-US" b="1" i="1" dirty="0" smtClean="0"/>
          </a:p>
          <a:p>
            <a:endParaRPr lang="en-US" b="1" i="1" dirty="0" smtClean="0"/>
          </a:p>
        </p:txBody>
      </p:sp>
    </p:spTree>
    <p:extLst>
      <p:ext uri="{BB962C8B-B14F-4D97-AF65-F5344CB8AC3E}">
        <p14:creationId xmlns:p14="http://schemas.microsoft.com/office/powerpoint/2010/main" val="40938549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910" y="250280"/>
            <a:ext cx="7772400" cy="598206"/>
          </a:xfrm>
        </p:spPr>
        <p:txBody>
          <a:bodyPr>
            <a:normAutofit/>
          </a:bodyPr>
          <a:lstStyle/>
          <a:p>
            <a:pPr algn="ctr"/>
            <a:r>
              <a:rPr lang="en-US" dirty="0" smtClean="0"/>
              <a:t>OSCAR-CLI</a:t>
            </a:r>
            <a:endParaRPr lang="en-US" u="sng" dirty="0" smtClean="0"/>
          </a:p>
        </p:txBody>
      </p:sp>
      <p:sp>
        <p:nvSpPr>
          <p:cNvPr id="8" name="TextBox 7"/>
          <p:cNvSpPr txBox="1"/>
          <p:nvPr/>
        </p:nvSpPr>
        <p:spPr>
          <a:xfrm>
            <a:off x="126609" y="1026940"/>
            <a:ext cx="8806376" cy="5232202"/>
          </a:xfrm>
          <a:prstGeom prst="rect">
            <a:avLst/>
          </a:prstGeom>
          <a:noFill/>
        </p:spPr>
        <p:txBody>
          <a:bodyPr wrap="square" rtlCol="0">
            <a:spAutoFit/>
          </a:bodyPr>
          <a:lstStyle/>
          <a:p>
            <a:pPr algn="ctr"/>
            <a:r>
              <a:rPr lang="en-US" sz="2800" b="1" dirty="0"/>
              <a:t>Common TLV Insertion</a:t>
            </a:r>
            <a:endParaRPr lang="en-US" sz="2800" b="1" dirty="0" smtClean="0"/>
          </a:p>
          <a:p>
            <a:endParaRPr lang="en-US" b="1" i="1" dirty="0" smtClean="0"/>
          </a:p>
          <a:p>
            <a:r>
              <a:rPr lang="en-US" b="1" dirty="0" err="1" smtClean="0"/>
              <a:t>MaxCpe</a:t>
            </a:r>
            <a:endParaRPr lang="en-US" b="1" dirty="0" smtClean="0"/>
          </a:p>
          <a:p>
            <a:r>
              <a:rPr lang="en-US" dirty="0" smtClean="0"/>
              <a:t>-m &lt;</a:t>
            </a:r>
            <a:r>
              <a:rPr lang="en-US" dirty="0" err="1" smtClean="0"/>
              <a:t>MaxCpe</a:t>
            </a:r>
            <a:r>
              <a:rPr lang="en-US" dirty="0" smtClean="0"/>
              <a:t>&gt;</a:t>
            </a:r>
          </a:p>
          <a:p>
            <a:endParaRPr lang="en-US" dirty="0"/>
          </a:p>
          <a:p>
            <a:r>
              <a:rPr lang="en-US" b="1" dirty="0" smtClean="0"/>
              <a:t>Downstream Frequency</a:t>
            </a:r>
          </a:p>
          <a:p>
            <a:r>
              <a:rPr lang="en-US" dirty="0" smtClean="0"/>
              <a:t>-</a:t>
            </a:r>
            <a:r>
              <a:rPr lang="en-US" dirty="0" err="1" smtClean="0"/>
              <a:t>df</a:t>
            </a:r>
            <a:r>
              <a:rPr lang="en-US" dirty="0" smtClean="0"/>
              <a:t> &lt;Downstream Frequency in Hertz&gt;</a:t>
            </a:r>
          </a:p>
          <a:p>
            <a:endParaRPr lang="en-US" b="1" dirty="0" smtClean="0"/>
          </a:p>
          <a:p>
            <a:r>
              <a:rPr lang="en-US" b="1" dirty="0" smtClean="0"/>
              <a:t>Software Filename</a:t>
            </a:r>
          </a:p>
          <a:p>
            <a:r>
              <a:rPr lang="en-US" dirty="0" smtClean="0"/>
              <a:t>-f &lt;name of file&gt;</a:t>
            </a:r>
          </a:p>
          <a:p>
            <a:endParaRPr lang="en-US" dirty="0"/>
          </a:p>
          <a:p>
            <a:r>
              <a:rPr lang="en-US" b="1" i="1" dirty="0"/>
              <a:t>Insert TFTP Server IPv4</a:t>
            </a:r>
          </a:p>
          <a:p>
            <a:r>
              <a:rPr lang="en-US" dirty="0" smtClean="0"/>
              <a:t>-</a:t>
            </a:r>
            <a:r>
              <a:rPr lang="en-US" dirty="0"/>
              <a:t>T</a:t>
            </a:r>
            <a:r>
              <a:rPr lang="en-US" dirty="0" smtClean="0"/>
              <a:t> v4|&lt;IPv4</a:t>
            </a:r>
            <a:r>
              <a:rPr lang="en-US" dirty="0"/>
              <a:t>&gt;</a:t>
            </a:r>
          </a:p>
          <a:p>
            <a:endParaRPr lang="en-US" dirty="0"/>
          </a:p>
          <a:p>
            <a:r>
              <a:rPr lang="en-US" b="1" i="1" dirty="0"/>
              <a:t>Insert TFTP Server IPv6</a:t>
            </a:r>
          </a:p>
          <a:p>
            <a:r>
              <a:rPr lang="en-US" dirty="0" smtClean="0"/>
              <a:t>-</a:t>
            </a:r>
            <a:r>
              <a:rPr lang="en-US" dirty="0"/>
              <a:t>T</a:t>
            </a:r>
            <a:r>
              <a:rPr lang="en-US" dirty="0" smtClean="0"/>
              <a:t> v6|&lt;IPv6  Long </a:t>
            </a:r>
            <a:r>
              <a:rPr lang="en-US" dirty="0"/>
              <a:t>/</a:t>
            </a:r>
            <a:r>
              <a:rPr lang="en-US" dirty="0" smtClean="0"/>
              <a:t> </a:t>
            </a:r>
            <a:r>
              <a:rPr lang="en-US" dirty="0"/>
              <a:t>Short Format &gt;</a:t>
            </a:r>
          </a:p>
          <a:p>
            <a:endParaRPr lang="en-US" b="1" dirty="0" smtClean="0"/>
          </a:p>
          <a:p>
            <a:endParaRPr lang="en-US" b="1" dirty="0" smtClean="0"/>
          </a:p>
        </p:txBody>
      </p:sp>
    </p:spTree>
    <p:extLst>
      <p:ext uri="{BB962C8B-B14F-4D97-AF65-F5344CB8AC3E}">
        <p14:creationId xmlns:p14="http://schemas.microsoft.com/office/powerpoint/2010/main" val="16804447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910" y="250280"/>
            <a:ext cx="7772400" cy="598206"/>
          </a:xfrm>
        </p:spPr>
        <p:txBody>
          <a:bodyPr>
            <a:normAutofit/>
          </a:bodyPr>
          <a:lstStyle/>
          <a:p>
            <a:pPr algn="ctr"/>
            <a:r>
              <a:rPr lang="en-US" dirty="0" smtClean="0"/>
              <a:t>OSCAR-CLI</a:t>
            </a:r>
            <a:endParaRPr lang="en-US" u="sng" dirty="0" smtClean="0"/>
          </a:p>
        </p:txBody>
      </p:sp>
      <p:sp>
        <p:nvSpPr>
          <p:cNvPr id="8" name="TextBox 7"/>
          <p:cNvSpPr txBox="1"/>
          <p:nvPr/>
        </p:nvSpPr>
        <p:spPr>
          <a:xfrm>
            <a:off x="0" y="1026940"/>
            <a:ext cx="9143999" cy="5509200"/>
          </a:xfrm>
          <a:prstGeom prst="rect">
            <a:avLst/>
          </a:prstGeom>
          <a:noFill/>
        </p:spPr>
        <p:txBody>
          <a:bodyPr wrap="square" rtlCol="0">
            <a:spAutoFit/>
          </a:bodyPr>
          <a:lstStyle/>
          <a:p>
            <a:pPr algn="ctr"/>
            <a:r>
              <a:rPr lang="en-US" sz="2800" b="1" dirty="0" smtClean="0"/>
              <a:t>Common TLV Insertion</a:t>
            </a:r>
          </a:p>
          <a:p>
            <a:r>
              <a:rPr lang="en-US" b="1" i="1" dirty="0" smtClean="0"/>
              <a:t>CVC Certificates MUST be in the certificate </a:t>
            </a:r>
          </a:p>
          <a:p>
            <a:r>
              <a:rPr lang="en-US" b="1" dirty="0" smtClean="0"/>
              <a:t>Manufacture CVC</a:t>
            </a:r>
          </a:p>
          <a:p>
            <a:r>
              <a:rPr lang="en-US" dirty="0"/>
              <a:t>-</a:t>
            </a:r>
            <a:r>
              <a:rPr lang="en-US" dirty="0" err="1" smtClean="0"/>
              <a:t>cvc</a:t>
            </a:r>
            <a:r>
              <a:rPr lang="en-US" dirty="0" smtClean="0"/>
              <a:t> m|&lt;</a:t>
            </a:r>
            <a:r>
              <a:rPr lang="en-US" dirty="0" err="1" smtClean="0"/>
              <a:t>certificate.der</a:t>
            </a:r>
            <a:r>
              <a:rPr lang="en-US" dirty="0" smtClean="0"/>
              <a:t>&gt;</a:t>
            </a:r>
          </a:p>
          <a:p>
            <a:endParaRPr lang="en-US" dirty="0" smtClean="0"/>
          </a:p>
          <a:p>
            <a:r>
              <a:rPr lang="en-US" b="1" dirty="0" smtClean="0"/>
              <a:t>Co-Sign CVC</a:t>
            </a:r>
            <a:endParaRPr lang="en-US" b="1" dirty="0"/>
          </a:p>
          <a:p>
            <a:r>
              <a:rPr lang="en-US" dirty="0" smtClean="0"/>
              <a:t>-</a:t>
            </a:r>
            <a:r>
              <a:rPr lang="en-US" dirty="0" err="1" smtClean="0"/>
              <a:t>cvc</a:t>
            </a:r>
            <a:r>
              <a:rPr lang="en-US" dirty="0" smtClean="0"/>
              <a:t> c|&lt;</a:t>
            </a:r>
            <a:r>
              <a:rPr lang="en-US" dirty="0" err="1" smtClean="0"/>
              <a:t>certificate.der</a:t>
            </a:r>
            <a:r>
              <a:rPr lang="en-US" dirty="0" smtClean="0"/>
              <a:t>&gt;</a:t>
            </a:r>
            <a:endParaRPr lang="en-US" dirty="0"/>
          </a:p>
          <a:p>
            <a:endParaRPr lang="en-US" dirty="0" smtClean="0"/>
          </a:p>
          <a:p>
            <a:r>
              <a:rPr lang="en-US" b="1" dirty="0" smtClean="0"/>
              <a:t>*TLV (Must be defined in the TLV Dictionary DB)</a:t>
            </a:r>
            <a:endParaRPr lang="en-US" b="1" dirty="0"/>
          </a:p>
          <a:p>
            <a:r>
              <a:rPr lang="en-US" dirty="0" smtClean="0"/>
              <a:t>-t &lt;TLV HexString&gt;</a:t>
            </a:r>
          </a:p>
          <a:p>
            <a:endParaRPr lang="en-US" dirty="0" smtClean="0"/>
          </a:p>
          <a:p>
            <a:pPr lvl="1"/>
            <a:r>
              <a:rPr lang="en-US" b="1" i="1" dirty="0" smtClean="0"/>
              <a:t>Example: Upstream Channel ID</a:t>
            </a:r>
          </a:p>
          <a:p>
            <a:pPr lvl="1"/>
            <a:r>
              <a:rPr lang="en-US" dirty="0"/>
              <a:t>	</a:t>
            </a:r>
            <a:r>
              <a:rPr lang="en-US" dirty="0" smtClean="0"/>
              <a:t>-t 020101</a:t>
            </a:r>
          </a:p>
          <a:p>
            <a:endParaRPr lang="en-US" dirty="0"/>
          </a:p>
          <a:p>
            <a:r>
              <a:rPr lang="en-US" dirty="0" smtClean="0"/>
              <a:t>*In the use of this option, </a:t>
            </a:r>
            <a:r>
              <a:rPr lang="en-US" i="1" dirty="0"/>
              <a:t>a</a:t>
            </a:r>
            <a:r>
              <a:rPr lang="en-US" i="1" dirty="0" smtClean="0"/>
              <a:t>ny TLVs specified that are not part of the TLV Dictionary DB will be ignored</a:t>
            </a:r>
            <a:r>
              <a:rPr lang="en-US" dirty="0" smtClean="0"/>
              <a:t>.</a:t>
            </a:r>
            <a:endParaRPr lang="en-US" dirty="0"/>
          </a:p>
          <a:p>
            <a:endParaRPr lang="en-US" dirty="0"/>
          </a:p>
          <a:p>
            <a:endParaRPr lang="en-US" b="1" dirty="0" smtClean="0"/>
          </a:p>
          <a:p>
            <a:endParaRPr lang="en-US" b="1" dirty="0" smtClean="0"/>
          </a:p>
        </p:txBody>
      </p:sp>
    </p:spTree>
    <p:extLst>
      <p:ext uri="{BB962C8B-B14F-4D97-AF65-F5344CB8AC3E}">
        <p14:creationId xmlns:p14="http://schemas.microsoft.com/office/powerpoint/2010/main" val="13650947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910" y="250280"/>
            <a:ext cx="7772400" cy="598206"/>
          </a:xfrm>
        </p:spPr>
        <p:txBody>
          <a:bodyPr>
            <a:normAutofit/>
          </a:bodyPr>
          <a:lstStyle/>
          <a:p>
            <a:pPr algn="ctr"/>
            <a:r>
              <a:rPr lang="en-US" dirty="0" smtClean="0"/>
              <a:t>OSCAR-CLI</a:t>
            </a:r>
            <a:endParaRPr lang="en-US" u="sng" dirty="0" smtClean="0"/>
          </a:p>
        </p:txBody>
      </p:sp>
      <p:sp>
        <p:nvSpPr>
          <p:cNvPr id="8" name="TextBox 7"/>
          <p:cNvSpPr txBox="1"/>
          <p:nvPr/>
        </p:nvSpPr>
        <p:spPr>
          <a:xfrm>
            <a:off x="1" y="1026940"/>
            <a:ext cx="9143999" cy="3847207"/>
          </a:xfrm>
          <a:prstGeom prst="rect">
            <a:avLst/>
          </a:prstGeom>
          <a:noFill/>
        </p:spPr>
        <p:txBody>
          <a:bodyPr wrap="square" rtlCol="0">
            <a:spAutoFit/>
          </a:bodyPr>
          <a:lstStyle/>
          <a:p>
            <a:pPr algn="ctr"/>
            <a:r>
              <a:rPr lang="en-US" sz="2800" b="1" dirty="0" smtClean="0"/>
              <a:t>Common TLV Insertion</a:t>
            </a:r>
          </a:p>
          <a:p>
            <a:r>
              <a:rPr lang="en-US" b="1" i="1" dirty="0" smtClean="0"/>
              <a:t>Add Multiple SNMP Object ID</a:t>
            </a:r>
          </a:p>
          <a:p>
            <a:r>
              <a:rPr lang="en-US" dirty="0" smtClean="0"/>
              <a:t>-O|-OID [OID][VALUE][DATA_TYPE] </a:t>
            </a:r>
          </a:p>
          <a:p>
            <a:r>
              <a:rPr lang="en-US" dirty="0" smtClean="0"/>
              <a:t>			</a:t>
            </a:r>
          </a:p>
          <a:p>
            <a:r>
              <a:rPr lang="en-US" dirty="0"/>
              <a:t>	</a:t>
            </a:r>
            <a:r>
              <a:rPr lang="en-US" dirty="0" smtClean="0"/>
              <a:t>		OR</a:t>
            </a:r>
          </a:p>
          <a:p>
            <a:endParaRPr lang="en-US" dirty="0"/>
          </a:p>
          <a:p>
            <a:r>
              <a:rPr lang="en-US" dirty="0"/>
              <a:t>-O|-OID [OID][VALUE][DATA_TYPE] [OID][VALUE][DATA_TYPE] </a:t>
            </a:r>
          </a:p>
          <a:p>
            <a:endParaRPr lang="en-US" dirty="0" smtClean="0"/>
          </a:p>
          <a:p>
            <a:r>
              <a:rPr lang="en-US" b="1" dirty="0" smtClean="0"/>
              <a:t>Example:</a:t>
            </a:r>
          </a:p>
          <a:p>
            <a:r>
              <a:rPr lang="en-US" dirty="0" smtClean="0"/>
              <a:t>-OID [sysContact.0][TestInsert-0][OctectString] </a:t>
            </a:r>
            <a:r>
              <a:rPr lang="en-US" dirty="0"/>
              <a:t>[</a:t>
            </a:r>
            <a:r>
              <a:rPr lang="en-US" dirty="0" smtClean="0"/>
              <a:t>sysContact.1][TestInsert-1][</a:t>
            </a:r>
            <a:r>
              <a:rPr lang="en-US" dirty="0"/>
              <a:t>OctectString] </a:t>
            </a:r>
          </a:p>
          <a:p>
            <a:endParaRPr lang="en-US" dirty="0"/>
          </a:p>
          <a:p>
            <a:endParaRPr lang="en-US" b="1" dirty="0" smtClean="0"/>
          </a:p>
          <a:p>
            <a:endParaRPr lang="en-US" b="1" dirty="0" smtClean="0"/>
          </a:p>
        </p:txBody>
      </p:sp>
    </p:spTree>
    <p:extLst>
      <p:ext uri="{BB962C8B-B14F-4D97-AF65-F5344CB8AC3E}">
        <p14:creationId xmlns:p14="http://schemas.microsoft.com/office/powerpoint/2010/main" val="9480773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910" y="250280"/>
            <a:ext cx="7772400" cy="598206"/>
          </a:xfrm>
        </p:spPr>
        <p:txBody>
          <a:bodyPr>
            <a:normAutofit/>
          </a:bodyPr>
          <a:lstStyle/>
          <a:p>
            <a:pPr algn="ctr"/>
            <a:r>
              <a:rPr lang="en-US" dirty="0" smtClean="0"/>
              <a:t>OSCAR-CLI</a:t>
            </a:r>
            <a:endParaRPr lang="en-US" u="sng" dirty="0" smtClean="0"/>
          </a:p>
        </p:txBody>
      </p:sp>
      <p:sp>
        <p:nvSpPr>
          <p:cNvPr id="8" name="TextBox 7"/>
          <p:cNvSpPr txBox="1"/>
          <p:nvPr/>
        </p:nvSpPr>
        <p:spPr>
          <a:xfrm>
            <a:off x="126609" y="1026940"/>
            <a:ext cx="8806376" cy="4678204"/>
          </a:xfrm>
          <a:prstGeom prst="rect">
            <a:avLst/>
          </a:prstGeom>
          <a:noFill/>
        </p:spPr>
        <p:txBody>
          <a:bodyPr wrap="square" rtlCol="0">
            <a:spAutoFit/>
          </a:bodyPr>
          <a:lstStyle/>
          <a:p>
            <a:pPr algn="ctr"/>
            <a:r>
              <a:rPr lang="en-US" sz="2800" b="1" dirty="0" smtClean="0"/>
              <a:t>Configuration File – TLV </a:t>
            </a:r>
            <a:r>
              <a:rPr lang="en-US" sz="2800" b="1" dirty="0" err="1" smtClean="0"/>
              <a:t>DataType</a:t>
            </a:r>
            <a:r>
              <a:rPr lang="en-US" sz="2800" b="1" dirty="0" smtClean="0"/>
              <a:t>-Value</a:t>
            </a:r>
            <a:endParaRPr lang="en-US" b="1" i="1" dirty="0" smtClean="0"/>
          </a:p>
          <a:p>
            <a:endParaRPr lang="en-US" dirty="0" smtClean="0"/>
          </a:p>
          <a:p>
            <a:r>
              <a:rPr lang="en-US" dirty="0" smtClean="0"/>
              <a:t>All Values with exception of </a:t>
            </a:r>
            <a:r>
              <a:rPr lang="en-US" i="1" dirty="0" smtClean="0"/>
              <a:t>Snmp11</a:t>
            </a:r>
            <a:r>
              <a:rPr lang="en-US" dirty="0" smtClean="0"/>
              <a:t> and </a:t>
            </a:r>
            <a:r>
              <a:rPr lang="en-US" i="1" dirty="0" smtClean="0"/>
              <a:t>Snmp64</a:t>
            </a:r>
            <a:r>
              <a:rPr lang="en-US" dirty="0" smtClean="0"/>
              <a:t> MUST be contiguous character with no white-space of any kind</a:t>
            </a:r>
          </a:p>
          <a:p>
            <a:endParaRPr lang="en-US" dirty="0"/>
          </a:p>
          <a:p>
            <a:r>
              <a:rPr lang="en-US" b="1" u="sng" dirty="0" smtClean="0"/>
              <a:t>Example1:</a:t>
            </a:r>
          </a:p>
          <a:p>
            <a:endParaRPr lang="en-US" dirty="0"/>
          </a:p>
          <a:p>
            <a:r>
              <a:rPr lang="en-US" dirty="0" smtClean="0"/>
              <a:t>UpstreamServiceFlow </a:t>
            </a:r>
            <a:r>
              <a:rPr lang="en-US" dirty="0"/>
              <a:t>{</a:t>
            </a:r>
          </a:p>
          <a:p>
            <a:r>
              <a:rPr lang="en-US" dirty="0" smtClean="0"/>
              <a:t>	ServiceClassName fooBar;</a:t>
            </a:r>
            <a:r>
              <a:rPr lang="en-US" dirty="0"/>
              <a:t>	 /* TLV: [24.4</a:t>
            </a:r>
            <a:r>
              <a:rPr lang="en-US" dirty="0" smtClean="0"/>
              <a:t>]  - </a:t>
            </a:r>
            <a:r>
              <a:rPr lang="en-US" b="1" dirty="0" smtClean="0">
                <a:solidFill>
                  <a:srgbClr val="00B050"/>
                </a:solidFill>
              </a:rPr>
              <a:t>CORRECT</a:t>
            </a:r>
            <a:r>
              <a:rPr lang="en-US" dirty="0" smtClean="0"/>
              <a:t>*/</a:t>
            </a:r>
          </a:p>
          <a:p>
            <a:r>
              <a:rPr lang="en-US" dirty="0" smtClean="0"/>
              <a:t>}</a:t>
            </a:r>
            <a:endParaRPr lang="en-US" dirty="0"/>
          </a:p>
          <a:p>
            <a:endParaRPr lang="en-US" dirty="0" smtClean="0"/>
          </a:p>
          <a:p>
            <a:r>
              <a:rPr lang="en-US" dirty="0"/>
              <a:t>UpstreamServiceFlow {</a:t>
            </a:r>
          </a:p>
          <a:p>
            <a:r>
              <a:rPr lang="en-US" dirty="0"/>
              <a:t>	ServiceClassName </a:t>
            </a:r>
            <a:r>
              <a:rPr lang="en-US" dirty="0" smtClean="0"/>
              <a:t>foo Bar</a:t>
            </a:r>
            <a:r>
              <a:rPr lang="en-US" dirty="0"/>
              <a:t>;	 /* TLV: [24.4]  - </a:t>
            </a:r>
            <a:r>
              <a:rPr lang="en-US" b="1" dirty="0" smtClean="0">
                <a:solidFill>
                  <a:srgbClr val="FF0000"/>
                </a:solidFill>
              </a:rPr>
              <a:t>NOT-CORRECT</a:t>
            </a:r>
            <a:r>
              <a:rPr lang="en-US" dirty="0"/>
              <a:t>*/</a:t>
            </a:r>
          </a:p>
          <a:p>
            <a:r>
              <a:rPr lang="en-US" dirty="0"/>
              <a:t>}</a:t>
            </a:r>
          </a:p>
          <a:p>
            <a:endParaRPr lang="en-US" dirty="0"/>
          </a:p>
          <a:p>
            <a:endParaRPr lang="en-US" dirty="0" smtClean="0"/>
          </a:p>
        </p:txBody>
      </p:sp>
    </p:spTree>
    <p:extLst>
      <p:ext uri="{BB962C8B-B14F-4D97-AF65-F5344CB8AC3E}">
        <p14:creationId xmlns:p14="http://schemas.microsoft.com/office/powerpoint/2010/main" val="7250164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910" y="250280"/>
            <a:ext cx="7772400" cy="598206"/>
          </a:xfrm>
        </p:spPr>
        <p:txBody>
          <a:bodyPr>
            <a:normAutofit/>
          </a:bodyPr>
          <a:lstStyle/>
          <a:p>
            <a:pPr algn="ctr"/>
            <a:r>
              <a:rPr lang="en-US" dirty="0" smtClean="0"/>
              <a:t>OSCAR-CLI</a:t>
            </a:r>
            <a:endParaRPr lang="en-US" u="sng" dirty="0" smtClean="0"/>
          </a:p>
        </p:txBody>
      </p:sp>
      <p:sp>
        <p:nvSpPr>
          <p:cNvPr id="8" name="TextBox 7"/>
          <p:cNvSpPr txBox="1"/>
          <p:nvPr/>
        </p:nvSpPr>
        <p:spPr>
          <a:xfrm>
            <a:off x="-1" y="1026940"/>
            <a:ext cx="9143999" cy="4301177"/>
          </a:xfrm>
          <a:prstGeom prst="rect">
            <a:avLst/>
          </a:prstGeom>
          <a:noFill/>
        </p:spPr>
        <p:txBody>
          <a:bodyPr wrap="square" rtlCol="0">
            <a:spAutoFit/>
          </a:bodyPr>
          <a:lstStyle/>
          <a:p>
            <a:pPr algn="ctr"/>
            <a:r>
              <a:rPr lang="en-US" sz="2800" b="1" dirty="0" smtClean="0"/>
              <a:t>Configuration File – TLV DataType-Value</a:t>
            </a:r>
            <a:endParaRPr lang="en-US" b="1" i="1" dirty="0" smtClean="0"/>
          </a:p>
          <a:p>
            <a:endParaRPr lang="en-US" dirty="0"/>
          </a:p>
          <a:p>
            <a:r>
              <a:rPr lang="en-US" sz="1750" b="1" u="sng" dirty="0" smtClean="0"/>
              <a:t>Example2:</a:t>
            </a:r>
          </a:p>
          <a:p>
            <a:endParaRPr lang="en-US" sz="1750" dirty="0"/>
          </a:p>
          <a:p>
            <a:r>
              <a:rPr lang="en-US" sz="1750" dirty="0"/>
              <a:t>SubMgmtFilterGroups (0,1)(3,4</a:t>
            </a:r>
            <a:r>
              <a:rPr lang="en-US" sz="1750" dirty="0" smtClean="0"/>
              <a:t>)(</a:t>
            </a:r>
            <a:r>
              <a:rPr lang="en-US" sz="1750" dirty="0"/>
              <a:t>5,6)(7,8);        /* TLV: [37</a:t>
            </a:r>
            <a:r>
              <a:rPr lang="en-US" sz="1750" dirty="0" smtClean="0"/>
              <a:t>] - </a:t>
            </a:r>
            <a:r>
              <a:rPr lang="en-US" sz="1750" b="1" dirty="0">
                <a:solidFill>
                  <a:srgbClr val="00B050"/>
                </a:solidFill>
              </a:rPr>
              <a:t>CORRECT </a:t>
            </a:r>
            <a:r>
              <a:rPr lang="en-US" sz="1750" dirty="0" smtClean="0"/>
              <a:t>*/</a:t>
            </a:r>
            <a:endParaRPr lang="en-US" sz="1750" dirty="0"/>
          </a:p>
          <a:p>
            <a:endParaRPr lang="en-US" sz="1750" dirty="0" smtClean="0"/>
          </a:p>
          <a:p>
            <a:r>
              <a:rPr lang="en-US" sz="1750" dirty="0"/>
              <a:t>SubMgmtFilterGroups (0,1)(3,4</a:t>
            </a:r>
            <a:r>
              <a:rPr lang="en-US" sz="1750" dirty="0" smtClean="0"/>
              <a:t>) (</a:t>
            </a:r>
            <a:r>
              <a:rPr lang="en-US" sz="1750" dirty="0"/>
              <a:t>5,6)(7,8);        /* TLV: [37</a:t>
            </a:r>
            <a:r>
              <a:rPr lang="en-US" sz="1750" dirty="0" smtClean="0"/>
              <a:t>] - </a:t>
            </a:r>
            <a:r>
              <a:rPr lang="en-US" sz="1750" b="1" dirty="0">
                <a:solidFill>
                  <a:srgbClr val="FF0000"/>
                </a:solidFill>
              </a:rPr>
              <a:t>NOT-CORRECT</a:t>
            </a:r>
            <a:r>
              <a:rPr lang="en-US" sz="1750" dirty="0" smtClean="0"/>
              <a:t>*/</a:t>
            </a:r>
            <a:endParaRPr lang="en-US" sz="1750" dirty="0"/>
          </a:p>
          <a:p>
            <a:endParaRPr lang="en-US" sz="1750" dirty="0" smtClean="0"/>
          </a:p>
          <a:p>
            <a:r>
              <a:rPr lang="en-US" sz="1750" b="1" u="sng" dirty="0" smtClean="0"/>
              <a:t>Example3:</a:t>
            </a:r>
            <a:endParaRPr lang="en-US" sz="1750" b="1" u="sng" dirty="0"/>
          </a:p>
          <a:p>
            <a:endParaRPr lang="en-US" sz="1750" dirty="0"/>
          </a:p>
          <a:p>
            <a:r>
              <a:rPr lang="pt-BR" sz="1750" dirty="0"/>
              <a:t>MulticastCMInterfaceMask (00000000)(11111111)(00000000)(11111111</a:t>
            </a:r>
            <a:r>
              <a:rPr lang="pt-BR" sz="1750" dirty="0" smtClean="0"/>
              <a:t>);</a:t>
            </a:r>
            <a:r>
              <a:rPr lang="en-US" sz="1750" dirty="0"/>
              <a:t> /* </a:t>
            </a:r>
            <a:r>
              <a:rPr lang="en-US" sz="1750" b="1" dirty="0" smtClean="0">
                <a:solidFill>
                  <a:srgbClr val="00B050"/>
                </a:solidFill>
              </a:rPr>
              <a:t>CORRECT </a:t>
            </a:r>
            <a:r>
              <a:rPr lang="en-US" sz="1750" dirty="0"/>
              <a:t>*/</a:t>
            </a:r>
          </a:p>
          <a:p>
            <a:endParaRPr lang="pt-BR" sz="1750" dirty="0" smtClean="0"/>
          </a:p>
          <a:p>
            <a:r>
              <a:rPr lang="pt-BR" sz="1750" dirty="0" smtClean="0"/>
              <a:t>MulticastCMInterfaceMask </a:t>
            </a:r>
            <a:r>
              <a:rPr lang="pt-BR" sz="1750" dirty="0"/>
              <a:t>(</a:t>
            </a:r>
            <a:r>
              <a:rPr lang="pt-BR" sz="1750" dirty="0" smtClean="0"/>
              <a:t>0 0 0 0 0 0 0 0</a:t>
            </a:r>
            <a:r>
              <a:rPr lang="pt-BR" sz="1750" dirty="0"/>
              <a:t>)(11111111)(00000000)(11111111</a:t>
            </a:r>
            <a:r>
              <a:rPr lang="pt-BR" sz="1750" dirty="0" smtClean="0"/>
              <a:t>);</a:t>
            </a:r>
            <a:r>
              <a:rPr lang="en-US" sz="1750" dirty="0"/>
              <a:t> /* </a:t>
            </a:r>
            <a:r>
              <a:rPr lang="en-US" sz="1750" b="1" dirty="0">
                <a:solidFill>
                  <a:srgbClr val="FF0000"/>
                </a:solidFill>
              </a:rPr>
              <a:t>NOT-CORRECT </a:t>
            </a:r>
            <a:r>
              <a:rPr lang="en-US" sz="1750" dirty="0" smtClean="0"/>
              <a:t>*/</a:t>
            </a:r>
            <a:endParaRPr lang="en-US" sz="1750" dirty="0"/>
          </a:p>
          <a:p>
            <a:endParaRPr lang="pt-BR" sz="1700" dirty="0" smtClean="0"/>
          </a:p>
          <a:p>
            <a:endParaRPr lang="en-US" dirty="0" smtClean="0"/>
          </a:p>
        </p:txBody>
      </p:sp>
    </p:spTree>
    <p:extLst>
      <p:ext uri="{BB962C8B-B14F-4D97-AF65-F5344CB8AC3E}">
        <p14:creationId xmlns:p14="http://schemas.microsoft.com/office/powerpoint/2010/main" val="28991472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910" y="250280"/>
            <a:ext cx="7772400" cy="598206"/>
          </a:xfrm>
        </p:spPr>
        <p:txBody>
          <a:bodyPr>
            <a:normAutofit/>
          </a:bodyPr>
          <a:lstStyle/>
          <a:p>
            <a:pPr algn="ctr"/>
            <a:r>
              <a:rPr lang="en-US" dirty="0" smtClean="0"/>
              <a:t>OSCAR-CLI</a:t>
            </a:r>
            <a:endParaRPr lang="en-US" u="sng" dirty="0" smtClean="0"/>
          </a:p>
        </p:txBody>
      </p:sp>
      <p:sp>
        <p:nvSpPr>
          <p:cNvPr id="8" name="TextBox 7"/>
          <p:cNvSpPr txBox="1"/>
          <p:nvPr/>
        </p:nvSpPr>
        <p:spPr>
          <a:xfrm>
            <a:off x="126609" y="1026940"/>
            <a:ext cx="8806376" cy="4401205"/>
          </a:xfrm>
          <a:prstGeom prst="rect">
            <a:avLst/>
          </a:prstGeom>
          <a:noFill/>
        </p:spPr>
        <p:txBody>
          <a:bodyPr wrap="square" rtlCol="0">
            <a:spAutoFit/>
          </a:bodyPr>
          <a:lstStyle/>
          <a:p>
            <a:pPr algn="ctr"/>
            <a:r>
              <a:rPr lang="en-US" sz="2800" b="1" dirty="0" smtClean="0"/>
              <a:t>Configuration File Data Types – Snmp11 and Snmp64</a:t>
            </a:r>
          </a:p>
          <a:p>
            <a:endParaRPr lang="en-US" b="1" i="1" dirty="0" smtClean="0"/>
          </a:p>
          <a:p>
            <a:r>
              <a:rPr lang="en-US" b="1" u="sng" dirty="0" smtClean="0"/>
              <a:t>Snmp11 and Snmp64 - Data Types</a:t>
            </a:r>
          </a:p>
          <a:p>
            <a:r>
              <a:rPr lang="en-US" dirty="0" smtClean="0"/>
              <a:t>Counter32, Counter64, Gauge32, Integer32, IpAddress, OctetString, HexString</a:t>
            </a:r>
          </a:p>
          <a:p>
            <a:endParaRPr lang="en-US" b="1" i="1" dirty="0" smtClean="0"/>
          </a:p>
          <a:p>
            <a:r>
              <a:rPr lang="en-US" b="1" i="1" u="sng" dirty="0" smtClean="0"/>
              <a:t>Examples</a:t>
            </a:r>
          </a:p>
          <a:p>
            <a:r>
              <a:rPr lang="en-US" dirty="0" smtClean="0"/>
              <a:t>Snmp11    docsDevNmAccessInterfaces.4 HexString </a:t>
            </a:r>
            <a:r>
              <a:rPr lang="en-US" dirty="0"/>
              <a:t>"40:00</a:t>
            </a:r>
            <a:r>
              <a:rPr lang="en-US" dirty="0" smtClean="0"/>
              <a:t>";</a:t>
            </a:r>
          </a:p>
          <a:p>
            <a:r>
              <a:rPr lang="en-US" dirty="0"/>
              <a:t>Snmp11 </a:t>
            </a:r>
            <a:r>
              <a:rPr lang="en-US" dirty="0" smtClean="0"/>
              <a:t>   1.3.6.1.2.1.69.1.2.1.6.4 </a:t>
            </a:r>
            <a:r>
              <a:rPr lang="en-US" dirty="0"/>
              <a:t>HexString "40:00"; 	</a:t>
            </a:r>
          </a:p>
          <a:p>
            <a:r>
              <a:rPr lang="en-US" dirty="0"/>
              <a:t>Snmp11 </a:t>
            </a:r>
            <a:r>
              <a:rPr lang="en-US" dirty="0" smtClean="0"/>
              <a:t>   docsDevNmAccessIp.1 </a:t>
            </a:r>
            <a:r>
              <a:rPr lang="en-US" dirty="0"/>
              <a:t>IpAddress "0.0.0.0";</a:t>
            </a:r>
            <a:endParaRPr lang="en-US" dirty="0" smtClean="0"/>
          </a:p>
          <a:p>
            <a:r>
              <a:rPr lang="en-US" dirty="0"/>
              <a:t>Snmp11 </a:t>
            </a:r>
            <a:r>
              <a:rPr lang="en-US" dirty="0" smtClean="0"/>
              <a:t>   vacmAccessContextMatch</a:t>
            </a:r>
            <a:r>
              <a:rPr lang="en-US" dirty="0"/>
              <a:t>."readwritegroup"."".2.'noAuthNoPriv(1)' Integer32 "1</a:t>
            </a:r>
            <a:r>
              <a:rPr lang="en-US" dirty="0" smtClean="0"/>
              <a:t>";</a:t>
            </a:r>
          </a:p>
          <a:p>
            <a:r>
              <a:rPr lang="en-US" dirty="0" smtClean="0"/>
              <a:t>Snmp11    enterprises.4115.1.3.1.1.2.3.67.0 </a:t>
            </a:r>
            <a:r>
              <a:rPr lang="en-US" dirty="0"/>
              <a:t>Integer32 "2</a:t>
            </a:r>
            <a:r>
              <a:rPr lang="en-US" dirty="0" smtClean="0"/>
              <a:t>";</a:t>
            </a:r>
          </a:p>
          <a:p>
            <a:endParaRPr lang="en-US" dirty="0"/>
          </a:p>
          <a:p>
            <a:r>
              <a:rPr lang="en-US" b="1" i="1" u="sng" dirty="0" smtClean="0"/>
              <a:t>For Packet Cable Only - DigitMap</a:t>
            </a:r>
          </a:p>
          <a:p>
            <a:r>
              <a:rPr lang="en-US" dirty="0" smtClean="0"/>
              <a:t>Snmp64    enterprises.4115.1.3.1.1.2.3.67.0 </a:t>
            </a:r>
            <a:r>
              <a:rPr lang="en-US" dirty="0"/>
              <a:t>HexString </a:t>
            </a:r>
            <a:r>
              <a:rPr lang="en-US" dirty="0" smtClean="0"/>
              <a:t>"30:82:03:1E:30:82………:03:02</a:t>
            </a:r>
            <a:r>
              <a:rPr lang="en-US" dirty="0"/>
              <a:t>";</a:t>
            </a:r>
          </a:p>
          <a:p>
            <a:endParaRPr lang="en-US" dirty="0" smtClean="0"/>
          </a:p>
        </p:txBody>
      </p:sp>
    </p:spTree>
    <p:extLst>
      <p:ext uri="{BB962C8B-B14F-4D97-AF65-F5344CB8AC3E}">
        <p14:creationId xmlns:p14="http://schemas.microsoft.com/office/powerpoint/2010/main" val="30621142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910" y="250280"/>
            <a:ext cx="7772400" cy="598206"/>
          </a:xfrm>
        </p:spPr>
        <p:txBody>
          <a:bodyPr>
            <a:normAutofit/>
          </a:bodyPr>
          <a:lstStyle/>
          <a:p>
            <a:pPr algn="ctr"/>
            <a:r>
              <a:rPr lang="en-US" dirty="0" smtClean="0"/>
              <a:t>OSCAR-CLI</a:t>
            </a:r>
            <a:endParaRPr lang="en-US" u="sng" dirty="0" smtClean="0"/>
          </a:p>
        </p:txBody>
      </p:sp>
      <p:sp>
        <p:nvSpPr>
          <p:cNvPr id="8" name="TextBox 7"/>
          <p:cNvSpPr txBox="1"/>
          <p:nvPr/>
        </p:nvSpPr>
        <p:spPr>
          <a:xfrm>
            <a:off x="126608" y="816583"/>
            <a:ext cx="8806376" cy="800219"/>
          </a:xfrm>
          <a:prstGeom prst="rect">
            <a:avLst/>
          </a:prstGeom>
          <a:noFill/>
        </p:spPr>
        <p:txBody>
          <a:bodyPr wrap="square" rtlCol="0">
            <a:spAutoFit/>
          </a:bodyPr>
          <a:lstStyle/>
          <a:p>
            <a:pPr algn="ctr"/>
            <a:r>
              <a:rPr lang="en-US" sz="2800" b="1" dirty="0" smtClean="0"/>
              <a:t>Configuration File Data Types Values</a:t>
            </a:r>
          </a:p>
          <a:p>
            <a:endParaRPr lang="en-US" b="1" i="1" dirty="0" smtClean="0"/>
          </a:p>
        </p:txBody>
      </p:sp>
      <p:graphicFrame>
        <p:nvGraphicFramePr>
          <p:cNvPr id="3" name="Table 2"/>
          <p:cNvGraphicFramePr>
            <a:graphicFrameLocks noGrp="1"/>
          </p:cNvGraphicFramePr>
          <p:nvPr>
            <p:extLst>
              <p:ext uri="{D42A27DB-BD31-4B8C-83A1-F6EECF244321}">
                <p14:modId xmlns:p14="http://schemas.microsoft.com/office/powerpoint/2010/main" val="369386489"/>
              </p:ext>
            </p:extLst>
          </p:nvPr>
        </p:nvGraphicFramePr>
        <p:xfrm>
          <a:off x="126608" y="1380092"/>
          <a:ext cx="8921857" cy="3840480"/>
        </p:xfrm>
        <a:graphic>
          <a:graphicData uri="http://schemas.openxmlformats.org/drawingml/2006/table">
            <a:tbl>
              <a:tblPr firstRow="1" bandRow="1">
                <a:tableStyleId>{5C22544A-7EE6-4342-B048-85BDC9FD1C3A}</a:tableStyleId>
              </a:tblPr>
              <a:tblGrid>
                <a:gridCol w="2316341"/>
                <a:gridCol w="3295451"/>
                <a:gridCol w="3310065"/>
              </a:tblGrid>
              <a:tr h="370840">
                <a:tc>
                  <a:txBody>
                    <a:bodyPr/>
                    <a:lstStyle/>
                    <a:p>
                      <a:pPr algn="ctr"/>
                      <a:r>
                        <a:rPr lang="en-US" sz="2000" dirty="0" smtClean="0">
                          <a:solidFill>
                            <a:schemeClr val="tx1"/>
                          </a:solidFill>
                        </a:rPr>
                        <a:t>Data Type</a:t>
                      </a:r>
                      <a:endParaRPr lang="en-US" sz="2000" dirty="0">
                        <a:solidFill>
                          <a:schemeClr val="tx1"/>
                        </a:solidFill>
                      </a:endParaRPr>
                    </a:p>
                  </a:txBody>
                  <a:tcPr/>
                </a:tc>
                <a:tc>
                  <a:txBody>
                    <a:bodyPr/>
                    <a:lstStyle/>
                    <a:p>
                      <a:pPr algn="ctr"/>
                      <a:r>
                        <a:rPr lang="en-US" sz="2000" dirty="0" smtClean="0">
                          <a:solidFill>
                            <a:schemeClr val="tx1"/>
                          </a:solidFill>
                        </a:rPr>
                        <a:t>String Format</a:t>
                      </a:r>
                      <a:endParaRPr lang="en-US" sz="2000" dirty="0">
                        <a:solidFill>
                          <a:schemeClr val="tx1"/>
                        </a:solidFill>
                      </a:endParaRPr>
                    </a:p>
                  </a:txBody>
                  <a:tcPr/>
                </a:tc>
                <a:tc>
                  <a:txBody>
                    <a:bodyPr/>
                    <a:lstStyle/>
                    <a:p>
                      <a:pPr algn="ctr"/>
                      <a:r>
                        <a:rPr lang="en-US" sz="2000" dirty="0" smtClean="0">
                          <a:solidFill>
                            <a:schemeClr val="tx1"/>
                          </a:solidFill>
                        </a:rPr>
                        <a:t>Usage</a:t>
                      </a:r>
                      <a:endParaRPr lang="en-US" sz="2000" dirty="0">
                        <a:solidFill>
                          <a:schemeClr val="tx1"/>
                        </a:solidFill>
                      </a:endParaRPr>
                    </a:p>
                  </a:txBody>
                  <a:tcPr/>
                </a:tc>
              </a:tr>
              <a:tr h="370840">
                <a:tc>
                  <a:txBody>
                    <a:bodyPr/>
                    <a:lstStyle/>
                    <a:p>
                      <a:pPr algn="ctr"/>
                      <a:r>
                        <a:rPr lang="en-US" sz="1700" dirty="0" smtClean="0"/>
                        <a:t>DOUBLE_BYTE_ARRAY</a:t>
                      </a:r>
                      <a:endParaRPr lang="en-US" sz="1700" dirty="0"/>
                    </a:p>
                  </a:txBody>
                  <a:tcPr/>
                </a:tc>
                <a:tc>
                  <a:txBody>
                    <a:bodyPr/>
                    <a:lstStyle/>
                    <a:p>
                      <a:r>
                        <a:rPr lang="en-US" sz="1700" dirty="0" smtClean="0"/>
                        <a:t>(0,0)(0,0)(0,0)(0,0) </a:t>
                      </a:r>
                      <a:endParaRPr lang="en-US" sz="1700" dirty="0"/>
                    </a:p>
                  </a:txBody>
                  <a:tcPr/>
                </a:tc>
                <a:tc>
                  <a:txBody>
                    <a:bodyPr/>
                    <a:lstStyle/>
                    <a:p>
                      <a:pPr algn="ctr"/>
                      <a:r>
                        <a:rPr lang="en-US" sz="1700" dirty="0" smtClean="0"/>
                        <a:t>({0 – 255},{0</a:t>
                      </a:r>
                      <a:r>
                        <a:rPr lang="en-US" sz="1700" baseline="0" dirty="0" smtClean="0"/>
                        <a:t> – 255}) Unsigned</a:t>
                      </a:r>
                      <a:endParaRPr lang="en-US" sz="1700" dirty="0"/>
                    </a:p>
                  </a:txBody>
                  <a:tcPr/>
                </a:tc>
              </a:tr>
              <a:tr h="370840">
                <a:tc>
                  <a:txBody>
                    <a:bodyPr/>
                    <a:lstStyle/>
                    <a:p>
                      <a:pPr algn="ctr"/>
                      <a:r>
                        <a:rPr lang="en-US" sz="1700" dirty="0" smtClean="0"/>
                        <a:t>IPV4_TRANSPORT</a:t>
                      </a:r>
                      <a:endParaRPr lang="en-US" sz="17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700" dirty="0" smtClean="0"/>
                        <a:t>0.0.0.0(0)</a:t>
                      </a:r>
                      <a:endParaRPr lang="en-US" sz="17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700" dirty="0" smtClean="0"/>
                        <a:t>IPv4</a:t>
                      </a:r>
                      <a:r>
                        <a:rPr lang="en-US" sz="1700" baseline="0" dirty="0" smtClean="0"/>
                        <a:t>Address (Port Address)</a:t>
                      </a:r>
                      <a:endParaRPr lang="en-US" sz="1700" dirty="0"/>
                    </a:p>
                  </a:txBody>
                  <a:tcPr/>
                </a:tc>
              </a:tr>
              <a:tr h="370840">
                <a:tc>
                  <a:txBody>
                    <a:bodyPr/>
                    <a:lstStyle/>
                    <a:p>
                      <a:pPr algn="ctr"/>
                      <a:r>
                        <a:rPr lang="en-US" sz="1700" dirty="0" smtClean="0"/>
                        <a:t>IPV6_TRANSPORT</a:t>
                      </a:r>
                      <a:endParaRPr lang="en-US" sz="1700" dirty="0"/>
                    </a:p>
                  </a:txBody>
                  <a:tcPr/>
                </a:tc>
                <a:tc>
                  <a:txBody>
                    <a:bodyPr/>
                    <a:lstStyle/>
                    <a:p>
                      <a:r>
                        <a:rPr lang="en-US" sz="1700" dirty="0" smtClean="0"/>
                        <a:t>0:0:0:0:0:0:0:0(0)</a:t>
                      </a:r>
                      <a:endParaRPr lang="en-US" sz="17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700" dirty="0" smtClean="0"/>
                        <a:t>IPv6</a:t>
                      </a:r>
                      <a:r>
                        <a:rPr lang="en-US" sz="1700" baseline="0" dirty="0" smtClean="0"/>
                        <a:t>Address (Port Address)</a:t>
                      </a:r>
                    </a:p>
                    <a:p>
                      <a:pPr marL="0" marR="0" indent="0" algn="ctr" defTabSz="457200" rtl="0" eaLnBrk="1" fontAlgn="auto" latinLnBrk="0" hangingPunct="1">
                        <a:lnSpc>
                          <a:spcPct val="100000"/>
                        </a:lnSpc>
                        <a:spcBef>
                          <a:spcPts val="0"/>
                        </a:spcBef>
                        <a:spcAft>
                          <a:spcPts val="0"/>
                        </a:spcAft>
                        <a:buClrTx/>
                        <a:buSzTx/>
                        <a:buFontTx/>
                        <a:buNone/>
                        <a:tabLst/>
                        <a:defRPr/>
                      </a:pPr>
                      <a:r>
                        <a:rPr lang="en-US" sz="1700" baseline="0" dirty="0" smtClean="0"/>
                        <a:t>Short or Long Format</a:t>
                      </a:r>
                      <a:endParaRPr lang="en-US" sz="1700" dirty="0" smtClean="0"/>
                    </a:p>
                  </a:txBody>
                  <a:tcPr/>
                </a:tc>
              </a:tr>
              <a:tr h="370840">
                <a:tc>
                  <a:txBody>
                    <a:bodyPr/>
                    <a:lstStyle/>
                    <a:p>
                      <a:pPr algn="ctr"/>
                      <a:r>
                        <a:rPr lang="en-US" sz="1700" dirty="0" smtClean="0"/>
                        <a:t>STRING_BITS</a:t>
                      </a:r>
                      <a:endParaRPr lang="en-US" sz="1700" dirty="0"/>
                    </a:p>
                  </a:txBody>
                  <a:tcPr/>
                </a:tc>
                <a:tc>
                  <a:txBody>
                    <a:bodyPr/>
                    <a:lstStyle/>
                    <a:p>
                      <a:r>
                        <a:rPr lang="en-US" sz="1700" dirty="0" smtClean="0"/>
                        <a:t>(00000000)(11111111)</a:t>
                      </a:r>
                      <a:endParaRPr lang="en-US" sz="17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700" dirty="0" smtClean="0"/>
                        <a:t>(8 Bit Group)(8 Bit Group) </a:t>
                      </a:r>
                      <a:r>
                        <a:rPr lang="en-US" sz="1700" baseline="0" dirty="0" smtClean="0"/>
                        <a:t>or 2</a:t>
                      </a:r>
                      <a:r>
                        <a:rPr lang="en-US" sz="1700" baseline="30000" dirty="0" smtClean="0"/>
                        <a:t>n</a:t>
                      </a:r>
                      <a:endParaRPr lang="en-US" sz="1700" dirty="0"/>
                    </a:p>
                  </a:txBody>
                  <a:tcPr/>
                </a:tc>
              </a:tr>
              <a:tr h="370840">
                <a:tc>
                  <a:txBody>
                    <a:bodyPr/>
                    <a:lstStyle/>
                    <a:p>
                      <a:pPr algn="ctr"/>
                      <a:r>
                        <a:rPr lang="en-US" sz="1700" dirty="0" smtClean="0"/>
                        <a:t>IPV6_ADDRESS</a:t>
                      </a:r>
                      <a:endParaRPr lang="en-US" sz="1700" dirty="0"/>
                    </a:p>
                  </a:txBody>
                  <a:tcPr/>
                </a:tc>
                <a:tc>
                  <a:txBody>
                    <a:bodyPr/>
                    <a:lstStyle/>
                    <a:p>
                      <a:r>
                        <a:rPr lang="en-US" sz="1700" dirty="0" smtClean="0"/>
                        <a:t>0:0:0:0:0:0:0:0</a:t>
                      </a:r>
                      <a:endParaRPr lang="en-US" sz="1700" dirty="0"/>
                    </a:p>
                  </a:txBody>
                  <a:tcPr/>
                </a:tc>
                <a:tc>
                  <a:txBody>
                    <a:bodyPr/>
                    <a:lstStyle/>
                    <a:p>
                      <a:pPr algn="ctr"/>
                      <a:r>
                        <a:rPr lang="en-US" sz="1700" dirty="0" smtClean="0"/>
                        <a:t>IPv6</a:t>
                      </a:r>
                      <a:r>
                        <a:rPr lang="en-US" sz="1700" baseline="0" dirty="0" smtClean="0"/>
                        <a:t>Address  </a:t>
                      </a:r>
                    </a:p>
                    <a:p>
                      <a:pPr algn="ctr"/>
                      <a:r>
                        <a:rPr lang="en-US" sz="1700" baseline="0" dirty="0" smtClean="0"/>
                        <a:t>Short or Long Format</a:t>
                      </a:r>
                      <a:endParaRPr lang="en-US" sz="1700" dirty="0"/>
                    </a:p>
                  </a:txBody>
                  <a:tcPr/>
                </a:tc>
              </a:tr>
              <a:tr h="370840">
                <a:tc>
                  <a:txBody>
                    <a:bodyPr/>
                    <a:lstStyle/>
                    <a:p>
                      <a:pPr algn="ctr"/>
                      <a:r>
                        <a:rPr lang="en-US" sz="1700" dirty="0" smtClean="0"/>
                        <a:t>IPV4_ADDRESS</a:t>
                      </a:r>
                      <a:endParaRPr lang="en-US" sz="1700" dirty="0"/>
                    </a:p>
                  </a:txBody>
                  <a:tcPr/>
                </a:tc>
                <a:tc>
                  <a:txBody>
                    <a:bodyPr/>
                    <a:lstStyle/>
                    <a:p>
                      <a:r>
                        <a:rPr lang="en-US" sz="1700" dirty="0" smtClean="0"/>
                        <a:t>0.0.0.0 </a:t>
                      </a:r>
                      <a:endParaRPr lang="en-US" sz="1700" dirty="0"/>
                    </a:p>
                  </a:txBody>
                  <a:tcPr/>
                </a:tc>
                <a:tc>
                  <a:txBody>
                    <a:bodyPr/>
                    <a:lstStyle/>
                    <a:p>
                      <a:pPr algn="ctr"/>
                      <a:r>
                        <a:rPr lang="en-US" sz="1700" dirty="0" smtClean="0"/>
                        <a:t>IPv4</a:t>
                      </a:r>
                      <a:r>
                        <a:rPr lang="en-US" sz="1700" baseline="0" dirty="0" smtClean="0"/>
                        <a:t>Address</a:t>
                      </a:r>
                      <a:endParaRPr lang="en-US" sz="1700" dirty="0"/>
                    </a:p>
                  </a:txBody>
                  <a:tcPr/>
                </a:tc>
              </a:tr>
              <a:tr h="370840">
                <a:tc>
                  <a:txBody>
                    <a:bodyPr/>
                    <a:lstStyle/>
                    <a:p>
                      <a:pPr algn="ctr"/>
                      <a:r>
                        <a:rPr lang="en-US" sz="1700" dirty="0" smtClean="0"/>
                        <a:t>MAC_ADDRESS</a:t>
                      </a:r>
                      <a:endParaRPr lang="en-US" sz="1700" dirty="0"/>
                    </a:p>
                  </a:txBody>
                  <a:tcPr/>
                </a:tc>
                <a:tc>
                  <a:txBody>
                    <a:bodyPr/>
                    <a:lstStyle/>
                    <a:p>
                      <a:r>
                        <a:rPr lang="en-US" sz="1700" dirty="0" smtClean="0"/>
                        <a:t>(xx:xx:xx:xx:xx:xx)(xx:xx:xx:xx:xx:xx)</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700" dirty="0" smtClean="0"/>
                        <a:t>(MAC</a:t>
                      </a:r>
                      <a:r>
                        <a:rPr lang="en-US" sz="1700" baseline="0" dirty="0" smtClean="0"/>
                        <a:t> Address) </a:t>
                      </a:r>
                      <a:r>
                        <a:rPr lang="en-US" sz="1700" dirty="0" smtClean="0"/>
                        <a:t>(MAC</a:t>
                      </a:r>
                      <a:r>
                        <a:rPr lang="en-US" sz="1700" baseline="0" dirty="0" smtClean="0"/>
                        <a:t> Address)..() </a:t>
                      </a:r>
                      <a:endParaRPr lang="en-US" sz="1700" dirty="0" smtClean="0"/>
                    </a:p>
                  </a:txBody>
                  <a:tcPr/>
                </a:tc>
              </a:tr>
              <a:tr h="370840">
                <a:tc>
                  <a:txBody>
                    <a:bodyPr/>
                    <a:lstStyle/>
                    <a:p>
                      <a:pPr algn="ctr"/>
                      <a:r>
                        <a:rPr lang="en-US" sz="1700" dirty="0" smtClean="0"/>
                        <a:t>INTEGER</a:t>
                      </a:r>
                      <a:endParaRPr lang="en-US" sz="1700" dirty="0"/>
                    </a:p>
                  </a:txBody>
                  <a:tcPr/>
                </a:tc>
                <a:tc>
                  <a:txBody>
                    <a:bodyPr/>
                    <a:lstStyle/>
                    <a:p>
                      <a:r>
                        <a:rPr lang="en-US" sz="1700" b="0" i="0" kern="1200" dirty="0" smtClean="0">
                          <a:solidFill>
                            <a:schemeClr val="dk1"/>
                          </a:solidFill>
                          <a:effectLst/>
                          <a:latin typeface="+mn-lt"/>
                          <a:ea typeface="+mn-ea"/>
                          <a:cs typeface="+mn-cs"/>
                        </a:rPr>
                        <a:t>0 to 4,294,967,295</a:t>
                      </a:r>
                      <a:endParaRPr lang="en-US" sz="1700" dirty="0" smtClean="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700" dirty="0" smtClean="0"/>
                        <a:t>Unsigned Integer </a:t>
                      </a:r>
                      <a:r>
                        <a:rPr lang="en-US" sz="1700" b="0" i="0" kern="1200" dirty="0" smtClean="0">
                          <a:solidFill>
                            <a:schemeClr val="dk1"/>
                          </a:solidFill>
                          <a:effectLst/>
                          <a:latin typeface="+mn-lt"/>
                          <a:ea typeface="+mn-ea"/>
                          <a:cs typeface="+mn-cs"/>
                        </a:rPr>
                        <a:t>or 2</a:t>
                      </a:r>
                      <a:r>
                        <a:rPr lang="en-US" sz="1700" b="0" i="0" kern="1200" baseline="30000" dirty="0" smtClean="0">
                          <a:solidFill>
                            <a:schemeClr val="dk1"/>
                          </a:solidFill>
                          <a:effectLst/>
                          <a:latin typeface="+mn-lt"/>
                          <a:ea typeface="+mn-ea"/>
                          <a:cs typeface="+mn-cs"/>
                        </a:rPr>
                        <a:t>32</a:t>
                      </a:r>
                      <a:endParaRPr lang="en-US" sz="1700" dirty="0" smtClean="0"/>
                    </a:p>
                  </a:txBody>
                  <a:tcPr/>
                </a:tc>
              </a:tr>
            </a:tbl>
          </a:graphicData>
        </a:graphic>
      </p:graphicFrame>
    </p:spTree>
    <p:extLst>
      <p:ext uri="{BB962C8B-B14F-4D97-AF65-F5344CB8AC3E}">
        <p14:creationId xmlns:p14="http://schemas.microsoft.com/office/powerpoint/2010/main" val="11317003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910" y="250280"/>
            <a:ext cx="7772400" cy="598206"/>
          </a:xfrm>
        </p:spPr>
        <p:txBody>
          <a:bodyPr>
            <a:normAutofit/>
          </a:bodyPr>
          <a:lstStyle/>
          <a:p>
            <a:pPr algn="ctr"/>
            <a:r>
              <a:rPr lang="en-US" dirty="0" smtClean="0"/>
              <a:t>OSCAR-CLI</a:t>
            </a:r>
            <a:endParaRPr lang="en-US" u="sng" dirty="0" smtClean="0"/>
          </a:p>
        </p:txBody>
      </p:sp>
      <p:sp>
        <p:nvSpPr>
          <p:cNvPr id="8" name="TextBox 7"/>
          <p:cNvSpPr txBox="1"/>
          <p:nvPr/>
        </p:nvSpPr>
        <p:spPr>
          <a:xfrm>
            <a:off x="126609" y="848486"/>
            <a:ext cx="8806376" cy="5386090"/>
          </a:xfrm>
          <a:prstGeom prst="rect">
            <a:avLst/>
          </a:prstGeom>
          <a:noFill/>
        </p:spPr>
        <p:txBody>
          <a:bodyPr wrap="square" rtlCol="0">
            <a:spAutoFit/>
          </a:bodyPr>
          <a:lstStyle/>
          <a:p>
            <a:pPr algn="ctr"/>
            <a:r>
              <a:rPr lang="en-US" sz="2800" b="1" dirty="0" smtClean="0"/>
              <a:t>Configuration File Data Types </a:t>
            </a:r>
          </a:p>
          <a:p>
            <a:pPr algn="ctr"/>
            <a:r>
              <a:rPr lang="en-US" sz="2800" b="1" dirty="0" smtClean="0"/>
              <a:t>IPv4/IPv6 Transport Address</a:t>
            </a:r>
          </a:p>
          <a:p>
            <a:r>
              <a:rPr lang="en-US" b="1" u="sng" dirty="0" smtClean="0"/>
              <a:t>Example:</a:t>
            </a:r>
          </a:p>
          <a:p>
            <a:endParaRPr lang="en-US" b="1" u="sng" dirty="0" smtClean="0"/>
          </a:p>
          <a:p>
            <a:r>
              <a:rPr lang="en-US" dirty="0" smtClean="0"/>
              <a:t>SNMPv1v2cCoexistenceConfig </a:t>
            </a:r>
            <a:r>
              <a:rPr lang="en-US" dirty="0"/>
              <a:t>{</a:t>
            </a:r>
          </a:p>
          <a:p>
            <a:r>
              <a:rPr lang="en-US" dirty="0"/>
              <a:t>	SNMPv1v2cTransportAddressAccess {</a:t>
            </a:r>
          </a:p>
          <a:p>
            <a:r>
              <a:rPr lang="en-US" dirty="0"/>
              <a:t>		SNMPv1v2cTransportAddress 0.0.0.0(0);	 /* TLV: [53.2.1]*/</a:t>
            </a:r>
          </a:p>
          <a:p>
            <a:r>
              <a:rPr lang="en-US" dirty="0"/>
              <a:t>		SNMPv1v2cTransportMask 0.0.0.0(0);	 /* TLV: [53.2.2]*/</a:t>
            </a:r>
          </a:p>
          <a:p>
            <a:r>
              <a:rPr lang="en-US" dirty="0"/>
              <a:t>	}</a:t>
            </a:r>
          </a:p>
          <a:p>
            <a:r>
              <a:rPr lang="en-US" dirty="0" smtClean="0"/>
              <a:t>}</a:t>
            </a:r>
          </a:p>
          <a:p>
            <a:endParaRPr lang="en-US" dirty="0"/>
          </a:p>
          <a:p>
            <a:r>
              <a:rPr lang="en-US" dirty="0" smtClean="0"/>
              <a:t>SNMPv1v2cCoexistenceConfig </a:t>
            </a:r>
            <a:r>
              <a:rPr lang="en-US" dirty="0"/>
              <a:t>{</a:t>
            </a:r>
          </a:p>
          <a:p>
            <a:r>
              <a:rPr lang="en-US" dirty="0"/>
              <a:t>	SNMPv1v2cTransportAddressAccess {</a:t>
            </a:r>
          </a:p>
          <a:p>
            <a:r>
              <a:rPr lang="en-US" dirty="0"/>
              <a:t>		</a:t>
            </a:r>
            <a:r>
              <a:rPr lang="en-US" dirty="0" smtClean="0"/>
              <a:t>SNMPv1v2cTransportAddress </a:t>
            </a:r>
            <a:r>
              <a:rPr lang="en-US" dirty="0"/>
              <a:t>2001:558:0:0:0:0:0:0(0);	 /* TLV: [53.2.1]*/</a:t>
            </a:r>
          </a:p>
          <a:p>
            <a:r>
              <a:rPr lang="en-US" dirty="0"/>
              <a:t>		</a:t>
            </a:r>
            <a:r>
              <a:rPr lang="en-US" dirty="0" smtClean="0"/>
              <a:t>SNMPv1v2cTransportMask </a:t>
            </a:r>
            <a:r>
              <a:rPr lang="en-US" dirty="0"/>
              <a:t>ffff:ffff:0:0:0:0:0:0(0);	 /* TLV: [53.2.2]*/	}</a:t>
            </a:r>
          </a:p>
          <a:p>
            <a:r>
              <a:rPr lang="en-US" dirty="0"/>
              <a:t>}</a:t>
            </a:r>
          </a:p>
          <a:p>
            <a:endParaRPr lang="en-US" dirty="0"/>
          </a:p>
          <a:p>
            <a:endParaRPr lang="en-US" dirty="0" smtClean="0"/>
          </a:p>
        </p:txBody>
      </p:sp>
    </p:spTree>
    <p:extLst>
      <p:ext uri="{BB962C8B-B14F-4D97-AF65-F5344CB8AC3E}">
        <p14:creationId xmlns:p14="http://schemas.microsoft.com/office/powerpoint/2010/main" val="16216603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910" y="250280"/>
            <a:ext cx="7772400" cy="598206"/>
          </a:xfrm>
        </p:spPr>
        <p:txBody>
          <a:bodyPr>
            <a:normAutofit/>
          </a:bodyPr>
          <a:lstStyle/>
          <a:p>
            <a:pPr algn="ctr"/>
            <a:r>
              <a:rPr lang="en-US" dirty="0" smtClean="0"/>
              <a:t>OSCAR-CLI</a:t>
            </a:r>
            <a:endParaRPr lang="en-US" u="sng" dirty="0" smtClean="0"/>
          </a:p>
        </p:txBody>
      </p:sp>
      <p:sp>
        <p:nvSpPr>
          <p:cNvPr id="8" name="TextBox 7"/>
          <p:cNvSpPr txBox="1"/>
          <p:nvPr/>
        </p:nvSpPr>
        <p:spPr>
          <a:xfrm>
            <a:off x="126609" y="851843"/>
            <a:ext cx="8806376" cy="3154710"/>
          </a:xfrm>
          <a:prstGeom prst="rect">
            <a:avLst/>
          </a:prstGeom>
          <a:noFill/>
        </p:spPr>
        <p:txBody>
          <a:bodyPr wrap="square" rtlCol="0">
            <a:spAutoFit/>
          </a:bodyPr>
          <a:lstStyle/>
          <a:p>
            <a:pPr algn="ctr"/>
            <a:r>
              <a:rPr lang="en-US" sz="2800" b="1" dirty="0" smtClean="0"/>
              <a:t>Configuration File Data Types </a:t>
            </a:r>
          </a:p>
          <a:p>
            <a:pPr algn="ctr"/>
            <a:r>
              <a:rPr lang="en-US" sz="2800" b="1" dirty="0" smtClean="0"/>
              <a:t>String Bit</a:t>
            </a:r>
            <a:endParaRPr lang="en-US" dirty="0" smtClean="0"/>
          </a:p>
          <a:p>
            <a:r>
              <a:rPr lang="en-US" b="1" u="sng" dirty="0" smtClean="0"/>
              <a:t>Example:</a:t>
            </a:r>
          </a:p>
          <a:p>
            <a:endParaRPr lang="en-US" b="1" u="sng" dirty="0" smtClean="0"/>
          </a:p>
          <a:p>
            <a:r>
              <a:rPr lang="en-US" dirty="0" smtClean="0"/>
              <a:t>DSID </a:t>
            </a:r>
            <a:r>
              <a:rPr lang="en-US" dirty="0"/>
              <a:t>{</a:t>
            </a:r>
          </a:p>
          <a:p>
            <a:r>
              <a:rPr lang="en-US" dirty="0"/>
              <a:t>  </a:t>
            </a:r>
            <a:r>
              <a:rPr lang="en-US" dirty="0" smtClean="0"/>
              <a:t>	Multicast {</a:t>
            </a:r>
          </a:p>
          <a:p>
            <a:r>
              <a:rPr lang="en-US" dirty="0" smtClean="0"/>
              <a:t>		MulticastCMInterfaceMask </a:t>
            </a:r>
            <a:r>
              <a:rPr lang="en-US" dirty="0"/>
              <a:t>(00000000)(11111111)(00000000)(11111111); </a:t>
            </a:r>
            <a:r>
              <a:rPr lang="en-US" dirty="0" smtClean="0"/>
              <a:t>	</a:t>
            </a:r>
            <a:endParaRPr lang="en-US" dirty="0"/>
          </a:p>
          <a:p>
            <a:r>
              <a:rPr lang="en-US" dirty="0"/>
              <a:t> </a:t>
            </a:r>
            <a:r>
              <a:rPr lang="en-US" dirty="0" smtClean="0"/>
              <a:t>	}</a:t>
            </a:r>
            <a:endParaRPr lang="en-US" dirty="0"/>
          </a:p>
          <a:p>
            <a:r>
              <a:rPr lang="en-US" dirty="0" smtClean="0"/>
              <a:t>}</a:t>
            </a:r>
          </a:p>
          <a:p>
            <a:endParaRPr lang="en-US" sz="1700" dirty="0"/>
          </a:p>
        </p:txBody>
      </p:sp>
    </p:spTree>
    <p:extLst>
      <p:ext uri="{BB962C8B-B14F-4D97-AF65-F5344CB8AC3E}">
        <p14:creationId xmlns:p14="http://schemas.microsoft.com/office/powerpoint/2010/main" val="14127308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910" y="250280"/>
            <a:ext cx="7772400" cy="598206"/>
          </a:xfrm>
        </p:spPr>
        <p:txBody>
          <a:bodyPr>
            <a:normAutofit/>
          </a:bodyPr>
          <a:lstStyle/>
          <a:p>
            <a:pPr algn="ctr"/>
            <a:r>
              <a:rPr lang="en-US" dirty="0" smtClean="0"/>
              <a:t>OSCAR-CLI</a:t>
            </a:r>
            <a:endParaRPr lang="en-US" u="sng" dirty="0" smtClean="0"/>
          </a:p>
        </p:txBody>
      </p:sp>
      <p:sp>
        <p:nvSpPr>
          <p:cNvPr id="8" name="TextBox 7"/>
          <p:cNvSpPr txBox="1"/>
          <p:nvPr/>
        </p:nvSpPr>
        <p:spPr>
          <a:xfrm>
            <a:off x="0" y="851843"/>
            <a:ext cx="9144000" cy="3154710"/>
          </a:xfrm>
          <a:prstGeom prst="rect">
            <a:avLst/>
          </a:prstGeom>
          <a:noFill/>
        </p:spPr>
        <p:txBody>
          <a:bodyPr wrap="square" rtlCol="0">
            <a:spAutoFit/>
          </a:bodyPr>
          <a:lstStyle/>
          <a:p>
            <a:pPr algn="ctr"/>
            <a:r>
              <a:rPr lang="en-US" sz="2800" b="1" dirty="0" smtClean="0"/>
              <a:t>Configuration File Data Types </a:t>
            </a:r>
          </a:p>
          <a:p>
            <a:pPr algn="ctr"/>
            <a:r>
              <a:rPr lang="en-US" sz="2800" b="1" dirty="0" smtClean="0"/>
              <a:t>MAC Address</a:t>
            </a:r>
            <a:endParaRPr lang="en-US" sz="1700" dirty="0"/>
          </a:p>
          <a:p>
            <a:r>
              <a:rPr lang="en-US" sz="1750" b="1" u="sng" dirty="0" smtClean="0"/>
              <a:t>Example:</a:t>
            </a:r>
          </a:p>
          <a:p>
            <a:endParaRPr lang="en-US" sz="1750" dirty="0"/>
          </a:p>
          <a:p>
            <a:r>
              <a:rPr lang="en-US" dirty="0"/>
              <a:t>DownstreamPacketClassification {</a:t>
            </a:r>
          </a:p>
          <a:p>
            <a:r>
              <a:rPr lang="en-US" dirty="0"/>
              <a:t>		EthernetLLCPacketClassification {</a:t>
            </a:r>
          </a:p>
          <a:p>
            <a:r>
              <a:rPr lang="en-US" dirty="0"/>
              <a:t>			DestinationMACAddress (01:23:45:ab:cd:ef)(ff:ff:ff:ff:ff:ff);	 /* TLV: [23.10.1]*/</a:t>
            </a:r>
          </a:p>
          <a:p>
            <a:r>
              <a:rPr lang="en-US" dirty="0"/>
              <a:t>			SourceMACAddress (aa:bb:cc:dd:ee:ff);	 /* TLV: [23.10.2]*/</a:t>
            </a:r>
          </a:p>
          <a:p>
            <a:r>
              <a:rPr lang="en-US" dirty="0"/>
              <a:t>		}</a:t>
            </a:r>
          </a:p>
          <a:p>
            <a:r>
              <a:rPr lang="en-US" dirty="0"/>
              <a:t>}</a:t>
            </a:r>
          </a:p>
        </p:txBody>
      </p:sp>
    </p:spTree>
    <p:extLst>
      <p:ext uri="{BB962C8B-B14F-4D97-AF65-F5344CB8AC3E}">
        <p14:creationId xmlns:p14="http://schemas.microsoft.com/office/powerpoint/2010/main" val="21210884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910" y="250280"/>
            <a:ext cx="7772400" cy="598206"/>
          </a:xfrm>
        </p:spPr>
        <p:txBody>
          <a:bodyPr>
            <a:normAutofit/>
          </a:bodyPr>
          <a:lstStyle/>
          <a:p>
            <a:pPr algn="ctr"/>
            <a:r>
              <a:rPr lang="en-US" dirty="0" smtClean="0"/>
              <a:t>OSCAR-CLI</a:t>
            </a:r>
            <a:endParaRPr lang="en-US" u="sng" dirty="0" smtClean="0"/>
          </a:p>
        </p:txBody>
      </p:sp>
      <p:sp>
        <p:nvSpPr>
          <p:cNvPr id="8" name="TextBox 7"/>
          <p:cNvSpPr txBox="1"/>
          <p:nvPr/>
        </p:nvSpPr>
        <p:spPr>
          <a:xfrm>
            <a:off x="126609" y="1026940"/>
            <a:ext cx="8806376" cy="4678204"/>
          </a:xfrm>
          <a:prstGeom prst="rect">
            <a:avLst/>
          </a:prstGeom>
          <a:noFill/>
        </p:spPr>
        <p:txBody>
          <a:bodyPr wrap="square" rtlCol="0">
            <a:spAutoFit/>
          </a:bodyPr>
          <a:lstStyle/>
          <a:p>
            <a:r>
              <a:rPr lang="en-US" sz="2800" b="1" dirty="0" smtClean="0"/>
              <a:t>Purpose</a:t>
            </a:r>
          </a:p>
          <a:p>
            <a:endParaRPr lang="en-US" i="1" dirty="0"/>
          </a:p>
          <a:p>
            <a:r>
              <a:rPr lang="en-US" b="1" i="1" dirty="0" smtClean="0"/>
              <a:t>OSCAR-CLI :</a:t>
            </a:r>
          </a:p>
          <a:p>
            <a:pPr marL="285750" indent="-285750">
              <a:buFont typeface="Arial" pitchFamily="34" charset="0"/>
              <a:buChar char="•"/>
            </a:pPr>
            <a:r>
              <a:rPr lang="en-US" i="1" dirty="0" smtClean="0"/>
              <a:t>100% Java and is design to be platform independent</a:t>
            </a:r>
          </a:p>
          <a:p>
            <a:pPr marL="285750" indent="-285750">
              <a:buFont typeface="Arial" pitchFamily="34" charset="0"/>
              <a:buChar char="•"/>
            </a:pPr>
            <a:r>
              <a:rPr lang="en-US" i="1" dirty="0" smtClean="0"/>
              <a:t>100% Vendor Independent</a:t>
            </a:r>
          </a:p>
          <a:p>
            <a:pPr marL="285750" indent="-285750">
              <a:buFont typeface="Arial" pitchFamily="34" charset="0"/>
              <a:buChar char="•"/>
            </a:pPr>
            <a:r>
              <a:rPr lang="en-US" i="1" dirty="0"/>
              <a:t>C</a:t>
            </a:r>
            <a:r>
              <a:rPr lang="en-US" i="1" dirty="0" smtClean="0"/>
              <a:t>ompiles vendor’s proprietary MIBs that are strictly compliance to SMIv2 MIBs</a:t>
            </a:r>
          </a:p>
          <a:p>
            <a:pPr marL="285750" indent="-285750">
              <a:buFont typeface="Arial" pitchFamily="34" charset="0"/>
              <a:buChar char="•"/>
            </a:pPr>
            <a:r>
              <a:rPr lang="en-US" i="1" dirty="0"/>
              <a:t>SQLite DB which allows it to be flexible and </a:t>
            </a:r>
            <a:r>
              <a:rPr lang="en-US" i="1" dirty="0" smtClean="0"/>
              <a:t>can easily </a:t>
            </a:r>
            <a:r>
              <a:rPr lang="en-US" i="1" dirty="0"/>
              <a:t>add new TLV </a:t>
            </a:r>
            <a:r>
              <a:rPr lang="en-US" i="1" dirty="0" smtClean="0"/>
              <a:t>types </a:t>
            </a:r>
            <a:r>
              <a:rPr lang="en-US" i="1" dirty="0"/>
              <a:t>and subtypes with any General Purpose DB Management Tool. </a:t>
            </a:r>
            <a:endParaRPr lang="en-US" i="1" dirty="0" smtClean="0"/>
          </a:p>
          <a:p>
            <a:pPr marL="742950" lvl="1" indent="-285750">
              <a:buFont typeface="Arial" pitchFamily="34" charset="0"/>
              <a:buChar char="•"/>
            </a:pPr>
            <a:r>
              <a:rPr lang="en-US" i="1" dirty="0" smtClean="0"/>
              <a:t>A </a:t>
            </a:r>
            <a:r>
              <a:rPr lang="en-US" i="1" dirty="0"/>
              <a:t>DBM tool is plan for development in the next major release</a:t>
            </a:r>
            <a:r>
              <a:rPr lang="en-US" i="1" dirty="0" smtClean="0"/>
              <a:t>.</a:t>
            </a:r>
          </a:p>
          <a:p>
            <a:pPr marL="285750" indent="-285750">
              <a:buFont typeface="Arial" pitchFamily="34" charset="0"/>
              <a:buChar char="•"/>
            </a:pPr>
            <a:r>
              <a:rPr lang="en-US" i="1" dirty="0" smtClean="0"/>
              <a:t>Latest CableLabs TLV Definitions as of 10/2013</a:t>
            </a:r>
          </a:p>
          <a:p>
            <a:pPr marL="742950" lvl="1" indent="-285750">
              <a:buFont typeface="Arial" pitchFamily="34" charset="0"/>
              <a:buChar char="•"/>
            </a:pPr>
            <a:r>
              <a:rPr lang="en-US" i="1" dirty="0" smtClean="0"/>
              <a:t>DOCSIS , PacketCable, eSTB and eROUTER</a:t>
            </a:r>
            <a:endParaRPr lang="en-US" i="1" dirty="0"/>
          </a:p>
          <a:p>
            <a:pPr marL="742950" lvl="1" indent="-285750">
              <a:buFont typeface="Arial" pitchFamily="34" charset="0"/>
              <a:buChar char="•"/>
            </a:pPr>
            <a:r>
              <a:rPr lang="en-US" i="1" dirty="0"/>
              <a:t>M</a:t>
            </a:r>
            <a:r>
              <a:rPr lang="en-US" i="1" dirty="0" smtClean="0"/>
              <a:t>ore eSAFE TLVs can be added upon request</a:t>
            </a:r>
          </a:p>
          <a:p>
            <a:pPr marL="285750" indent="-285750">
              <a:buFont typeface="Arial" pitchFamily="34" charset="0"/>
              <a:buChar char="•"/>
            </a:pPr>
            <a:r>
              <a:rPr lang="en-US" i="1" dirty="0" smtClean="0"/>
              <a:t>Provide TLV CableLabs textual definition for each Type or Sub-Type</a:t>
            </a:r>
            <a:endParaRPr lang="en-US" i="1" dirty="0"/>
          </a:p>
          <a:p>
            <a:endParaRPr lang="en-US" i="1" dirty="0" smtClean="0"/>
          </a:p>
          <a:p>
            <a:endParaRPr lang="en-US" b="1" i="1" dirty="0" smtClean="0"/>
          </a:p>
          <a:p>
            <a:endParaRPr lang="en-US" b="1" i="1" dirty="0" smtClean="0"/>
          </a:p>
        </p:txBody>
      </p:sp>
    </p:spTree>
    <p:extLst>
      <p:ext uri="{BB962C8B-B14F-4D97-AF65-F5344CB8AC3E}">
        <p14:creationId xmlns:p14="http://schemas.microsoft.com/office/powerpoint/2010/main" val="12012889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910" y="250280"/>
            <a:ext cx="7772400" cy="598206"/>
          </a:xfrm>
        </p:spPr>
        <p:txBody>
          <a:bodyPr>
            <a:normAutofit/>
          </a:bodyPr>
          <a:lstStyle/>
          <a:p>
            <a:pPr algn="ctr"/>
            <a:r>
              <a:rPr lang="en-US" dirty="0" smtClean="0"/>
              <a:t>OSCAR-CLI</a:t>
            </a:r>
            <a:endParaRPr lang="en-US" u="sng" dirty="0" smtClean="0"/>
          </a:p>
        </p:txBody>
      </p:sp>
      <p:sp>
        <p:nvSpPr>
          <p:cNvPr id="8" name="TextBox 7"/>
          <p:cNvSpPr txBox="1"/>
          <p:nvPr/>
        </p:nvSpPr>
        <p:spPr>
          <a:xfrm>
            <a:off x="126609" y="851843"/>
            <a:ext cx="8806376" cy="3170099"/>
          </a:xfrm>
          <a:prstGeom prst="rect">
            <a:avLst/>
          </a:prstGeom>
          <a:noFill/>
        </p:spPr>
        <p:txBody>
          <a:bodyPr wrap="square" rtlCol="0">
            <a:spAutoFit/>
          </a:bodyPr>
          <a:lstStyle/>
          <a:p>
            <a:pPr algn="ctr"/>
            <a:r>
              <a:rPr lang="en-US" sz="2800" b="1" dirty="0" smtClean="0"/>
              <a:t>Configuration File Data Types </a:t>
            </a:r>
          </a:p>
          <a:p>
            <a:pPr algn="ctr"/>
            <a:r>
              <a:rPr lang="en-US" sz="2800" b="1" dirty="0" smtClean="0"/>
              <a:t>Double Byte Array/Integer</a:t>
            </a:r>
          </a:p>
          <a:p>
            <a:endParaRPr lang="en-US" dirty="0" smtClean="0"/>
          </a:p>
          <a:p>
            <a:r>
              <a:rPr lang="en-US" b="1" u="sng" dirty="0" smtClean="0"/>
              <a:t>Example: </a:t>
            </a:r>
            <a:r>
              <a:rPr lang="en-US" b="1" dirty="0" smtClean="0"/>
              <a:t>Double Byte</a:t>
            </a:r>
          </a:p>
          <a:p>
            <a:endParaRPr lang="en-US" b="1" u="sng" dirty="0"/>
          </a:p>
          <a:p>
            <a:r>
              <a:rPr lang="en-US" dirty="0" smtClean="0"/>
              <a:t>SubMgmtFilterGroups </a:t>
            </a:r>
            <a:r>
              <a:rPr lang="en-US" dirty="0"/>
              <a:t>(0,1)(3,4)(5,6)(7,8);        /* TLV: [37</a:t>
            </a:r>
            <a:r>
              <a:rPr lang="en-US" dirty="0" smtClean="0"/>
              <a:t>]*/</a:t>
            </a:r>
          </a:p>
          <a:p>
            <a:endParaRPr lang="en-US" dirty="0" smtClean="0"/>
          </a:p>
          <a:p>
            <a:r>
              <a:rPr lang="en-US" b="1" u="sng" dirty="0"/>
              <a:t>Example</a:t>
            </a:r>
            <a:r>
              <a:rPr lang="en-US" b="1" u="sng" dirty="0" smtClean="0"/>
              <a:t>:</a:t>
            </a:r>
            <a:r>
              <a:rPr lang="en-US" b="1" dirty="0" smtClean="0"/>
              <a:t> Integer </a:t>
            </a:r>
          </a:p>
          <a:p>
            <a:endParaRPr lang="en-US" dirty="0"/>
          </a:p>
          <a:p>
            <a:r>
              <a:rPr lang="en-US" dirty="0"/>
              <a:t>PrivacyEnable 1;	 /* TLV: [29]*/</a:t>
            </a:r>
            <a:endParaRPr lang="en-US" dirty="0" smtClean="0"/>
          </a:p>
        </p:txBody>
      </p:sp>
    </p:spTree>
    <p:extLst>
      <p:ext uri="{BB962C8B-B14F-4D97-AF65-F5344CB8AC3E}">
        <p14:creationId xmlns:p14="http://schemas.microsoft.com/office/powerpoint/2010/main" val="29327074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0080" y="14798"/>
            <a:ext cx="7772400" cy="885954"/>
          </a:xfrm>
        </p:spPr>
        <p:txBody>
          <a:bodyPr>
            <a:normAutofit fontScale="90000"/>
          </a:bodyPr>
          <a:lstStyle/>
          <a:p>
            <a:pPr algn="ctr"/>
            <a:r>
              <a:rPr lang="en-US" dirty="0" smtClean="0"/>
              <a:t>OSCAR-CLI</a:t>
            </a:r>
            <a:br>
              <a:rPr lang="en-US" dirty="0" smtClean="0"/>
            </a:br>
            <a:r>
              <a:rPr lang="en-US" dirty="0" smtClean="0"/>
              <a:t>Merge Bulk Build</a:t>
            </a:r>
            <a:endParaRPr lang="en-US" u="sng" dirty="0" smtClean="0"/>
          </a:p>
        </p:txBody>
      </p:sp>
      <p:sp>
        <p:nvSpPr>
          <p:cNvPr id="3" name="Rectangle 2"/>
          <p:cNvSpPr/>
          <p:nvPr/>
        </p:nvSpPr>
        <p:spPr>
          <a:xfrm>
            <a:off x="285236" y="1255593"/>
            <a:ext cx="1884757" cy="1351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u="sng" dirty="0" smtClean="0">
                <a:solidFill>
                  <a:schemeClr val="tx1"/>
                </a:solidFill>
              </a:rPr>
              <a:t>Input Directory Model</a:t>
            </a:r>
          </a:p>
          <a:p>
            <a:pPr algn="ctr"/>
            <a:r>
              <a:rPr lang="en-US" dirty="0" smtClean="0">
                <a:solidFill>
                  <a:schemeClr val="tx1"/>
                </a:solidFill>
              </a:rPr>
              <a:t>Model1.txt</a:t>
            </a:r>
          </a:p>
          <a:p>
            <a:pPr algn="ctr"/>
            <a:r>
              <a:rPr lang="en-US" dirty="0" smtClean="0">
                <a:solidFill>
                  <a:schemeClr val="tx1"/>
                </a:solidFill>
              </a:rPr>
              <a:t>Model2.txt</a:t>
            </a:r>
          </a:p>
          <a:p>
            <a:pPr algn="ctr"/>
            <a:r>
              <a:rPr lang="en-US" dirty="0" smtClean="0">
                <a:solidFill>
                  <a:schemeClr val="tx1"/>
                </a:solidFill>
              </a:rPr>
              <a:t>Model3.txt</a:t>
            </a:r>
            <a:endParaRPr lang="en-US" dirty="0">
              <a:solidFill>
                <a:schemeClr val="tx1"/>
              </a:solidFill>
            </a:endParaRPr>
          </a:p>
        </p:txBody>
      </p:sp>
      <p:sp>
        <p:nvSpPr>
          <p:cNvPr id="5" name="Rectangle 4"/>
          <p:cNvSpPr/>
          <p:nvPr/>
        </p:nvSpPr>
        <p:spPr>
          <a:xfrm>
            <a:off x="285235" y="2798934"/>
            <a:ext cx="1884757" cy="1351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u="sng" dirty="0" smtClean="0">
                <a:solidFill>
                  <a:schemeClr val="tx1"/>
                </a:solidFill>
              </a:rPr>
              <a:t>Input Directory Tier</a:t>
            </a:r>
          </a:p>
          <a:p>
            <a:pPr algn="ctr"/>
            <a:r>
              <a:rPr lang="en-US" dirty="0" smtClean="0">
                <a:solidFill>
                  <a:schemeClr val="tx1"/>
                </a:solidFill>
              </a:rPr>
              <a:t>Tier1.txt</a:t>
            </a:r>
          </a:p>
          <a:p>
            <a:pPr algn="ctr"/>
            <a:r>
              <a:rPr lang="en-US" dirty="0" smtClean="0">
                <a:solidFill>
                  <a:schemeClr val="tx1"/>
                </a:solidFill>
              </a:rPr>
              <a:t>Tier2.txt</a:t>
            </a:r>
          </a:p>
          <a:p>
            <a:pPr algn="ctr"/>
            <a:r>
              <a:rPr lang="en-US" dirty="0" smtClean="0">
                <a:solidFill>
                  <a:schemeClr val="tx1"/>
                </a:solidFill>
              </a:rPr>
              <a:t>Tier3.txt</a:t>
            </a:r>
            <a:endParaRPr lang="en-US" dirty="0">
              <a:solidFill>
                <a:schemeClr val="tx1"/>
              </a:solidFill>
            </a:endParaRPr>
          </a:p>
        </p:txBody>
      </p:sp>
      <p:sp>
        <p:nvSpPr>
          <p:cNvPr id="6" name="Rectangle 5"/>
          <p:cNvSpPr/>
          <p:nvPr/>
        </p:nvSpPr>
        <p:spPr>
          <a:xfrm>
            <a:off x="285234" y="4342275"/>
            <a:ext cx="1884757" cy="13511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u="sng" dirty="0" smtClean="0">
                <a:solidFill>
                  <a:schemeClr val="tx1"/>
                </a:solidFill>
              </a:rPr>
              <a:t>Input Directory CPE</a:t>
            </a:r>
          </a:p>
          <a:p>
            <a:pPr algn="ctr"/>
            <a:r>
              <a:rPr lang="en-US" dirty="0" smtClean="0">
                <a:solidFill>
                  <a:schemeClr val="tx1"/>
                </a:solidFill>
              </a:rPr>
              <a:t>CPE1.txt</a:t>
            </a:r>
          </a:p>
          <a:p>
            <a:pPr algn="ctr"/>
            <a:r>
              <a:rPr lang="en-US" dirty="0" smtClean="0">
                <a:solidFill>
                  <a:schemeClr val="tx1"/>
                </a:solidFill>
              </a:rPr>
              <a:t>CPE2.txt</a:t>
            </a:r>
          </a:p>
          <a:p>
            <a:pPr algn="ctr"/>
            <a:r>
              <a:rPr lang="en-US" dirty="0" smtClean="0">
                <a:solidFill>
                  <a:schemeClr val="tx1"/>
                </a:solidFill>
              </a:rPr>
              <a:t>CPE3.txt</a:t>
            </a:r>
            <a:endParaRPr lang="en-US" dirty="0">
              <a:solidFill>
                <a:schemeClr val="tx1"/>
              </a:solidFill>
            </a:endParaRPr>
          </a:p>
        </p:txBody>
      </p:sp>
      <p:sp>
        <p:nvSpPr>
          <p:cNvPr id="4" name="Rectangle 3"/>
          <p:cNvSpPr/>
          <p:nvPr/>
        </p:nvSpPr>
        <p:spPr>
          <a:xfrm>
            <a:off x="3493249" y="1255592"/>
            <a:ext cx="914002" cy="44378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OSCAR</a:t>
            </a:r>
            <a:endParaRPr lang="en-US" dirty="0">
              <a:solidFill>
                <a:schemeClr val="tx1"/>
              </a:solidFill>
            </a:endParaRPr>
          </a:p>
        </p:txBody>
      </p:sp>
      <p:sp>
        <p:nvSpPr>
          <p:cNvPr id="11" name="Rectangle 10"/>
          <p:cNvSpPr/>
          <p:nvPr/>
        </p:nvSpPr>
        <p:spPr>
          <a:xfrm>
            <a:off x="5825755" y="1255593"/>
            <a:ext cx="2935821" cy="44378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u="sng" dirty="0" smtClean="0">
                <a:solidFill>
                  <a:schemeClr val="tx1"/>
                </a:solidFill>
              </a:rPr>
              <a:t>Output Directory</a:t>
            </a:r>
          </a:p>
          <a:p>
            <a:pPr algn="ctr"/>
            <a:endParaRPr lang="en-US" b="1" u="sng" dirty="0">
              <a:solidFill>
                <a:schemeClr val="tx1"/>
              </a:solidFill>
            </a:endParaRPr>
          </a:p>
          <a:p>
            <a:pPr algn="ctr"/>
            <a:r>
              <a:rPr lang="en-US" dirty="0" smtClean="0">
                <a:solidFill>
                  <a:schemeClr val="tx1"/>
                </a:solidFill>
              </a:rPr>
              <a:t>Model1_Tier1_CPE1</a:t>
            </a:r>
          </a:p>
          <a:p>
            <a:pPr algn="ctr"/>
            <a:r>
              <a:rPr lang="en-US" dirty="0" smtClean="0">
                <a:solidFill>
                  <a:schemeClr val="tx1"/>
                </a:solidFill>
              </a:rPr>
              <a:t>Model1_Tier2_CPE1</a:t>
            </a:r>
          </a:p>
          <a:p>
            <a:pPr algn="ctr"/>
            <a:r>
              <a:rPr lang="en-US" dirty="0" smtClean="0">
                <a:solidFill>
                  <a:schemeClr val="tx1"/>
                </a:solidFill>
              </a:rPr>
              <a:t>Model1_Tier3_CPE1</a:t>
            </a:r>
          </a:p>
          <a:p>
            <a:pPr algn="ctr"/>
            <a:r>
              <a:rPr lang="en-US" dirty="0" smtClean="0">
                <a:solidFill>
                  <a:schemeClr val="tx1"/>
                </a:solidFill>
              </a:rPr>
              <a:t>Model2_Tier1_CPE2</a:t>
            </a:r>
          </a:p>
          <a:p>
            <a:pPr algn="ctr"/>
            <a:r>
              <a:rPr lang="en-US" dirty="0" smtClean="0">
                <a:solidFill>
                  <a:schemeClr val="tx1"/>
                </a:solidFill>
              </a:rPr>
              <a:t>Model2_Tier2_CPE2</a:t>
            </a:r>
          </a:p>
          <a:p>
            <a:pPr algn="ctr"/>
            <a:r>
              <a:rPr lang="en-US" dirty="0" smtClean="0">
                <a:solidFill>
                  <a:schemeClr val="tx1"/>
                </a:solidFill>
              </a:rPr>
              <a:t>Model2_Tier3_CPE2</a:t>
            </a:r>
          </a:p>
          <a:p>
            <a:pPr algn="ctr"/>
            <a:r>
              <a:rPr lang="en-US" dirty="0" smtClean="0">
                <a:solidFill>
                  <a:schemeClr val="tx1"/>
                </a:solidFill>
              </a:rPr>
              <a:t>Model3_Tier3_CPE3</a:t>
            </a:r>
          </a:p>
          <a:p>
            <a:pPr algn="ctr"/>
            <a:r>
              <a:rPr lang="en-US" dirty="0" smtClean="0">
                <a:solidFill>
                  <a:schemeClr val="tx1"/>
                </a:solidFill>
              </a:rPr>
              <a:t>Model3_Tier3_CPE3</a:t>
            </a:r>
          </a:p>
          <a:p>
            <a:pPr algn="ctr"/>
            <a:r>
              <a:rPr lang="en-US" dirty="0" smtClean="0">
                <a:solidFill>
                  <a:schemeClr val="tx1"/>
                </a:solidFill>
              </a:rPr>
              <a:t>Model3_Tier3_CPE3</a:t>
            </a:r>
            <a:endParaRPr lang="en-US" dirty="0">
              <a:solidFill>
                <a:schemeClr val="tx1"/>
              </a:solidFill>
            </a:endParaRPr>
          </a:p>
        </p:txBody>
      </p:sp>
      <p:sp>
        <p:nvSpPr>
          <p:cNvPr id="13" name="Right Arrow 12"/>
          <p:cNvSpPr/>
          <p:nvPr/>
        </p:nvSpPr>
        <p:spPr>
          <a:xfrm>
            <a:off x="2265239" y="1255593"/>
            <a:ext cx="1132764" cy="443780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ight Arrow 13"/>
          <p:cNvSpPr/>
          <p:nvPr/>
        </p:nvSpPr>
        <p:spPr>
          <a:xfrm>
            <a:off x="4597743" y="1255594"/>
            <a:ext cx="1132764" cy="443780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66315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910" y="250280"/>
            <a:ext cx="7772400" cy="598206"/>
          </a:xfrm>
        </p:spPr>
        <p:txBody>
          <a:bodyPr>
            <a:normAutofit/>
          </a:bodyPr>
          <a:lstStyle/>
          <a:p>
            <a:pPr algn="ctr"/>
            <a:r>
              <a:rPr lang="en-US" dirty="0" smtClean="0"/>
              <a:t>OSCAR-CLI</a:t>
            </a:r>
            <a:endParaRPr lang="en-US" u="sng" dirty="0" smtClean="0"/>
          </a:p>
        </p:txBody>
      </p:sp>
      <p:sp>
        <p:nvSpPr>
          <p:cNvPr id="8" name="TextBox 7"/>
          <p:cNvSpPr txBox="1"/>
          <p:nvPr/>
        </p:nvSpPr>
        <p:spPr>
          <a:xfrm>
            <a:off x="126609" y="1026940"/>
            <a:ext cx="8806376" cy="3447098"/>
          </a:xfrm>
          <a:prstGeom prst="rect">
            <a:avLst/>
          </a:prstGeom>
          <a:noFill/>
        </p:spPr>
        <p:txBody>
          <a:bodyPr wrap="square" rtlCol="0">
            <a:spAutoFit/>
          </a:bodyPr>
          <a:lstStyle/>
          <a:p>
            <a:pPr algn="ctr"/>
            <a:r>
              <a:rPr lang="en-US" sz="2800" b="1" dirty="0" smtClean="0"/>
              <a:t>PC Software Requirements</a:t>
            </a:r>
          </a:p>
          <a:p>
            <a:pPr algn="ctr"/>
            <a:endParaRPr lang="en-US" sz="2800" b="1" dirty="0" smtClean="0"/>
          </a:p>
          <a:p>
            <a:pPr marL="285750" indent="-285750">
              <a:buFont typeface="Arial" pitchFamily="34" charset="0"/>
              <a:buChar char="•"/>
            </a:pPr>
            <a:endParaRPr lang="en-US" i="1" dirty="0" smtClean="0"/>
          </a:p>
          <a:p>
            <a:pPr marL="285750" indent="-285750">
              <a:buFont typeface="Arial" pitchFamily="34" charset="0"/>
              <a:buChar char="•"/>
            </a:pPr>
            <a:r>
              <a:rPr lang="en-US" i="1" dirty="0" smtClean="0"/>
              <a:t>Java HotSpot: JRE 1.5 Minimum</a:t>
            </a:r>
          </a:p>
          <a:p>
            <a:pPr marL="285750" indent="-285750">
              <a:buFont typeface="Arial" pitchFamily="34" charset="0"/>
              <a:buChar char="•"/>
            </a:pPr>
            <a:endParaRPr lang="en-US" i="1" dirty="0" smtClean="0"/>
          </a:p>
          <a:p>
            <a:pPr marL="285750" indent="-285750">
              <a:buFont typeface="Arial" pitchFamily="34" charset="0"/>
              <a:buChar char="•"/>
            </a:pPr>
            <a:r>
              <a:rPr lang="en-US" i="1" dirty="0" smtClean="0"/>
              <a:t>Tested: Windows, Linux and Mac</a:t>
            </a:r>
          </a:p>
          <a:p>
            <a:pPr marL="285750" indent="-285750">
              <a:buFont typeface="Arial" pitchFamily="34" charset="0"/>
              <a:buChar char="•"/>
            </a:pPr>
            <a:endParaRPr lang="en-US" i="1" dirty="0" smtClean="0"/>
          </a:p>
          <a:p>
            <a:pPr marL="285750" indent="-285750">
              <a:buFont typeface="Arial" pitchFamily="34" charset="0"/>
              <a:buChar char="•"/>
            </a:pPr>
            <a:endParaRPr lang="en-US" i="1" dirty="0" smtClean="0"/>
          </a:p>
          <a:p>
            <a:endParaRPr lang="en-US" i="1" dirty="0" smtClean="0"/>
          </a:p>
          <a:p>
            <a:endParaRPr lang="en-US" b="1" i="1" dirty="0" smtClean="0"/>
          </a:p>
          <a:p>
            <a:endParaRPr lang="en-US" b="1" i="1" dirty="0" smtClean="0"/>
          </a:p>
        </p:txBody>
      </p:sp>
    </p:spTree>
    <p:extLst>
      <p:ext uri="{BB962C8B-B14F-4D97-AF65-F5344CB8AC3E}">
        <p14:creationId xmlns:p14="http://schemas.microsoft.com/office/powerpoint/2010/main" val="39531076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910" y="250280"/>
            <a:ext cx="7772400" cy="598206"/>
          </a:xfrm>
        </p:spPr>
        <p:txBody>
          <a:bodyPr>
            <a:normAutofit/>
          </a:bodyPr>
          <a:lstStyle/>
          <a:p>
            <a:pPr algn="ctr"/>
            <a:r>
              <a:rPr lang="en-US" dirty="0" smtClean="0"/>
              <a:t>OSCAR-CLI</a:t>
            </a:r>
            <a:endParaRPr lang="en-US" u="sng" dirty="0" smtClean="0"/>
          </a:p>
        </p:txBody>
      </p:sp>
      <p:sp>
        <p:nvSpPr>
          <p:cNvPr id="8" name="TextBox 7"/>
          <p:cNvSpPr txBox="1"/>
          <p:nvPr/>
        </p:nvSpPr>
        <p:spPr>
          <a:xfrm>
            <a:off x="126609" y="1026940"/>
            <a:ext cx="8806376" cy="4154984"/>
          </a:xfrm>
          <a:prstGeom prst="rect">
            <a:avLst/>
          </a:prstGeom>
          <a:noFill/>
        </p:spPr>
        <p:txBody>
          <a:bodyPr wrap="square" rtlCol="0">
            <a:spAutoFit/>
          </a:bodyPr>
          <a:lstStyle/>
          <a:p>
            <a:pPr algn="ctr"/>
            <a:r>
              <a:rPr lang="en-US" sz="2800" b="1" dirty="0" smtClean="0"/>
              <a:t>Open Source Libraries </a:t>
            </a:r>
          </a:p>
          <a:p>
            <a:pPr algn="ctr"/>
            <a:r>
              <a:rPr lang="en-US" sz="2800" b="1" dirty="0" smtClean="0"/>
              <a:t>Apache License - Version2.0</a:t>
            </a:r>
          </a:p>
          <a:p>
            <a:pPr algn="ctr"/>
            <a:endParaRPr lang="en-US" sz="2800" b="1" dirty="0" smtClean="0"/>
          </a:p>
          <a:p>
            <a:pPr marL="285750" indent="-285750">
              <a:buFont typeface="Arial" pitchFamily="34" charset="0"/>
              <a:buChar char="•"/>
            </a:pPr>
            <a:r>
              <a:rPr lang="en-US" i="1" dirty="0"/>
              <a:t>Apache Commons CLI</a:t>
            </a:r>
            <a:r>
              <a:rPr lang="en-US" dirty="0"/>
              <a:t>: </a:t>
            </a:r>
            <a:r>
              <a:rPr lang="en-US" i="1" dirty="0">
                <a:hlinkClick r:id="rId2"/>
              </a:rPr>
              <a:t>http://commons.apache.org</a:t>
            </a:r>
            <a:r>
              <a:rPr lang="en-US" i="1" dirty="0" smtClean="0">
                <a:hlinkClick r:id="rId2"/>
              </a:rPr>
              <a:t>/</a:t>
            </a:r>
            <a:endParaRPr lang="en-US" i="1" dirty="0" smtClean="0"/>
          </a:p>
          <a:p>
            <a:pPr marL="285750" indent="-285750">
              <a:buFont typeface="Arial" pitchFamily="34" charset="0"/>
              <a:buChar char="•"/>
            </a:pPr>
            <a:r>
              <a:rPr lang="en-US" i="1" dirty="0" smtClean="0"/>
              <a:t>JSON </a:t>
            </a:r>
            <a:r>
              <a:rPr lang="en-US" i="1" dirty="0"/>
              <a:t>: </a:t>
            </a:r>
            <a:r>
              <a:rPr lang="en-US" i="1" dirty="0">
                <a:hlinkClick r:id="rId3"/>
              </a:rPr>
              <a:t>http://</a:t>
            </a:r>
            <a:r>
              <a:rPr lang="en-US" i="1" dirty="0" smtClean="0">
                <a:hlinkClick r:id="rId3"/>
              </a:rPr>
              <a:t>www.json.org/</a:t>
            </a:r>
            <a:endParaRPr lang="en-US" i="1" dirty="0" smtClean="0"/>
          </a:p>
          <a:p>
            <a:pPr marL="285750" indent="-285750">
              <a:buFont typeface="Arial" pitchFamily="34" charset="0"/>
              <a:buChar char="•"/>
            </a:pPr>
            <a:r>
              <a:rPr lang="en-US" i="1" dirty="0"/>
              <a:t>SQLite: </a:t>
            </a:r>
            <a:r>
              <a:rPr lang="en-US" i="1" dirty="0">
                <a:hlinkClick r:id="rId4"/>
              </a:rPr>
              <a:t>http://www.sqlite.org</a:t>
            </a:r>
            <a:r>
              <a:rPr lang="en-US" i="1" dirty="0" smtClean="0">
                <a:hlinkClick r:id="rId4"/>
              </a:rPr>
              <a:t>/</a:t>
            </a:r>
            <a:endParaRPr lang="en-US" i="1" dirty="0" smtClean="0"/>
          </a:p>
          <a:p>
            <a:pPr marL="285750" indent="-285750">
              <a:buFont typeface="Arial" pitchFamily="34" charset="0"/>
              <a:buChar char="•"/>
            </a:pPr>
            <a:r>
              <a:rPr lang="en-US" i="1" dirty="0"/>
              <a:t>SNMP4J: </a:t>
            </a:r>
            <a:r>
              <a:rPr lang="en-US" i="1" dirty="0">
                <a:hlinkClick r:id="rId5"/>
              </a:rPr>
              <a:t>http://www.snmp4j.org</a:t>
            </a:r>
            <a:r>
              <a:rPr lang="en-US" i="1" dirty="0" smtClean="0">
                <a:hlinkClick r:id="rId5"/>
              </a:rPr>
              <a:t>/</a:t>
            </a:r>
            <a:endParaRPr lang="en-US" i="1" dirty="0" smtClean="0"/>
          </a:p>
          <a:p>
            <a:pPr marL="285750" indent="-285750">
              <a:buFont typeface="Arial" pitchFamily="34" charset="0"/>
              <a:buChar char="•"/>
            </a:pPr>
            <a:r>
              <a:rPr lang="en-US" i="1" dirty="0"/>
              <a:t>ZIP4J </a:t>
            </a:r>
            <a:r>
              <a:rPr lang="en-US" i="1" dirty="0" smtClean="0"/>
              <a:t>: </a:t>
            </a:r>
            <a:r>
              <a:rPr lang="en-US" i="1" dirty="0" smtClean="0">
                <a:hlinkClick r:id="rId6"/>
              </a:rPr>
              <a:t>http://www.lingala.net/zip4j/index.php</a:t>
            </a:r>
            <a:endParaRPr lang="en-US" i="1" dirty="0"/>
          </a:p>
          <a:p>
            <a:pPr marL="285750" indent="-285750">
              <a:buFont typeface="Arial" pitchFamily="34" charset="0"/>
              <a:buChar char="•"/>
            </a:pPr>
            <a:endParaRPr lang="en-US" i="1" dirty="0" smtClean="0"/>
          </a:p>
          <a:p>
            <a:pPr marL="285750" indent="-285750">
              <a:buFont typeface="Arial" pitchFamily="34" charset="0"/>
              <a:buChar char="•"/>
            </a:pPr>
            <a:endParaRPr lang="en-US" i="1" dirty="0" smtClean="0"/>
          </a:p>
          <a:p>
            <a:endParaRPr lang="en-US" i="1" dirty="0" smtClean="0"/>
          </a:p>
          <a:p>
            <a:endParaRPr lang="en-US" b="1" i="1" dirty="0" smtClean="0"/>
          </a:p>
          <a:p>
            <a:endParaRPr lang="en-US" b="1" i="1" dirty="0" smtClean="0"/>
          </a:p>
        </p:txBody>
      </p:sp>
    </p:spTree>
    <p:extLst>
      <p:ext uri="{BB962C8B-B14F-4D97-AF65-F5344CB8AC3E}">
        <p14:creationId xmlns:p14="http://schemas.microsoft.com/office/powerpoint/2010/main" val="31033822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910" y="250280"/>
            <a:ext cx="7772400" cy="598206"/>
          </a:xfrm>
        </p:spPr>
        <p:txBody>
          <a:bodyPr>
            <a:normAutofit/>
          </a:bodyPr>
          <a:lstStyle/>
          <a:p>
            <a:pPr algn="ctr"/>
            <a:r>
              <a:rPr lang="en-US" dirty="0" smtClean="0"/>
              <a:t>OSCAR-CLI</a:t>
            </a:r>
            <a:endParaRPr lang="en-US" u="sng" dirty="0" smtClean="0"/>
          </a:p>
        </p:txBody>
      </p:sp>
      <p:sp>
        <p:nvSpPr>
          <p:cNvPr id="8" name="TextBox 7"/>
          <p:cNvSpPr txBox="1"/>
          <p:nvPr/>
        </p:nvSpPr>
        <p:spPr>
          <a:xfrm>
            <a:off x="0" y="1026940"/>
            <a:ext cx="9143999" cy="3293209"/>
          </a:xfrm>
          <a:prstGeom prst="rect">
            <a:avLst/>
          </a:prstGeom>
          <a:noFill/>
        </p:spPr>
        <p:txBody>
          <a:bodyPr wrap="square" rtlCol="0">
            <a:spAutoFit/>
          </a:bodyPr>
          <a:lstStyle/>
          <a:p>
            <a:pPr algn="ctr"/>
            <a:r>
              <a:rPr lang="en-US" sz="2800" b="1" dirty="0" smtClean="0"/>
              <a:t>SNMP4J</a:t>
            </a:r>
          </a:p>
          <a:p>
            <a:endParaRPr lang="en-US" i="1" dirty="0" smtClean="0"/>
          </a:p>
          <a:p>
            <a:pPr marL="285750" indent="-285750">
              <a:buFont typeface="Arial" pitchFamily="34" charset="0"/>
              <a:buChar char="•"/>
            </a:pPr>
            <a:r>
              <a:rPr lang="en-US" i="1" dirty="0" smtClean="0"/>
              <a:t>SNMP4J Core API is under the Apache </a:t>
            </a:r>
            <a:r>
              <a:rPr lang="en-US" dirty="0" smtClean="0"/>
              <a:t>License </a:t>
            </a:r>
            <a:r>
              <a:rPr lang="en-US" i="1" dirty="0" smtClean="0"/>
              <a:t>2.0</a:t>
            </a:r>
          </a:p>
          <a:p>
            <a:pPr marL="285750" indent="-285750">
              <a:buFont typeface="Arial" pitchFamily="34" charset="0"/>
              <a:buChar char="•"/>
            </a:pPr>
            <a:r>
              <a:rPr lang="en-US" i="1" dirty="0" smtClean="0"/>
              <a:t>SNMP4J -SMI is </a:t>
            </a:r>
            <a:r>
              <a:rPr lang="en-US" b="1" i="1" dirty="0" smtClean="0"/>
              <a:t>NOT FREE</a:t>
            </a:r>
            <a:endParaRPr lang="en-US" i="1" dirty="0" smtClean="0"/>
          </a:p>
          <a:p>
            <a:pPr marL="285750" indent="-285750">
              <a:buFont typeface="Arial" pitchFamily="34" charset="0"/>
              <a:buChar char="•"/>
            </a:pPr>
            <a:r>
              <a:rPr lang="en-US" i="1" dirty="0" smtClean="0"/>
              <a:t>SNMP4J-SMI component is responsible for converting the OID to a fully resolved SMI OID Object Name</a:t>
            </a:r>
          </a:p>
          <a:p>
            <a:pPr marL="285750" indent="-285750">
              <a:buFont typeface="Arial" pitchFamily="34" charset="0"/>
              <a:buChar char="•"/>
            </a:pPr>
            <a:r>
              <a:rPr lang="en-US" i="1" dirty="0" smtClean="0"/>
              <a:t>The user is responsible to obtaining SNMP4j-SMI class file.  To obtain class file and purchase a license key: </a:t>
            </a:r>
            <a:r>
              <a:rPr lang="en-US" i="1" dirty="0" smtClean="0">
                <a:hlinkClick r:id="rId2"/>
              </a:rPr>
              <a:t>http</a:t>
            </a:r>
            <a:r>
              <a:rPr lang="en-US" i="1" dirty="0">
                <a:hlinkClick r:id="rId2"/>
              </a:rPr>
              <a:t>://www.snmp4j.org</a:t>
            </a:r>
            <a:r>
              <a:rPr lang="en-US" i="1" dirty="0" smtClean="0">
                <a:hlinkClick r:id="rId2"/>
              </a:rPr>
              <a:t>/</a:t>
            </a:r>
            <a:endParaRPr lang="en-US" i="1" dirty="0" smtClean="0"/>
          </a:p>
          <a:p>
            <a:endParaRPr lang="en-US" i="1" dirty="0"/>
          </a:p>
          <a:p>
            <a:r>
              <a:rPr lang="en-US" b="1" i="1" dirty="0" smtClean="0"/>
              <a:t>Note:  OSCAR will function without SNMP4J-SMI, but will only produce numeric notation OIDs</a:t>
            </a:r>
          </a:p>
          <a:p>
            <a:endParaRPr lang="en-US" b="1" i="1" dirty="0" smtClean="0"/>
          </a:p>
        </p:txBody>
      </p:sp>
    </p:spTree>
    <p:extLst>
      <p:ext uri="{BB962C8B-B14F-4D97-AF65-F5344CB8AC3E}">
        <p14:creationId xmlns:p14="http://schemas.microsoft.com/office/powerpoint/2010/main" val="3819044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910" y="250280"/>
            <a:ext cx="7772400" cy="598206"/>
          </a:xfrm>
        </p:spPr>
        <p:txBody>
          <a:bodyPr>
            <a:normAutofit/>
          </a:bodyPr>
          <a:lstStyle/>
          <a:p>
            <a:pPr algn="ctr"/>
            <a:r>
              <a:rPr lang="en-US" dirty="0" smtClean="0"/>
              <a:t>OSCAR-CLI</a:t>
            </a:r>
            <a:endParaRPr lang="en-US" u="sng" dirty="0" smtClean="0"/>
          </a:p>
        </p:txBody>
      </p:sp>
      <p:sp>
        <p:nvSpPr>
          <p:cNvPr id="8" name="TextBox 7"/>
          <p:cNvSpPr txBox="1"/>
          <p:nvPr/>
        </p:nvSpPr>
        <p:spPr>
          <a:xfrm>
            <a:off x="126609" y="1026940"/>
            <a:ext cx="8806376" cy="5262979"/>
          </a:xfrm>
          <a:prstGeom prst="rect">
            <a:avLst/>
          </a:prstGeom>
          <a:noFill/>
        </p:spPr>
        <p:txBody>
          <a:bodyPr wrap="square" rtlCol="0">
            <a:spAutoFit/>
          </a:bodyPr>
          <a:lstStyle/>
          <a:p>
            <a:pPr algn="ctr"/>
            <a:endParaRPr lang="en-US" sz="1000" b="1" dirty="0" smtClean="0"/>
          </a:p>
          <a:p>
            <a:pPr algn="ctr"/>
            <a:r>
              <a:rPr lang="en-US" sz="2800" b="1" dirty="0" smtClean="0"/>
              <a:t>Initial Installation</a:t>
            </a:r>
          </a:p>
          <a:p>
            <a:pPr algn="ctr"/>
            <a:endParaRPr lang="en-US" sz="2800" b="1" dirty="0" smtClean="0"/>
          </a:p>
          <a:p>
            <a:pPr marL="285750" indent="-285750">
              <a:buFont typeface="Arial" pitchFamily="34" charset="0"/>
              <a:buChar char="•"/>
            </a:pPr>
            <a:r>
              <a:rPr lang="en-US" sz="2400" dirty="0" smtClean="0"/>
              <a:t>Run the following command:  “java </a:t>
            </a:r>
            <a:r>
              <a:rPr lang="en-US" sz="2400" dirty="0"/>
              <a:t>-jar </a:t>
            </a:r>
            <a:r>
              <a:rPr lang="en-US" sz="2400" dirty="0" smtClean="0"/>
              <a:t>oscar.jar”</a:t>
            </a:r>
          </a:p>
          <a:p>
            <a:pPr marL="285750" indent="-285750">
              <a:buFont typeface="Arial" pitchFamily="34" charset="0"/>
              <a:buChar char="•"/>
            </a:pPr>
            <a:r>
              <a:rPr lang="en-US" sz="2400" dirty="0" smtClean="0"/>
              <a:t>This will create the following Directories</a:t>
            </a:r>
          </a:p>
          <a:p>
            <a:pPr marL="742950" lvl="1" indent="-285750">
              <a:buFont typeface="Arial" pitchFamily="34" charset="0"/>
              <a:buChar char="•"/>
            </a:pPr>
            <a:r>
              <a:rPr lang="en-US" sz="2400" b="1" i="1" dirty="0"/>
              <a:t>c</a:t>
            </a:r>
            <a:r>
              <a:rPr lang="en-US" sz="2400" b="1" i="1" dirty="0" smtClean="0"/>
              <a:t>ertificates</a:t>
            </a:r>
            <a:r>
              <a:rPr lang="en-US" sz="2400" i="1" dirty="0" smtClean="0"/>
              <a:t> – Folder that contains Manu factor and Co-Sign CVC</a:t>
            </a:r>
            <a:endParaRPr lang="en-US" sz="2400" i="1" dirty="0"/>
          </a:p>
          <a:p>
            <a:pPr marL="742950" lvl="1" indent="-285750">
              <a:buFont typeface="Arial" pitchFamily="34" charset="0"/>
              <a:buChar char="•"/>
            </a:pPr>
            <a:r>
              <a:rPr lang="en-US" sz="2400" b="1" i="1" dirty="0" smtClean="0"/>
              <a:t>db</a:t>
            </a:r>
            <a:r>
              <a:rPr lang="en-US" sz="2400" i="1" dirty="0" smtClean="0"/>
              <a:t> – SQLite TLV dictionary (Provided)</a:t>
            </a:r>
            <a:endParaRPr lang="en-US" sz="2400" i="1" dirty="0"/>
          </a:p>
          <a:p>
            <a:pPr marL="742950" lvl="1" indent="-285750">
              <a:buFont typeface="Arial" pitchFamily="34" charset="0"/>
              <a:buChar char="•"/>
            </a:pPr>
            <a:r>
              <a:rPr lang="en-US" sz="2400" b="1" i="1" dirty="0"/>
              <a:t>l</a:t>
            </a:r>
            <a:r>
              <a:rPr lang="en-US" sz="2400" b="1" i="1" dirty="0" smtClean="0"/>
              <a:t>icenses</a:t>
            </a:r>
            <a:r>
              <a:rPr lang="en-US" sz="2400" i="1" dirty="0" smtClean="0"/>
              <a:t> – SNMP4J – OID to Name resolution License </a:t>
            </a:r>
          </a:p>
          <a:p>
            <a:pPr marL="1200150" lvl="2" indent="-285750">
              <a:buFont typeface="Arial" pitchFamily="34" charset="0"/>
              <a:buChar char="•"/>
            </a:pPr>
            <a:r>
              <a:rPr lang="en-US" sz="2400" i="1" dirty="0" smtClean="0"/>
              <a:t>Not required for internal Comcast use. </a:t>
            </a:r>
          </a:p>
          <a:p>
            <a:pPr marL="742950" lvl="1" indent="-285750">
              <a:buFont typeface="Arial" pitchFamily="34" charset="0"/>
              <a:buChar char="•"/>
            </a:pPr>
            <a:r>
              <a:rPr lang="en-US" sz="2400" b="1" i="1" dirty="0" err="1" smtClean="0"/>
              <a:t>mibs</a:t>
            </a:r>
            <a:endParaRPr lang="en-US" sz="2400" b="1" i="1" dirty="0" smtClean="0"/>
          </a:p>
          <a:p>
            <a:pPr marL="1200150" lvl="2" indent="-285750">
              <a:buFont typeface="Arial" pitchFamily="34" charset="0"/>
              <a:buChar char="•"/>
            </a:pPr>
            <a:r>
              <a:rPr lang="en-US" sz="2400" b="1" i="1" dirty="0" smtClean="0"/>
              <a:t>bin</a:t>
            </a:r>
            <a:r>
              <a:rPr lang="en-US" sz="2400" i="1" dirty="0" smtClean="0"/>
              <a:t> : SNMP4J Compiled MIBS </a:t>
            </a:r>
          </a:p>
          <a:p>
            <a:pPr marL="1200150" lvl="2" indent="-285750">
              <a:buFont typeface="Arial" pitchFamily="34" charset="0"/>
              <a:buChar char="•"/>
            </a:pPr>
            <a:r>
              <a:rPr lang="en-US" sz="2400" b="1" i="1" dirty="0" smtClean="0"/>
              <a:t>txt</a:t>
            </a:r>
            <a:r>
              <a:rPr lang="en-US" sz="2400" i="1" dirty="0" smtClean="0"/>
              <a:t> : Text MIBS – Vendor MIBS</a:t>
            </a:r>
          </a:p>
          <a:p>
            <a:endParaRPr lang="en-US" i="1" dirty="0" smtClean="0"/>
          </a:p>
          <a:p>
            <a:endParaRPr lang="en-US" b="1" i="1" dirty="0" smtClean="0"/>
          </a:p>
          <a:p>
            <a:endParaRPr lang="en-US" b="1" i="1" dirty="0" smtClean="0"/>
          </a:p>
        </p:txBody>
      </p:sp>
    </p:spTree>
    <p:extLst>
      <p:ext uri="{BB962C8B-B14F-4D97-AF65-F5344CB8AC3E}">
        <p14:creationId xmlns:p14="http://schemas.microsoft.com/office/powerpoint/2010/main" val="11329979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910" y="250280"/>
            <a:ext cx="7772400" cy="598206"/>
          </a:xfrm>
        </p:spPr>
        <p:txBody>
          <a:bodyPr>
            <a:normAutofit/>
          </a:bodyPr>
          <a:lstStyle/>
          <a:p>
            <a:pPr algn="ctr"/>
            <a:r>
              <a:rPr lang="en-US" dirty="0" smtClean="0"/>
              <a:t>OSCAR-CLI</a:t>
            </a:r>
            <a:endParaRPr lang="en-US" u="sng" dirty="0" smtClean="0"/>
          </a:p>
        </p:txBody>
      </p:sp>
      <p:sp>
        <p:nvSpPr>
          <p:cNvPr id="8" name="TextBox 7"/>
          <p:cNvSpPr txBox="1"/>
          <p:nvPr/>
        </p:nvSpPr>
        <p:spPr>
          <a:xfrm>
            <a:off x="126609" y="838196"/>
            <a:ext cx="8806376" cy="4585871"/>
          </a:xfrm>
          <a:prstGeom prst="rect">
            <a:avLst/>
          </a:prstGeom>
          <a:noFill/>
        </p:spPr>
        <p:txBody>
          <a:bodyPr wrap="square" rtlCol="0">
            <a:spAutoFit/>
          </a:bodyPr>
          <a:lstStyle/>
          <a:p>
            <a:pPr algn="ctr"/>
            <a:endParaRPr lang="en-US" sz="1000" b="1" dirty="0" smtClean="0"/>
          </a:p>
          <a:p>
            <a:pPr algn="ctr"/>
            <a:r>
              <a:rPr lang="en-US" sz="2400" b="1" dirty="0" smtClean="0"/>
              <a:t>Program Execution Examples</a:t>
            </a:r>
          </a:p>
          <a:p>
            <a:endParaRPr lang="en-US" sz="2000" b="1" dirty="0" smtClean="0"/>
          </a:p>
          <a:p>
            <a:r>
              <a:rPr lang="en-US" sz="2000" b="1" dirty="0" smtClean="0"/>
              <a:t>Start of the Command:</a:t>
            </a:r>
          </a:p>
          <a:p>
            <a:pPr marL="342900" indent="-342900">
              <a:buFont typeface="Arial" pitchFamily="34" charset="0"/>
              <a:buChar char="•"/>
            </a:pPr>
            <a:r>
              <a:rPr lang="en-US" sz="2000" i="1" dirty="0"/>
              <a:t>java -jar </a:t>
            </a:r>
            <a:r>
              <a:rPr lang="en-US" sz="2000" i="1" dirty="0" smtClean="0"/>
              <a:t>oscar.jar &lt;Options&gt;</a:t>
            </a:r>
          </a:p>
          <a:p>
            <a:pPr marL="342900" indent="-342900">
              <a:buFont typeface="Arial" pitchFamily="34" charset="0"/>
              <a:buChar char="•"/>
            </a:pPr>
            <a:endParaRPr lang="en-US" sz="2000" b="1" dirty="0" smtClean="0"/>
          </a:p>
          <a:p>
            <a:r>
              <a:rPr lang="en-US" sz="2000" b="1" dirty="0" smtClean="0"/>
              <a:t>Help Command</a:t>
            </a:r>
            <a:r>
              <a:rPr lang="en-US" sz="2000" b="1" dirty="0"/>
              <a:t>:</a:t>
            </a:r>
          </a:p>
          <a:p>
            <a:pPr marL="342900" indent="-342900">
              <a:buFont typeface="Arial" pitchFamily="34" charset="0"/>
              <a:buChar char="•"/>
            </a:pPr>
            <a:r>
              <a:rPr lang="en-US" sz="2000" i="1" dirty="0"/>
              <a:t>java -jar </a:t>
            </a:r>
            <a:r>
              <a:rPr lang="en-US" sz="2000" i="1" dirty="0" smtClean="0"/>
              <a:t>oscar.jar -help</a:t>
            </a:r>
            <a:endParaRPr lang="en-US" sz="2000" i="1" dirty="0"/>
          </a:p>
          <a:p>
            <a:pPr marL="342900" indent="-342900">
              <a:buFont typeface="Arial" pitchFamily="34" charset="0"/>
              <a:buChar char="•"/>
            </a:pPr>
            <a:endParaRPr lang="en-US" sz="2000" b="1" dirty="0" smtClean="0"/>
          </a:p>
          <a:p>
            <a:r>
              <a:rPr lang="en-US" sz="2000" b="1" dirty="0" smtClean="0"/>
              <a:t>Compile from Text File to binary - DOCSIS</a:t>
            </a:r>
          </a:p>
          <a:p>
            <a:pPr marL="342900" indent="-342900">
              <a:buFont typeface="Arial" pitchFamily="34" charset="0"/>
              <a:buChar char="•"/>
            </a:pPr>
            <a:r>
              <a:rPr lang="en-US" sz="2000" i="1" dirty="0"/>
              <a:t>java -jar </a:t>
            </a:r>
            <a:r>
              <a:rPr lang="en-US" sz="2000" i="1" dirty="0" smtClean="0"/>
              <a:t>oscar.jar </a:t>
            </a:r>
            <a:r>
              <a:rPr lang="en-US" sz="2000" i="1" dirty="0">
                <a:solidFill>
                  <a:srgbClr val="000000"/>
                </a:solidFill>
              </a:rPr>
              <a:t>-c -i </a:t>
            </a:r>
            <a:r>
              <a:rPr lang="en-US" sz="2000" i="1" dirty="0" smtClean="0">
                <a:solidFill>
                  <a:srgbClr val="000000"/>
                </a:solidFill>
              </a:rPr>
              <a:t>config.txt-o config.bin –k sharedsecret.txt </a:t>
            </a:r>
            <a:endParaRPr lang="en-US" sz="2000" i="1" dirty="0" smtClean="0"/>
          </a:p>
          <a:p>
            <a:endParaRPr lang="en-US" sz="2000" b="1" i="1" dirty="0" smtClean="0"/>
          </a:p>
          <a:p>
            <a:r>
              <a:rPr lang="en-US" sz="2000" b="1" dirty="0" smtClean="0"/>
              <a:t>Display Digit Map from a Packet Cable 2.0 File</a:t>
            </a:r>
          </a:p>
          <a:p>
            <a:pPr marL="285750" indent="-285750">
              <a:buFont typeface="Arial" pitchFamily="34" charset="0"/>
              <a:buChar char="•"/>
            </a:pPr>
            <a:r>
              <a:rPr lang="en-US" sz="2000" i="1" dirty="0"/>
              <a:t>j</a:t>
            </a:r>
            <a:r>
              <a:rPr lang="en-US" sz="2000" i="1" dirty="0" smtClean="0"/>
              <a:t>ava –jar oscar.jar –ddm -i </a:t>
            </a:r>
            <a:r>
              <a:rPr lang="en-US" sz="2000" i="1" dirty="0" err="1" smtClean="0"/>
              <a:t>packetcable</a:t>
            </a:r>
            <a:r>
              <a:rPr lang="en-US" sz="2000" i="1" dirty="0" smtClean="0"/>
              <a:t>.{bin/txt}</a:t>
            </a:r>
          </a:p>
          <a:p>
            <a:endParaRPr lang="en-US" b="1" i="1" dirty="0" smtClean="0"/>
          </a:p>
        </p:txBody>
      </p:sp>
    </p:spTree>
    <p:extLst>
      <p:ext uri="{BB962C8B-B14F-4D97-AF65-F5344CB8AC3E}">
        <p14:creationId xmlns:p14="http://schemas.microsoft.com/office/powerpoint/2010/main" val="26971213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910" y="250280"/>
            <a:ext cx="7772400" cy="598206"/>
          </a:xfrm>
        </p:spPr>
        <p:txBody>
          <a:bodyPr>
            <a:normAutofit/>
          </a:bodyPr>
          <a:lstStyle/>
          <a:p>
            <a:pPr algn="ctr"/>
            <a:r>
              <a:rPr lang="en-US" dirty="0" smtClean="0"/>
              <a:t>OSCAR-CLI</a:t>
            </a:r>
            <a:endParaRPr lang="en-US" u="sng" dirty="0" smtClean="0"/>
          </a:p>
        </p:txBody>
      </p:sp>
      <p:sp>
        <p:nvSpPr>
          <p:cNvPr id="8" name="TextBox 7"/>
          <p:cNvSpPr txBox="1"/>
          <p:nvPr/>
        </p:nvSpPr>
        <p:spPr>
          <a:xfrm>
            <a:off x="126609" y="1026940"/>
            <a:ext cx="8806376" cy="3447098"/>
          </a:xfrm>
          <a:prstGeom prst="rect">
            <a:avLst/>
          </a:prstGeom>
          <a:noFill/>
        </p:spPr>
        <p:txBody>
          <a:bodyPr wrap="square" rtlCol="0">
            <a:spAutoFit/>
          </a:bodyPr>
          <a:lstStyle/>
          <a:p>
            <a:pPr algn="ctr"/>
            <a:r>
              <a:rPr lang="en-US" sz="2800" b="1" dirty="0" smtClean="0"/>
              <a:t>Text|Binary To Binary Operation: DOCSIS</a:t>
            </a:r>
          </a:p>
          <a:p>
            <a:pPr algn="ctr"/>
            <a:endParaRPr lang="en-US" sz="2800" b="1" dirty="0" smtClean="0"/>
          </a:p>
          <a:p>
            <a:r>
              <a:rPr lang="en-US" b="1" i="1" dirty="0" smtClean="0"/>
              <a:t>*Minimum Options </a:t>
            </a:r>
          </a:p>
          <a:p>
            <a:r>
              <a:rPr lang="en-US" dirty="0" smtClean="0"/>
              <a:t>-</a:t>
            </a:r>
            <a:r>
              <a:rPr lang="en-US" dirty="0"/>
              <a:t>c </a:t>
            </a:r>
            <a:r>
              <a:rPr lang="en-US" dirty="0" smtClean="0"/>
              <a:t>-</a:t>
            </a:r>
            <a:r>
              <a:rPr lang="en-US" dirty="0"/>
              <a:t>i </a:t>
            </a:r>
            <a:r>
              <a:rPr lang="en-US" dirty="0" smtClean="0"/>
              <a:t>&lt;</a:t>
            </a:r>
            <a:r>
              <a:rPr lang="en-US" dirty="0"/>
              <a:t>InputFile.{</a:t>
            </a:r>
            <a:r>
              <a:rPr lang="en-US" dirty="0" smtClean="0"/>
              <a:t>txt/bin</a:t>
            </a:r>
            <a:r>
              <a:rPr lang="en-US" dirty="0"/>
              <a:t>}&gt; -o </a:t>
            </a:r>
            <a:r>
              <a:rPr lang="en-US" dirty="0" smtClean="0"/>
              <a:t>&lt;OutputFile&gt;</a:t>
            </a:r>
            <a:endParaRPr lang="en-US" dirty="0"/>
          </a:p>
          <a:p>
            <a:endParaRPr lang="en-US" b="1" i="1" dirty="0" smtClean="0"/>
          </a:p>
          <a:p>
            <a:r>
              <a:rPr lang="en-US" b="1" i="1" dirty="0" smtClean="0"/>
              <a:t>ADD SharedSecret – DOCSIS ONLY</a:t>
            </a:r>
            <a:endParaRPr lang="en-US" b="1" i="1" dirty="0"/>
          </a:p>
          <a:p>
            <a:r>
              <a:rPr lang="en-US" dirty="0"/>
              <a:t>-c -k &lt;sharedsecret.txt&gt; -i &lt;</a:t>
            </a:r>
            <a:r>
              <a:rPr lang="en-US" dirty="0" smtClean="0"/>
              <a:t>InputFile.{txt/bin}&gt; </a:t>
            </a:r>
            <a:r>
              <a:rPr lang="en-US" dirty="0"/>
              <a:t>-o &lt;OutputFile&gt;</a:t>
            </a:r>
          </a:p>
          <a:p>
            <a:endParaRPr lang="en-US" b="1" i="1" dirty="0" smtClean="0"/>
          </a:p>
          <a:p>
            <a:endParaRPr lang="en-US" dirty="0"/>
          </a:p>
          <a:p>
            <a:r>
              <a:rPr lang="en-US" dirty="0" smtClean="0"/>
              <a:t>*</a:t>
            </a:r>
            <a:r>
              <a:rPr lang="en-US" b="1" i="1" dirty="0"/>
              <a:t> </a:t>
            </a:r>
            <a:r>
              <a:rPr lang="en-US" i="1" dirty="0" smtClean="0"/>
              <a:t>Absent of –k option the SharedSecret </a:t>
            </a:r>
            <a:r>
              <a:rPr lang="en-US" i="1" dirty="0"/>
              <a:t>for DOCSIS assumes a single space string text key</a:t>
            </a:r>
          </a:p>
          <a:p>
            <a:endParaRPr lang="en-US" dirty="0"/>
          </a:p>
        </p:txBody>
      </p:sp>
    </p:spTree>
    <p:extLst>
      <p:ext uri="{BB962C8B-B14F-4D97-AF65-F5344CB8AC3E}">
        <p14:creationId xmlns:p14="http://schemas.microsoft.com/office/powerpoint/2010/main" val="192484552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7EDC2A96E5CB449A7312189F811BB76" ma:contentTypeVersion="0" ma:contentTypeDescription="Create a new document." ma:contentTypeScope="" ma:versionID="1c6a765587f8e20c0425e2e24273b493">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5A1F1AF-384A-425F-86A4-4D76E60159C6}">
  <ds:schemaRefs>
    <ds:schemaRef ds:uri="http://schemas.microsoft.com/sharepoint/v3/contenttype/forms"/>
  </ds:schemaRefs>
</ds:datastoreItem>
</file>

<file path=customXml/itemProps2.xml><?xml version="1.0" encoding="utf-8"?>
<ds:datastoreItem xmlns:ds="http://schemas.openxmlformats.org/officeDocument/2006/customXml" ds:itemID="{173A96D5-2870-4F76-9563-927249B0D9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6C190273-3F85-4F36-B7D8-2520A68A9EEE}">
  <ds:schemaRefs>
    <ds:schemaRef ds:uri="http://schemas.openxmlformats.org/package/2006/metadata/core-properties"/>
    <ds:schemaRef ds:uri="http://schemas.microsoft.com/office/2006/metadata/properties"/>
    <ds:schemaRef ds:uri="http://purl.org/dc/terms/"/>
    <ds:schemaRef ds:uri="http://purl.org/dc/elements/1.1/"/>
    <ds:schemaRef ds:uri="http://schemas.microsoft.com/office/2006/documentManagement/types"/>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28912</TotalTime>
  <Words>1586</Words>
  <Application>Microsoft Office PowerPoint</Application>
  <PresentationFormat>On-screen Show (4:3)</PresentationFormat>
  <Paragraphs>422</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Helvetica</vt:lpstr>
      <vt:lpstr>Helvetica 55 Roman</vt:lpstr>
      <vt:lpstr>Helvetica Neue</vt:lpstr>
      <vt:lpstr>Office Theme</vt:lpstr>
      <vt:lpstr>OSCAR-CLI  OpenSource Cable modem file AssembleR</vt:lpstr>
      <vt:lpstr>OSCAR-CLI</vt:lpstr>
      <vt:lpstr>OSCAR-CLI</vt:lpstr>
      <vt:lpstr>OSCAR-CLI</vt:lpstr>
      <vt:lpstr>OSCAR-CLI</vt:lpstr>
      <vt:lpstr>OSCAR-CLI</vt:lpstr>
      <vt:lpstr>OSCAR-CLI</vt:lpstr>
      <vt:lpstr>OSCAR-CLI</vt:lpstr>
      <vt:lpstr>OSCAR-CLI</vt:lpstr>
      <vt:lpstr>OSCAR-CLI</vt:lpstr>
      <vt:lpstr>OSCAR-CLI</vt:lpstr>
      <vt:lpstr>OSCAR-CLI</vt:lpstr>
      <vt:lpstr>OSCAR-CLI</vt:lpstr>
      <vt:lpstr>OSCAR-CLI</vt:lpstr>
      <vt:lpstr>OSCAR-CLI</vt:lpstr>
      <vt:lpstr>OSCAR-CLI</vt:lpstr>
      <vt:lpstr>OSCAR-CLI</vt:lpstr>
      <vt:lpstr>OSCAR-CLI</vt:lpstr>
      <vt:lpstr>OSCAR-CLI</vt:lpstr>
      <vt:lpstr>OSCAR-CLI</vt:lpstr>
      <vt:lpstr>OSCAR-CLI</vt:lpstr>
      <vt:lpstr>OSCAR-CLI</vt:lpstr>
      <vt:lpstr>OSCAR-CLI</vt:lpstr>
      <vt:lpstr>OSCAR-CLI</vt:lpstr>
      <vt:lpstr>OSCAR-CLI</vt:lpstr>
      <vt:lpstr>OSCAR-CLI</vt:lpstr>
      <vt:lpstr>OSCAR-CLI</vt:lpstr>
      <vt:lpstr>OSCAR-CLI</vt:lpstr>
      <vt:lpstr>OSCAR-CLI</vt:lpstr>
      <vt:lpstr>OSCAR-CLI</vt:lpstr>
      <vt:lpstr>OSCAR-CLI Merge Bulk Build</vt:lpstr>
    </vt:vector>
  </TitlesOfParts>
  <Company>Treehouse3</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Joan Hickey;Maurice Garcia;Allen Flickinger</dc:creator>
  <cp:lastModifiedBy>Garcia, Maurice</cp:lastModifiedBy>
  <cp:revision>628</cp:revision>
  <cp:lastPrinted>2013-03-14T13:33:35Z</cp:lastPrinted>
  <dcterms:created xsi:type="dcterms:W3CDTF">2012-04-04T15:08:36Z</dcterms:created>
  <dcterms:modified xsi:type="dcterms:W3CDTF">2015-05-14T17:59:19Z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0x01010037EDC2A96E5CB449A7312189F811BB76</vt:lpwstr>
  </property>
  <property fmtid="{D5CDD505-2E9C-101B-9397-08002B2CF9AE}" pid="3" name="NG-Microblog">
    <vt:lpwstr>New NETO PPT template</vt:lpwstr>
  </property>
  <property fmtid="{D5CDD505-2E9C-101B-9397-08002B2CF9AE}" pid="4" name="NG-ForceAddPublic">
    <vt:lpwstr>true</vt:lpwstr>
  </property>
  <property fmtid="{D5CDD505-2E9C-101B-9397-08002B2CF9AE}" pid="5" name="NG-ActivityEventIdentifier">
    <vt:lpwstr>06C8EDB6A2801665C4AB56DF14195E7B</vt:lpwstr>
  </property>
  <property fmtid="{D5CDD505-2E9C-101B-9397-08002B2CF9AE}" pid="6" name="NG-ActivityEventID">
    <vt:lpwstr>28735</vt:lpwstr>
  </property>
</Properties>
</file>