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2" r:id="rId7"/>
    <p:sldId id="264" r:id="rId8"/>
    <p:sldId id="261" r:id="rId9"/>
    <p:sldId id="263"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94"/>
  </p:normalViewPr>
  <p:slideViewPr>
    <p:cSldViewPr snapToGrid="0" snapToObjects="1">
      <p:cViewPr varScale="1">
        <p:scale>
          <a:sx n="128" d="100"/>
          <a:sy n="128" d="100"/>
        </p:scale>
        <p:origin x="48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10/11/19</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10/11/19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10/11/19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10/11/19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10/11/19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10/11/19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10/11/19</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10/11/19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10/11/19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10/11/19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10/11/19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10/11/19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10/11/19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10/11/19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10/11/19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10/11/19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10/11/19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10/11/19</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040903-859F-AA48-925A-466A22E96791}"/>
              </a:ext>
            </a:extLst>
          </p:cNvPr>
          <p:cNvSpPr>
            <a:spLocks noGrp="1"/>
          </p:cNvSpPr>
          <p:nvPr>
            <p:ph type="ctrTitle"/>
          </p:nvPr>
        </p:nvSpPr>
        <p:spPr/>
        <p:txBody>
          <a:bodyPr/>
          <a:lstStyle/>
          <a:p>
            <a:r>
              <a:rPr lang="en-US" dirty="0"/>
              <a:t>BGP Load Balancer</a:t>
            </a:r>
          </a:p>
        </p:txBody>
      </p:sp>
      <p:sp>
        <p:nvSpPr>
          <p:cNvPr id="3" name="Subtitle 2">
            <a:extLst>
              <a:ext uri="{FF2B5EF4-FFF2-40B4-BE49-F238E27FC236}">
                <a16:creationId xmlns:a16="http://schemas.microsoft.com/office/drawing/2014/main" id="{4F379535-BC21-534D-A962-4578B86AD2B8}"/>
              </a:ext>
            </a:extLst>
          </p:cNvPr>
          <p:cNvSpPr>
            <a:spLocks noGrp="1"/>
          </p:cNvSpPr>
          <p:nvPr>
            <p:ph type="subTitle" idx="1"/>
          </p:nvPr>
        </p:nvSpPr>
        <p:spPr/>
        <p:txBody>
          <a:bodyPr/>
          <a:lstStyle/>
          <a:p>
            <a:r>
              <a:rPr lang="en-US" dirty="0"/>
              <a:t>New for 2019</a:t>
            </a:r>
          </a:p>
        </p:txBody>
      </p:sp>
    </p:spTree>
    <p:extLst>
      <p:ext uri="{BB962C8B-B14F-4D97-AF65-F5344CB8AC3E}">
        <p14:creationId xmlns:p14="http://schemas.microsoft.com/office/powerpoint/2010/main" val="25965916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A3D00E-2DCD-1848-A297-B31E5956C487}"/>
              </a:ext>
            </a:extLst>
          </p:cNvPr>
          <p:cNvSpPr>
            <a:spLocks noGrp="1"/>
          </p:cNvSpPr>
          <p:nvPr>
            <p:ph type="title"/>
          </p:nvPr>
        </p:nvSpPr>
        <p:spPr/>
        <p:txBody>
          <a:bodyPr/>
          <a:lstStyle/>
          <a:p>
            <a:r>
              <a:rPr lang="en-US" dirty="0"/>
              <a:t>The Old Load Balancer</a:t>
            </a:r>
          </a:p>
        </p:txBody>
      </p:sp>
      <p:sp>
        <p:nvSpPr>
          <p:cNvPr id="3" name="Content Placeholder 2">
            <a:extLst>
              <a:ext uri="{FF2B5EF4-FFF2-40B4-BE49-F238E27FC236}">
                <a16:creationId xmlns:a16="http://schemas.microsoft.com/office/drawing/2014/main" id="{675F24D4-C27D-C34B-968C-67F43FAF336C}"/>
              </a:ext>
            </a:extLst>
          </p:cNvPr>
          <p:cNvSpPr>
            <a:spLocks noGrp="1"/>
          </p:cNvSpPr>
          <p:nvPr>
            <p:ph idx="1"/>
          </p:nvPr>
        </p:nvSpPr>
        <p:spPr/>
        <p:txBody>
          <a:bodyPr/>
          <a:lstStyle/>
          <a:p>
            <a:r>
              <a:rPr lang="en-US" dirty="0"/>
              <a:t>One compute node </a:t>
            </a:r>
            <a:r>
              <a:rPr lang="en-US" dirty="0">
                <a:latin typeface="Courier New" panose="02070309020205020404" pitchFamily="49" charset="0"/>
                <a:cs typeface="Courier New" panose="02070309020205020404" pitchFamily="49" charset="0"/>
              </a:rPr>
              <a:t>runs </a:t>
            </a:r>
            <a:r>
              <a:rPr lang="en-US" dirty="0" err="1">
                <a:latin typeface="Courier New" panose="02070309020205020404" pitchFamily="49" charset="0"/>
                <a:cs typeface="Courier New" panose="02070309020205020404" pitchFamily="49" charset="0"/>
              </a:rPr>
              <a:t>ipvs</a:t>
            </a:r>
            <a:r>
              <a:rPr lang="en-US" dirty="0">
                <a:latin typeface="Courier New" panose="02070309020205020404" pitchFamily="49" charset="0"/>
                <a:cs typeface="Courier New" panose="02070309020205020404" pitchFamily="49" charset="0"/>
              </a:rPr>
              <a:t>-master service</a:t>
            </a:r>
            <a:r>
              <a:rPr lang="en-US" dirty="0"/>
              <a:t>. Used gratuitous ARP to “attract” packets to a machine running IVPS. IPVS distributes packets to compute nodes running appropriate pods. React to changes in </a:t>
            </a:r>
            <a:r>
              <a:rPr lang="en-US" dirty="0" err="1"/>
              <a:t>kubernetes</a:t>
            </a:r>
            <a:r>
              <a:rPr lang="en-US" dirty="0"/>
              <a:t> by add/deleting/editing IPVS rules that get packets from </a:t>
            </a:r>
            <a:r>
              <a:rPr lang="en-US" dirty="0" err="1"/>
              <a:t>VIP:port</a:t>
            </a:r>
            <a:r>
              <a:rPr lang="en-US" dirty="0"/>
              <a:t> to a compute node running a pod for that </a:t>
            </a:r>
            <a:r>
              <a:rPr lang="en-US" dirty="0" err="1"/>
              <a:t>VIP:port</a:t>
            </a:r>
            <a:endParaRPr lang="en-US" dirty="0"/>
          </a:p>
          <a:p>
            <a:r>
              <a:rPr lang="en-US" dirty="0"/>
              <a:t>Each compute node runs </a:t>
            </a:r>
            <a:r>
              <a:rPr lang="en-US" dirty="0" err="1">
                <a:latin typeface="Courier New" panose="02070309020205020404" pitchFamily="49" charset="0"/>
                <a:cs typeface="Courier New" panose="02070309020205020404" pitchFamily="49" charset="0"/>
              </a:rPr>
              <a:t>ipvs-backend.service</a:t>
            </a:r>
            <a:r>
              <a:rPr lang="en-US" dirty="0"/>
              <a:t>, which reacts to different changes in Kubernetes (pod and service changes) by adding/deleting/editing iptables rules to get packets from </a:t>
            </a:r>
            <a:r>
              <a:rPr lang="en-US" dirty="0" err="1"/>
              <a:t>VIP:port</a:t>
            </a:r>
            <a:r>
              <a:rPr lang="en-US" dirty="0"/>
              <a:t> to local pods.</a:t>
            </a:r>
          </a:p>
        </p:txBody>
      </p:sp>
    </p:spTree>
    <p:extLst>
      <p:ext uri="{BB962C8B-B14F-4D97-AF65-F5344CB8AC3E}">
        <p14:creationId xmlns:p14="http://schemas.microsoft.com/office/powerpoint/2010/main" val="36660851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F78F61-BCDC-DD48-B2E1-FF4D8D2AAD55}"/>
              </a:ext>
            </a:extLst>
          </p:cNvPr>
          <p:cNvSpPr>
            <a:spLocks noGrp="1"/>
          </p:cNvSpPr>
          <p:nvPr>
            <p:ph type="title"/>
          </p:nvPr>
        </p:nvSpPr>
        <p:spPr/>
        <p:txBody>
          <a:bodyPr/>
          <a:lstStyle/>
          <a:p>
            <a:r>
              <a:rPr lang="en-US" dirty="0"/>
              <a:t>The New Load Balancer</a:t>
            </a:r>
          </a:p>
        </p:txBody>
      </p:sp>
      <p:sp>
        <p:nvSpPr>
          <p:cNvPr id="3" name="Content Placeholder 2">
            <a:extLst>
              <a:ext uri="{FF2B5EF4-FFF2-40B4-BE49-F238E27FC236}">
                <a16:creationId xmlns:a16="http://schemas.microsoft.com/office/drawing/2014/main" id="{4607A22E-CDCA-F342-9872-84D86BDC2B48}"/>
              </a:ext>
            </a:extLst>
          </p:cNvPr>
          <p:cNvSpPr>
            <a:spLocks noGrp="1"/>
          </p:cNvSpPr>
          <p:nvPr>
            <p:ph idx="1"/>
          </p:nvPr>
        </p:nvSpPr>
        <p:spPr/>
        <p:txBody>
          <a:bodyPr/>
          <a:lstStyle/>
          <a:p>
            <a:r>
              <a:rPr lang="en-US" dirty="0"/>
              <a:t>Load balancer uses Border Gateway Protocol (BGP) to inform top-of-rack routers that the machine it runs on can accept packets for one or more VIPs. Does the same reacting to Kubernetes VIP/service/pod changes as the old load balancer did to keep IPVS rules up to date. Routes packets from VIPs to compute nodes that run pods for that VIP.</a:t>
            </a:r>
          </a:p>
          <a:p>
            <a:r>
              <a:rPr lang="en-US" dirty="0"/>
              <a:t>Compute nodes still run the </a:t>
            </a:r>
            <a:r>
              <a:rPr lang="en-US" dirty="0" err="1">
                <a:latin typeface="Courier New" panose="02070309020205020404" pitchFamily="49" charset="0"/>
                <a:cs typeface="Courier New" panose="02070309020205020404" pitchFamily="49" charset="0"/>
              </a:rPr>
              <a:t>ipvs-backend.service</a:t>
            </a:r>
            <a:r>
              <a:rPr lang="en-US" dirty="0">
                <a:latin typeface="Courier New" panose="02070309020205020404" pitchFamily="49" charset="0"/>
                <a:cs typeface="Courier New" panose="02070309020205020404" pitchFamily="49" charset="0"/>
              </a:rPr>
              <a:t> </a:t>
            </a:r>
            <a:r>
              <a:rPr lang="en-US" dirty="0"/>
              <a:t>that maintains iptables rules to get packets from </a:t>
            </a:r>
            <a:r>
              <a:rPr lang="en-US" dirty="0" err="1"/>
              <a:t>VIP:port</a:t>
            </a:r>
            <a:r>
              <a:rPr lang="en-US" dirty="0"/>
              <a:t> to appropriate local pods.</a:t>
            </a:r>
          </a:p>
        </p:txBody>
      </p:sp>
    </p:spTree>
    <p:extLst>
      <p:ext uri="{BB962C8B-B14F-4D97-AF65-F5344CB8AC3E}">
        <p14:creationId xmlns:p14="http://schemas.microsoft.com/office/powerpoint/2010/main" val="27251432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D452E-42D3-3149-879B-2110AA8DEA91}"/>
              </a:ext>
            </a:extLst>
          </p:cNvPr>
          <p:cNvSpPr>
            <a:spLocks noGrp="1"/>
          </p:cNvSpPr>
          <p:nvPr>
            <p:ph type="title"/>
          </p:nvPr>
        </p:nvSpPr>
        <p:spPr/>
        <p:txBody>
          <a:bodyPr/>
          <a:lstStyle/>
          <a:p>
            <a:r>
              <a:rPr lang="en-US" dirty="0"/>
              <a:t>New Load Balancer is Better</a:t>
            </a:r>
          </a:p>
        </p:txBody>
      </p:sp>
      <p:sp>
        <p:nvSpPr>
          <p:cNvPr id="3" name="Content Placeholder 2">
            <a:extLst>
              <a:ext uri="{FF2B5EF4-FFF2-40B4-BE49-F238E27FC236}">
                <a16:creationId xmlns:a16="http://schemas.microsoft.com/office/drawing/2014/main" id="{641BF751-BBB4-3148-ACA0-526AB7C25AB7}"/>
              </a:ext>
            </a:extLst>
          </p:cNvPr>
          <p:cNvSpPr>
            <a:spLocks noGrp="1"/>
          </p:cNvSpPr>
          <p:nvPr>
            <p:ph idx="1"/>
          </p:nvPr>
        </p:nvSpPr>
        <p:spPr/>
        <p:txBody>
          <a:bodyPr>
            <a:normAutofit fontScale="92500"/>
          </a:bodyPr>
          <a:lstStyle/>
          <a:p>
            <a:r>
              <a:rPr lang="en-US" dirty="0"/>
              <a:t>Gratuitous ARP can only tell top-of-rack router (TOR) that only one director, one machine (one MAC address) can handle a VIP’s packets. BGP allows multiple machines to tell TOR they can each handle VIP’s packets. TOR spreads connections across multiple BGP tier machines. Redundancy, reliability and performance ensue.</a:t>
            </a:r>
          </a:p>
          <a:p>
            <a:r>
              <a:rPr lang="en-US" dirty="0"/>
              <a:t>ARP works on MAC broadcast addresses, so all VIPs have to be in the same subnet, and the director has to be in the broadcast domain of the TOR. VIPs have to be in the same subnet as the compute node’s IP addresses.</a:t>
            </a:r>
          </a:p>
          <a:p>
            <a:r>
              <a:rPr lang="en-US" dirty="0"/>
              <a:t>Drawback: calico already uses BGP to do intra-cluster addresses, necessitating dedicated, BGP-tier machines.</a:t>
            </a:r>
          </a:p>
          <a:p>
            <a:r>
              <a:rPr lang="en-US" dirty="0"/>
              <a:t>No </a:t>
            </a:r>
            <a:r>
              <a:rPr lang="en-US" dirty="0" err="1">
                <a:latin typeface="Courier New" panose="02070309020205020404" pitchFamily="49" charset="0"/>
                <a:cs typeface="Courier New" panose="02070309020205020404" pitchFamily="49" charset="0"/>
              </a:rPr>
              <a:t>fleetctl</a:t>
            </a:r>
            <a:r>
              <a:rPr lang="en-US" dirty="0"/>
              <a:t> – everything managed by </a:t>
            </a:r>
            <a:r>
              <a:rPr lang="en-US" dirty="0" err="1">
                <a:latin typeface="Courier New" panose="02070309020205020404" pitchFamily="49" charset="0"/>
                <a:cs typeface="Courier New" panose="02070309020205020404" pitchFamily="49" charset="0"/>
              </a:rPr>
              <a:t>systemd</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9089262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64A342-9BCE-074F-B611-52793B0030A9}"/>
              </a:ext>
            </a:extLst>
          </p:cNvPr>
          <p:cNvSpPr>
            <a:spLocks noGrp="1"/>
          </p:cNvSpPr>
          <p:nvPr>
            <p:ph type="title"/>
          </p:nvPr>
        </p:nvSpPr>
        <p:spPr/>
        <p:txBody>
          <a:bodyPr/>
          <a:lstStyle/>
          <a:p>
            <a:r>
              <a:rPr lang="en-US" dirty="0"/>
              <a:t>What to look for: BGP Tier machines</a:t>
            </a:r>
          </a:p>
        </p:txBody>
      </p:sp>
      <p:sp>
        <p:nvSpPr>
          <p:cNvPr id="3" name="Content Placeholder 2">
            <a:extLst>
              <a:ext uri="{FF2B5EF4-FFF2-40B4-BE49-F238E27FC236}">
                <a16:creationId xmlns:a16="http://schemas.microsoft.com/office/drawing/2014/main" id="{4756A106-9166-4E4F-834D-19F8DADE4215}"/>
              </a:ext>
            </a:extLst>
          </p:cNvPr>
          <p:cNvSpPr>
            <a:spLocks noGrp="1"/>
          </p:cNvSpPr>
          <p:nvPr>
            <p:ph idx="1"/>
          </p:nvPr>
        </p:nvSpPr>
        <p:spPr/>
        <p:txBody>
          <a:bodyPr>
            <a:normAutofit/>
          </a:bodyPr>
          <a:lstStyle/>
          <a:p>
            <a:r>
              <a:rPr lang="en-US" dirty="0"/>
              <a:t>Pods for </a:t>
            </a:r>
            <a:r>
              <a:rPr lang="en-US" dirty="0" err="1"/>
              <a:t>gobgpd</a:t>
            </a:r>
            <a:r>
              <a:rPr lang="en-US" dirty="0"/>
              <a:t> and ravel-director (</a:t>
            </a:r>
            <a:r>
              <a:rPr lang="en-US" dirty="0" err="1">
                <a:latin typeface="Courier New" panose="02070309020205020404" pitchFamily="49" charset="0"/>
                <a:cs typeface="Courier New" panose="02070309020205020404" pitchFamily="49" charset="0"/>
              </a:rPr>
              <a:t>sudo</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rkt</a:t>
            </a:r>
            <a:r>
              <a:rPr lang="en-US" dirty="0">
                <a:latin typeface="Courier New" panose="02070309020205020404" pitchFamily="49" charset="0"/>
                <a:cs typeface="Courier New" panose="02070309020205020404" pitchFamily="49" charset="0"/>
              </a:rPr>
              <a:t> list</a:t>
            </a:r>
            <a:r>
              <a:rPr lang="en-US" dirty="0"/>
              <a:t>, </a:t>
            </a:r>
            <a:r>
              <a:rPr lang="en-US" dirty="0" err="1">
                <a:latin typeface="Courier New" panose="02070309020205020404" pitchFamily="49" charset="0"/>
                <a:cs typeface="Courier New" panose="02070309020205020404" pitchFamily="49" charset="0"/>
              </a:rPr>
              <a:t>systemctl</a:t>
            </a:r>
            <a:r>
              <a:rPr lang="en-US" dirty="0">
                <a:latin typeface="Courier New" panose="02070309020205020404" pitchFamily="49" charset="0"/>
                <a:cs typeface="Courier New" panose="02070309020205020404" pitchFamily="49" charset="0"/>
              </a:rPr>
              <a:t> status</a:t>
            </a:r>
            <a:r>
              <a:rPr lang="en-US" dirty="0"/>
              <a:t>)</a:t>
            </a:r>
          </a:p>
          <a:p>
            <a:r>
              <a:rPr lang="en-US" dirty="0" err="1">
                <a:latin typeface="Courier New" panose="02070309020205020404" pitchFamily="49" charset="0"/>
                <a:cs typeface="Courier New" panose="02070309020205020404" pitchFamily="49" charset="0"/>
              </a:rPr>
              <a:t>journalctl</a:t>
            </a:r>
            <a:r>
              <a:rPr lang="en-US" dirty="0">
                <a:latin typeface="Courier New" panose="02070309020205020404" pitchFamily="49" charset="0"/>
                <a:cs typeface="Courier New" panose="02070309020205020404" pitchFamily="49" charset="0"/>
              </a:rPr>
              <a:t> –u </a:t>
            </a:r>
            <a:r>
              <a:rPr lang="en-US" dirty="0" err="1">
                <a:latin typeface="Courier New" panose="02070309020205020404" pitchFamily="49" charset="0"/>
                <a:cs typeface="Courier New" panose="02070309020205020404" pitchFamily="49" charset="0"/>
              </a:rPr>
              <a:t>gobgpd</a:t>
            </a:r>
            <a:br>
              <a:rPr lang="en-US" dirty="0"/>
            </a:br>
            <a:br>
              <a:rPr lang="en-US" dirty="0"/>
            </a:br>
            <a:r>
              <a:rPr lang="en-US" dirty="0">
                <a:latin typeface="Courier New" panose="02070309020205020404" pitchFamily="49" charset="0"/>
                <a:cs typeface="Courier New" panose="02070309020205020404" pitchFamily="49" charset="0"/>
              </a:rPr>
              <a:t>time="2019-09-25T21:50:21Z" level=info msg="Peer Up" Key=10.54.213.131 State=BGP_FSM_OPENCONFIRM Topic=Peer</a:t>
            </a:r>
          </a:p>
          <a:p>
            <a:r>
              <a:rPr lang="en-US" dirty="0">
                <a:cs typeface="Courier New" panose="02070309020205020404" pitchFamily="49" charset="0"/>
              </a:rPr>
              <a:t>Nothing else important running, not a compute node, not a member of a </a:t>
            </a:r>
            <a:r>
              <a:rPr lang="en-US" dirty="0" err="1">
                <a:cs typeface="Courier New" panose="02070309020205020404" pitchFamily="49" charset="0"/>
              </a:rPr>
              <a:t>kube</a:t>
            </a:r>
            <a:r>
              <a:rPr lang="en-US" dirty="0">
                <a:cs typeface="Courier New" panose="02070309020205020404" pitchFamily="49" charset="0"/>
              </a:rPr>
              <a:t> cluster.</a:t>
            </a:r>
          </a:p>
        </p:txBody>
      </p:sp>
    </p:spTree>
    <p:extLst>
      <p:ext uri="{BB962C8B-B14F-4D97-AF65-F5344CB8AC3E}">
        <p14:creationId xmlns:p14="http://schemas.microsoft.com/office/powerpoint/2010/main" val="42279057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EFBD08-9822-8B42-BA65-8331905E1A0A}"/>
              </a:ext>
            </a:extLst>
          </p:cNvPr>
          <p:cNvSpPr>
            <a:spLocks noGrp="1"/>
          </p:cNvSpPr>
          <p:nvPr>
            <p:ph type="title"/>
          </p:nvPr>
        </p:nvSpPr>
        <p:spPr/>
        <p:txBody>
          <a:bodyPr/>
          <a:lstStyle/>
          <a:p>
            <a:r>
              <a:rPr lang="en-US" dirty="0"/>
              <a:t>How to see IPVS routing in action</a:t>
            </a:r>
          </a:p>
        </p:txBody>
      </p:sp>
      <p:sp>
        <p:nvSpPr>
          <p:cNvPr id="3" name="Content Placeholder 2">
            <a:extLst>
              <a:ext uri="{FF2B5EF4-FFF2-40B4-BE49-F238E27FC236}">
                <a16:creationId xmlns:a16="http://schemas.microsoft.com/office/drawing/2014/main" id="{574D3ED1-49FF-7643-93E9-8E92A2AFB64C}"/>
              </a:ext>
            </a:extLst>
          </p:cNvPr>
          <p:cNvSpPr>
            <a:spLocks noGrp="1"/>
          </p:cNvSpPr>
          <p:nvPr>
            <p:ph idx="1"/>
          </p:nvPr>
        </p:nvSpPr>
        <p:spPr/>
        <p:txBody>
          <a:bodyPr>
            <a:normAutofit/>
          </a:bodyPr>
          <a:lstStyle/>
          <a:p>
            <a:r>
              <a:rPr lang="en-US" dirty="0"/>
              <a:t>top on BGP tier machines</a:t>
            </a:r>
          </a:p>
          <a:p>
            <a:pPr marL="0" indent="0">
              <a:buNone/>
            </a:pPr>
            <a:endParaRPr lang="en-US" dirty="0"/>
          </a:p>
          <a:p>
            <a:pPr marL="0" indent="0">
              <a:spcBef>
                <a:spcPts val="0"/>
              </a:spcBef>
              <a:buNone/>
            </a:pPr>
            <a:r>
              <a:rPr lang="en-US" sz="1300" dirty="0">
                <a:latin typeface="Courier New" panose="02070309020205020404" pitchFamily="49" charset="0"/>
                <a:cs typeface="Courier New" panose="02070309020205020404" pitchFamily="49" charset="0"/>
              </a:rPr>
              <a:t>top - 22:32:16 up 58 days,  2:21,  1 user,  load average: 0.00, 0.00, 0.00</a:t>
            </a:r>
          </a:p>
          <a:p>
            <a:pPr marL="0" indent="0">
              <a:spcBef>
                <a:spcPts val="0"/>
              </a:spcBef>
              <a:buNone/>
            </a:pPr>
            <a:r>
              <a:rPr lang="en-US" sz="1300" dirty="0">
                <a:latin typeface="Courier New" panose="02070309020205020404" pitchFamily="49" charset="0"/>
                <a:cs typeface="Courier New" panose="02070309020205020404" pitchFamily="49" charset="0"/>
              </a:rPr>
              <a:t>Tasks: 158 total,   1 running, 157 sleeping,   0 stopped,   0 zombie</a:t>
            </a:r>
          </a:p>
          <a:p>
            <a:pPr marL="0" indent="0">
              <a:spcBef>
                <a:spcPts val="0"/>
              </a:spcBef>
              <a:buNone/>
            </a:pPr>
            <a:r>
              <a:rPr lang="en-US" sz="1300" dirty="0">
                <a:latin typeface="Courier New" panose="02070309020205020404" pitchFamily="49" charset="0"/>
                <a:cs typeface="Courier New" panose="02070309020205020404" pitchFamily="49" charset="0"/>
              </a:rPr>
              <a:t>%</a:t>
            </a:r>
            <a:r>
              <a:rPr lang="en-US" sz="1300" dirty="0" err="1">
                <a:latin typeface="Courier New" panose="02070309020205020404" pitchFamily="49" charset="0"/>
                <a:cs typeface="Courier New" panose="02070309020205020404" pitchFamily="49" charset="0"/>
              </a:rPr>
              <a:t>Cpu</a:t>
            </a:r>
            <a:r>
              <a:rPr lang="en-US" sz="1300" dirty="0">
                <a:latin typeface="Courier New" panose="02070309020205020404" pitchFamily="49" charset="0"/>
                <a:cs typeface="Courier New" panose="02070309020205020404" pitchFamily="49" charset="0"/>
              </a:rPr>
              <a:t>(s):  0.2 us,  0.0 </a:t>
            </a:r>
            <a:r>
              <a:rPr lang="en-US" sz="1300" dirty="0" err="1">
                <a:latin typeface="Courier New" panose="02070309020205020404" pitchFamily="49" charset="0"/>
                <a:cs typeface="Courier New" panose="02070309020205020404" pitchFamily="49" charset="0"/>
              </a:rPr>
              <a:t>sy</a:t>
            </a:r>
            <a:r>
              <a:rPr lang="en-US" sz="1300" dirty="0">
                <a:latin typeface="Courier New" panose="02070309020205020404" pitchFamily="49" charset="0"/>
                <a:cs typeface="Courier New" panose="02070309020205020404" pitchFamily="49" charset="0"/>
              </a:rPr>
              <a:t>,  0.0 </a:t>
            </a:r>
            <a:r>
              <a:rPr lang="en-US" sz="1300" dirty="0" err="1">
                <a:latin typeface="Courier New" panose="02070309020205020404" pitchFamily="49" charset="0"/>
                <a:cs typeface="Courier New" panose="02070309020205020404" pitchFamily="49" charset="0"/>
              </a:rPr>
              <a:t>ni</a:t>
            </a:r>
            <a:r>
              <a:rPr lang="en-US" sz="1300" dirty="0">
                <a:latin typeface="Courier New" panose="02070309020205020404" pitchFamily="49" charset="0"/>
                <a:cs typeface="Courier New" panose="02070309020205020404" pitchFamily="49" charset="0"/>
              </a:rPr>
              <a:t>, </a:t>
            </a:r>
            <a:r>
              <a:rPr lang="en-US" sz="1300" dirty="0">
                <a:solidFill>
                  <a:srgbClr val="FF0000"/>
                </a:solidFill>
                <a:latin typeface="Courier New" panose="02070309020205020404" pitchFamily="49" charset="0"/>
                <a:cs typeface="Courier New" panose="02070309020205020404" pitchFamily="49" charset="0"/>
              </a:rPr>
              <a:t>99.6 id</a:t>
            </a:r>
            <a:r>
              <a:rPr lang="en-US" sz="1300" dirty="0">
                <a:latin typeface="Courier New" panose="02070309020205020404" pitchFamily="49" charset="0"/>
                <a:cs typeface="Courier New" panose="02070309020205020404" pitchFamily="49" charset="0"/>
              </a:rPr>
              <a:t>,  0.0 </a:t>
            </a:r>
            <a:r>
              <a:rPr lang="en-US" sz="1300" dirty="0" err="1">
                <a:latin typeface="Courier New" panose="02070309020205020404" pitchFamily="49" charset="0"/>
                <a:cs typeface="Courier New" panose="02070309020205020404" pitchFamily="49" charset="0"/>
              </a:rPr>
              <a:t>wa</a:t>
            </a:r>
            <a:r>
              <a:rPr lang="en-US" sz="1300" dirty="0">
                <a:latin typeface="Courier New" panose="02070309020205020404" pitchFamily="49" charset="0"/>
                <a:cs typeface="Courier New" panose="02070309020205020404" pitchFamily="49" charset="0"/>
              </a:rPr>
              <a:t>,  0.0 hi,  </a:t>
            </a:r>
            <a:r>
              <a:rPr lang="en-US" sz="1300" dirty="0">
                <a:solidFill>
                  <a:srgbClr val="FF0000"/>
                </a:solidFill>
                <a:latin typeface="Courier New" panose="02070309020205020404" pitchFamily="49" charset="0"/>
                <a:cs typeface="Courier New" panose="02070309020205020404" pitchFamily="49" charset="0"/>
              </a:rPr>
              <a:t>0.0 </a:t>
            </a:r>
            <a:r>
              <a:rPr lang="en-US" sz="1300" dirty="0" err="1">
                <a:solidFill>
                  <a:srgbClr val="FF0000"/>
                </a:solidFill>
                <a:latin typeface="Courier New" panose="02070309020205020404" pitchFamily="49" charset="0"/>
                <a:cs typeface="Courier New" panose="02070309020205020404" pitchFamily="49" charset="0"/>
              </a:rPr>
              <a:t>si</a:t>
            </a:r>
            <a:r>
              <a:rPr lang="en-US" sz="1300" dirty="0">
                <a:latin typeface="Courier New" panose="02070309020205020404" pitchFamily="49" charset="0"/>
                <a:cs typeface="Courier New" panose="02070309020205020404" pitchFamily="49" charset="0"/>
              </a:rPr>
              <a:t>,  0.0 </a:t>
            </a:r>
            <a:r>
              <a:rPr lang="en-US" sz="1300" dirty="0" err="1">
                <a:latin typeface="Courier New" panose="02070309020205020404" pitchFamily="49" charset="0"/>
                <a:cs typeface="Courier New" panose="02070309020205020404" pitchFamily="49" charset="0"/>
              </a:rPr>
              <a:t>st</a:t>
            </a:r>
            <a:endParaRPr lang="en-US" sz="1300" dirty="0">
              <a:latin typeface="Courier New" panose="02070309020205020404" pitchFamily="49" charset="0"/>
              <a:cs typeface="Courier New" panose="02070309020205020404" pitchFamily="49" charset="0"/>
            </a:endParaRPr>
          </a:p>
          <a:p>
            <a:pPr marL="0" indent="0">
              <a:spcBef>
                <a:spcPts val="0"/>
              </a:spcBef>
              <a:buNone/>
            </a:pPr>
            <a:r>
              <a:rPr lang="en-US" sz="1300" dirty="0" err="1">
                <a:latin typeface="Courier New" panose="02070309020205020404" pitchFamily="49" charset="0"/>
                <a:cs typeface="Courier New" panose="02070309020205020404" pitchFamily="49" charset="0"/>
              </a:rPr>
              <a:t>MiB</a:t>
            </a:r>
            <a:r>
              <a:rPr lang="en-US" sz="1300" dirty="0">
                <a:latin typeface="Courier New" panose="02070309020205020404" pitchFamily="49" charset="0"/>
                <a:cs typeface="Courier New" panose="02070309020205020404" pitchFamily="49" charset="0"/>
              </a:rPr>
              <a:t> Mem :  16041.5 total,   9923.0 free,    657.5 used,   5461.0 buff/cache</a:t>
            </a:r>
          </a:p>
          <a:p>
            <a:pPr marL="0" indent="0">
              <a:spcBef>
                <a:spcPts val="0"/>
              </a:spcBef>
              <a:buNone/>
            </a:pPr>
            <a:r>
              <a:rPr lang="en-US" sz="1300" dirty="0" err="1">
                <a:latin typeface="Courier New" panose="02070309020205020404" pitchFamily="49" charset="0"/>
                <a:cs typeface="Courier New" panose="02070309020205020404" pitchFamily="49" charset="0"/>
              </a:rPr>
              <a:t>MiB</a:t>
            </a:r>
            <a:r>
              <a:rPr lang="en-US" sz="1300" dirty="0">
                <a:latin typeface="Courier New" panose="02070309020205020404" pitchFamily="49" charset="0"/>
                <a:cs typeface="Courier New" panose="02070309020205020404" pitchFamily="49" charset="0"/>
              </a:rPr>
              <a:t> Swap:      0.0 total,      0.0 free,      0.0 used.  13784.1 avail Mem</a:t>
            </a:r>
          </a:p>
          <a:p>
            <a:pPr marL="0" indent="0">
              <a:spcBef>
                <a:spcPts val="0"/>
              </a:spcBef>
              <a:buNone/>
            </a:pPr>
            <a:endParaRPr lang="en-US" sz="1300" dirty="0">
              <a:latin typeface="Courier New" panose="02070309020205020404" pitchFamily="49" charset="0"/>
              <a:cs typeface="Courier New" panose="02070309020205020404" pitchFamily="49" charset="0"/>
            </a:endParaRPr>
          </a:p>
          <a:p>
            <a:pPr marL="0" indent="0">
              <a:spcBef>
                <a:spcPts val="0"/>
              </a:spcBef>
              <a:buNone/>
            </a:pPr>
            <a:r>
              <a:rPr lang="en-US" dirty="0">
                <a:cs typeface="Courier New" panose="02070309020205020404" pitchFamily="49" charset="0"/>
              </a:rPr>
              <a:t>IPVS routing happens in kernel of BGP-tier machine. System Idle percentage (id) and Software Interrupts percentage (</a:t>
            </a:r>
            <a:r>
              <a:rPr lang="en-US" dirty="0" err="1">
                <a:cs typeface="Courier New" panose="02070309020205020404" pitchFamily="49" charset="0"/>
              </a:rPr>
              <a:t>si</a:t>
            </a:r>
            <a:r>
              <a:rPr lang="en-US" dirty="0">
                <a:cs typeface="Courier New" panose="02070309020205020404" pitchFamily="49" charset="0"/>
              </a:rPr>
              <a:t>) are really the only load symptoms. Nothing happens in a user land process. Ridiculously overloaded BGP tier machines might end up with 60% System Idle.</a:t>
            </a:r>
          </a:p>
        </p:txBody>
      </p:sp>
    </p:spTree>
    <p:extLst>
      <p:ext uri="{BB962C8B-B14F-4D97-AF65-F5344CB8AC3E}">
        <p14:creationId xmlns:p14="http://schemas.microsoft.com/office/powerpoint/2010/main" val="11547408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6F6A3F-BE02-834E-804A-DA6B80BB2922}"/>
              </a:ext>
            </a:extLst>
          </p:cNvPr>
          <p:cNvSpPr>
            <a:spLocks noGrp="1"/>
          </p:cNvSpPr>
          <p:nvPr>
            <p:ph type="title"/>
          </p:nvPr>
        </p:nvSpPr>
        <p:spPr/>
        <p:txBody>
          <a:bodyPr/>
          <a:lstStyle/>
          <a:p>
            <a:r>
              <a:rPr lang="en-US" dirty="0" err="1"/>
              <a:t>Gobgpd</a:t>
            </a:r>
            <a:r>
              <a:rPr lang="en-US" dirty="0"/>
              <a:t> control in a nutshell</a:t>
            </a:r>
          </a:p>
        </p:txBody>
      </p:sp>
      <p:sp>
        <p:nvSpPr>
          <p:cNvPr id="3" name="Content Placeholder 2">
            <a:extLst>
              <a:ext uri="{FF2B5EF4-FFF2-40B4-BE49-F238E27FC236}">
                <a16:creationId xmlns:a16="http://schemas.microsoft.com/office/drawing/2014/main" id="{6E79EAE8-34CD-DC4F-861D-A1A4C083AE22}"/>
              </a:ext>
            </a:extLst>
          </p:cNvPr>
          <p:cNvSpPr>
            <a:spLocks noGrp="1"/>
          </p:cNvSpPr>
          <p:nvPr>
            <p:ph idx="1"/>
          </p:nvPr>
        </p:nvSpPr>
        <p:spPr>
          <a:xfrm>
            <a:off x="437322" y="2603500"/>
            <a:ext cx="11082130" cy="3416300"/>
          </a:xfrm>
        </p:spPr>
        <p:txBody>
          <a:bodyPr>
            <a:normAutofit fontScale="92500" lnSpcReduction="10000"/>
          </a:bodyPr>
          <a:lstStyle/>
          <a:p>
            <a:r>
              <a:rPr lang="en-US" dirty="0" err="1"/>
              <a:t>gobgpd</a:t>
            </a:r>
            <a:r>
              <a:rPr lang="en-US" dirty="0"/>
              <a:t> process runs in a </a:t>
            </a:r>
            <a:r>
              <a:rPr lang="en-US" dirty="0" err="1"/>
              <a:t>rkt</a:t>
            </a:r>
            <a:r>
              <a:rPr lang="en-US" dirty="0"/>
              <a:t> pod started by </a:t>
            </a:r>
            <a:r>
              <a:rPr lang="en-US" dirty="0" err="1"/>
              <a:t>systemd</a:t>
            </a:r>
            <a:endParaRPr lang="en-US" dirty="0"/>
          </a:p>
          <a:p>
            <a:r>
              <a:rPr lang="en-US" dirty="0" err="1">
                <a:latin typeface="Courier New" panose="02070309020205020404" pitchFamily="49" charset="0"/>
                <a:cs typeface="Courier New" panose="02070309020205020404" pitchFamily="49" charset="0"/>
              </a:rPr>
              <a:t>sudo</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rkt</a:t>
            </a:r>
            <a:r>
              <a:rPr lang="en-US" dirty="0">
                <a:latin typeface="Courier New" panose="02070309020205020404" pitchFamily="49" charset="0"/>
                <a:cs typeface="Courier New" panose="02070309020205020404" pitchFamily="49" charset="0"/>
              </a:rPr>
              <a:t> list</a:t>
            </a:r>
          </a:p>
          <a:p>
            <a:pPr marL="0" indent="0">
              <a:spcBef>
                <a:spcPts val="0"/>
              </a:spcBef>
              <a:buNone/>
            </a:pPr>
            <a:r>
              <a:rPr lang="en-US" sz="1300" dirty="0">
                <a:latin typeface="Courier New" panose="02070309020205020404" pitchFamily="49" charset="0"/>
                <a:cs typeface="Courier New" panose="02070309020205020404" pitchFamily="49" charset="0"/>
              </a:rPr>
              <a:t>UUID		APP			  IMAGE NAME				              STATE	CREATED		 STARTED</a:t>
            </a:r>
          </a:p>
          <a:p>
            <a:pPr marL="0" indent="0">
              <a:spcBef>
                <a:spcPts val="0"/>
              </a:spcBef>
              <a:buNone/>
            </a:pPr>
            <a:r>
              <a:rPr lang="en-US" sz="1300" dirty="0">
                <a:latin typeface="Courier New" panose="02070309020205020404" pitchFamily="49" charset="0"/>
                <a:cs typeface="Courier New" panose="02070309020205020404" pitchFamily="49" charset="0"/>
              </a:rPr>
              <a:t>a7c3d3da	ravel-director  </a:t>
            </a:r>
            <a:r>
              <a:rPr lang="en-US" sz="1300" dirty="0" err="1">
                <a:latin typeface="Courier New" panose="02070309020205020404" pitchFamily="49" charset="0"/>
                <a:cs typeface="Courier New" panose="02070309020205020404" pitchFamily="49" charset="0"/>
              </a:rPr>
              <a:t>registry.vipertv.net</a:t>
            </a:r>
            <a:r>
              <a:rPr lang="en-US" sz="1300" dirty="0">
                <a:latin typeface="Courier New" panose="02070309020205020404" pitchFamily="49" charset="0"/>
                <a:cs typeface="Courier New" panose="02070309020205020404" pitchFamily="49" charset="0"/>
              </a:rPr>
              <a:t>/viper/ravel:2.3.7	running	1 week ago	 1 week ago</a:t>
            </a:r>
          </a:p>
          <a:p>
            <a:pPr marL="0" indent="0">
              <a:spcBef>
                <a:spcPts val="0"/>
              </a:spcBef>
              <a:buNone/>
            </a:pPr>
            <a:r>
              <a:rPr lang="en-US" sz="1300" dirty="0">
                <a:solidFill>
                  <a:srgbClr val="FF0000"/>
                </a:solidFill>
                <a:latin typeface="Courier New" panose="02070309020205020404" pitchFamily="49" charset="0"/>
                <a:cs typeface="Courier New" panose="02070309020205020404" pitchFamily="49" charset="0"/>
              </a:rPr>
              <a:t>ee357b73</a:t>
            </a:r>
            <a:r>
              <a:rPr lang="en-US" sz="1300" dirty="0">
                <a:latin typeface="Courier New" panose="02070309020205020404" pitchFamily="49" charset="0"/>
                <a:cs typeface="Courier New" panose="02070309020205020404" pitchFamily="49" charset="0"/>
              </a:rPr>
              <a:t>	</a:t>
            </a:r>
            <a:r>
              <a:rPr lang="en-US" sz="1300" dirty="0" err="1">
                <a:latin typeface="Courier New" panose="02070309020205020404" pitchFamily="49" charset="0"/>
                <a:cs typeface="Courier New" panose="02070309020205020404" pitchFamily="49" charset="0"/>
              </a:rPr>
              <a:t>gobgpd</a:t>
            </a:r>
            <a:r>
              <a:rPr lang="en-US" sz="1300" dirty="0">
                <a:latin typeface="Courier New" panose="02070309020205020404" pitchFamily="49" charset="0"/>
                <a:cs typeface="Courier New" panose="02070309020205020404" pitchFamily="49" charset="0"/>
              </a:rPr>
              <a:t>          </a:t>
            </a:r>
            <a:r>
              <a:rPr lang="en-US" sz="1300" dirty="0" err="1">
                <a:latin typeface="Courier New" panose="02070309020205020404" pitchFamily="49" charset="0"/>
                <a:cs typeface="Courier New" panose="02070309020205020404" pitchFamily="49" charset="0"/>
              </a:rPr>
              <a:t>registry.vipertv.net</a:t>
            </a:r>
            <a:r>
              <a:rPr lang="en-US" sz="1300" dirty="0">
                <a:latin typeface="Courier New" panose="02070309020205020404" pitchFamily="49" charset="0"/>
                <a:cs typeface="Courier New" panose="02070309020205020404" pitchFamily="49" charset="0"/>
              </a:rPr>
              <a:t>/viper/gobgpd:1.0.0	running	55 minutes ago 55 minutes ago</a:t>
            </a:r>
          </a:p>
          <a:p>
            <a:pPr marL="0" indent="0">
              <a:spcBef>
                <a:spcPts val="0"/>
              </a:spcBef>
              <a:buNone/>
            </a:pPr>
            <a:endParaRPr lang="en-US" sz="1300" dirty="0">
              <a:latin typeface="Courier New" panose="02070309020205020404" pitchFamily="49" charset="0"/>
              <a:cs typeface="Courier New" panose="02070309020205020404" pitchFamily="49" charset="0"/>
            </a:endParaRPr>
          </a:p>
          <a:p>
            <a:pPr>
              <a:spcBef>
                <a:spcPts val="0"/>
              </a:spcBef>
            </a:pPr>
            <a:r>
              <a:rPr lang="en-US" dirty="0" err="1">
                <a:latin typeface="Courier New" panose="02070309020205020404" pitchFamily="49" charset="0"/>
                <a:cs typeface="Courier New" panose="02070309020205020404" pitchFamily="49" charset="0"/>
              </a:rPr>
              <a:t>sudo</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rkt</a:t>
            </a:r>
            <a:r>
              <a:rPr lang="en-US" dirty="0">
                <a:latin typeface="Courier New" panose="02070309020205020404" pitchFamily="49" charset="0"/>
                <a:cs typeface="Courier New" panose="02070309020205020404" pitchFamily="49" charset="0"/>
              </a:rPr>
              <a:t> enter </a:t>
            </a:r>
            <a:r>
              <a:rPr lang="en-US" dirty="0">
                <a:solidFill>
                  <a:srgbClr val="FF0000"/>
                </a:solidFill>
                <a:latin typeface="Courier New" panose="02070309020205020404" pitchFamily="49" charset="0"/>
                <a:cs typeface="Courier New" panose="02070309020205020404" pitchFamily="49" charset="0"/>
              </a:rPr>
              <a:t>ee357b73</a:t>
            </a:r>
            <a:r>
              <a:rPr lang="en-US" dirty="0">
                <a:latin typeface="Courier New" panose="02070309020205020404" pitchFamily="49" charset="0"/>
                <a:cs typeface="Courier New" panose="02070309020205020404" pitchFamily="49" charset="0"/>
              </a:rPr>
              <a:t> /bin/</a:t>
            </a:r>
            <a:r>
              <a:rPr lang="en-US" dirty="0" err="1">
                <a:latin typeface="Courier New" panose="02070309020205020404" pitchFamily="49" charset="0"/>
                <a:cs typeface="Courier New" panose="02070309020205020404" pitchFamily="49" charset="0"/>
              </a:rPr>
              <a:t>sh</a:t>
            </a:r>
            <a:endParaRPr lang="en-US" dirty="0">
              <a:latin typeface="Courier New" panose="02070309020205020404" pitchFamily="49" charset="0"/>
              <a:cs typeface="Courier New" panose="02070309020205020404" pitchFamily="49" charset="0"/>
            </a:endParaRPr>
          </a:p>
          <a:p>
            <a:pPr>
              <a:spcBef>
                <a:spcPts val="0"/>
              </a:spcBef>
              <a:buFont typeface="Arial" panose="020B0604020202020204" pitchFamily="34" charset="0"/>
              <a:buChar char="•"/>
            </a:pPr>
            <a:r>
              <a:rPr lang="en-US" dirty="0" err="1">
                <a:latin typeface="Courier New" panose="02070309020205020404" pitchFamily="49" charset="0"/>
                <a:cs typeface="Courier New" panose="02070309020205020404" pitchFamily="49" charset="0"/>
              </a:rPr>
              <a:t>gobgp</a:t>
            </a:r>
            <a:r>
              <a:rPr lang="en-US" dirty="0">
                <a:latin typeface="Courier New" panose="02070309020205020404" pitchFamily="49" charset="0"/>
                <a:cs typeface="Courier New" panose="02070309020205020404" pitchFamily="49" charset="0"/>
              </a:rPr>
              <a:t> neighbor          # list “peers”, a.k.a. top-of-rack routers</a:t>
            </a:r>
          </a:p>
          <a:p>
            <a:pPr>
              <a:spcBef>
                <a:spcPts val="0"/>
              </a:spcBef>
              <a:buFont typeface="Arial" panose="020B0604020202020204" pitchFamily="34" charset="0"/>
              <a:buChar char="•"/>
            </a:pPr>
            <a:r>
              <a:rPr lang="en-US" dirty="0" err="1">
                <a:latin typeface="Courier New" panose="02070309020205020404" pitchFamily="49" charset="0"/>
                <a:cs typeface="Courier New" panose="02070309020205020404" pitchFamily="49" charset="0"/>
              </a:rPr>
              <a:t>gobgp</a:t>
            </a:r>
            <a:r>
              <a:rPr lang="en-US" dirty="0">
                <a:latin typeface="Courier New" panose="02070309020205020404" pitchFamily="49" charset="0"/>
                <a:cs typeface="Courier New" panose="02070309020205020404" pitchFamily="49" charset="0"/>
              </a:rPr>
              <a:t> neighbor </a:t>
            </a:r>
            <a:r>
              <a:rPr lang="en-US" dirty="0" err="1">
                <a:latin typeface="Courier New" panose="02070309020205020404" pitchFamily="49" charset="0"/>
                <a:cs typeface="Courier New" panose="02070309020205020404" pitchFamily="49" charset="0"/>
              </a:rPr>
              <a:t>a.b.c.d</a:t>
            </a:r>
            <a:r>
              <a:rPr lang="en-US" dirty="0">
                <a:latin typeface="Courier New" panose="02070309020205020404" pitchFamily="49" charset="0"/>
                <a:cs typeface="Courier New" panose="02070309020205020404" pitchFamily="49" charset="0"/>
              </a:rPr>
              <a:t>  # show that peer’s status</a:t>
            </a:r>
          </a:p>
          <a:p>
            <a:pPr>
              <a:spcBef>
                <a:spcPts val="0"/>
              </a:spcBef>
              <a:buFont typeface="Arial" panose="020B0604020202020204" pitchFamily="34" charset="0"/>
              <a:buChar char="•"/>
            </a:pPr>
            <a:r>
              <a:rPr lang="en-US" dirty="0" err="1">
                <a:latin typeface="Courier New" panose="02070309020205020404" pitchFamily="49" charset="0"/>
                <a:cs typeface="Courier New" panose="02070309020205020404" pitchFamily="49" charset="0"/>
              </a:rPr>
              <a:t>gobgp</a:t>
            </a:r>
            <a:r>
              <a:rPr lang="en-US" dirty="0">
                <a:latin typeface="Courier New" panose="02070309020205020404" pitchFamily="49" charset="0"/>
                <a:cs typeface="Courier New" panose="02070309020205020404" pitchFamily="49" charset="0"/>
              </a:rPr>
              <a:t> neighbor </a:t>
            </a:r>
            <a:r>
              <a:rPr lang="en-US" dirty="0" err="1">
                <a:latin typeface="Courier New" panose="02070309020205020404" pitchFamily="49" charset="0"/>
                <a:cs typeface="Courier New" panose="02070309020205020404" pitchFamily="49" charset="0"/>
              </a:rPr>
              <a:t>a.b.c.d</a:t>
            </a:r>
            <a:r>
              <a:rPr lang="en-US" dirty="0">
                <a:latin typeface="Courier New" panose="02070309020205020404" pitchFamily="49" charset="0"/>
                <a:cs typeface="Courier New" panose="02070309020205020404" pitchFamily="49" charset="0"/>
              </a:rPr>
              <a:t> adj-out # show routes that peer knows about</a:t>
            </a:r>
          </a:p>
          <a:p>
            <a:pPr>
              <a:spcBef>
                <a:spcPts val="0"/>
              </a:spcBef>
              <a:buFont typeface="Arial" panose="020B0604020202020204" pitchFamily="34" charset="0"/>
              <a:buChar char="•"/>
            </a:pPr>
            <a:r>
              <a:rPr lang="en-US" dirty="0" err="1">
                <a:latin typeface="Courier New" panose="02070309020205020404" pitchFamily="49" charset="0"/>
                <a:cs typeface="Courier New" panose="02070309020205020404" pitchFamily="49" charset="0"/>
              </a:rPr>
              <a:t>gobgp</a:t>
            </a:r>
            <a:r>
              <a:rPr lang="en-US" dirty="0">
                <a:latin typeface="Courier New" panose="02070309020205020404" pitchFamily="49" charset="0"/>
                <a:cs typeface="Courier New" panose="02070309020205020404" pitchFamily="49" charset="0"/>
              </a:rPr>
              <a:t> global rib -a ipv4 del 10.54.213.148/32  # delete a VIP</a:t>
            </a:r>
          </a:p>
          <a:p>
            <a:pPr>
              <a:spcBef>
                <a:spcPts val="0"/>
              </a:spcBef>
              <a:buFont typeface="Arial" panose="020B0604020202020204" pitchFamily="34" charset="0"/>
              <a:buChar char="•"/>
            </a:pPr>
            <a:r>
              <a:rPr lang="en-US" dirty="0" err="1">
                <a:latin typeface="Courier New" panose="02070309020205020404" pitchFamily="49" charset="0"/>
                <a:cs typeface="Courier New" panose="02070309020205020404" pitchFamily="49" charset="0"/>
              </a:rPr>
              <a:t>gobgp</a:t>
            </a:r>
            <a:r>
              <a:rPr lang="en-US" dirty="0">
                <a:latin typeface="Courier New" panose="02070309020205020404" pitchFamily="49" charset="0"/>
                <a:cs typeface="Courier New" panose="02070309020205020404" pitchFamily="49" charset="0"/>
              </a:rPr>
              <a:t> global rib -a ipv4 add 10.54.213.148/32  # add a VIP</a:t>
            </a:r>
          </a:p>
          <a:p>
            <a:pPr marL="0" indent="0">
              <a:spcBef>
                <a:spcPts val="0"/>
              </a:spcBef>
              <a:buNone/>
            </a:pPr>
            <a:endParaRPr lang="en-US" dirty="0">
              <a:latin typeface="Courier New" panose="02070309020205020404" pitchFamily="49" charset="0"/>
              <a:cs typeface="Courier New" panose="02070309020205020404" pitchFamily="49" charset="0"/>
            </a:endParaRPr>
          </a:p>
          <a:p>
            <a:pPr>
              <a:spcBef>
                <a:spcPts val="0"/>
              </a:spcBef>
            </a:pPr>
            <a:r>
              <a:rPr lang="en-US" dirty="0">
                <a:cs typeface="Courier New" panose="02070309020205020404" pitchFamily="49" charset="0"/>
              </a:rPr>
              <a:t>ravel-director pod also has </a:t>
            </a:r>
            <a:r>
              <a:rPr lang="en-US" dirty="0" err="1">
                <a:cs typeface="Courier New" panose="02070309020205020404" pitchFamily="49" charset="0"/>
              </a:rPr>
              <a:t>gobgp</a:t>
            </a:r>
            <a:r>
              <a:rPr lang="en-US" dirty="0">
                <a:cs typeface="Courier New" panose="02070309020205020404" pitchFamily="49" charset="0"/>
              </a:rPr>
              <a:t> (</a:t>
            </a:r>
            <a:r>
              <a:rPr lang="en-US" dirty="0" err="1">
                <a:cs typeface="Courier New" panose="02070309020205020404" pitchFamily="49" charset="0"/>
              </a:rPr>
              <a:t>gobgpd’s</a:t>
            </a:r>
            <a:r>
              <a:rPr lang="en-US" dirty="0">
                <a:cs typeface="Courier New" panose="02070309020205020404" pitchFamily="49" charset="0"/>
              </a:rPr>
              <a:t>  CLI) in it. Communicates locally, TCP port 50051</a:t>
            </a:r>
          </a:p>
        </p:txBody>
      </p:sp>
    </p:spTree>
    <p:extLst>
      <p:ext uri="{BB962C8B-B14F-4D97-AF65-F5344CB8AC3E}">
        <p14:creationId xmlns:p14="http://schemas.microsoft.com/office/powerpoint/2010/main" val="4353112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430699-5F3F-9B42-B2F4-C336BB027549}"/>
              </a:ext>
            </a:extLst>
          </p:cNvPr>
          <p:cNvSpPr>
            <a:spLocks noGrp="1"/>
          </p:cNvSpPr>
          <p:nvPr>
            <p:ph type="title"/>
          </p:nvPr>
        </p:nvSpPr>
        <p:spPr/>
        <p:txBody>
          <a:bodyPr/>
          <a:lstStyle/>
          <a:p>
            <a:r>
              <a:rPr lang="en-US" dirty="0"/>
              <a:t>Status and Debugging</a:t>
            </a:r>
          </a:p>
        </p:txBody>
      </p:sp>
      <p:sp>
        <p:nvSpPr>
          <p:cNvPr id="3" name="Content Placeholder 2">
            <a:extLst>
              <a:ext uri="{FF2B5EF4-FFF2-40B4-BE49-F238E27FC236}">
                <a16:creationId xmlns:a16="http://schemas.microsoft.com/office/drawing/2014/main" id="{05225D29-4389-0F46-99BD-7DCD7A7F4AC1}"/>
              </a:ext>
            </a:extLst>
          </p:cNvPr>
          <p:cNvSpPr>
            <a:spLocks noGrp="1"/>
          </p:cNvSpPr>
          <p:nvPr>
            <p:ph idx="1"/>
          </p:nvPr>
        </p:nvSpPr>
        <p:spPr/>
        <p:txBody>
          <a:bodyPr/>
          <a:lstStyle/>
          <a:p>
            <a:r>
              <a:rPr lang="en-US" dirty="0"/>
              <a:t>On the BGP-tier machines</a:t>
            </a:r>
          </a:p>
          <a:p>
            <a:pPr>
              <a:buFont typeface="Arial" panose="020B0604020202020204" pitchFamily="34" charset="0"/>
              <a:buChar char="•"/>
            </a:pPr>
            <a:r>
              <a:rPr lang="en-US" dirty="0" err="1">
                <a:latin typeface="Courier New" panose="02070309020205020404" pitchFamily="49" charset="0"/>
                <a:cs typeface="Courier New" panose="02070309020205020404" pitchFamily="49" charset="0"/>
              </a:rPr>
              <a:t>systemctl</a:t>
            </a:r>
            <a:r>
              <a:rPr lang="en-US" dirty="0">
                <a:latin typeface="Courier New" panose="02070309020205020404" pitchFamily="49" charset="0"/>
                <a:cs typeface="Courier New" panose="02070309020205020404" pitchFamily="49" charset="0"/>
              </a:rPr>
              <a:t> status ravel-director    </a:t>
            </a:r>
            <a:r>
              <a:rPr lang="en-US" dirty="0"/>
              <a:t>(or </a:t>
            </a:r>
            <a:r>
              <a:rPr lang="en-US" dirty="0" err="1"/>
              <a:t>gobgpd</a:t>
            </a:r>
            <a:r>
              <a:rPr lang="en-US" dirty="0"/>
              <a:t>)</a:t>
            </a:r>
          </a:p>
          <a:p>
            <a:pPr>
              <a:buFont typeface="Arial" panose="020B0604020202020204" pitchFamily="34" charset="0"/>
              <a:buChar char="•"/>
            </a:pPr>
            <a:r>
              <a:rPr lang="en-US" dirty="0" err="1">
                <a:latin typeface="Courier New" panose="02070309020205020404" pitchFamily="49" charset="0"/>
                <a:cs typeface="Courier New" panose="02070309020205020404" pitchFamily="49" charset="0"/>
              </a:rPr>
              <a:t>journalctl</a:t>
            </a:r>
            <a:r>
              <a:rPr lang="en-US" dirty="0">
                <a:latin typeface="Courier New" panose="02070309020205020404" pitchFamily="49" charset="0"/>
                <a:cs typeface="Courier New" panose="02070309020205020404" pitchFamily="49" charset="0"/>
              </a:rPr>
              <a:t> –f –u ravel-director    </a:t>
            </a:r>
            <a:r>
              <a:rPr lang="en-US" dirty="0"/>
              <a:t>(or </a:t>
            </a:r>
            <a:r>
              <a:rPr lang="en-US" dirty="0" err="1"/>
              <a:t>gobgpd</a:t>
            </a:r>
            <a:r>
              <a:rPr lang="en-US" dirty="0"/>
              <a:t>)</a:t>
            </a:r>
          </a:p>
          <a:p>
            <a:pPr marL="0" indent="0">
              <a:buNone/>
            </a:pPr>
            <a:endParaRPr lang="en-US" dirty="0"/>
          </a:p>
          <a:p>
            <a:pPr marL="0" indent="0">
              <a:buNone/>
            </a:pPr>
            <a:r>
              <a:rPr lang="en-US" dirty="0"/>
              <a:t>IPVS routes packets with </a:t>
            </a:r>
            <a:r>
              <a:rPr lang="en-US" dirty="0" err="1"/>
              <a:t>VIP:port</a:t>
            </a:r>
            <a:r>
              <a:rPr lang="en-US" dirty="0"/>
              <a:t> destination to compute nodes with pods</a:t>
            </a:r>
          </a:p>
          <a:p>
            <a:pPr>
              <a:buFont typeface="Arial" panose="020B0604020202020204" pitchFamily="34" charset="0"/>
              <a:buChar char="•"/>
            </a:pPr>
            <a:r>
              <a:rPr lang="en-US" dirty="0" err="1">
                <a:latin typeface="Courier New" panose="02070309020205020404" pitchFamily="49" charset="0"/>
                <a:cs typeface="Courier New" panose="02070309020205020404" pitchFamily="49" charset="0"/>
              </a:rPr>
              <a:t>ipvsadm</a:t>
            </a:r>
            <a:r>
              <a:rPr lang="en-US" dirty="0">
                <a:latin typeface="Courier New" panose="02070309020205020404" pitchFamily="49" charset="0"/>
                <a:cs typeface="Courier New" panose="02070309020205020404" pitchFamily="49" charset="0"/>
              </a:rPr>
              <a:t>-save –n</a:t>
            </a:r>
            <a:r>
              <a:rPr lang="en-US" dirty="0"/>
              <a:t>                     All the IPVS rules</a:t>
            </a:r>
          </a:p>
          <a:p>
            <a:pPr>
              <a:buFont typeface="Arial" panose="020B0604020202020204" pitchFamily="34" charset="0"/>
              <a:buChar char="•"/>
            </a:pPr>
            <a:r>
              <a:rPr lang="en-US" dirty="0" err="1">
                <a:latin typeface="Courier New" panose="02070309020205020404" pitchFamily="49" charset="0"/>
                <a:cs typeface="Courier New" panose="02070309020205020404" pitchFamily="49" charset="0"/>
              </a:rPr>
              <a:t>ipvsadm</a:t>
            </a:r>
            <a:r>
              <a:rPr lang="en-US" dirty="0">
                <a:latin typeface="Courier New" panose="02070309020205020404" pitchFamily="49" charset="0"/>
                <a:cs typeface="Courier New" panose="02070309020205020404" pitchFamily="49" charset="0"/>
              </a:rPr>
              <a:t> -L -n –c         </a:t>
            </a:r>
            <a:r>
              <a:rPr lang="en-US" dirty="0"/>
              <a:t>Current IPVS connections</a:t>
            </a:r>
          </a:p>
          <a:p>
            <a:pPr>
              <a:buFont typeface="Arial" panose="020B0604020202020204" pitchFamily="34" charset="0"/>
              <a:buChar char="•"/>
            </a:pPr>
            <a:r>
              <a:rPr lang="en-US" dirty="0" err="1">
                <a:latin typeface="Courier New" panose="02070309020205020404" pitchFamily="49" charset="0"/>
                <a:cs typeface="Courier New" panose="02070309020205020404" pitchFamily="49" charset="0"/>
              </a:rPr>
              <a:t>ipvsadm</a:t>
            </a:r>
            <a:r>
              <a:rPr lang="en-US" dirty="0">
                <a:latin typeface="Courier New" panose="02070309020205020404" pitchFamily="49" charset="0"/>
                <a:cs typeface="Courier New" panose="02070309020205020404" pitchFamily="49" charset="0"/>
              </a:rPr>
              <a:t> -</a:t>
            </a:r>
            <a:r>
              <a:rPr lang="en-US">
                <a:latin typeface="Courier New" panose="02070309020205020404" pitchFamily="49" charset="0"/>
                <a:cs typeface="Courier New" panose="02070309020205020404" pitchFamily="49" charset="0"/>
              </a:rPr>
              <a:t>l –-timeout     </a:t>
            </a:r>
            <a:r>
              <a:rPr lang="en-US" dirty="0"/>
              <a:t>Timeout specific to IPVS connections</a:t>
            </a:r>
          </a:p>
        </p:txBody>
      </p:sp>
    </p:spTree>
    <p:extLst>
      <p:ext uri="{BB962C8B-B14F-4D97-AF65-F5344CB8AC3E}">
        <p14:creationId xmlns:p14="http://schemas.microsoft.com/office/powerpoint/2010/main" val="40602875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7AE08-DFA9-C04C-9F3C-C7A95B9840CC}"/>
              </a:ext>
            </a:extLst>
          </p:cNvPr>
          <p:cNvSpPr>
            <a:spLocks noGrp="1"/>
          </p:cNvSpPr>
          <p:nvPr>
            <p:ph type="title"/>
          </p:nvPr>
        </p:nvSpPr>
        <p:spPr/>
        <p:txBody>
          <a:bodyPr/>
          <a:lstStyle/>
          <a:p>
            <a:r>
              <a:rPr lang="en-US" dirty="0"/>
              <a:t>Status and Debugging</a:t>
            </a:r>
          </a:p>
        </p:txBody>
      </p:sp>
      <p:sp>
        <p:nvSpPr>
          <p:cNvPr id="3" name="Content Placeholder 2">
            <a:extLst>
              <a:ext uri="{FF2B5EF4-FFF2-40B4-BE49-F238E27FC236}">
                <a16:creationId xmlns:a16="http://schemas.microsoft.com/office/drawing/2014/main" id="{EFA87FD5-D994-1E4A-A18B-A15044C7F856}"/>
              </a:ext>
            </a:extLst>
          </p:cNvPr>
          <p:cNvSpPr>
            <a:spLocks noGrp="1"/>
          </p:cNvSpPr>
          <p:nvPr>
            <p:ph idx="1"/>
          </p:nvPr>
        </p:nvSpPr>
        <p:spPr/>
        <p:txBody>
          <a:bodyPr>
            <a:normAutofit fontScale="92500" lnSpcReduction="10000"/>
          </a:bodyPr>
          <a:lstStyle/>
          <a:p>
            <a:r>
              <a:rPr lang="en-US" dirty="0"/>
              <a:t>Watch in-use sockets on BGP-tier machine:</a:t>
            </a:r>
          </a:p>
          <a:p>
            <a:pPr marL="0" indent="0">
              <a:buNone/>
            </a:pPr>
            <a:r>
              <a:rPr lang="en-US" sz="1200" dirty="0">
                <a:latin typeface="Courier New" panose="02070309020205020404" pitchFamily="49" charset="0"/>
                <a:cs typeface="Courier New" panose="02070309020205020404" pitchFamily="49" charset="0"/>
              </a:rPr>
              <a:t>watch "cat /proc/net/</a:t>
            </a:r>
            <a:r>
              <a:rPr lang="en-US" sz="1200" dirty="0" err="1">
                <a:latin typeface="Courier New" panose="02070309020205020404" pitchFamily="49" charset="0"/>
                <a:cs typeface="Courier New" panose="02070309020205020404" pitchFamily="49" charset="0"/>
              </a:rPr>
              <a:t>ip_vs_conn</a:t>
            </a:r>
            <a:r>
              <a:rPr lang="en-US" sz="1200" dirty="0">
                <a:latin typeface="Courier New" panose="02070309020205020404" pitchFamily="49" charset="0"/>
                <a:cs typeface="Courier New" panose="02070309020205020404" pitchFamily="49" charset="0"/>
              </a:rPr>
              <a:t> | </a:t>
            </a:r>
            <a:r>
              <a:rPr lang="en-US" sz="1200" dirty="0" err="1">
                <a:latin typeface="Courier New" panose="02070309020205020404" pitchFamily="49" charset="0"/>
                <a:cs typeface="Courier New" panose="02070309020205020404" pitchFamily="49" charset="0"/>
              </a:rPr>
              <a:t>awk</a:t>
            </a:r>
            <a:r>
              <a:rPr lang="en-US" sz="1200" dirty="0">
                <a:latin typeface="Courier New" panose="02070309020205020404" pitchFamily="49" charset="0"/>
                <a:cs typeface="Courier New" panose="02070309020205020404" pitchFamily="49" charset="0"/>
              </a:rPr>
              <a:t> 'NR&gt;1{print \$8}' | sort | </a:t>
            </a:r>
            <a:r>
              <a:rPr lang="en-US" sz="1200" dirty="0" err="1">
                <a:latin typeface="Courier New" panose="02070309020205020404" pitchFamily="49" charset="0"/>
                <a:cs typeface="Courier New" panose="02070309020205020404" pitchFamily="49" charset="0"/>
              </a:rPr>
              <a:t>uniq</a:t>
            </a:r>
            <a:r>
              <a:rPr lang="en-US" sz="1200" dirty="0">
                <a:latin typeface="Courier New" panose="02070309020205020404" pitchFamily="49" charset="0"/>
                <a:cs typeface="Courier New" panose="02070309020205020404" pitchFamily="49" charset="0"/>
              </a:rPr>
              <a:t> -c | sort -k2.1”</a:t>
            </a:r>
          </a:p>
          <a:p>
            <a:pPr marL="0" indent="0">
              <a:buNone/>
            </a:pPr>
            <a:r>
              <a:rPr lang="en-US" dirty="0">
                <a:cs typeface="Courier New" panose="02070309020205020404" pitchFamily="49" charset="0"/>
              </a:rPr>
              <a:t>BGP tier machines see only packets from client, to a server pod.</a:t>
            </a:r>
          </a:p>
          <a:p>
            <a:pPr marL="0" indent="0">
              <a:buNone/>
            </a:pPr>
            <a:r>
              <a:rPr lang="en-US" dirty="0">
                <a:cs typeface="Courier New" panose="02070309020205020404" pitchFamily="49" charset="0"/>
              </a:rPr>
              <a:t>Sockets can pile up in FIN_WAIT status: BGP tier machine sees FIN, ACK from clients only.</a:t>
            </a:r>
          </a:p>
          <a:p>
            <a:pPr marL="0" indent="0">
              <a:buNone/>
            </a:pPr>
            <a:r>
              <a:rPr lang="en-US" dirty="0">
                <a:cs typeface="Courier New" panose="02070309020205020404" pitchFamily="49" charset="0"/>
              </a:rPr>
              <a:t>IPVS routes packets based on source </a:t>
            </a:r>
            <a:r>
              <a:rPr lang="en-US" dirty="0" err="1">
                <a:cs typeface="Courier New" panose="02070309020205020404" pitchFamily="49" charset="0"/>
              </a:rPr>
              <a:t>IP:port</a:t>
            </a:r>
            <a:r>
              <a:rPr lang="en-US" dirty="0">
                <a:cs typeface="Courier New" panose="02070309020205020404" pitchFamily="49" charset="0"/>
              </a:rPr>
              <a:t>, destination </a:t>
            </a:r>
            <a:r>
              <a:rPr lang="en-US" dirty="0" err="1">
                <a:cs typeface="Courier New" panose="02070309020205020404" pitchFamily="49" charset="0"/>
              </a:rPr>
              <a:t>IP:port</a:t>
            </a:r>
            <a:r>
              <a:rPr lang="en-US" dirty="0">
                <a:cs typeface="Courier New" panose="02070309020205020404" pitchFamily="49" charset="0"/>
              </a:rPr>
              <a:t>, protocol 5-tuple, it does not use ephemeral ports.</a:t>
            </a:r>
          </a:p>
          <a:p>
            <a:r>
              <a:rPr lang="en-US" dirty="0">
                <a:cs typeface="Courier New" panose="02070309020205020404" pitchFamily="49" charset="0"/>
              </a:rPr>
              <a:t>IPVS Timeouts, entirely separate from ordinary TCP timeouts</a:t>
            </a:r>
          </a:p>
          <a:p>
            <a:pPr>
              <a:buFont typeface="Arial" panose="020B0604020202020204" pitchFamily="34" charset="0"/>
              <a:buChar char="•"/>
            </a:pPr>
            <a:r>
              <a:rPr lang="en-US" sz="1200" dirty="0" err="1">
                <a:latin typeface="Courier New" panose="02070309020205020404" pitchFamily="49" charset="0"/>
                <a:cs typeface="Courier New" panose="02070309020205020404" pitchFamily="49" charset="0"/>
              </a:rPr>
              <a:t>ipvsadm</a:t>
            </a:r>
            <a:r>
              <a:rPr lang="en-US" sz="1200" dirty="0">
                <a:latin typeface="Courier New" panose="02070309020205020404" pitchFamily="49" charset="0"/>
                <a:cs typeface="Courier New" panose="02070309020205020404" pitchFamily="49" charset="0"/>
              </a:rPr>
              <a:t> -l –timeout</a:t>
            </a:r>
          </a:p>
          <a:p>
            <a:pPr>
              <a:buFont typeface="Arial" panose="020B0604020202020204" pitchFamily="34" charset="0"/>
              <a:buChar char="•"/>
            </a:pPr>
            <a:r>
              <a:rPr lang="en-US" sz="1200" dirty="0" err="1">
                <a:latin typeface="Courier New" panose="02070309020205020404" pitchFamily="49" charset="0"/>
                <a:cs typeface="Courier New" panose="02070309020205020404" pitchFamily="49" charset="0"/>
              </a:rPr>
              <a:t>ipvsadm</a:t>
            </a:r>
            <a:r>
              <a:rPr lang="en-US" sz="1200" dirty="0">
                <a:latin typeface="Courier New" panose="02070309020205020404" pitchFamily="49" charset="0"/>
                <a:cs typeface="Courier New" panose="02070309020205020404" pitchFamily="49" charset="0"/>
              </a:rPr>
              <a:t> –set ”900 10 300”  # Lowering </a:t>
            </a:r>
            <a:r>
              <a:rPr lang="en-US" sz="1200" dirty="0" err="1">
                <a:latin typeface="Courier New" panose="02070309020205020404" pitchFamily="49" charset="0"/>
                <a:cs typeface="Courier New" panose="02070309020205020404" pitchFamily="49" charset="0"/>
              </a:rPr>
              <a:t>tcpfin</a:t>
            </a:r>
            <a:r>
              <a:rPr lang="en-US" sz="1200" dirty="0">
                <a:latin typeface="Courier New" panose="02070309020205020404" pitchFamily="49" charset="0"/>
                <a:cs typeface="Courier New" panose="02070309020205020404" pitchFamily="49" charset="0"/>
              </a:rPr>
              <a:t> can lower number of FIN_WAIT sockets</a:t>
            </a:r>
          </a:p>
          <a:p>
            <a:pPr>
              <a:buFont typeface="Arial" panose="020B0604020202020204" pitchFamily="34" charset="0"/>
              <a:buChar char="•"/>
            </a:pPr>
            <a:r>
              <a:rPr lang="en-US" sz="1300" dirty="0">
                <a:cs typeface="Courier New" panose="02070309020205020404" pitchFamily="49" charset="0"/>
              </a:rPr>
              <a:t>Probably not worth doing, but you never know.</a:t>
            </a:r>
          </a:p>
        </p:txBody>
      </p:sp>
    </p:spTree>
    <p:extLst>
      <p:ext uri="{BB962C8B-B14F-4D97-AF65-F5344CB8AC3E}">
        <p14:creationId xmlns:p14="http://schemas.microsoft.com/office/powerpoint/2010/main" val="298742166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1182</TotalTime>
  <Words>756</Words>
  <Application>Microsoft Macintosh PowerPoint</Application>
  <PresentationFormat>Widescreen</PresentationFormat>
  <Paragraphs>61</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Century Gothic</vt:lpstr>
      <vt:lpstr>Courier New</vt:lpstr>
      <vt:lpstr>Wingdings 3</vt:lpstr>
      <vt:lpstr>Ion Boardroom</vt:lpstr>
      <vt:lpstr>BGP Load Balancer</vt:lpstr>
      <vt:lpstr>The Old Load Balancer</vt:lpstr>
      <vt:lpstr>The New Load Balancer</vt:lpstr>
      <vt:lpstr>New Load Balancer is Better</vt:lpstr>
      <vt:lpstr>What to look for: BGP Tier machines</vt:lpstr>
      <vt:lpstr>How to see IPVS routing in action</vt:lpstr>
      <vt:lpstr>Gobgpd control in a nutshell</vt:lpstr>
      <vt:lpstr>Status and Debugging</vt:lpstr>
      <vt:lpstr>Status and Debugging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BGP Load Balancer</dc:title>
  <dc:creator>Ediger, Bruce (Contractor)</dc:creator>
  <cp:lastModifiedBy>Ediger, Bruce (Contractor)</cp:lastModifiedBy>
  <cp:revision>15</cp:revision>
  <dcterms:created xsi:type="dcterms:W3CDTF">2019-09-25T21:32:18Z</dcterms:created>
  <dcterms:modified xsi:type="dcterms:W3CDTF">2019-10-11T17:00:54Z</dcterms:modified>
</cp:coreProperties>
</file>