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9/27/19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9/27/19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9/27/19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me_vip:7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rdei-load-balancer@green-786-172.27.223.0_24.servi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28B0A-5510-DA45-9EF0-4A963F4B5950}"/>
              </a:ext>
            </a:extLst>
          </p:cNvPr>
          <p:cNvSpPr>
            <a:spLocks noGrp="1"/>
          </p:cNvSpPr>
          <p:nvPr>
            <p:ph type="ctrTitle"/>
          </p:nvPr>
        </p:nvSpPr>
        <p:spPr/>
        <p:txBody>
          <a:bodyPr/>
          <a:lstStyle/>
          <a:p>
            <a:r>
              <a:rPr lang="en-US" dirty="0"/>
              <a:t>Migrate Load Balancers</a:t>
            </a:r>
          </a:p>
        </p:txBody>
      </p:sp>
      <p:sp>
        <p:nvSpPr>
          <p:cNvPr id="3" name="Subtitle 2">
            <a:extLst>
              <a:ext uri="{FF2B5EF4-FFF2-40B4-BE49-F238E27FC236}">
                <a16:creationId xmlns:a16="http://schemas.microsoft.com/office/drawing/2014/main" id="{1DB1878A-7711-1046-9E08-DA40BB9FD551}"/>
              </a:ext>
            </a:extLst>
          </p:cNvPr>
          <p:cNvSpPr>
            <a:spLocks noGrp="1"/>
          </p:cNvSpPr>
          <p:nvPr>
            <p:ph type="subTitle" idx="1"/>
          </p:nvPr>
        </p:nvSpPr>
        <p:spPr/>
        <p:txBody>
          <a:bodyPr/>
          <a:lstStyle/>
          <a:p>
            <a:r>
              <a:rPr lang="en-US" dirty="0"/>
              <a:t>Anyone can Load Balance</a:t>
            </a:r>
          </a:p>
        </p:txBody>
      </p:sp>
    </p:spTree>
    <p:extLst>
      <p:ext uri="{BB962C8B-B14F-4D97-AF65-F5344CB8AC3E}">
        <p14:creationId xmlns:p14="http://schemas.microsoft.com/office/powerpoint/2010/main" val="23883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40CF-D5DE-AF4E-8FC1-2BE320409136}"/>
              </a:ext>
            </a:extLst>
          </p:cNvPr>
          <p:cNvSpPr>
            <a:spLocks noGrp="1"/>
          </p:cNvSpPr>
          <p:nvPr>
            <p:ph type="title"/>
          </p:nvPr>
        </p:nvSpPr>
        <p:spPr/>
        <p:txBody>
          <a:bodyPr/>
          <a:lstStyle/>
          <a:p>
            <a:r>
              <a:rPr lang="en-US" dirty="0"/>
              <a:t>Preparation</a:t>
            </a:r>
          </a:p>
        </p:txBody>
      </p:sp>
      <p:sp>
        <p:nvSpPr>
          <p:cNvPr id="3" name="Content Placeholder 2">
            <a:extLst>
              <a:ext uri="{FF2B5EF4-FFF2-40B4-BE49-F238E27FC236}">
                <a16:creationId xmlns:a16="http://schemas.microsoft.com/office/drawing/2014/main" id="{7C1D90E6-0ABB-F840-BDE0-234333CAC850}"/>
              </a:ext>
            </a:extLst>
          </p:cNvPr>
          <p:cNvSpPr>
            <a:spLocks noGrp="1"/>
          </p:cNvSpPr>
          <p:nvPr>
            <p:ph idx="1"/>
          </p:nvPr>
        </p:nvSpPr>
        <p:spPr/>
        <p:txBody>
          <a:bodyPr>
            <a:normAutofit/>
          </a:bodyPr>
          <a:lstStyle/>
          <a:p>
            <a:r>
              <a:rPr lang="en-US" dirty="0"/>
              <a:t>At least 2 compute nodes will get changed to BGP-tier machines</a:t>
            </a:r>
          </a:p>
          <a:p>
            <a:r>
              <a:rPr lang="en-US" dirty="0"/>
              <a:t>Choose them, rewrite the vaquero site files.</a:t>
            </a:r>
            <a:br>
              <a:rPr lang="en-US" dirty="0"/>
            </a:br>
            <a:r>
              <a:rPr lang="en-US" dirty="0"/>
              <a:t>See: </a:t>
            </a:r>
            <a:r>
              <a:rPr lang="en-US" sz="1200" dirty="0">
                <a:latin typeface="Courier New" panose="02070309020205020404" pitchFamily="49" charset="0"/>
                <a:cs typeface="Courier New" panose="02070309020205020404" pitchFamily="49" charset="0"/>
              </a:rPr>
              <a:t>vaquero-inventory/sites/anvil1/hosts-coreos-anvil2-net-test*</a:t>
            </a:r>
            <a:r>
              <a:rPr lang="en-US" sz="1200" dirty="0" err="1">
                <a:latin typeface="Courier New" panose="02070309020205020404" pitchFamily="49" charset="0"/>
                <a:cs typeface="Courier New" panose="02070309020205020404" pitchFamily="49" charset="0"/>
              </a:rPr>
              <a:t>yml</a:t>
            </a:r>
            <a:br>
              <a:rPr lang="en-US" sz="1200" dirty="0">
                <a:latin typeface="Courier New" panose="02070309020205020404" pitchFamily="49" charset="0"/>
                <a:cs typeface="Courier New" panose="02070309020205020404" pitchFamily="49" charset="0"/>
              </a:rPr>
            </a:br>
            <a:r>
              <a:rPr lang="en-US" dirty="0">
                <a:cs typeface="Courier New" panose="02070309020205020404" pitchFamily="49" charset="0"/>
              </a:rPr>
              <a:t>Pay attention to the </a:t>
            </a:r>
            <a:r>
              <a:rPr lang="en-US" sz="1600" dirty="0">
                <a:latin typeface="Courier New" panose="02070309020205020404" pitchFamily="49" charset="0"/>
                <a:cs typeface="Courier New" panose="02070309020205020404" pitchFamily="49" charset="0"/>
              </a:rPr>
              <a:t>workflow:</a:t>
            </a:r>
            <a:r>
              <a:rPr lang="en-US" dirty="0">
                <a:cs typeface="Courier New" panose="02070309020205020404" pitchFamily="49" charset="0"/>
              </a:rPr>
              <a:t> entries.</a:t>
            </a:r>
          </a:p>
          <a:p>
            <a:r>
              <a:rPr lang="en-US" dirty="0">
                <a:cs typeface="Courier New" panose="02070309020205020404" pitchFamily="49" charset="0"/>
              </a:rPr>
              <a:t>One of the BGP-tier machines should end up in a state where </a:t>
            </a:r>
            <a:r>
              <a:rPr lang="en-US" sz="1400" dirty="0">
                <a:latin typeface="Courier New" panose="02070309020205020404" pitchFamily="49" charset="0"/>
                <a:cs typeface="Courier New" panose="02070309020205020404" pitchFamily="49" charset="0"/>
              </a:rPr>
              <a:t>ravel-</a:t>
            </a:r>
            <a:r>
              <a:rPr lang="en-US" sz="1400" dirty="0" err="1">
                <a:latin typeface="Courier New" panose="02070309020205020404" pitchFamily="49" charset="0"/>
                <a:cs typeface="Courier New" panose="02070309020205020404" pitchFamily="49" charset="0"/>
              </a:rPr>
              <a:t>director.service</a:t>
            </a:r>
            <a:r>
              <a:rPr lang="en-US" dirty="0">
                <a:cs typeface="Courier New" panose="02070309020205020404" pitchFamily="49" charset="0"/>
              </a:rPr>
              <a:t> runs, but </a:t>
            </a:r>
            <a:r>
              <a:rPr lang="en-US" sz="1400" dirty="0" err="1">
                <a:latin typeface="Courier New" panose="02070309020205020404" pitchFamily="49" charset="0"/>
                <a:cs typeface="Courier New" panose="02070309020205020404" pitchFamily="49" charset="0"/>
              </a:rPr>
              <a:t>gobgpd.service</a:t>
            </a:r>
            <a:r>
              <a:rPr lang="en-US" sz="1400" dirty="0">
                <a:latin typeface="Courier New" panose="02070309020205020404" pitchFamily="49" charset="0"/>
                <a:cs typeface="Courier New" panose="02070309020205020404" pitchFamily="49" charset="0"/>
              </a:rPr>
              <a:t> </a:t>
            </a:r>
            <a:r>
              <a:rPr lang="en-US" dirty="0">
                <a:cs typeface="Courier New" panose="02070309020205020404" pitchFamily="49" charset="0"/>
              </a:rPr>
              <a:t>does not. Note that machine.</a:t>
            </a:r>
          </a:p>
          <a:p>
            <a:r>
              <a:rPr lang="en-US" dirty="0">
                <a:cs typeface="Courier New" panose="02070309020205020404" pitchFamily="49" charset="0"/>
              </a:rPr>
              <a:t>Going to need to reboot vaquero for that site to pick up the changed workflow(s) once you have them in master branch of vaquero-inventory</a:t>
            </a:r>
          </a:p>
          <a:p>
            <a:r>
              <a:rPr lang="en-US" dirty="0">
                <a:cs typeface="Courier New" panose="02070309020205020404" pitchFamily="49" charset="0"/>
              </a:rPr>
              <a:t>Find the compute node in your cluster on which </a:t>
            </a:r>
            <a:r>
              <a:rPr lang="en-US" sz="1400" dirty="0" err="1">
                <a:latin typeface="Courier New" panose="02070309020205020404" pitchFamily="49" charset="0"/>
                <a:cs typeface="Courier New" panose="02070309020205020404" pitchFamily="49" charset="0"/>
              </a:rPr>
              <a:t>ipvs-master.service</a:t>
            </a:r>
            <a:r>
              <a:rPr lang="en-US" sz="1400" dirty="0">
                <a:latin typeface="Courier New" panose="02070309020205020404" pitchFamily="49" charset="0"/>
                <a:cs typeface="Courier New" panose="02070309020205020404" pitchFamily="49" charset="0"/>
              </a:rPr>
              <a:t> </a:t>
            </a:r>
            <a:r>
              <a:rPr lang="en-US" dirty="0">
                <a:cs typeface="Courier New" panose="02070309020205020404" pitchFamily="49" charset="0"/>
              </a:rPr>
              <a:t>runs:</a:t>
            </a:r>
            <a:br>
              <a:rPr lang="en-US" dirty="0">
                <a:cs typeface="Courier New" panose="02070309020205020404" pitchFamily="49" charset="0"/>
              </a:rPr>
            </a:br>
            <a:r>
              <a:rPr lang="en-US" sz="1400" dirty="0" err="1">
                <a:latin typeface="Courier New" panose="02070309020205020404" pitchFamily="49" charset="0"/>
                <a:cs typeface="Courier New" panose="02070309020205020404" pitchFamily="49" charset="0"/>
              </a:rPr>
              <a:t>fleetctl</a:t>
            </a:r>
            <a:r>
              <a:rPr lang="en-US" sz="1400" dirty="0">
                <a:latin typeface="Courier New" panose="02070309020205020404" pitchFamily="49" charset="0"/>
                <a:cs typeface="Courier New" panose="02070309020205020404" pitchFamily="49" charset="0"/>
              </a:rPr>
              <a:t> list-units</a:t>
            </a:r>
          </a:p>
          <a:p>
            <a:endParaRPr lang="en-US" dirty="0">
              <a:cs typeface="Courier New" panose="02070309020205020404" pitchFamily="49" charset="0"/>
            </a:endParaRPr>
          </a:p>
        </p:txBody>
      </p:sp>
    </p:spTree>
    <p:extLst>
      <p:ext uri="{BB962C8B-B14F-4D97-AF65-F5344CB8AC3E}">
        <p14:creationId xmlns:p14="http://schemas.microsoft.com/office/powerpoint/2010/main" val="118411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06F1-8D3B-8142-9706-601D90C01542}"/>
              </a:ext>
            </a:extLst>
          </p:cNvPr>
          <p:cNvSpPr>
            <a:spLocks noGrp="1"/>
          </p:cNvSpPr>
          <p:nvPr>
            <p:ph type="title"/>
          </p:nvPr>
        </p:nvSpPr>
        <p:spPr/>
        <p:txBody>
          <a:bodyPr/>
          <a:lstStyle/>
          <a:p>
            <a:r>
              <a:rPr lang="en-US" dirty="0"/>
              <a:t>Reboot First BGP-tier machine</a:t>
            </a:r>
          </a:p>
        </p:txBody>
      </p:sp>
      <p:sp>
        <p:nvSpPr>
          <p:cNvPr id="3" name="Content Placeholder 2">
            <a:extLst>
              <a:ext uri="{FF2B5EF4-FFF2-40B4-BE49-F238E27FC236}">
                <a16:creationId xmlns:a16="http://schemas.microsoft.com/office/drawing/2014/main" id="{176F4539-29B6-1A40-93CF-7C3F4252299D}"/>
              </a:ext>
            </a:extLst>
          </p:cNvPr>
          <p:cNvSpPr>
            <a:spLocks noGrp="1"/>
          </p:cNvSpPr>
          <p:nvPr>
            <p:ph idx="1"/>
          </p:nvPr>
        </p:nvSpPr>
        <p:spPr/>
        <p:txBody>
          <a:bodyPr>
            <a:normAutofit fontScale="92500"/>
          </a:bodyPr>
          <a:lstStyle/>
          <a:p>
            <a:r>
              <a:rPr lang="en-US" dirty="0"/>
              <a:t>Reboot whatever machine noted before that will leave the Kubernetes cluster, start </a:t>
            </a:r>
            <a:r>
              <a:rPr lang="en-US" sz="1400" dirty="0">
                <a:latin typeface="Courier New" panose="02070309020205020404" pitchFamily="49" charset="0"/>
                <a:cs typeface="Courier New" panose="02070309020205020404" pitchFamily="49" charset="0"/>
              </a:rPr>
              <a:t>ravel-</a:t>
            </a:r>
            <a:r>
              <a:rPr lang="en-US" sz="1400" dirty="0" err="1">
                <a:latin typeface="Courier New" panose="02070309020205020404" pitchFamily="49" charset="0"/>
                <a:cs typeface="Courier New" panose="02070309020205020404" pitchFamily="49" charset="0"/>
              </a:rPr>
              <a:t>director.service</a:t>
            </a:r>
            <a:r>
              <a:rPr lang="en-US" dirty="0"/>
              <a:t>, and possesses </a:t>
            </a:r>
            <a:r>
              <a:rPr lang="en-US" sz="1400" dirty="0" err="1">
                <a:latin typeface="Courier New" panose="02070309020205020404" pitchFamily="49" charset="0"/>
                <a:cs typeface="Courier New" panose="02070309020205020404" pitchFamily="49" charset="0"/>
              </a:rPr>
              <a:t>gobgpd.service</a:t>
            </a:r>
            <a:r>
              <a:rPr lang="en-US" sz="1400" dirty="0">
                <a:latin typeface="Courier New" panose="02070309020205020404" pitchFamily="49" charset="0"/>
                <a:cs typeface="Courier New" panose="02070309020205020404" pitchFamily="49" charset="0"/>
              </a:rPr>
              <a:t> </a:t>
            </a:r>
            <a:r>
              <a:rPr lang="en-US" dirty="0"/>
              <a:t>but does not start it.</a:t>
            </a:r>
          </a:p>
          <a:p>
            <a:r>
              <a:rPr lang="en-US" dirty="0"/>
              <a:t>Ensure that machine has started </a:t>
            </a:r>
            <a:r>
              <a:rPr lang="en-US" sz="1400" dirty="0">
                <a:latin typeface="Courier New" panose="02070309020205020404" pitchFamily="49" charset="0"/>
                <a:cs typeface="Courier New" panose="02070309020205020404" pitchFamily="49" charset="0"/>
              </a:rPr>
              <a:t>ravel-</a:t>
            </a:r>
            <a:r>
              <a:rPr lang="en-US" sz="1400" dirty="0" err="1">
                <a:latin typeface="Courier New" panose="02070309020205020404" pitchFamily="49" charset="0"/>
                <a:cs typeface="Courier New" panose="02070309020205020404" pitchFamily="49" charset="0"/>
              </a:rPr>
              <a:t>director.service</a:t>
            </a:r>
            <a:r>
              <a:rPr lang="en-US" sz="1400" dirty="0">
                <a:latin typeface="Courier New" panose="02070309020205020404" pitchFamily="49" charset="0"/>
                <a:cs typeface="Courier New" panose="02070309020205020404" pitchFamily="49" charset="0"/>
              </a:rPr>
              <a:t> </a:t>
            </a:r>
            <a:r>
              <a:rPr lang="en-US" dirty="0"/>
              <a:t>IPVS rules won’t appear until after ravel-director can communicate with </a:t>
            </a:r>
            <a:r>
              <a:rPr lang="en-US" dirty="0" err="1"/>
              <a:t>gobgpd</a:t>
            </a:r>
            <a:endParaRPr lang="en-US" sz="1400"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 </a:t>
            </a:r>
            <a:r>
              <a:rPr lang="en-US" sz="1400" dirty="0" err="1">
                <a:latin typeface="Courier New" panose="02070309020205020404" pitchFamily="49" charset="0"/>
                <a:cs typeface="Courier New" panose="02070309020205020404" pitchFamily="49" charset="0"/>
              </a:rPr>
              <a:t>sudo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tcpdump</a:t>
            </a:r>
            <a:r>
              <a:rPr lang="en-US" sz="1400" dirty="0">
                <a:latin typeface="Courier New" panose="02070309020205020404" pitchFamily="49" charset="0"/>
                <a:cs typeface="Courier New" panose="02070309020205020404" pitchFamily="49" charset="0"/>
              </a:rPr>
              <a:t> –n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po0 host $SOME_VIP and </a:t>
            </a:r>
            <a:r>
              <a:rPr lang="en-US" sz="1400" dirty="0" err="1">
                <a:latin typeface="Courier New" panose="02070309020205020404" pitchFamily="49" charset="0"/>
                <a:cs typeface="Courier New" panose="02070309020205020404" pitchFamily="49" charset="0"/>
              </a:rPr>
              <a:t>tcp</a:t>
            </a:r>
            <a:r>
              <a:rPr lang="en-US" sz="1400" dirty="0">
                <a:latin typeface="Courier New" panose="02070309020205020404" pitchFamily="49" charset="0"/>
                <a:cs typeface="Courier New" panose="02070309020205020404" pitchFamily="49" charset="0"/>
              </a:rPr>
              <a:t> port 70</a:t>
            </a:r>
            <a:br>
              <a:rPr lang="en-US" dirty="0">
                <a:cs typeface="Courier New" panose="02070309020205020404" pitchFamily="49" charset="0"/>
              </a:rPr>
            </a:br>
            <a:r>
              <a:rPr lang="en-US" dirty="0">
                <a:cs typeface="Courier New" panose="02070309020205020404" pitchFamily="49" charset="0"/>
              </a:rPr>
              <a:t>This will show you packets from accessing the “unicorns” service that </a:t>
            </a:r>
            <a:r>
              <a:rPr lang="en-US" dirty="0" err="1">
                <a:cs typeface="Courier New" panose="02070309020205020404" pitchFamily="49" charset="0"/>
              </a:rPr>
              <a:t>kubernetes</a:t>
            </a:r>
            <a:r>
              <a:rPr lang="en-US" dirty="0">
                <a:cs typeface="Courier New" panose="02070309020205020404" pitchFamily="49" charset="0"/>
              </a:rPr>
              <a:t> clusters run on all VIPs. You should see no packets, even if you do </a:t>
            </a:r>
            <a:r>
              <a:rPr lang="en-US" sz="1400" dirty="0">
                <a:latin typeface="Courier New" panose="02070309020205020404" pitchFamily="49" charset="0"/>
                <a:cs typeface="Courier New" panose="02070309020205020404" pitchFamily="49" charset="0"/>
              </a:rPr>
              <a:t>curl </a:t>
            </a:r>
            <a:r>
              <a:rPr lang="en-US" sz="1400" dirty="0">
                <a:latin typeface="Courier New" panose="02070309020205020404" pitchFamily="49" charset="0"/>
                <a:cs typeface="Courier New" panose="02070309020205020404" pitchFamily="49" charset="0"/>
                <a:hlinkClick r:id="rId2"/>
              </a:rPr>
              <a:t>http://$SOME_VIP:70</a:t>
            </a:r>
            <a:r>
              <a:rPr lang="en-US" sz="1400" dirty="0">
                <a:latin typeface="Courier New" panose="02070309020205020404" pitchFamily="49" charset="0"/>
                <a:cs typeface="Courier New" panose="02070309020205020404" pitchFamily="49" charset="0"/>
              </a:rPr>
              <a:t> </a:t>
            </a:r>
            <a:r>
              <a:rPr lang="en-US" dirty="0">
                <a:cs typeface="Courier New" panose="02070309020205020404" pitchFamily="49" charset="0"/>
              </a:rPr>
              <a:t>and you see “unicorns” HTML. The old load balancer should still be doing its work.</a:t>
            </a:r>
          </a:p>
          <a:p>
            <a:r>
              <a:rPr lang="en-US" sz="1900" dirty="0">
                <a:cs typeface="Courier New" panose="02070309020205020404" pitchFamily="49" charset="0"/>
              </a:rPr>
              <a:t>Run</a:t>
            </a:r>
            <a:r>
              <a:rPr lang="en-US" sz="1500" dirty="0">
                <a:latin typeface="Courier New" panose="02070309020205020404" pitchFamily="49" charset="0"/>
                <a:cs typeface="Courier New" panose="02070309020205020404" pitchFamily="49" charset="0"/>
              </a:rPr>
              <a:t> curl </a:t>
            </a:r>
            <a:r>
              <a:rPr lang="en-US" sz="1500" dirty="0">
                <a:latin typeface="Courier New" panose="02070309020205020404" pitchFamily="49" charset="0"/>
                <a:cs typeface="Courier New" panose="02070309020205020404" pitchFamily="49" charset="0"/>
                <a:hlinkClick r:id="rId2"/>
              </a:rPr>
              <a:t>http://$SOME_VIP:70</a:t>
            </a:r>
            <a:r>
              <a:rPr lang="en-US" sz="1500" dirty="0">
                <a:latin typeface="Courier New" panose="02070309020205020404" pitchFamily="49" charset="0"/>
                <a:cs typeface="Courier New" panose="02070309020205020404" pitchFamily="49" charset="0"/>
              </a:rPr>
              <a:t> </a:t>
            </a:r>
            <a:r>
              <a:rPr lang="en-US" dirty="0">
                <a:cs typeface="Courier New" panose="02070309020205020404" pitchFamily="49" charset="0"/>
              </a:rPr>
              <a:t>to ensure that the VIP $SOME_VIP, port 70 is getting load balanced, and that the cluster has the “unicorns” service running.</a:t>
            </a:r>
          </a:p>
        </p:txBody>
      </p:sp>
    </p:spTree>
    <p:extLst>
      <p:ext uri="{BB962C8B-B14F-4D97-AF65-F5344CB8AC3E}">
        <p14:creationId xmlns:p14="http://schemas.microsoft.com/office/powerpoint/2010/main" val="854979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83E7-CBD6-034B-AF0C-D60F2B81AABB}"/>
              </a:ext>
            </a:extLst>
          </p:cNvPr>
          <p:cNvSpPr>
            <a:spLocks noGrp="1"/>
          </p:cNvSpPr>
          <p:nvPr>
            <p:ph type="title"/>
          </p:nvPr>
        </p:nvSpPr>
        <p:spPr/>
        <p:txBody>
          <a:bodyPr/>
          <a:lstStyle/>
          <a:p>
            <a:r>
              <a:rPr lang="en-US" dirty="0"/>
              <a:t>Start </a:t>
            </a:r>
            <a:r>
              <a:rPr lang="en-US" dirty="0" err="1"/>
              <a:t>gobgpd</a:t>
            </a:r>
            <a:endParaRPr lang="en-US" dirty="0"/>
          </a:p>
        </p:txBody>
      </p:sp>
      <p:sp>
        <p:nvSpPr>
          <p:cNvPr id="3" name="Content Placeholder 2">
            <a:extLst>
              <a:ext uri="{FF2B5EF4-FFF2-40B4-BE49-F238E27FC236}">
                <a16:creationId xmlns:a16="http://schemas.microsoft.com/office/drawing/2014/main" id="{7E04B279-E92B-994A-88FC-A1BD0B980EA8}"/>
              </a:ext>
            </a:extLst>
          </p:cNvPr>
          <p:cNvSpPr>
            <a:spLocks noGrp="1"/>
          </p:cNvSpPr>
          <p:nvPr>
            <p:ph idx="1"/>
          </p:nvPr>
        </p:nvSpPr>
        <p:spPr/>
        <p:txBody>
          <a:bodyPr/>
          <a:lstStyle/>
          <a:p>
            <a:r>
              <a:rPr lang="en-US" dirty="0"/>
              <a:t>On the freshly-reboot BGP-tier machine, start </a:t>
            </a:r>
            <a:r>
              <a:rPr lang="en-US" dirty="0" err="1"/>
              <a:t>gobgpd</a:t>
            </a:r>
            <a:r>
              <a:rPr lang="en-US" dirty="0"/>
              <a:t>:</a:t>
            </a:r>
            <a:br>
              <a:rPr lang="en-US" dirty="0"/>
            </a:br>
            <a:r>
              <a:rPr lang="en-US" sz="1400" dirty="0" err="1">
                <a:latin typeface="Courier New" panose="02070309020205020404" pitchFamily="49" charset="0"/>
                <a:cs typeface="Courier New" panose="02070309020205020404" pitchFamily="49" charset="0"/>
              </a:rPr>
              <a:t>sudo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systemctl</a:t>
            </a:r>
            <a:r>
              <a:rPr lang="en-US" sz="1400" dirty="0">
                <a:latin typeface="Courier New" panose="02070309020205020404" pitchFamily="49" charset="0"/>
                <a:cs typeface="Courier New" panose="02070309020205020404" pitchFamily="49" charset="0"/>
              </a:rPr>
              <a:t> start </a:t>
            </a:r>
            <a:r>
              <a:rPr lang="en-US" sz="1400" dirty="0" err="1">
                <a:latin typeface="Courier New" panose="02070309020205020404" pitchFamily="49" charset="0"/>
                <a:cs typeface="Courier New" panose="02070309020205020404" pitchFamily="49" charset="0"/>
              </a:rPr>
              <a:t>gobgpd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sudo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journalctl</a:t>
            </a:r>
            <a:r>
              <a:rPr lang="en-US" sz="1400" dirty="0">
                <a:latin typeface="Courier New" panose="02070309020205020404" pitchFamily="49" charset="0"/>
                <a:cs typeface="Courier New" panose="02070309020205020404" pitchFamily="49" charset="0"/>
              </a:rPr>
              <a:t> –f –u </a:t>
            </a:r>
            <a:r>
              <a:rPr lang="en-US" sz="1400" dirty="0" err="1">
                <a:latin typeface="Courier New" panose="02070309020205020404" pitchFamily="49" charset="0"/>
                <a:cs typeface="Courier New" panose="02070309020205020404" pitchFamily="49" charset="0"/>
              </a:rPr>
              <a:t>gobgpd</a:t>
            </a:r>
            <a:endParaRPr lang="en-US" sz="1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a:t>
            </a:r>
            <a:r>
              <a:rPr lang="en-US" sz="1400" dirty="0" err="1">
                <a:latin typeface="Courier New" panose="02070309020205020404" pitchFamily="49" charset="0"/>
                <a:cs typeface="Courier New" panose="02070309020205020404" pitchFamily="49" charset="0"/>
              </a:rPr>
              <a:t>tcpdump</a:t>
            </a:r>
            <a:r>
              <a:rPr lang="en-US" sz="1600" dirty="0">
                <a:cs typeface="Courier New" panose="02070309020205020404" pitchFamily="49" charset="0"/>
              </a:rPr>
              <a:t> process on the BGP-tier will start registering traffic within 45 seconds.</a:t>
            </a:r>
          </a:p>
          <a:p>
            <a:r>
              <a:rPr lang="en-US" sz="1600" dirty="0">
                <a:cs typeface="Courier New" panose="02070309020205020404" pitchFamily="49" charset="0"/>
              </a:rPr>
              <a:t>There may be a 10-15 second interval between traffic starting on the new BGP-tier machine, and no traffic on the old load balancer. There are 2 top-of-rack routers that have to synchronize with </a:t>
            </a:r>
            <a:r>
              <a:rPr lang="en-US" sz="1600" dirty="0" err="1">
                <a:cs typeface="Courier New" panose="02070309020205020404" pitchFamily="49" charset="0"/>
              </a:rPr>
              <a:t>gobgpd</a:t>
            </a:r>
            <a:r>
              <a:rPr lang="en-US" sz="1600" dirty="0">
                <a:cs typeface="Courier New" panose="02070309020205020404" pitchFamily="49" charset="0"/>
              </a:rPr>
              <a:t>. One may synchronize before the other.</a:t>
            </a:r>
          </a:p>
        </p:txBody>
      </p:sp>
    </p:spTree>
    <p:extLst>
      <p:ext uri="{BB962C8B-B14F-4D97-AF65-F5344CB8AC3E}">
        <p14:creationId xmlns:p14="http://schemas.microsoft.com/office/powerpoint/2010/main" val="153337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456B-023E-1140-ACFC-0636C907A041}"/>
              </a:ext>
            </a:extLst>
          </p:cNvPr>
          <p:cNvSpPr>
            <a:spLocks noGrp="1"/>
          </p:cNvSpPr>
          <p:nvPr>
            <p:ph type="title"/>
          </p:nvPr>
        </p:nvSpPr>
        <p:spPr/>
        <p:txBody>
          <a:bodyPr/>
          <a:lstStyle/>
          <a:p>
            <a:r>
              <a:rPr lang="en-US" dirty="0"/>
              <a:t>Stop the old load balancer</a:t>
            </a:r>
          </a:p>
        </p:txBody>
      </p:sp>
      <p:sp>
        <p:nvSpPr>
          <p:cNvPr id="3" name="Content Placeholder 2">
            <a:extLst>
              <a:ext uri="{FF2B5EF4-FFF2-40B4-BE49-F238E27FC236}">
                <a16:creationId xmlns:a16="http://schemas.microsoft.com/office/drawing/2014/main" id="{395FC215-E50A-1E43-8F07-52600683EE9B}"/>
              </a:ext>
            </a:extLst>
          </p:cNvPr>
          <p:cNvSpPr>
            <a:spLocks noGrp="1"/>
          </p:cNvSpPr>
          <p:nvPr>
            <p:ph idx="1"/>
          </p:nvPr>
        </p:nvSpPr>
        <p:spPr/>
        <p:txBody>
          <a:bodyPr>
            <a:normAutofit lnSpcReduction="10000"/>
          </a:bodyPr>
          <a:lstStyle/>
          <a:p>
            <a:r>
              <a:rPr lang="en-US" dirty="0"/>
              <a:t>On a compute node, turn off the </a:t>
            </a:r>
            <a:r>
              <a:rPr lang="en-US" dirty="0" err="1"/>
              <a:t>fleetctl</a:t>
            </a:r>
            <a:r>
              <a:rPr lang="en-US" dirty="0"/>
              <a:t>-managed unit:</a:t>
            </a:r>
            <a:br>
              <a:rPr lang="en-US" dirty="0"/>
            </a:br>
            <a:r>
              <a:rPr lang="en-US" sz="1400" dirty="0" err="1">
                <a:latin typeface="Courier New" panose="02070309020205020404" pitchFamily="49" charset="0"/>
                <a:cs typeface="Courier New" panose="02070309020205020404" pitchFamily="49" charset="0"/>
              </a:rPr>
              <a:t>sudo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fleetctl</a:t>
            </a:r>
            <a:r>
              <a:rPr lang="en-US" sz="1400" dirty="0">
                <a:latin typeface="Courier New" panose="02070309020205020404" pitchFamily="49" charset="0"/>
                <a:cs typeface="Courier New" panose="02070309020205020404" pitchFamily="49" charset="0"/>
              </a:rPr>
              <a:t> stop </a:t>
            </a:r>
            <a:r>
              <a:rPr lang="en-US" sz="1400" dirty="0">
                <a:latin typeface="Courier New" panose="02070309020205020404" pitchFamily="49" charset="0"/>
                <a:cs typeface="Courier New" panose="02070309020205020404" pitchFamily="49" charset="0"/>
                <a:hlinkClick r:id="rId2"/>
              </a:rPr>
              <a:t>rdei-load-balancer@green-786-172.27.223.0_24.service</a:t>
            </a:r>
            <a:br>
              <a:rPr lang="en-US" sz="1400" dirty="0">
                <a:latin typeface="Courier New" panose="02070309020205020404" pitchFamily="49" charset="0"/>
                <a:cs typeface="Courier New" panose="02070309020205020404" pitchFamily="49" charset="0"/>
              </a:rPr>
            </a:br>
            <a:r>
              <a:rPr lang="en-US" sz="1200" dirty="0">
                <a:cs typeface="Courier New" panose="02070309020205020404" pitchFamily="49" charset="0"/>
              </a:rPr>
              <a:t>I may have the </a:t>
            </a:r>
            <a:r>
              <a:rPr lang="en-US" sz="1200" dirty="0" err="1">
                <a:cs typeface="Courier New" panose="02070309020205020404" pitchFamily="49" charset="0"/>
              </a:rPr>
              <a:t>fleetctl</a:t>
            </a:r>
            <a:r>
              <a:rPr lang="en-US" sz="1200" dirty="0">
                <a:cs typeface="Courier New" panose="02070309020205020404" pitchFamily="49" charset="0"/>
              </a:rPr>
              <a:t> command incorrect: I stopped it once, but was unable to start </a:t>
            </a:r>
            <a:r>
              <a:rPr lang="en-US" sz="1200" dirty="0" err="1">
                <a:cs typeface="Courier New" panose="02070309020205020404" pitchFamily="49" charset="0"/>
              </a:rPr>
              <a:t>ipvs</a:t>
            </a:r>
            <a:r>
              <a:rPr lang="en-US" sz="1200" dirty="0">
                <a:cs typeface="Courier New" panose="02070309020205020404" pitchFamily="49" charset="0"/>
              </a:rPr>
              <a:t>-master again to </a:t>
            </a:r>
            <a:r>
              <a:rPr lang="en-US" sz="1200">
                <a:cs typeface="Courier New" panose="02070309020205020404" pitchFamily="49" charset="0"/>
              </a:rPr>
              <a:t>double check.</a:t>
            </a:r>
            <a:endParaRPr lang="en-US" sz="1400"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Verify that VIPs still work, maybe curl the ”unicorns” service again.</a:t>
            </a:r>
          </a:p>
          <a:p>
            <a:r>
              <a:rPr lang="en-US" dirty="0">
                <a:cs typeface="Courier New" panose="02070309020205020404" pitchFamily="49" charset="0"/>
              </a:rPr>
              <a:t>You can easily roll-back by using </a:t>
            </a:r>
            <a:r>
              <a:rPr lang="en-US" sz="1400" dirty="0" err="1">
                <a:latin typeface="Courier New" panose="02070309020205020404" pitchFamily="49" charset="0"/>
                <a:cs typeface="Courier New" panose="02070309020205020404" pitchFamily="49" charset="0"/>
              </a:rPr>
              <a:t>fleetctl</a:t>
            </a:r>
            <a:r>
              <a:rPr lang="en-US" dirty="0">
                <a:cs typeface="Courier New" panose="02070309020205020404" pitchFamily="49" charset="0"/>
              </a:rPr>
              <a:t> to start the unit, and using </a:t>
            </a:r>
            <a:r>
              <a:rPr lang="en-US" sz="1400" dirty="0" err="1">
                <a:latin typeface="Courier New" panose="02070309020205020404" pitchFamily="49" charset="0"/>
                <a:cs typeface="Courier New" panose="02070309020205020404" pitchFamily="49" charset="0"/>
              </a:rPr>
              <a:t>systemctl</a:t>
            </a:r>
            <a:r>
              <a:rPr lang="en-US" dirty="0">
                <a:cs typeface="Courier New" panose="02070309020205020404" pitchFamily="49" charset="0"/>
              </a:rPr>
              <a:t> to stop </a:t>
            </a:r>
            <a:r>
              <a:rPr lang="en-US" dirty="0" err="1">
                <a:cs typeface="Courier New" panose="02070309020205020404" pitchFamily="49" charset="0"/>
              </a:rPr>
              <a:t>gobgpd</a:t>
            </a:r>
            <a:r>
              <a:rPr lang="en-US" dirty="0">
                <a:cs typeface="Courier New" panose="02070309020205020404" pitchFamily="49" charset="0"/>
              </a:rPr>
              <a:t> on the new BGP-tier machine.</a:t>
            </a:r>
          </a:p>
          <a:p>
            <a:r>
              <a:rPr lang="en-US" dirty="0">
                <a:cs typeface="Courier New" panose="02070309020205020404" pitchFamily="49" charset="0"/>
              </a:rPr>
              <a:t>Rolling back and rolling forward can be done repeatedly with no ill effects except that nearly all ongoing TCP connections get dropped on each roll forward or back. Changing from old to new load balancer can take 45 seconds or so for all traffic to change over, rolling back from new to old should take 1 or 2 seconds after stopping </a:t>
            </a:r>
            <a:r>
              <a:rPr lang="en-US" dirty="0" err="1">
                <a:cs typeface="Courier New" panose="02070309020205020404" pitchFamily="49" charset="0"/>
              </a:rPr>
              <a:t>bgpd</a:t>
            </a:r>
            <a:r>
              <a:rPr lang="en-US" dirty="0">
                <a:cs typeface="Courier New" panose="02070309020205020404" pitchFamily="49" charset="0"/>
              </a:rPr>
              <a:t>.</a:t>
            </a:r>
          </a:p>
        </p:txBody>
      </p:sp>
    </p:spTree>
    <p:extLst>
      <p:ext uri="{BB962C8B-B14F-4D97-AF65-F5344CB8AC3E}">
        <p14:creationId xmlns:p14="http://schemas.microsoft.com/office/powerpoint/2010/main" val="270270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EEE3-7354-F54C-8323-9E0378CFEA36}"/>
              </a:ext>
            </a:extLst>
          </p:cNvPr>
          <p:cNvSpPr>
            <a:spLocks noGrp="1"/>
          </p:cNvSpPr>
          <p:nvPr>
            <p:ph type="title"/>
          </p:nvPr>
        </p:nvSpPr>
        <p:spPr/>
        <p:txBody>
          <a:bodyPr/>
          <a:lstStyle/>
          <a:p>
            <a:r>
              <a:rPr lang="en-US" dirty="0"/>
              <a:t>Make BGP-tier permanent</a:t>
            </a:r>
          </a:p>
        </p:txBody>
      </p:sp>
      <p:sp>
        <p:nvSpPr>
          <p:cNvPr id="3" name="Content Placeholder 2">
            <a:extLst>
              <a:ext uri="{FF2B5EF4-FFF2-40B4-BE49-F238E27FC236}">
                <a16:creationId xmlns:a16="http://schemas.microsoft.com/office/drawing/2014/main" id="{9393FA47-0FD6-0C45-9589-8974488B9E3B}"/>
              </a:ext>
            </a:extLst>
          </p:cNvPr>
          <p:cNvSpPr>
            <a:spLocks noGrp="1"/>
          </p:cNvSpPr>
          <p:nvPr>
            <p:ph idx="1"/>
          </p:nvPr>
        </p:nvSpPr>
        <p:spPr/>
        <p:txBody>
          <a:bodyPr>
            <a:normAutofit lnSpcReduction="10000"/>
          </a:bodyPr>
          <a:lstStyle/>
          <a:p>
            <a:r>
              <a:rPr lang="en-US" dirty="0"/>
              <a:t>Reboot a 2</a:t>
            </a:r>
            <a:r>
              <a:rPr lang="en-US" baseline="30000" dirty="0"/>
              <a:t>nd</a:t>
            </a:r>
            <a:r>
              <a:rPr lang="en-US" dirty="0"/>
              <a:t> compute node with the new workflow</a:t>
            </a:r>
          </a:p>
          <a:p>
            <a:r>
              <a:rPr lang="en-US" dirty="0"/>
              <a:t>Turn on </a:t>
            </a:r>
            <a:r>
              <a:rPr lang="en-US" dirty="0" err="1"/>
              <a:t>gobgpd</a:t>
            </a:r>
            <a:r>
              <a:rPr lang="en-US" dirty="0"/>
              <a:t>, verify that traffic flows through it at least every once in a while.</a:t>
            </a:r>
          </a:p>
          <a:p>
            <a:r>
              <a:rPr lang="en-US" dirty="0"/>
              <a:t>Redo workflow in vaquero-</a:t>
            </a:r>
            <a:r>
              <a:rPr lang="en-US" dirty="0" err="1"/>
              <a:t>cfg</a:t>
            </a:r>
            <a:r>
              <a:rPr lang="en-US" dirty="0"/>
              <a:t> repo, appropriate branch, so that </a:t>
            </a:r>
            <a:r>
              <a:rPr lang="en-US" dirty="0" err="1"/>
              <a:t>gobgpd</a:t>
            </a:r>
            <a:r>
              <a:rPr lang="en-US" dirty="0"/>
              <a:t> starts on boot on the BGP-tier machines.</a:t>
            </a:r>
          </a:p>
          <a:p>
            <a:r>
              <a:rPr lang="en-US" dirty="0"/>
              <a:t>Reboot BGP-tier machines again, verify that </a:t>
            </a:r>
            <a:r>
              <a:rPr lang="en-US" dirty="0" err="1"/>
              <a:t>gobgpd</a:t>
            </a:r>
            <a:r>
              <a:rPr lang="en-US" dirty="0"/>
              <a:t> starts at boot on these machines.</a:t>
            </a:r>
          </a:p>
          <a:p>
            <a:r>
              <a:rPr lang="en-US" dirty="0"/>
              <a:t>Reboot the rest of the cluster to eliminate foul-smelling traces of </a:t>
            </a:r>
            <a:r>
              <a:rPr lang="en-US" dirty="0" err="1"/>
              <a:t>fleetctl</a:t>
            </a:r>
            <a:endParaRPr lang="en-US" dirty="0"/>
          </a:p>
          <a:p>
            <a:r>
              <a:rPr lang="en-US" dirty="0"/>
              <a:t>I’m pretty sure that phoenix will stop rolling a reboot on the BGP-tier machines, so don’t include them in the </a:t>
            </a:r>
            <a:r>
              <a:rPr lang="en-US"/>
              <a:t>Phoenix reboot file.</a:t>
            </a:r>
            <a:endParaRPr lang="en-US" dirty="0"/>
          </a:p>
        </p:txBody>
      </p:sp>
    </p:spTree>
    <p:extLst>
      <p:ext uri="{BB962C8B-B14F-4D97-AF65-F5344CB8AC3E}">
        <p14:creationId xmlns:p14="http://schemas.microsoft.com/office/powerpoint/2010/main" val="4151672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362</TotalTime>
  <Words>225</Words>
  <Application>Microsoft Macintosh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Courier New</vt:lpstr>
      <vt:lpstr>Wingdings 3</vt:lpstr>
      <vt:lpstr>Ion Boardroom</vt:lpstr>
      <vt:lpstr>Migrate Load Balancers</vt:lpstr>
      <vt:lpstr>Preparation</vt:lpstr>
      <vt:lpstr>Reboot First BGP-tier machine</vt:lpstr>
      <vt:lpstr>Start gobgpd</vt:lpstr>
      <vt:lpstr>Stop the old load balancer</vt:lpstr>
      <vt:lpstr>Make BGP-tier permanent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Migrate Load Balancers</dc:title>
  <dc:creator>Ediger, Bruce (Contractor)</dc:creator>
  <cp:lastModifiedBy>Ediger, Bruce (Contractor)</cp:lastModifiedBy>
  <cp:revision>15</cp:revision>
  <dcterms:created xsi:type="dcterms:W3CDTF">2019-09-26T18:40:55Z</dcterms:created>
  <dcterms:modified xsi:type="dcterms:W3CDTF">2019-09-27T18:32:26Z</dcterms:modified>
</cp:coreProperties>
</file>