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naheim"/>
      <p:regular r:id="rId15"/>
    </p:embeddedFont>
    <p:embeddedFont>
      <p:font typeface="Barlow Condensed ExtraBold"/>
      <p:bold r:id="rId16"/>
      <p:boldItalic r:id="rId17"/>
    </p:embeddedFont>
    <p:embeddedFont>
      <p:font typeface="Montserrat Medium"/>
      <p:regular r:id="rId18"/>
      <p:bold r:id="rId19"/>
      <p:italic r:id="rId20"/>
      <p:boldItalic r:id="rId21"/>
    </p:embeddedFont>
    <p:embeddedFont>
      <p:font typeface="Overpass Mono"/>
      <p:regular r:id="rId22"/>
      <p:bold r:id="rId23"/>
    </p:embeddedFont>
    <p:embeddedFont>
      <p:font typeface="Barl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22" Type="http://schemas.openxmlformats.org/officeDocument/2006/relationships/font" Target="fonts/OverpassMono-regular.fntdata"/><Relationship Id="rId21" Type="http://schemas.openxmlformats.org/officeDocument/2006/relationships/font" Target="fonts/MontserratMedium-boldItalic.fntdata"/><Relationship Id="rId24" Type="http://schemas.openxmlformats.org/officeDocument/2006/relationships/font" Target="fonts/Barlow-regular.fntdata"/><Relationship Id="rId23" Type="http://schemas.openxmlformats.org/officeDocument/2006/relationships/font" Target="fonts/Overpass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italic.fntdata"/><Relationship Id="rId25" Type="http://schemas.openxmlformats.org/officeDocument/2006/relationships/font" Target="fonts/Barlow-bold.fntdata"/><Relationship Id="rId27"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Anaheim-regular.fntdata"/><Relationship Id="rId14" Type="http://schemas.openxmlformats.org/officeDocument/2006/relationships/slide" Target="slides/slide9.xml"/><Relationship Id="rId17" Type="http://schemas.openxmlformats.org/officeDocument/2006/relationships/font" Target="fonts/BarlowCondensedExtraBold-boldItalic.fntdata"/><Relationship Id="rId16" Type="http://schemas.openxmlformats.org/officeDocument/2006/relationships/font" Target="fonts/BarlowCondensedExtraBold-bold.fntdata"/><Relationship Id="rId19" Type="http://schemas.openxmlformats.org/officeDocument/2006/relationships/font" Target="fonts/MontserratMedium-bold.fntdata"/><Relationship Id="rId18" Type="http://schemas.openxmlformats.org/officeDocument/2006/relationships/font" Target="fonts/Montserra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40445e30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40445e30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0445e30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40445e30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0445e306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0445e306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404a5412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404a5412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404a5412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404a5412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04a5412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04a5412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04a5412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04a5412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404a5412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404a5412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colab.research.google.com/drive/1xSGsgRMeGSTzFL6OFEarq5i0OGdWwd2h?authuser=1#scrollTo=EpfyLLbIstD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720000" y="1481350"/>
            <a:ext cx="8520600" cy="4110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b="0" baseline="-25000" lang="en" sz="5300">
                <a:latin typeface="Montserrat Medium"/>
                <a:ea typeface="Montserrat Medium"/>
                <a:cs typeface="Montserrat Medium"/>
                <a:sym typeface="Montserrat Medium"/>
              </a:rPr>
              <a:t>Parallel Computing Project</a:t>
            </a:r>
            <a:endParaRPr b="0" baseline="-25000" sz="5300">
              <a:latin typeface="Montserrat Medium"/>
              <a:ea typeface="Montserrat Medium"/>
              <a:cs typeface="Montserrat Medium"/>
              <a:sym typeface="Montserrat Medium"/>
            </a:endParaRPr>
          </a:p>
        </p:txBody>
      </p:sp>
      <p:sp>
        <p:nvSpPr>
          <p:cNvPr id="331" name="Google Shape;331;p25"/>
          <p:cNvSpPr txBox="1"/>
          <p:nvPr>
            <p:ph idx="1" type="subTitle"/>
          </p:nvPr>
        </p:nvSpPr>
        <p:spPr>
          <a:xfrm>
            <a:off x="780125" y="2273850"/>
            <a:ext cx="8520600" cy="5958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Parallel Search Engine using MPI </a:t>
            </a:r>
            <a:endParaRPr/>
          </a:p>
        </p:txBody>
      </p:sp>
      <p:sp>
        <p:nvSpPr>
          <p:cNvPr id="332" name="Google Shape;332;p25"/>
          <p:cNvSpPr txBox="1"/>
          <p:nvPr/>
        </p:nvSpPr>
        <p:spPr>
          <a:xfrm>
            <a:off x="879550" y="2814425"/>
            <a:ext cx="568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Name: Chirag Anil Kathoye</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Reg ID: 201080045</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Subject: Parallel Computing</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Department: Information Technology</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Proff: Prof. Prathamesh Kadam</a:t>
            </a:r>
            <a:endParaRPr>
              <a:solidFill>
                <a:schemeClr val="lt1"/>
              </a:solidFill>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2064025" y="837175"/>
            <a:ext cx="64482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What is Parallel Computing</a:t>
            </a:r>
            <a:endParaRPr/>
          </a:p>
        </p:txBody>
      </p:sp>
      <p:sp>
        <p:nvSpPr>
          <p:cNvPr id="338" name="Google Shape;338;p26"/>
          <p:cNvSpPr txBox="1"/>
          <p:nvPr>
            <p:ph idx="1" type="body"/>
          </p:nvPr>
        </p:nvSpPr>
        <p:spPr>
          <a:xfrm>
            <a:off x="4245600" y="1932750"/>
            <a:ext cx="42591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Parallel computing refers to the use of multiple processors or cores working together to perform a single task or computation. This is in contrast to serial computing, which uses a single processor or core to perform a task sequentially. In parallel computing, the workload is distributed among the processors or cores, allowing for faster and more efficient processing.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idx="1" type="subTitle"/>
          </p:nvPr>
        </p:nvSpPr>
        <p:spPr>
          <a:xfrm flipH="1">
            <a:off x="720300" y="1125850"/>
            <a:ext cx="4636200" cy="335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parallel search engine is a type of search engine that uses parallel computing techniques to improve the speed and efficiency of searching large datasets. This approach involves breaking the search process down into smaller parts and processing them in parallel across multiple processors or cores. By doing so, parallel search engines can significantly reduce the time it takes to search large datasets, making them an important tool for applications such as data mining, information retrieval, and natural language processing.</a:t>
            </a:r>
            <a:endParaRPr/>
          </a:p>
        </p:txBody>
      </p:sp>
      <p:sp>
        <p:nvSpPr>
          <p:cNvPr id="344" name="Google Shape;344;p27"/>
          <p:cNvSpPr txBox="1"/>
          <p:nvPr>
            <p:ph type="title"/>
          </p:nvPr>
        </p:nvSpPr>
        <p:spPr>
          <a:xfrm>
            <a:off x="720000" y="343200"/>
            <a:ext cx="7146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What is a Parallel Search Engine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txBox="1"/>
          <p:nvPr>
            <p:ph type="title"/>
          </p:nvPr>
        </p:nvSpPr>
        <p:spPr>
          <a:xfrm>
            <a:off x="790675" y="409875"/>
            <a:ext cx="75099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Why Parallel Search Engines ?</a:t>
            </a:r>
            <a:endParaRPr sz="2800"/>
          </a:p>
        </p:txBody>
      </p:sp>
      <p:sp>
        <p:nvSpPr>
          <p:cNvPr id="350" name="Google Shape;350;p28"/>
          <p:cNvSpPr txBox="1"/>
          <p:nvPr>
            <p:ph idx="1" type="subTitle"/>
          </p:nvPr>
        </p:nvSpPr>
        <p:spPr>
          <a:xfrm flipH="1">
            <a:off x="2956975" y="1159200"/>
            <a:ext cx="5343600" cy="323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parallel search engine has a wide variety of applications. </a:t>
            </a:r>
            <a:r>
              <a:rPr lang="en"/>
              <a:t>Generally these techniques are used for large size objects which a serialized engine cannot process or takes a large amount of time for computation.</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Web Search Engine</a:t>
            </a:r>
            <a:endParaRPr/>
          </a:p>
          <a:p>
            <a:pPr indent="-342900" lvl="0" marL="457200" rtl="0" algn="l">
              <a:spcBef>
                <a:spcPts val="0"/>
              </a:spcBef>
              <a:spcAft>
                <a:spcPts val="0"/>
              </a:spcAft>
              <a:buSzPts val="1800"/>
              <a:buChar char="●"/>
            </a:pPr>
            <a:r>
              <a:rPr lang="en"/>
              <a:t>Database analysis</a:t>
            </a:r>
            <a:endParaRPr/>
          </a:p>
          <a:p>
            <a:pPr indent="-342900" lvl="0" marL="457200" rtl="0" algn="l">
              <a:spcBef>
                <a:spcPts val="0"/>
              </a:spcBef>
              <a:spcAft>
                <a:spcPts val="0"/>
              </a:spcAft>
              <a:buSzPts val="1800"/>
              <a:buChar char="●"/>
            </a:pPr>
            <a:r>
              <a:rPr lang="en"/>
              <a:t>Scientific computing and HPC</a:t>
            </a:r>
            <a:endParaRPr/>
          </a:p>
          <a:p>
            <a:pPr indent="-342900" lvl="0" marL="457200" rtl="0" algn="l">
              <a:spcBef>
                <a:spcPts val="0"/>
              </a:spcBef>
              <a:spcAft>
                <a:spcPts val="0"/>
              </a:spcAft>
              <a:buSzPts val="1800"/>
              <a:buChar char="●"/>
            </a:pPr>
            <a:r>
              <a:rPr lang="en"/>
              <a:t>DNA sequencing and characteristic matching</a:t>
            </a:r>
            <a:r>
              <a:rPr lang="en"/>
              <a:t> </a:t>
            </a:r>
            <a:endParaRPr/>
          </a:p>
          <a:p>
            <a:pPr indent="-342900" lvl="0" marL="457200" rtl="0" algn="l">
              <a:spcBef>
                <a:spcPts val="0"/>
              </a:spcBef>
              <a:spcAft>
                <a:spcPts val="0"/>
              </a:spcAft>
              <a:buSzPts val="1800"/>
              <a:buChar char="●"/>
            </a:pPr>
            <a:r>
              <a:rPr lang="en"/>
              <a:t>Maximizing efficiency and </a:t>
            </a:r>
            <a:r>
              <a:rPr lang="en"/>
              <a:t>improving</a:t>
            </a:r>
            <a:r>
              <a:rPr lang="en"/>
              <a:t> quality</a:t>
            </a:r>
            <a:endParaRPr/>
          </a:p>
          <a:p>
            <a:pPr indent="-342900" lvl="0" marL="457200" rtl="0" algn="l">
              <a:spcBef>
                <a:spcPts val="0"/>
              </a:spcBef>
              <a:spcAft>
                <a:spcPts val="0"/>
              </a:spcAft>
              <a:buSzPts val="1800"/>
              <a:buChar char="●"/>
            </a:pPr>
            <a:r>
              <a:rPr lang="en"/>
              <a:t>Image processing and image-video segmentation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ph type="title"/>
          </p:nvPr>
        </p:nvSpPr>
        <p:spPr>
          <a:xfrm>
            <a:off x="1078100" y="540000"/>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MPI</a:t>
            </a:r>
            <a:endParaRPr/>
          </a:p>
        </p:txBody>
      </p:sp>
      <p:sp>
        <p:nvSpPr>
          <p:cNvPr id="356" name="Google Shape;356;p29"/>
          <p:cNvSpPr txBox="1"/>
          <p:nvPr>
            <p:ph idx="1" type="subTitle"/>
          </p:nvPr>
        </p:nvSpPr>
        <p:spPr>
          <a:xfrm flipH="1">
            <a:off x="3123250" y="1681325"/>
            <a:ext cx="5454900" cy="191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MPI stands for Message Passing Interface, which is a standardized protocol for message-passing parallel computing. It allows multiple processes to communicate and synchronize with each other in order to perform a larger computation in parallel. MPI is widely used in scientific and engineering applications, where large amounts of data need to be processed in parallel across many nodes in a cluster or supercomputer. MPI implementations are available for a wide variety of hardware and software platforms.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idx="1" type="body"/>
          </p:nvPr>
        </p:nvSpPr>
        <p:spPr>
          <a:xfrm>
            <a:off x="461850" y="1395225"/>
            <a:ext cx="4110300" cy="21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This is a function for parallel searching a target element in a given list of data using the Message Passing Interface (MPI).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en" sz="1500"/>
              <a:t>The function scatters the data to all ranks, searches for the target element in the received data, combines the results from all ranks, and returns the final result and time taken to scatter data and join threads.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en" sz="1500"/>
              <a:t>The function measures time using the MPI.Wtime() function, and uses the comm.allreduce() function with MPI.LOR operation to combine results from all ranks.</a:t>
            </a:r>
            <a:endParaRPr sz="1500"/>
          </a:p>
          <a:p>
            <a:pPr indent="0" lvl="0" marL="0" rtl="0" algn="ctr">
              <a:spcBef>
                <a:spcPts val="0"/>
              </a:spcBef>
              <a:spcAft>
                <a:spcPts val="0"/>
              </a:spcAft>
              <a:buNone/>
            </a:pPr>
            <a:r>
              <a:t/>
            </a:r>
            <a:endParaRPr sz="1500"/>
          </a:p>
        </p:txBody>
      </p:sp>
      <p:sp>
        <p:nvSpPr>
          <p:cNvPr id="362" name="Google Shape;362;p30"/>
          <p:cNvSpPr txBox="1"/>
          <p:nvPr>
            <p:ph type="title"/>
          </p:nvPr>
        </p:nvSpPr>
        <p:spPr>
          <a:xfrm>
            <a:off x="461850" y="283275"/>
            <a:ext cx="78162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Heart of the Engine: </a:t>
            </a:r>
            <a:r>
              <a:rPr lang="en" sz="2500"/>
              <a:t>The Parallel Search Function</a:t>
            </a:r>
            <a:endParaRPr sz="2500"/>
          </a:p>
        </p:txBody>
      </p:sp>
      <p:pic>
        <p:nvPicPr>
          <p:cNvPr id="363" name="Google Shape;363;p30"/>
          <p:cNvPicPr preferRelativeResize="0"/>
          <p:nvPr/>
        </p:nvPicPr>
        <p:blipFill>
          <a:blip r:embed="rId3">
            <a:alphaModFix/>
          </a:blip>
          <a:stretch>
            <a:fillRect/>
          </a:stretch>
        </p:blipFill>
        <p:spPr>
          <a:xfrm>
            <a:off x="5235550" y="901075"/>
            <a:ext cx="3541904" cy="3755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type="title"/>
          </p:nvPr>
        </p:nvSpPr>
        <p:spPr>
          <a:xfrm>
            <a:off x="501850" y="626100"/>
            <a:ext cx="80256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Analysis of Search Engine Created</a:t>
            </a:r>
            <a:endParaRPr/>
          </a:p>
        </p:txBody>
      </p:sp>
      <p:pic>
        <p:nvPicPr>
          <p:cNvPr id="369" name="Google Shape;369;p31"/>
          <p:cNvPicPr preferRelativeResize="0"/>
          <p:nvPr/>
        </p:nvPicPr>
        <p:blipFill>
          <a:blip r:embed="rId3">
            <a:alphaModFix/>
          </a:blip>
          <a:stretch>
            <a:fillRect/>
          </a:stretch>
        </p:blipFill>
        <p:spPr>
          <a:xfrm>
            <a:off x="4712175" y="1477750"/>
            <a:ext cx="4102451" cy="1752425"/>
          </a:xfrm>
          <a:prstGeom prst="rect">
            <a:avLst/>
          </a:prstGeom>
          <a:noFill/>
          <a:ln cap="flat" cmpd="sng" w="9525">
            <a:solidFill>
              <a:schemeClr val="lt1"/>
            </a:solidFill>
            <a:prstDash val="solid"/>
            <a:round/>
            <a:headEnd len="sm" w="sm" type="none"/>
            <a:tailEnd len="sm" w="sm" type="none"/>
          </a:ln>
        </p:spPr>
      </p:pic>
      <p:pic>
        <p:nvPicPr>
          <p:cNvPr id="370" name="Google Shape;370;p31"/>
          <p:cNvPicPr preferRelativeResize="0"/>
          <p:nvPr/>
        </p:nvPicPr>
        <p:blipFill>
          <a:blip r:embed="rId4">
            <a:alphaModFix/>
          </a:blip>
          <a:stretch>
            <a:fillRect/>
          </a:stretch>
        </p:blipFill>
        <p:spPr>
          <a:xfrm>
            <a:off x="4318125" y="3501725"/>
            <a:ext cx="4496500" cy="109907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Observations</a:t>
            </a:r>
            <a:endParaRPr/>
          </a:p>
        </p:txBody>
      </p:sp>
      <p:sp>
        <p:nvSpPr>
          <p:cNvPr id="376" name="Google Shape;376;p32"/>
          <p:cNvSpPr txBox="1"/>
          <p:nvPr/>
        </p:nvSpPr>
        <p:spPr>
          <a:xfrm>
            <a:off x="2212650" y="1236950"/>
            <a:ext cx="46881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naheim"/>
              <a:buChar char="●"/>
            </a:pPr>
            <a:r>
              <a:rPr lang="en">
                <a:latin typeface="Anaheim"/>
                <a:ea typeface="Anaheim"/>
                <a:cs typeface="Anaheim"/>
                <a:sym typeface="Anaheim"/>
              </a:rPr>
              <a:t>We observed here that the Parallel Search engine works almost 2X faster than </a:t>
            </a:r>
            <a:r>
              <a:rPr lang="en">
                <a:latin typeface="Anaheim"/>
                <a:ea typeface="Anaheim"/>
                <a:cs typeface="Anaheim"/>
                <a:sym typeface="Anaheim"/>
              </a:rPr>
              <a:t>the</a:t>
            </a:r>
            <a:r>
              <a:rPr lang="en">
                <a:latin typeface="Anaheim"/>
                <a:ea typeface="Anaheim"/>
                <a:cs typeface="Anaheim"/>
                <a:sym typeface="Anaheim"/>
              </a:rPr>
              <a:t> Linear/Serial Search engine.</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The actual time required for parallel searching is the time taken by the algorithm minus the sum of times required to create and join threads.</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On taking the worst case </a:t>
            </a:r>
            <a:r>
              <a:rPr lang="en">
                <a:latin typeface="Anaheim"/>
                <a:ea typeface="Anaheim"/>
                <a:cs typeface="Anaheim"/>
                <a:sym typeface="Anaheim"/>
              </a:rPr>
              <a:t>scenario</a:t>
            </a:r>
            <a:r>
              <a:rPr lang="en">
                <a:latin typeface="Anaheim"/>
                <a:ea typeface="Anaheim"/>
                <a:cs typeface="Anaheim"/>
                <a:sym typeface="Anaheim"/>
              </a:rPr>
              <a:t>, the ideal maximum values of performances may be obtained.</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 parallel search engine is easy to scale and has a wide range of applications:</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DNA sequencing and matching</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Web search</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Faster </a:t>
            </a:r>
            <a:r>
              <a:rPr lang="en">
                <a:latin typeface="Anaheim"/>
                <a:ea typeface="Anaheim"/>
                <a:cs typeface="Anaheim"/>
                <a:sym typeface="Anaheim"/>
              </a:rPr>
              <a:t>computation of complex algorithms</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HPC</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ctr">
              <a:spcBef>
                <a:spcPts val="0"/>
              </a:spcBef>
              <a:spcAft>
                <a:spcPts val="0"/>
              </a:spcAft>
              <a:buNone/>
            </a:pPr>
            <a:r>
              <a:rPr lang="en" u="sng">
                <a:solidFill>
                  <a:srgbClr val="0000FF"/>
                </a:solidFill>
                <a:latin typeface="Anaheim"/>
                <a:ea typeface="Anaheim"/>
                <a:cs typeface="Anaheim"/>
                <a:sym typeface="Anaheim"/>
                <a:hlinkClick r:id="rId3">
                  <a:extLst>
                    <a:ext uri="{A12FA001-AC4F-418D-AE19-62706E023703}">
                      <ahyp:hlinkClr val="tx"/>
                    </a:ext>
                  </a:extLst>
                </a:hlinkClick>
              </a:rPr>
              <a:t>Link to Colabotory</a:t>
            </a:r>
            <a:endParaRPr>
              <a:solidFill>
                <a:srgbClr val="0000FF"/>
              </a:solidFill>
              <a:latin typeface="Anaheim"/>
              <a:ea typeface="Anaheim"/>
              <a:cs typeface="Anaheim"/>
              <a:sym typeface="Anahe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3"/>
          <p:cNvSpPr txBox="1"/>
          <p:nvPr>
            <p:ph type="title"/>
          </p:nvPr>
        </p:nvSpPr>
        <p:spPr>
          <a:xfrm>
            <a:off x="311700" y="1392375"/>
            <a:ext cx="8520600" cy="1382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7100"/>
              <a:t>Thank You</a:t>
            </a:r>
            <a:endParaRPr sz="7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