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sldIdLst>
    <p:sldId id="256" r:id="rId2"/>
    <p:sldId id="304" r:id="rId3"/>
    <p:sldId id="297" r:id="rId4"/>
    <p:sldId id="309" r:id="rId5"/>
    <p:sldId id="307" r:id="rId6"/>
    <p:sldId id="320" r:id="rId7"/>
    <p:sldId id="321" r:id="rId8"/>
    <p:sldId id="322" r:id="rId9"/>
    <p:sldId id="323" r:id="rId10"/>
    <p:sldId id="324" r:id="rId11"/>
    <p:sldId id="325" r:id="rId12"/>
    <p:sldId id="302" r:id="rId13"/>
    <p:sldId id="311" r:id="rId14"/>
    <p:sldId id="312" r:id="rId15"/>
    <p:sldId id="313" r:id="rId16"/>
    <p:sldId id="314" r:id="rId17"/>
    <p:sldId id="315" r:id="rId18"/>
    <p:sldId id="316" r:id="rId19"/>
    <p:sldId id="281" r:id="rId20"/>
    <p:sldId id="317" r:id="rId21"/>
    <p:sldId id="318" r:id="rId22"/>
    <p:sldId id="319" r:id="rId23"/>
    <p:sldId id="293" r:id="rId24"/>
    <p:sldId id="310" r:id="rId25"/>
    <p:sldId id="308" r:id="rId26"/>
    <p:sldId id="30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F16D"/>
    <a:srgbClr val="FF3300"/>
    <a:srgbClr val="FF6600"/>
    <a:srgbClr val="D38BFF"/>
    <a:srgbClr val="EB97FF"/>
    <a:srgbClr val="FEF886"/>
    <a:srgbClr val="FFCDCD"/>
    <a:srgbClr val="FFCC99"/>
    <a:srgbClr val="FFFFCC"/>
    <a:srgbClr val="F88B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189" autoAdjust="0"/>
    <p:restoredTop sz="86355" autoAdjust="0"/>
  </p:normalViewPr>
  <p:slideViewPr>
    <p:cSldViewPr snapToGrid="0">
      <p:cViewPr varScale="1">
        <p:scale>
          <a:sx n="67" d="100"/>
          <a:sy n="67" d="100"/>
        </p:scale>
        <p:origin x="-256" y="-10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45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06303D-6BE8-44D7-A4A7-4713CAA384A5}" type="datetimeFigureOut">
              <a:rPr lang="fr-FR" smtClean="0"/>
              <a:pPr/>
              <a:t>28/10/2015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0B39CA-57A4-4730-A836-306B0D313D22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8854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28/10/2015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28/10/2015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28/10/2015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28/10/2015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28/10/2015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28/10/2015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28/10/2015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28/10/2015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28/10/2015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23.gi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87116" y="1580161"/>
            <a:ext cx="7428768" cy="965447"/>
          </a:xfrm>
        </p:spPr>
        <p:txBody>
          <a:bodyPr/>
          <a:lstStyle/>
          <a:p>
            <a:r>
              <a:rPr lang="fr-FR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Les réseaux bayésiens</a:t>
            </a:r>
            <a:endParaRPr lang="fr-FR" b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Image 3" descr="Logo_cpe_Lyonssfd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783" y="124032"/>
            <a:ext cx="2286000" cy="152400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5414" y="3109660"/>
            <a:ext cx="4944534" cy="3522132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0" y="5149840"/>
            <a:ext cx="248294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00" i="1" dirty="0" smtClean="0"/>
              <a:t>Emilien LASNE</a:t>
            </a:r>
          </a:p>
          <a:p>
            <a:r>
              <a:rPr lang="fr-FR" sz="2100" i="1" dirty="0" smtClean="0"/>
              <a:t>Come BURGUBURU</a:t>
            </a:r>
          </a:p>
          <a:p>
            <a:r>
              <a:rPr lang="fr-FR" sz="2100" i="1" dirty="0" smtClean="0"/>
              <a:t>Sébastien ANDRE</a:t>
            </a:r>
            <a:endParaRPr lang="fr-FR" sz="2100" i="1" dirty="0"/>
          </a:p>
          <a:p>
            <a:r>
              <a:rPr lang="fr-FR" sz="2100" i="1" dirty="0" smtClean="0"/>
              <a:t>Raphael TATA</a:t>
            </a:r>
          </a:p>
          <a:p>
            <a:r>
              <a:rPr lang="fr-FR" sz="2100" i="1" dirty="0" smtClean="0"/>
              <a:t>Benjamin JORNET</a:t>
            </a:r>
            <a:endParaRPr lang="fr-FR" sz="2100" i="1" dirty="0"/>
          </a:p>
        </p:txBody>
      </p:sp>
    </p:spTree>
    <p:extLst>
      <p:ext uri="{BB962C8B-B14F-4D97-AF65-F5344CB8AC3E}">
        <p14:creationId xmlns:p14="http://schemas.microsoft.com/office/powerpoint/2010/main" val="452015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677334" y="587693"/>
            <a:ext cx="8596668" cy="62703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3500" b="1" dirty="0" smtClean="0">
                <a:solidFill>
                  <a:schemeClr val="accent2">
                    <a:lumMod val="75000"/>
                  </a:schemeClr>
                </a:solidFill>
              </a:rPr>
              <a:t>La méthode complète</a:t>
            </a:r>
            <a:endParaRPr lang="fr-FR" sz="105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fr-FR" sz="105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indent="-341313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fr-FR" sz="2800" dirty="0">
                <a:solidFill>
                  <a:srgbClr val="000000"/>
                </a:solidFill>
              </a:rPr>
              <a:t>Nombre de clique maximum de </a:t>
            </a:r>
            <a:r>
              <a:rPr lang="fr-FR" sz="2800" dirty="0" smtClean="0">
                <a:solidFill>
                  <a:srgbClr val="000000"/>
                </a:solidFill>
              </a:rPr>
              <a:t>5</a:t>
            </a:r>
            <a:endParaRPr lang="fr-FR" sz="2800" dirty="0">
              <a:solidFill>
                <a:srgbClr val="00000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0" y="-1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1/ Introduction 		</a:t>
            </a:r>
            <a:r>
              <a:rPr lang="fr-FR" sz="1400" b="1" dirty="0" smtClean="0">
                <a:solidFill>
                  <a:srgbClr val="FF0000"/>
                </a:solidFill>
              </a:rPr>
              <a:t>2/ Origines </a:t>
            </a:r>
            <a:r>
              <a:rPr lang="fr-FR" sz="1400" dirty="0" smtClean="0"/>
              <a:t>	3/ Principes de fonctionnement 		4/ Utilisations 		5/ Critiques 		6/ Conclusions</a:t>
            </a:r>
            <a:endParaRPr lang="fr-FR" sz="1400" dirty="0"/>
          </a:p>
        </p:txBody>
      </p:sp>
      <p:pic>
        <p:nvPicPr>
          <p:cNvPr id="7" name="Image 6" descr="Cliqu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45562"/>
            <a:ext cx="9718405" cy="441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39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677334" y="777272"/>
            <a:ext cx="8596668" cy="60807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3500" b="1" dirty="0" smtClean="0">
                <a:solidFill>
                  <a:schemeClr val="accent2">
                    <a:lumMod val="75000"/>
                  </a:schemeClr>
                </a:solidFill>
              </a:rPr>
              <a:t>La méthode approximative</a:t>
            </a:r>
            <a:endParaRPr lang="fr-FR" sz="105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fr-FR" sz="105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fr-FR" sz="105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fr-FR" sz="105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fr-FR" sz="2800" dirty="0">
                <a:solidFill>
                  <a:srgbClr val="000000"/>
                </a:solidFill>
              </a:rPr>
              <a:t>Méthode </a:t>
            </a:r>
            <a:r>
              <a:rPr lang="fr-FR" sz="2800" dirty="0" err="1" smtClean="0">
                <a:solidFill>
                  <a:srgbClr val="000000"/>
                </a:solidFill>
              </a:rPr>
              <a:t>variationnelle</a:t>
            </a:r>
            <a:endParaRPr lang="fr-FR" sz="2800" dirty="0" smtClean="0">
              <a:solidFill>
                <a:srgbClr val="000000"/>
              </a:solidFill>
            </a:endParaRPr>
          </a:p>
          <a:p>
            <a:endParaRPr lang="fr-FR" sz="2800" dirty="0">
              <a:solidFill>
                <a:srgbClr val="000000"/>
              </a:solidFill>
            </a:endParaRPr>
          </a:p>
          <a:p>
            <a:r>
              <a:rPr lang="fr-FR" sz="2800" dirty="0">
                <a:solidFill>
                  <a:srgbClr val="000000"/>
                </a:solidFill>
              </a:rPr>
              <a:t>La plus </a:t>
            </a:r>
            <a:r>
              <a:rPr lang="fr-FR" sz="2800" dirty="0" smtClean="0">
                <a:solidFill>
                  <a:srgbClr val="000000"/>
                </a:solidFill>
              </a:rPr>
              <a:t>connue </a:t>
            </a:r>
            <a:r>
              <a:rPr lang="fr-FR" sz="2800" dirty="0">
                <a:solidFill>
                  <a:srgbClr val="000000"/>
                </a:solidFill>
              </a:rPr>
              <a:t>et </a:t>
            </a:r>
            <a:r>
              <a:rPr lang="fr-FR" sz="2800" dirty="0" smtClean="0">
                <a:solidFill>
                  <a:srgbClr val="000000"/>
                </a:solidFill>
              </a:rPr>
              <a:t>utilisée</a:t>
            </a:r>
            <a:endParaRPr lang="fr-FR" sz="2800" dirty="0">
              <a:solidFill>
                <a:srgbClr val="000000"/>
              </a:solidFill>
            </a:endParaRPr>
          </a:p>
          <a:p>
            <a:endParaRPr lang="fr-FR" sz="2800" dirty="0" smtClean="0">
              <a:solidFill>
                <a:srgbClr val="000000"/>
              </a:solidFill>
            </a:endParaRPr>
          </a:p>
          <a:p>
            <a:r>
              <a:rPr lang="fr-FR" sz="2800" dirty="0">
                <a:solidFill>
                  <a:srgbClr val="000000"/>
                </a:solidFill>
              </a:rPr>
              <a:t>Compréhensible par l’homme </a:t>
            </a:r>
            <a:endParaRPr lang="fr-FR" sz="2800" dirty="0" smtClean="0">
              <a:solidFill>
                <a:srgbClr val="000000"/>
              </a:solidFill>
            </a:endParaRPr>
          </a:p>
          <a:p>
            <a:endParaRPr lang="fr-FR" sz="2800" dirty="0">
              <a:solidFill>
                <a:srgbClr val="000000"/>
              </a:solidFill>
            </a:endParaRPr>
          </a:p>
          <a:p>
            <a:r>
              <a:rPr lang="fr-FR" sz="2800" dirty="0">
                <a:solidFill>
                  <a:srgbClr val="000000"/>
                </a:solidFill>
              </a:rPr>
              <a:t>Ajoute de l’approximation</a:t>
            </a:r>
          </a:p>
          <a:p>
            <a:endParaRPr lang="fr-FR" sz="2800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-1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1/ Introduction 		</a:t>
            </a:r>
            <a:r>
              <a:rPr lang="fr-FR" sz="1400" b="1" dirty="0" smtClean="0">
                <a:solidFill>
                  <a:srgbClr val="FF0000"/>
                </a:solidFill>
              </a:rPr>
              <a:t>2/ Origines </a:t>
            </a:r>
            <a:r>
              <a:rPr lang="fr-FR" sz="1400" dirty="0" smtClean="0"/>
              <a:t>	3/ Principes de fonctionnement 		4/ Utilisations 		5/ Critiques 		6/ Conclusions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4060481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585762" y="487071"/>
            <a:ext cx="8596668" cy="681329"/>
          </a:xfrm>
        </p:spPr>
        <p:txBody>
          <a:bodyPr/>
          <a:lstStyle/>
          <a:p>
            <a:r>
              <a:rPr lang="fr-FR" dirty="0" smtClean="0"/>
              <a:t>3. Principes de fonctionnement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653496" y="1334970"/>
            <a:ext cx="8596668" cy="32848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3500" b="1" dirty="0" smtClean="0">
                <a:solidFill>
                  <a:schemeClr val="accent2">
                    <a:lumMod val="75000"/>
                  </a:schemeClr>
                </a:solidFill>
              </a:rPr>
              <a:t>Définition d’un réseau bayésien</a:t>
            </a:r>
          </a:p>
          <a:p>
            <a:pPr marL="0" indent="0" algn="ctr">
              <a:buNone/>
            </a:pPr>
            <a:endParaRPr lang="fr-FR" sz="22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indent="-341313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fr-FR" sz="2400" dirty="0" smtClean="0">
                <a:solidFill>
                  <a:srgbClr val="000000"/>
                </a:solidFill>
              </a:rPr>
              <a:t>C'est </a:t>
            </a:r>
            <a:r>
              <a:rPr lang="fr-FR" sz="2400" dirty="0">
                <a:solidFill>
                  <a:srgbClr val="000000"/>
                </a:solidFill>
              </a:rPr>
              <a:t>un modèle graphique probabiliste</a:t>
            </a:r>
            <a:r>
              <a:rPr lang="fr-FR" sz="2400" dirty="0" smtClean="0">
                <a:solidFill>
                  <a:srgbClr val="000000"/>
                </a:solidFill>
              </a:rPr>
              <a:t>.</a:t>
            </a:r>
          </a:p>
          <a:p>
            <a:pPr indent="-341313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fr-FR" sz="2400" dirty="0">
                <a:solidFill>
                  <a:srgbClr val="000000"/>
                </a:solidFill>
              </a:rPr>
              <a:t>Un réseau bayésien est un graphe acyclique </a:t>
            </a:r>
            <a:r>
              <a:rPr lang="fr-FR" sz="2400" dirty="0" smtClean="0">
                <a:solidFill>
                  <a:srgbClr val="000000"/>
                </a:solidFill>
              </a:rPr>
              <a:t>orienté</a:t>
            </a:r>
          </a:p>
          <a:p>
            <a:pPr indent="-341313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fr-FR" sz="2400" dirty="0">
                <a:solidFill>
                  <a:srgbClr val="000000"/>
                </a:solidFill>
              </a:rPr>
              <a:t>Chaque nœud </a:t>
            </a:r>
            <a:r>
              <a:rPr lang="fr-FR" sz="2400" dirty="0" smtClean="0">
                <a:solidFill>
                  <a:srgbClr val="000000"/>
                </a:solidFill>
              </a:rPr>
              <a:t>représente une variable</a:t>
            </a:r>
            <a:endParaRPr lang="fr-FR" sz="2400" dirty="0" smtClean="0">
              <a:solidFill>
                <a:srgbClr val="000000"/>
              </a:solidFill>
            </a:endParaRPr>
          </a:p>
          <a:p>
            <a:pPr indent="-341313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fr-FR" sz="2400" dirty="0">
                <a:solidFill>
                  <a:srgbClr val="000000"/>
                </a:solidFill>
              </a:rPr>
              <a:t>Les liens représentent leurs dépendances</a:t>
            </a:r>
          </a:p>
          <a:p>
            <a:pPr indent="-341313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fr-FR" sz="2400" dirty="0"/>
          </a:p>
          <a:p>
            <a:pPr indent="-341313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fr-FR" sz="2400" dirty="0"/>
          </a:p>
          <a:p>
            <a:pPr indent="-341313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fr-FR" sz="2400" dirty="0"/>
          </a:p>
          <a:p>
            <a:pPr marL="914400" lvl="2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0" y="-1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00000"/>
                </a:solidFill>
              </a:rPr>
              <a:t>1/ Introduction 	</a:t>
            </a:r>
            <a:r>
              <a:rPr lang="fr-FR" sz="1400" dirty="0" smtClean="0"/>
              <a:t>	2/ Origines 	</a:t>
            </a:r>
            <a:r>
              <a:rPr lang="fr-FR" sz="1400" b="1" dirty="0" smtClean="0">
                <a:solidFill>
                  <a:srgbClr val="FF0000"/>
                </a:solidFill>
              </a:rPr>
              <a:t>3/ Principes de fonctionnement </a:t>
            </a:r>
            <a:r>
              <a:rPr lang="fr-FR" sz="1400" dirty="0" smtClean="0"/>
              <a:t>		4/ Utilisations 		5/ Critiques 		6/ Conclusions</a:t>
            </a:r>
            <a:endParaRPr lang="fr-FR" sz="1400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764" y="4615392"/>
            <a:ext cx="5524500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7953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518027" y="945504"/>
            <a:ext cx="9320237" cy="59124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3500" b="1" dirty="0">
                <a:solidFill>
                  <a:schemeClr val="accent2">
                    <a:lumMod val="75000"/>
                  </a:schemeClr>
                </a:solidFill>
              </a:rPr>
              <a:t>C</a:t>
            </a:r>
            <a:r>
              <a:rPr lang="fr-FR" sz="3500" b="1" dirty="0" smtClean="0">
                <a:solidFill>
                  <a:schemeClr val="accent2">
                    <a:lumMod val="75000"/>
                  </a:schemeClr>
                </a:solidFill>
              </a:rPr>
              <a:t>omment construire un réseau bayésien ?</a:t>
            </a:r>
          </a:p>
          <a:p>
            <a:pPr marL="0" indent="0" algn="ctr">
              <a:buNone/>
            </a:pPr>
            <a:endParaRPr lang="fr-FR" sz="22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fr-FR" sz="22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indent="-341313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fr-FR" sz="2700" dirty="0" smtClean="0">
                <a:solidFill>
                  <a:srgbClr val="000000"/>
                </a:solidFill>
              </a:rPr>
              <a:t>Définir les variables et leur modalité.</a:t>
            </a:r>
          </a:p>
          <a:p>
            <a:pPr indent="-341313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fr-FR" sz="2700" dirty="0" smtClean="0">
              <a:solidFill>
                <a:srgbClr val="000000"/>
              </a:solidFill>
            </a:endParaRPr>
          </a:p>
          <a:p>
            <a:pPr indent="-341313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fr-FR" sz="2700" dirty="0" smtClean="0">
                <a:solidFill>
                  <a:srgbClr val="000000"/>
                </a:solidFill>
              </a:rPr>
              <a:t>Établir des liens entre les variables.</a:t>
            </a:r>
          </a:p>
          <a:p>
            <a:pPr indent="-341313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fr-FR" sz="2700" dirty="0" smtClean="0">
              <a:solidFill>
                <a:srgbClr val="000000"/>
              </a:solidFill>
            </a:endParaRPr>
          </a:p>
          <a:p>
            <a:pPr indent="-341313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fr-FR" sz="2700" dirty="0" smtClean="0">
                <a:solidFill>
                  <a:srgbClr val="000000"/>
                </a:solidFill>
              </a:rPr>
              <a:t>Dresser les tables de probabilités à partir des données statistiques.</a:t>
            </a:r>
            <a:endParaRPr lang="fr-FR" sz="2700" dirty="0">
              <a:solidFill>
                <a:srgbClr val="000000"/>
              </a:solidFill>
            </a:endParaRPr>
          </a:p>
          <a:p>
            <a:pPr indent="-341313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fr-FR" sz="2400" dirty="0"/>
          </a:p>
          <a:p>
            <a:pPr indent="-341313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fr-FR" sz="2400" dirty="0"/>
          </a:p>
          <a:p>
            <a:pPr indent="-341313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fr-FR" sz="2400" dirty="0"/>
          </a:p>
          <a:p>
            <a:pPr marL="914400" lvl="2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0" y="-1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00000"/>
                </a:solidFill>
              </a:rPr>
              <a:t>1/ Introduction 	</a:t>
            </a:r>
            <a:r>
              <a:rPr lang="fr-FR" sz="1400" dirty="0" smtClean="0"/>
              <a:t>	2/ Origines 	</a:t>
            </a:r>
            <a:r>
              <a:rPr lang="fr-FR" sz="1400" b="1" dirty="0" smtClean="0">
                <a:solidFill>
                  <a:srgbClr val="FF0000"/>
                </a:solidFill>
              </a:rPr>
              <a:t>3/ Principes de fonctionnement </a:t>
            </a:r>
            <a:r>
              <a:rPr lang="fr-FR" sz="1400" dirty="0" smtClean="0"/>
              <a:t>		4/ Utilisations 		5/ Critiques 		6/ Conclusions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730670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0" y="-1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00000"/>
                </a:solidFill>
              </a:rPr>
              <a:t>1/ Introduction 	</a:t>
            </a:r>
            <a:r>
              <a:rPr lang="fr-FR" sz="1400" dirty="0" smtClean="0"/>
              <a:t>	2/ Origines 	</a:t>
            </a:r>
            <a:r>
              <a:rPr lang="fr-FR" sz="1400" b="1" dirty="0" smtClean="0">
                <a:solidFill>
                  <a:srgbClr val="FF0000"/>
                </a:solidFill>
              </a:rPr>
              <a:t>3/ Principes de fonctionnement </a:t>
            </a:r>
            <a:r>
              <a:rPr lang="fr-FR" sz="1400" dirty="0" smtClean="0"/>
              <a:t>		4/ Utilisations 		5/ Critiques 		6/ Conclusions</a:t>
            </a:r>
            <a:endParaRPr lang="fr-FR" sz="1400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42" y="423333"/>
            <a:ext cx="9917316" cy="6434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0488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145493" y="403638"/>
            <a:ext cx="9320237" cy="11880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3500" b="1" dirty="0" smtClean="0">
                <a:solidFill>
                  <a:schemeClr val="accent2">
                    <a:lumMod val="75000"/>
                  </a:schemeClr>
                </a:solidFill>
              </a:rPr>
              <a:t>Causalité : le sens des arcs apporte t-il une information qualitative ?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0" y="-1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00000"/>
                </a:solidFill>
              </a:rPr>
              <a:t>1/ Introduction 	</a:t>
            </a:r>
            <a:r>
              <a:rPr lang="fr-FR" sz="1400" dirty="0" smtClean="0"/>
              <a:t>	2/ Origines 	</a:t>
            </a:r>
            <a:r>
              <a:rPr lang="fr-FR" sz="1400" b="1" dirty="0" smtClean="0">
                <a:solidFill>
                  <a:srgbClr val="FF0000"/>
                </a:solidFill>
              </a:rPr>
              <a:t>3/ Principes de fonctionnement </a:t>
            </a:r>
            <a:r>
              <a:rPr lang="fr-FR" sz="1400" dirty="0" smtClean="0"/>
              <a:t>		4/ Utilisations 		5/ Critiques 		6/ Conclusions</a:t>
            </a:r>
            <a:endParaRPr lang="fr-FR" sz="1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9039"/>
            <a:ext cx="1000125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731838" y="5851525"/>
            <a:ext cx="3210542" cy="745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2000" dirty="0">
                <a:latin typeface="Trebuchet MS"/>
                <a:cs typeface="Trebuchet MS"/>
              </a:rPr>
              <a:t>Deux causes aboutissent </a:t>
            </a:r>
          </a:p>
          <a:p>
            <a:r>
              <a:rPr lang="fr-FR" sz="2000" dirty="0">
                <a:latin typeface="Trebuchet MS"/>
                <a:cs typeface="Trebuchet MS"/>
              </a:rPr>
              <a:t>au même effet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4206875" y="5761038"/>
            <a:ext cx="2407984" cy="109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2000" dirty="0">
                <a:latin typeface="Trebuchet MS"/>
                <a:cs typeface="Trebuchet MS"/>
              </a:rPr>
              <a:t>L'enchaînement de causes conduit à un effet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7132637" y="5761038"/>
            <a:ext cx="2647497" cy="109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2000" dirty="0">
                <a:latin typeface="Trebuchet MS"/>
                <a:cs typeface="Trebuchet MS"/>
              </a:rPr>
              <a:t>Une cause induit deux effets indépendants</a:t>
            </a:r>
          </a:p>
        </p:txBody>
      </p:sp>
    </p:spTree>
    <p:extLst>
      <p:ext uri="{BB962C8B-B14F-4D97-AF65-F5344CB8AC3E}">
        <p14:creationId xmlns:p14="http://schemas.microsoft.com/office/powerpoint/2010/main" val="1325817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501094" y="674570"/>
            <a:ext cx="9320237" cy="59124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3500" b="1" dirty="0" smtClean="0">
                <a:solidFill>
                  <a:schemeClr val="accent2">
                    <a:lumMod val="75000"/>
                  </a:schemeClr>
                </a:solidFill>
              </a:rPr>
              <a:t>Calcul des probabilités jointes et représentation graphique</a:t>
            </a:r>
            <a:endParaRPr lang="fr-FR" sz="22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indent="-341313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fr-FR" sz="2800" dirty="0" smtClean="0">
                <a:solidFill>
                  <a:srgbClr val="000000"/>
                </a:solidFill>
              </a:rPr>
              <a:t>Recensement </a:t>
            </a:r>
            <a:r>
              <a:rPr lang="fr-FR" sz="2800" dirty="0">
                <a:solidFill>
                  <a:srgbClr val="000000"/>
                </a:solidFill>
              </a:rPr>
              <a:t>des événements dans une table des matières</a:t>
            </a:r>
            <a:r>
              <a:rPr lang="fr-FR" sz="2800" dirty="0" smtClean="0">
                <a:solidFill>
                  <a:srgbClr val="000000"/>
                </a:solidFill>
              </a:rPr>
              <a:t>:</a:t>
            </a:r>
          </a:p>
          <a:p>
            <a:pPr lvl="1" indent="-341313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fr-FR" sz="2800" dirty="0" smtClean="0">
                <a:solidFill>
                  <a:srgbClr val="000000"/>
                </a:solidFill>
              </a:rPr>
              <a:t>Établissement </a:t>
            </a:r>
            <a:r>
              <a:rPr lang="fr-FR" sz="2800" dirty="0">
                <a:solidFill>
                  <a:srgbClr val="000000"/>
                </a:solidFill>
              </a:rPr>
              <a:t>de lien entre les événements. </a:t>
            </a:r>
            <a:endParaRPr lang="fr-FR" sz="2800" dirty="0" smtClean="0">
              <a:solidFill>
                <a:srgbClr val="000000"/>
              </a:solidFill>
            </a:endParaRPr>
          </a:p>
          <a:p>
            <a:pPr lvl="1" indent="-341313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fr-FR" sz="2800" dirty="0" smtClean="0">
                <a:solidFill>
                  <a:srgbClr val="000000"/>
                </a:solidFill>
              </a:rPr>
              <a:t>Représentation  </a:t>
            </a:r>
            <a:r>
              <a:rPr lang="fr-FR" sz="2800" dirty="0">
                <a:solidFill>
                  <a:srgbClr val="000000"/>
                </a:solidFill>
              </a:rPr>
              <a:t>d’un </a:t>
            </a:r>
            <a:r>
              <a:rPr lang="fr-FR" sz="2800" dirty="0" smtClean="0">
                <a:solidFill>
                  <a:srgbClr val="000000"/>
                </a:solidFill>
              </a:rPr>
              <a:t>graphe </a:t>
            </a:r>
            <a:r>
              <a:rPr lang="fr-FR" sz="2800" dirty="0">
                <a:solidFill>
                  <a:srgbClr val="000000"/>
                </a:solidFill>
              </a:rPr>
              <a:t>dit acyclique orienté.</a:t>
            </a:r>
          </a:p>
          <a:p>
            <a:pPr lvl="1" indent="-341313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fr-FR" sz="2800" dirty="0" smtClean="0">
                <a:solidFill>
                  <a:srgbClr val="000000"/>
                </a:solidFill>
              </a:rPr>
              <a:t>Calcul </a:t>
            </a:r>
            <a:r>
              <a:rPr lang="fr-FR" sz="2800" dirty="0">
                <a:solidFill>
                  <a:srgbClr val="000000"/>
                </a:solidFill>
              </a:rPr>
              <a:t>des probabilités </a:t>
            </a:r>
            <a:r>
              <a:rPr lang="fr-FR" sz="2800" dirty="0" smtClean="0">
                <a:solidFill>
                  <a:srgbClr val="000000"/>
                </a:solidFill>
              </a:rPr>
              <a:t>jointes :</a:t>
            </a:r>
          </a:p>
          <a:p>
            <a:pPr lvl="1" indent="-341313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fr-FR" sz="2800" dirty="0"/>
          </a:p>
          <a:p>
            <a:pPr lvl="1" indent="-341313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fr-FR" sz="2600" dirty="0"/>
          </a:p>
          <a:p>
            <a:pPr marL="1587" indent="0"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fr-FR" sz="2400" dirty="0"/>
          </a:p>
          <a:p>
            <a:pPr indent="-341313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fr-FR" sz="2400" dirty="0"/>
          </a:p>
          <a:p>
            <a:pPr indent="-341313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fr-FR" sz="2400" dirty="0"/>
          </a:p>
          <a:p>
            <a:pPr marL="914400" lvl="2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0" y="-1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00000"/>
                </a:solidFill>
              </a:rPr>
              <a:t>1/ Introduction 	</a:t>
            </a:r>
            <a:r>
              <a:rPr lang="fr-FR" sz="1400" dirty="0" smtClean="0"/>
              <a:t>	2/ Origines 	</a:t>
            </a:r>
            <a:r>
              <a:rPr lang="fr-FR" sz="1400" b="1" dirty="0" smtClean="0">
                <a:solidFill>
                  <a:srgbClr val="FF0000"/>
                </a:solidFill>
              </a:rPr>
              <a:t>3/ Principes de fonctionnement </a:t>
            </a:r>
            <a:r>
              <a:rPr lang="fr-FR" sz="1400" dirty="0" smtClean="0"/>
              <a:t>		4/ Utilisations 		5/ Critiques 		6/ Conclusions</a:t>
            </a:r>
            <a:endParaRPr lang="fr-FR" sz="1400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18179" y="4597776"/>
            <a:ext cx="5606416" cy="1089577"/>
          </a:xfrm>
          <a:prstGeom prst="rect">
            <a:avLst/>
          </a:prstGeom>
          <a:noFill/>
        </p:spPr>
      </p:pic>
      <p:cxnSp>
        <p:nvCxnSpPr>
          <p:cNvPr id="5" name="Connecteur droit avec flèche 4"/>
          <p:cNvCxnSpPr/>
          <p:nvPr/>
        </p:nvCxnSpPr>
        <p:spPr>
          <a:xfrm flipH="1" flipV="1">
            <a:off x="5904923" y="5331975"/>
            <a:ext cx="1" cy="5757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3335860" y="5876933"/>
            <a:ext cx="521228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dirty="0">
                <a:solidFill>
                  <a:srgbClr val="000000"/>
                </a:solidFill>
              </a:rPr>
              <a:t>L</a:t>
            </a:r>
            <a:r>
              <a:rPr lang="fr-FR" sz="2300" dirty="0" smtClean="0">
                <a:solidFill>
                  <a:srgbClr val="000000"/>
                </a:solidFill>
              </a:rPr>
              <a:t>a </a:t>
            </a:r>
            <a:r>
              <a:rPr lang="fr-FR" sz="2300" dirty="0">
                <a:solidFill>
                  <a:srgbClr val="000000"/>
                </a:solidFill>
              </a:rPr>
              <a:t>probabilité d’un </a:t>
            </a:r>
            <a:r>
              <a:rPr lang="fr-FR" sz="2300" dirty="0" smtClean="0">
                <a:solidFill>
                  <a:srgbClr val="000000"/>
                </a:solidFill>
              </a:rPr>
              <a:t>événement Xi sachant ses parents </a:t>
            </a:r>
            <a:r>
              <a:rPr lang="fr-FR" sz="2300" dirty="0" smtClean="0">
                <a:solidFill>
                  <a:srgbClr val="000000"/>
                </a:solidFill>
              </a:rPr>
              <a:t>P(xi). </a:t>
            </a:r>
            <a:endParaRPr lang="fr-FR" sz="23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82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518027" y="793104"/>
            <a:ext cx="9320237" cy="5048896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fr-FR" sz="4100" b="1" dirty="0" smtClean="0">
                <a:solidFill>
                  <a:schemeClr val="accent2">
                    <a:lumMod val="75000"/>
                  </a:schemeClr>
                </a:solidFill>
              </a:rPr>
              <a:t>Apprentissage de la structure</a:t>
            </a:r>
          </a:p>
          <a:p>
            <a:pPr marL="0" indent="0" algn="ctr">
              <a:buNone/>
            </a:pPr>
            <a:endParaRPr lang="fr-FR" sz="3500" b="1" dirty="0">
              <a:solidFill>
                <a:schemeClr val="accent2">
                  <a:lumMod val="75000"/>
                </a:schemeClr>
              </a:solidFill>
            </a:endParaRPr>
          </a:p>
          <a:p>
            <a:pPr lvl="1" indent="-341313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fr-FR" sz="2400" dirty="0">
                <a:solidFill>
                  <a:srgbClr val="000000"/>
                </a:solidFill>
              </a:rPr>
              <a:t>Trouver des méthodes pour construire efficacement les </a:t>
            </a:r>
            <a:r>
              <a:rPr lang="fr-FR" sz="2400" dirty="0" smtClean="0">
                <a:solidFill>
                  <a:srgbClr val="000000"/>
                </a:solidFill>
              </a:rPr>
              <a:t>graphes </a:t>
            </a:r>
            <a:r>
              <a:rPr lang="fr-FR" sz="2400" dirty="0">
                <a:solidFill>
                  <a:srgbClr val="000000"/>
                </a:solidFill>
              </a:rPr>
              <a:t>symbolisant les événements</a:t>
            </a:r>
            <a:r>
              <a:rPr lang="fr-FR" sz="2400" dirty="0" smtClean="0">
                <a:solidFill>
                  <a:srgbClr val="000000"/>
                </a:solidFill>
              </a:rPr>
              <a:t>.</a:t>
            </a:r>
          </a:p>
          <a:p>
            <a:pPr lvl="1" indent="-341313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fr-FR" sz="2400" dirty="0">
                <a:solidFill>
                  <a:srgbClr val="000000"/>
                </a:solidFill>
              </a:rPr>
              <a:t>On définit plusieurs données : </a:t>
            </a:r>
          </a:p>
          <a:p>
            <a:pPr lvl="2" indent="-341313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fr-FR" sz="2400" dirty="0">
                <a:solidFill>
                  <a:srgbClr val="000000"/>
                </a:solidFill>
              </a:rPr>
              <a:t>Nombre de structures (NS) à partir de n nœuds </a:t>
            </a:r>
            <a:r>
              <a:rPr lang="fr-FR" sz="2400" dirty="0" smtClean="0">
                <a:solidFill>
                  <a:srgbClr val="000000"/>
                </a:solidFill>
              </a:rPr>
              <a:t>:</a:t>
            </a:r>
          </a:p>
          <a:p>
            <a:pPr marL="801687" lvl="2" indent="0"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fr-FR" sz="2400" dirty="0">
              <a:solidFill>
                <a:srgbClr val="000000"/>
              </a:solidFill>
            </a:endParaRPr>
          </a:p>
          <a:p>
            <a:pPr marL="801687" lvl="2" indent="0"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fr-FR" sz="2400" dirty="0" smtClean="0">
                <a:solidFill>
                  <a:srgbClr val="000000"/>
                </a:solidFill>
              </a:rPr>
              <a:t> </a:t>
            </a:r>
          </a:p>
          <a:p>
            <a:pPr marL="801687" lvl="2" indent="0"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fr-FR" sz="2400" dirty="0" smtClean="0">
              <a:solidFill>
                <a:srgbClr val="000000"/>
              </a:solidFill>
            </a:endParaRPr>
          </a:p>
          <a:p>
            <a:pPr lvl="2" indent="-341313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fr-FR" sz="2400" dirty="0">
                <a:solidFill>
                  <a:srgbClr val="000000"/>
                </a:solidFill>
              </a:rPr>
              <a:t>Dimension du </a:t>
            </a:r>
            <a:r>
              <a:rPr lang="fr-FR" sz="2400" dirty="0" smtClean="0">
                <a:solidFill>
                  <a:srgbClr val="000000"/>
                </a:solidFill>
              </a:rPr>
              <a:t>réseau : Nombre </a:t>
            </a:r>
            <a:r>
              <a:rPr lang="fr-FR" sz="2400" dirty="0">
                <a:solidFill>
                  <a:srgbClr val="000000"/>
                </a:solidFill>
              </a:rPr>
              <a:t>de paramètres (indépendants) nécessaires pour décrire l’ensemble des probabilités </a:t>
            </a:r>
            <a:r>
              <a:rPr lang="fr-FR" sz="2400" dirty="0" smtClean="0">
                <a:solidFill>
                  <a:srgbClr val="000000"/>
                </a:solidFill>
              </a:rPr>
              <a:t>conditionnelles</a:t>
            </a:r>
          </a:p>
          <a:p>
            <a:pPr lvl="1" indent="-341313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fr-FR" sz="2400" dirty="0">
                <a:solidFill>
                  <a:srgbClr val="000000"/>
                </a:solidFill>
              </a:rPr>
              <a:t>Comparaison de Graph ( plusieurs méthodes) </a:t>
            </a:r>
            <a:r>
              <a:rPr lang="fr-FR" sz="2400" dirty="0" smtClean="0">
                <a:solidFill>
                  <a:srgbClr val="000000"/>
                </a:solidFill>
              </a:rPr>
              <a:t>:</a:t>
            </a:r>
          </a:p>
          <a:p>
            <a:pPr lvl="2" indent="-341313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fr-FR" sz="2400" dirty="0">
                <a:solidFill>
                  <a:srgbClr val="000000"/>
                </a:solidFill>
              </a:rPr>
              <a:t>Maximisation du score : 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0" y="-1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00000"/>
                </a:solidFill>
              </a:rPr>
              <a:t>1/ Introduction 	</a:t>
            </a:r>
            <a:r>
              <a:rPr lang="fr-FR" sz="1400" dirty="0" smtClean="0"/>
              <a:t>	2/ Origines 	</a:t>
            </a:r>
            <a:r>
              <a:rPr lang="fr-FR" sz="1400" b="1" dirty="0" smtClean="0">
                <a:solidFill>
                  <a:srgbClr val="FF0000"/>
                </a:solidFill>
              </a:rPr>
              <a:t>3/ Principes de fonctionnement </a:t>
            </a:r>
            <a:r>
              <a:rPr lang="fr-FR" sz="1400" dirty="0" smtClean="0"/>
              <a:t>		4/ Utilisations 		5/ Critiques 		6/ Conclusions</a:t>
            </a:r>
            <a:endParaRPr lang="fr-FR" sz="1400" dirty="0"/>
          </a:p>
        </p:txBody>
      </p:sp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25067" y="3115733"/>
            <a:ext cx="6484374" cy="1132416"/>
          </a:xfrm>
          <a:prstGeom prst="rect">
            <a:avLst/>
          </a:prstGeom>
          <a:noFill/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1737" y="5689600"/>
            <a:ext cx="9121058" cy="116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4394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518027" y="793104"/>
            <a:ext cx="9320237" cy="60648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3500" b="1" dirty="0" smtClean="0">
                <a:solidFill>
                  <a:schemeClr val="accent2">
                    <a:lumMod val="75000"/>
                  </a:schemeClr>
                </a:solidFill>
              </a:rPr>
              <a:t>Apprentissage des paramètres</a:t>
            </a:r>
            <a:r>
              <a:rPr lang="fr-FR" sz="3200" dirty="0"/>
              <a:t/>
            </a:r>
            <a:br>
              <a:rPr lang="fr-FR" sz="3200" dirty="0"/>
            </a:br>
            <a:endParaRPr lang="fr-FR" sz="2000" b="1" dirty="0">
              <a:solidFill>
                <a:schemeClr val="accent2">
                  <a:lumMod val="75000"/>
                </a:schemeClr>
              </a:solidFill>
            </a:endParaRPr>
          </a:p>
          <a:p>
            <a:pPr lvl="1" indent="-341313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fr-FR" sz="2000" dirty="0"/>
              <a:t> </a:t>
            </a:r>
            <a:r>
              <a:rPr lang="fr-FR" sz="2200" dirty="0">
                <a:solidFill>
                  <a:srgbClr val="000000"/>
                </a:solidFill>
              </a:rPr>
              <a:t>Calcul des probabilités jointes de chaque événement : </a:t>
            </a:r>
            <a:endParaRPr lang="fr-FR" sz="2200" dirty="0" smtClean="0">
              <a:solidFill>
                <a:srgbClr val="000000"/>
              </a:solidFill>
            </a:endParaRPr>
          </a:p>
          <a:p>
            <a:pPr lvl="2" indent="-341313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fr-FR" sz="2200" dirty="0">
                <a:solidFill>
                  <a:srgbClr val="000000"/>
                </a:solidFill>
              </a:rPr>
              <a:t>Fréquence d’apparition : </a:t>
            </a:r>
            <a:endParaRPr lang="fr-FR" sz="2200" dirty="0" smtClean="0">
              <a:solidFill>
                <a:srgbClr val="000000"/>
              </a:solidFill>
            </a:endParaRPr>
          </a:p>
          <a:p>
            <a:pPr marL="801687" lvl="2" indent="0"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fr-FR" sz="2200" dirty="0" smtClean="0">
              <a:solidFill>
                <a:srgbClr val="000000"/>
              </a:solidFill>
            </a:endParaRPr>
          </a:p>
          <a:p>
            <a:pPr lvl="2" indent="-341313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fr-FR" sz="2200" dirty="0">
              <a:solidFill>
                <a:srgbClr val="000000"/>
              </a:solidFill>
            </a:endParaRPr>
          </a:p>
          <a:p>
            <a:pPr lvl="2" indent="-341313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fr-FR" sz="2200" dirty="0" smtClean="0">
              <a:solidFill>
                <a:srgbClr val="000000"/>
              </a:solidFill>
            </a:endParaRPr>
          </a:p>
          <a:p>
            <a:pPr lvl="2" indent="-341313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fr-FR" sz="2200" dirty="0" smtClean="0">
              <a:solidFill>
                <a:srgbClr val="000000"/>
              </a:solidFill>
            </a:endParaRPr>
          </a:p>
          <a:p>
            <a:pPr marL="801687" lvl="2" indent="0"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fr-FR" sz="2200" dirty="0" smtClean="0">
              <a:solidFill>
                <a:srgbClr val="000000"/>
              </a:solidFill>
            </a:endParaRPr>
          </a:p>
          <a:p>
            <a:pPr lvl="1" indent="-341313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fr-FR" sz="2200" dirty="0" smtClean="0">
                <a:solidFill>
                  <a:srgbClr val="000000"/>
                </a:solidFill>
              </a:rPr>
              <a:t> Evénements </a:t>
            </a:r>
            <a:r>
              <a:rPr lang="fr-FR" sz="2200" dirty="0">
                <a:solidFill>
                  <a:srgbClr val="000000"/>
                </a:solidFill>
              </a:rPr>
              <a:t>incomplets : </a:t>
            </a:r>
            <a:endParaRPr lang="fr-FR" sz="2200" dirty="0" smtClean="0">
              <a:solidFill>
                <a:srgbClr val="000000"/>
              </a:solidFill>
            </a:endParaRPr>
          </a:p>
          <a:p>
            <a:pPr lvl="2" indent="-341313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fr-FR" sz="2200" dirty="0">
                <a:solidFill>
                  <a:srgbClr val="000000"/>
                </a:solidFill>
              </a:rPr>
              <a:t>Plusieurs méthodes  </a:t>
            </a:r>
          </a:p>
          <a:p>
            <a:pPr lvl="2" indent="-341313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fr-FR" sz="2200" dirty="0">
                <a:solidFill>
                  <a:srgbClr val="000000"/>
                </a:solidFill>
              </a:rPr>
              <a:t>L</a:t>
            </a:r>
            <a:r>
              <a:rPr lang="fr-FR" sz="2200" dirty="0" smtClean="0">
                <a:solidFill>
                  <a:srgbClr val="000000"/>
                </a:solidFill>
              </a:rPr>
              <a:t>’algorithme </a:t>
            </a:r>
            <a:r>
              <a:rPr lang="fr-FR" sz="2200" dirty="0">
                <a:solidFill>
                  <a:srgbClr val="000000"/>
                </a:solidFill>
              </a:rPr>
              <a:t>itératif EM (Espérance Maximisation). 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0" y="-1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00000"/>
                </a:solidFill>
              </a:rPr>
              <a:t>1/ Introduction 	</a:t>
            </a:r>
            <a:r>
              <a:rPr lang="fr-FR" sz="1400" dirty="0" smtClean="0"/>
              <a:t>	2/ Origines 	</a:t>
            </a:r>
            <a:r>
              <a:rPr lang="fr-FR" sz="1400" b="1" dirty="0" smtClean="0">
                <a:solidFill>
                  <a:srgbClr val="FF0000"/>
                </a:solidFill>
              </a:rPr>
              <a:t>3/ Principes de fonctionnement </a:t>
            </a:r>
            <a:r>
              <a:rPr lang="fr-FR" sz="1400" dirty="0" smtClean="0"/>
              <a:t>		4/ Utilisations 		5/ Critiques 		6/ Conclusions</a:t>
            </a:r>
            <a:endParaRPr lang="fr-FR" sz="1400" dirty="0"/>
          </a:p>
        </p:txBody>
      </p:sp>
      <p:pic>
        <p:nvPicPr>
          <p:cNvPr id="6" name="Imag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448" y="2709334"/>
            <a:ext cx="5799330" cy="144653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ZoneTexte 7"/>
          <p:cNvSpPr txBox="1"/>
          <p:nvPr/>
        </p:nvSpPr>
        <p:spPr>
          <a:xfrm>
            <a:off x="1134533" y="4213753"/>
            <a:ext cx="87545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smtClean="0"/>
              <a:t>Avec le nombre d’événements Xi vaut </a:t>
            </a:r>
            <a:r>
              <a:rPr lang="fr-FR" sz="2200" dirty="0" err="1" smtClean="0"/>
              <a:t>Xk</a:t>
            </a:r>
            <a:r>
              <a:rPr lang="fr-FR" sz="2200" dirty="0" smtClean="0"/>
              <a:t> et les parents valant Cj. </a:t>
            </a: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306099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636562" y="419337"/>
            <a:ext cx="8596668" cy="1320800"/>
          </a:xfrm>
        </p:spPr>
        <p:txBody>
          <a:bodyPr/>
          <a:lstStyle/>
          <a:p>
            <a:r>
              <a:rPr lang="fr-FR" dirty="0" smtClean="0"/>
              <a:t>4. Utilisations des réseaux bayésiens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0" y="-1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00000"/>
                </a:solidFill>
              </a:rPr>
              <a:t>1/ Introduction 	</a:t>
            </a:r>
            <a:r>
              <a:rPr lang="fr-FR" sz="1400" dirty="0" smtClean="0"/>
              <a:t>	2/ Origines 	3/ Principes de fonctionnement 		</a:t>
            </a:r>
            <a:r>
              <a:rPr lang="fr-FR" sz="1400" b="1" dirty="0" smtClean="0">
                <a:solidFill>
                  <a:srgbClr val="FF0000"/>
                </a:solidFill>
              </a:rPr>
              <a:t>4/ Utilisations </a:t>
            </a:r>
            <a:r>
              <a:rPr lang="fr-FR" sz="1400" dirty="0" smtClean="0"/>
              <a:t>		5/ Critiques 		6/ Conclusions</a:t>
            </a:r>
            <a:endParaRPr lang="fr-FR" sz="1400" dirty="0"/>
          </a:p>
        </p:txBody>
      </p:sp>
      <p:pic>
        <p:nvPicPr>
          <p:cNvPr id="16" name="Image 15"/>
          <p:cNvPicPr/>
          <p:nvPr/>
        </p:nvPicPr>
        <p:blipFill>
          <a:blip r:embed="rId2"/>
          <a:stretch/>
        </p:blipFill>
        <p:spPr>
          <a:xfrm>
            <a:off x="1778173" y="1450654"/>
            <a:ext cx="1865880" cy="1865880"/>
          </a:xfrm>
          <a:prstGeom prst="rect">
            <a:avLst/>
          </a:prstGeom>
          <a:ln>
            <a:noFill/>
          </a:ln>
        </p:spPr>
      </p:pic>
      <p:pic>
        <p:nvPicPr>
          <p:cNvPr id="17" name="Image 16"/>
          <p:cNvPicPr/>
          <p:nvPr/>
        </p:nvPicPr>
        <p:blipFill>
          <a:blip r:embed="rId3"/>
          <a:stretch/>
        </p:blipFill>
        <p:spPr>
          <a:xfrm>
            <a:off x="6668347" y="1256453"/>
            <a:ext cx="1865880" cy="1865880"/>
          </a:xfrm>
          <a:prstGeom prst="rect">
            <a:avLst/>
          </a:prstGeom>
          <a:ln>
            <a:noFill/>
          </a:ln>
        </p:spPr>
      </p:pic>
      <p:pic>
        <p:nvPicPr>
          <p:cNvPr id="18" name="Image 17"/>
          <p:cNvPicPr/>
          <p:nvPr/>
        </p:nvPicPr>
        <p:blipFill>
          <a:blip r:embed="rId4"/>
          <a:stretch/>
        </p:blipFill>
        <p:spPr>
          <a:xfrm>
            <a:off x="2153920" y="3491841"/>
            <a:ext cx="1865880" cy="1865880"/>
          </a:xfrm>
          <a:prstGeom prst="rect">
            <a:avLst/>
          </a:prstGeom>
          <a:ln>
            <a:noFill/>
          </a:ln>
        </p:spPr>
      </p:pic>
      <p:pic>
        <p:nvPicPr>
          <p:cNvPr id="19" name="Image 18"/>
          <p:cNvPicPr/>
          <p:nvPr/>
        </p:nvPicPr>
        <p:blipFill>
          <a:blip r:embed="rId5"/>
          <a:stretch/>
        </p:blipFill>
        <p:spPr>
          <a:xfrm>
            <a:off x="4216574" y="5170387"/>
            <a:ext cx="1865880" cy="1865880"/>
          </a:xfrm>
          <a:prstGeom prst="rect">
            <a:avLst/>
          </a:prstGeom>
          <a:ln>
            <a:noFill/>
          </a:ln>
        </p:spPr>
      </p:pic>
      <p:pic>
        <p:nvPicPr>
          <p:cNvPr id="20" name="Image 19"/>
          <p:cNvPicPr/>
          <p:nvPr/>
        </p:nvPicPr>
        <p:blipFill>
          <a:blip r:embed="rId6"/>
          <a:stretch/>
        </p:blipFill>
        <p:spPr>
          <a:xfrm>
            <a:off x="5936826" y="3444240"/>
            <a:ext cx="1845000" cy="1845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773170" y="421148"/>
            <a:ext cx="8548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 smtClean="0">
                <a:solidFill>
                  <a:schemeClr val="accent1"/>
                </a:solidFill>
              </a:rPr>
              <a:t>Plan</a:t>
            </a:r>
            <a:r>
              <a:rPr lang="fr-FR" sz="2400" i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fr-FR" sz="24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26" name="Picture 2" descr="C:\Users\MERY Thibaut\Desktop\Downloads\Synergie\PCE\Présentation orale\pla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60253" y="2389485"/>
            <a:ext cx="3161171" cy="2097530"/>
          </a:xfrm>
          <a:prstGeom prst="rect">
            <a:avLst/>
          </a:prstGeom>
          <a:noFill/>
        </p:spPr>
      </p:pic>
      <p:sp>
        <p:nvSpPr>
          <p:cNvPr id="2" name="Rectangle 1"/>
          <p:cNvSpPr/>
          <p:nvPr/>
        </p:nvSpPr>
        <p:spPr>
          <a:xfrm>
            <a:off x="574676" y="2014576"/>
            <a:ext cx="5555192" cy="3503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1000"/>
              </a:spcBef>
              <a:buClr>
                <a:srgbClr val="5FCBEF"/>
              </a:buClr>
              <a:buSzPct val="80000"/>
              <a:buFont typeface="+mj-ea"/>
              <a:buAutoNum type="circleNumDbPlain"/>
            </a:pPr>
            <a:r>
              <a:rPr lang="fr-FR" sz="3000" dirty="0" smtClean="0">
                <a:solidFill>
                  <a:srgbClr val="000000"/>
                </a:solidFill>
              </a:rPr>
              <a:t>Introduction</a:t>
            </a:r>
            <a:endParaRPr lang="fr-FR" sz="3000" dirty="0">
              <a:solidFill>
                <a:srgbClr val="000000"/>
              </a:solidFill>
            </a:endParaRPr>
          </a:p>
          <a:p>
            <a:pPr marL="342900" lvl="0" indent="-342900">
              <a:spcBef>
                <a:spcPts val="1000"/>
              </a:spcBef>
              <a:buClr>
                <a:srgbClr val="5FCBEF"/>
              </a:buClr>
              <a:buSzPct val="80000"/>
              <a:buFont typeface="+mj-ea"/>
              <a:buAutoNum type="circleNumDbPlain"/>
            </a:pPr>
            <a:r>
              <a:rPr lang="fr-FR" sz="3000" dirty="0" smtClean="0">
                <a:solidFill>
                  <a:srgbClr val="000000"/>
                </a:solidFill>
              </a:rPr>
              <a:t>Origines</a:t>
            </a:r>
            <a:endParaRPr lang="fr-FR" sz="3000" dirty="0">
              <a:solidFill>
                <a:srgbClr val="000000"/>
              </a:solidFill>
            </a:endParaRPr>
          </a:p>
          <a:p>
            <a:pPr marL="342900" lvl="0" indent="-342900">
              <a:spcBef>
                <a:spcPts val="1000"/>
              </a:spcBef>
              <a:buClr>
                <a:srgbClr val="5FCBEF"/>
              </a:buClr>
              <a:buSzPct val="80000"/>
              <a:buFont typeface="+mj-ea"/>
              <a:buAutoNum type="circleNumDbPlain"/>
            </a:pPr>
            <a:r>
              <a:rPr lang="fr-FR" sz="3000" dirty="0">
                <a:solidFill>
                  <a:srgbClr val="000000"/>
                </a:solidFill>
              </a:rPr>
              <a:t>Principes de </a:t>
            </a:r>
            <a:r>
              <a:rPr lang="fr-FR" sz="3000" dirty="0" smtClean="0">
                <a:solidFill>
                  <a:srgbClr val="000000"/>
                </a:solidFill>
              </a:rPr>
              <a:t>fonctionnement</a:t>
            </a:r>
            <a:endParaRPr lang="fr-FR" sz="3000" dirty="0">
              <a:solidFill>
                <a:srgbClr val="000000"/>
              </a:solidFill>
            </a:endParaRPr>
          </a:p>
          <a:p>
            <a:pPr marL="342900" lvl="0" indent="-342900">
              <a:spcBef>
                <a:spcPts val="1000"/>
              </a:spcBef>
              <a:buClr>
                <a:srgbClr val="5FCBEF"/>
              </a:buClr>
              <a:buSzPct val="80000"/>
              <a:buFont typeface="+mj-ea"/>
              <a:buAutoNum type="circleNumDbPlain"/>
            </a:pPr>
            <a:r>
              <a:rPr lang="fr-FR" sz="3000" dirty="0" smtClean="0">
                <a:solidFill>
                  <a:srgbClr val="000000"/>
                </a:solidFill>
              </a:rPr>
              <a:t>Utilisations</a:t>
            </a:r>
            <a:endParaRPr lang="fr-FR" sz="3000" dirty="0">
              <a:solidFill>
                <a:srgbClr val="000000"/>
              </a:solidFill>
            </a:endParaRPr>
          </a:p>
          <a:p>
            <a:pPr marL="342900" lvl="0" indent="-342900">
              <a:spcBef>
                <a:spcPts val="1000"/>
              </a:spcBef>
              <a:buClr>
                <a:srgbClr val="5FCBEF"/>
              </a:buClr>
              <a:buSzPct val="80000"/>
              <a:buFont typeface="+mj-ea"/>
              <a:buAutoNum type="circleNumDbPlain"/>
            </a:pPr>
            <a:r>
              <a:rPr lang="fr-FR" sz="3000" dirty="0" smtClean="0">
                <a:solidFill>
                  <a:srgbClr val="000000"/>
                </a:solidFill>
              </a:rPr>
              <a:t>Critiques</a:t>
            </a:r>
            <a:endParaRPr lang="fr-FR" sz="3000" dirty="0">
              <a:solidFill>
                <a:srgbClr val="000000"/>
              </a:solidFill>
            </a:endParaRPr>
          </a:p>
          <a:p>
            <a:pPr marL="342900" lvl="0" indent="-342900">
              <a:spcBef>
                <a:spcPts val="1000"/>
              </a:spcBef>
              <a:buClr>
                <a:srgbClr val="5FCBEF"/>
              </a:buClr>
              <a:buSzPct val="80000"/>
              <a:buFont typeface="+mj-ea"/>
              <a:buAutoNum type="circleNumDbPlain"/>
            </a:pPr>
            <a:r>
              <a:rPr lang="fr-FR" sz="3000" dirty="0" smtClean="0">
                <a:solidFill>
                  <a:srgbClr val="000000"/>
                </a:solidFill>
              </a:rPr>
              <a:t>Conclusions </a:t>
            </a:r>
            <a:endParaRPr lang="fr-FR" sz="3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oneTexte 14"/>
          <p:cNvSpPr txBox="1"/>
          <p:nvPr/>
        </p:nvSpPr>
        <p:spPr>
          <a:xfrm>
            <a:off x="0" y="-1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00000"/>
                </a:solidFill>
              </a:rPr>
              <a:t>1/ Introduction 	</a:t>
            </a:r>
            <a:r>
              <a:rPr lang="fr-FR" sz="1400" dirty="0" smtClean="0"/>
              <a:t>	2/ Origines 	3/ Principes de fonctionnement 		</a:t>
            </a:r>
            <a:r>
              <a:rPr lang="fr-FR" sz="1400" b="1" dirty="0" smtClean="0">
                <a:solidFill>
                  <a:srgbClr val="FF0000"/>
                </a:solidFill>
              </a:rPr>
              <a:t>4/ Utilisations </a:t>
            </a:r>
            <a:r>
              <a:rPr lang="fr-FR" sz="1400" dirty="0" smtClean="0"/>
              <a:t>		5/ Critiques 		6/ Conclusions</a:t>
            </a:r>
            <a:endParaRPr lang="fr-FR" sz="1400" dirty="0"/>
          </a:p>
        </p:txBody>
      </p:sp>
      <p:sp>
        <p:nvSpPr>
          <p:cNvPr id="10" name="Espace réservé du contenu 2"/>
          <p:cNvSpPr>
            <a:spLocks noGrp="1"/>
          </p:cNvSpPr>
          <p:nvPr>
            <p:ph idx="1"/>
          </p:nvPr>
        </p:nvSpPr>
        <p:spPr>
          <a:xfrm>
            <a:off x="653496" y="701440"/>
            <a:ext cx="8101037" cy="61565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3500" b="1" dirty="0" smtClean="0">
                <a:solidFill>
                  <a:schemeClr val="accent2">
                    <a:lumMod val="75000"/>
                  </a:schemeClr>
                </a:solidFill>
                <a:latin typeface="Trebuchet MS"/>
                <a:cs typeface="Trebuchet MS"/>
              </a:rPr>
              <a:t>Utilisation des réseaux bayésiens</a:t>
            </a:r>
          </a:p>
          <a:p>
            <a:pPr marL="0" indent="0" algn="ctr">
              <a:buNone/>
            </a:pPr>
            <a:endParaRPr lang="fr-FR" sz="2200" dirty="0" smtClean="0">
              <a:solidFill>
                <a:schemeClr val="accent2">
                  <a:lumMod val="75000"/>
                </a:schemeClr>
              </a:solidFill>
              <a:latin typeface="Trebuchet MS"/>
              <a:cs typeface="Trebuchet MS"/>
            </a:endParaRPr>
          </a:p>
          <a:p>
            <a:pPr marL="0" indent="0" algn="ctr">
              <a:buNone/>
            </a:pPr>
            <a:endParaRPr lang="fr-FR" sz="2200" dirty="0" smtClean="0">
              <a:solidFill>
                <a:schemeClr val="accent2">
                  <a:lumMod val="75000"/>
                </a:schemeClr>
              </a:solidFill>
              <a:latin typeface="Trebuchet MS"/>
              <a:cs typeface="Trebuchet MS"/>
            </a:endParaRPr>
          </a:p>
          <a:p>
            <a:pPr marL="0" indent="0" algn="ctr">
              <a:buNone/>
            </a:pPr>
            <a:endParaRPr lang="fr-FR" sz="2200" dirty="0" smtClean="0">
              <a:solidFill>
                <a:schemeClr val="accent2">
                  <a:lumMod val="75000"/>
                </a:schemeClr>
              </a:solidFill>
              <a:latin typeface="Trebuchet MS"/>
              <a:cs typeface="Trebuchet MS"/>
            </a:endParaRPr>
          </a:p>
          <a:p>
            <a:pPr marL="0" indent="0" algn="ctr">
              <a:buNone/>
            </a:pPr>
            <a:endParaRPr lang="fr-FR" sz="2200" dirty="0" smtClean="0">
              <a:solidFill>
                <a:schemeClr val="accent2">
                  <a:lumMod val="75000"/>
                </a:schemeClr>
              </a:solidFill>
              <a:latin typeface="Trebuchet MS"/>
              <a:cs typeface="Trebuchet MS"/>
            </a:endParaRPr>
          </a:p>
          <a:p>
            <a:pPr marL="0" indent="0" algn="ctr">
              <a:buNone/>
            </a:pPr>
            <a:endParaRPr lang="fr-FR" sz="2200" dirty="0" smtClean="0">
              <a:solidFill>
                <a:schemeClr val="accent2">
                  <a:lumMod val="75000"/>
                </a:schemeClr>
              </a:solidFill>
              <a:latin typeface="Trebuchet MS"/>
              <a:cs typeface="Trebuchet MS"/>
            </a:endParaRPr>
          </a:p>
          <a:p>
            <a:pPr marL="0" indent="0" algn="ctr">
              <a:buNone/>
            </a:pPr>
            <a:endParaRPr lang="fr-FR" sz="2200" dirty="0" smtClean="0">
              <a:solidFill>
                <a:schemeClr val="accent2">
                  <a:lumMod val="75000"/>
                </a:schemeClr>
              </a:solidFill>
              <a:latin typeface="Trebuchet MS"/>
              <a:cs typeface="Trebuchet MS"/>
            </a:endParaRPr>
          </a:p>
          <a:p>
            <a:pPr indent="-341313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fr-F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Premières applications opérationnelles des réseaux bayésiens</a:t>
            </a:r>
            <a:r>
              <a:rPr lang="fr-F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.</a:t>
            </a:r>
          </a:p>
          <a:p>
            <a:pPr indent="-341313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fr-FR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  <a:cs typeface="Trebuchet MS"/>
            </a:endParaRPr>
          </a:p>
          <a:p>
            <a:pPr indent="-341313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fr-F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Permettent les diagnostics de maladie suivant les examens donnés.</a:t>
            </a:r>
            <a:endParaRPr lang="fr-FR" sz="2400" dirty="0" smtClean="0">
              <a:solidFill>
                <a:srgbClr val="000000"/>
              </a:solidFill>
              <a:latin typeface="Trebuchet MS"/>
              <a:cs typeface="Trebuchet MS"/>
            </a:endParaRPr>
          </a:p>
        </p:txBody>
      </p:sp>
      <p:pic>
        <p:nvPicPr>
          <p:cNvPr id="11" name="Image 10"/>
          <p:cNvPicPr/>
          <p:nvPr/>
        </p:nvPicPr>
        <p:blipFill>
          <a:blip r:embed="rId2"/>
          <a:stretch/>
        </p:blipFill>
        <p:spPr>
          <a:xfrm>
            <a:off x="3791280" y="1976120"/>
            <a:ext cx="1865880" cy="1865880"/>
          </a:xfrm>
          <a:prstGeom prst="rect">
            <a:avLst/>
          </a:prstGeom>
          <a:ln>
            <a:noFill/>
          </a:ln>
        </p:spPr>
      </p:pic>
      <p:pic>
        <p:nvPicPr>
          <p:cNvPr id="13" name="Image 2"/>
          <p:cNvPicPr/>
          <p:nvPr/>
        </p:nvPicPr>
        <p:blipFill>
          <a:blip r:embed="rId3"/>
          <a:stretch/>
        </p:blipFill>
        <p:spPr>
          <a:xfrm>
            <a:off x="8365732" y="1473200"/>
            <a:ext cx="3826268" cy="538479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2225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oneTexte 14"/>
          <p:cNvSpPr txBox="1"/>
          <p:nvPr/>
        </p:nvSpPr>
        <p:spPr>
          <a:xfrm>
            <a:off x="0" y="-1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00000"/>
                </a:solidFill>
              </a:rPr>
              <a:t>1/ Introduction 	</a:t>
            </a:r>
            <a:r>
              <a:rPr lang="fr-FR" sz="1400" dirty="0" smtClean="0"/>
              <a:t>	2/ Origines 	3/ Principes de fonctionnement 		</a:t>
            </a:r>
            <a:r>
              <a:rPr lang="fr-FR" sz="1400" b="1" dirty="0" smtClean="0">
                <a:solidFill>
                  <a:srgbClr val="FF0000"/>
                </a:solidFill>
              </a:rPr>
              <a:t>4/ Utilisations </a:t>
            </a:r>
            <a:r>
              <a:rPr lang="fr-FR" sz="1400" dirty="0" smtClean="0"/>
              <a:t>		5/ Critiques 		6/ Conclusions</a:t>
            </a:r>
            <a:endParaRPr lang="fr-FR" sz="1400" dirty="0"/>
          </a:p>
        </p:txBody>
      </p:sp>
      <p:sp>
        <p:nvSpPr>
          <p:cNvPr id="10" name="Espace réservé du contenu 2"/>
          <p:cNvSpPr>
            <a:spLocks noGrp="1"/>
          </p:cNvSpPr>
          <p:nvPr>
            <p:ph idx="1"/>
          </p:nvPr>
        </p:nvSpPr>
        <p:spPr>
          <a:xfrm>
            <a:off x="653496" y="720398"/>
            <a:ext cx="8101037" cy="613760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3500" b="1" dirty="0" smtClean="0">
                <a:solidFill>
                  <a:schemeClr val="accent2">
                    <a:lumMod val="75000"/>
                  </a:schemeClr>
                </a:solidFill>
                <a:latin typeface="Trebuchet MS"/>
                <a:cs typeface="Trebuchet MS"/>
              </a:rPr>
              <a:t>Utilisation des réseaux bayésiens</a:t>
            </a:r>
          </a:p>
          <a:p>
            <a:pPr marL="0" indent="0" algn="ctr">
              <a:buNone/>
            </a:pPr>
            <a:endParaRPr lang="fr-FR" sz="2200" dirty="0" smtClean="0">
              <a:solidFill>
                <a:schemeClr val="accent2">
                  <a:lumMod val="75000"/>
                </a:schemeClr>
              </a:solidFill>
              <a:latin typeface="Trebuchet MS"/>
              <a:cs typeface="Trebuchet MS"/>
            </a:endParaRPr>
          </a:p>
          <a:p>
            <a:pPr marL="0" indent="0" algn="ctr">
              <a:buNone/>
            </a:pPr>
            <a:endParaRPr lang="fr-FR" sz="2200" dirty="0">
              <a:solidFill>
                <a:schemeClr val="accent2">
                  <a:lumMod val="75000"/>
                </a:schemeClr>
              </a:solidFill>
              <a:latin typeface="Trebuchet MS"/>
              <a:cs typeface="Trebuchet MS"/>
            </a:endParaRPr>
          </a:p>
          <a:p>
            <a:pPr marL="0" indent="0" algn="ctr">
              <a:buNone/>
            </a:pPr>
            <a:endParaRPr lang="fr-FR" sz="2200" dirty="0" smtClean="0">
              <a:solidFill>
                <a:schemeClr val="accent2">
                  <a:lumMod val="75000"/>
                </a:schemeClr>
              </a:solidFill>
              <a:latin typeface="Trebuchet MS"/>
              <a:cs typeface="Trebuchet MS"/>
            </a:endParaRPr>
          </a:p>
          <a:p>
            <a:pPr marL="0" indent="0" algn="ctr">
              <a:buNone/>
            </a:pPr>
            <a:endParaRPr lang="fr-FR" sz="2200" dirty="0" smtClean="0">
              <a:solidFill>
                <a:schemeClr val="accent2">
                  <a:lumMod val="75000"/>
                </a:schemeClr>
              </a:solidFill>
              <a:latin typeface="Trebuchet MS"/>
              <a:cs typeface="Trebuchet MS"/>
            </a:endParaRPr>
          </a:p>
          <a:p>
            <a:pPr indent="-341313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fr-F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Permettent </a:t>
            </a:r>
            <a:r>
              <a:rPr lang="fr-FR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d’aider le jugement durant un procès vis-à-vis des preuves apportées par la défense et par le procureure</a:t>
            </a:r>
            <a:endParaRPr lang="fr-FR" sz="2400" dirty="0">
              <a:solidFill>
                <a:srgbClr val="000000"/>
              </a:solidFill>
              <a:latin typeface="Trebuchet MS"/>
              <a:cs typeface="Trebuchet MS"/>
            </a:endParaRPr>
          </a:p>
          <a:p>
            <a:pPr marL="1587" indent="0"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fr-FR" dirty="0" smtClean="0">
              <a:latin typeface="Trebuchet MS"/>
              <a:cs typeface="Trebuchet MS"/>
            </a:endParaRPr>
          </a:p>
          <a:p>
            <a:pPr marL="0" indent="0">
              <a:buNone/>
            </a:pPr>
            <a:endParaRPr lang="fr-FR" dirty="0">
              <a:latin typeface="Trebuchet MS"/>
              <a:cs typeface="Trebuchet MS"/>
            </a:endParaRPr>
          </a:p>
          <a:p>
            <a:pPr marL="0" indent="0">
              <a:buNone/>
            </a:pPr>
            <a:endParaRPr lang="fr-FR" dirty="0">
              <a:latin typeface="Trebuchet MS"/>
              <a:cs typeface="Trebuchet MS"/>
            </a:endParaRPr>
          </a:p>
          <a:p>
            <a:pPr marL="0" indent="0">
              <a:buNone/>
            </a:pPr>
            <a:endParaRPr lang="fr-FR" dirty="0">
              <a:latin typeface="Trebuchet MS"/>
              <a:cs typeface="Trebuchet MS"/>
            </a:endParaRPr>
          </a:p>
        </p:txBody>
      </p:sp>
      <p:pic>
        <p:nvPicPr>
          <p:cNvPr id="6" name="Image 5"/>
          <p:cNvPicPr/>
          <p:nvPr/>
        </p:nvPicPr>
        <p:blipFill>
          <a:blip r:embed="rId2"/>
          <a:stretch/>
        </p:blipFill>
        <p:spPr>
          <a:xfrm>
            <a:off x="3787239" y="1416784"/>
            <a:ext cx="1865880" cy="1865880"/>
          </a:xfrm>
          <a:prstGeom prst="rect">
            <a:avLst/>
          </a:prstGeom>
          <a:ln>
            <a:noFill/>
          </a:ln>
        </p:spPr>
      </p:pic>
      <p:pic>
        <p:nvPicPr>
          <p:cNvPr id="7" name="Image 4"/>
          <p:cNvPicPr/>
          <p:nvPr/>
        </p:nvPicPr>
        <p:blipFill>
          <a:blip r:embed="rId3"/>
          <a:stretch/>
        </p:blipFill>
        <p:spPr>
          <a:xfrm>
            <a:off x="4133400" y="4326998"/>
            <a:ext cx="3334200" cy="1040867"/>
          </a:xfrm>
          <a:prstGeom prst="rect">
            <a:avLst/>
          </a:prstGeom>
          <a:ln>
            <a:noFill/>
          </a:ln>
        </p:spPr>
      </p:pic>
      <p:sp>
        <p:nvSpPr>
          <p:cNvPr id="8" name="CustomShape 3"/>
          <p:cNvSpPr/>
          <p:nvPr/>
        </p:nvSpPr>
        <p:spPr>
          <a:xfrm>
            <a:off x="897466" y="4657212"/>
            <a:ext cx="2887280" cy="4397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2200" b="1" i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Rapport de </a:t>
            </a:r>
            <a:r>
              <a:rPr lang="fr-FR" sz="2200" b="1" i="1" strike="noStrike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vraisemblance :</a:t>
            </a:r>
            <a:endParaRPr sz="2200" dirty="0">
              <a:solidFill>
                <a:srgbClr val="FF0000"/>
              </a:solidFill>
            </a:endParaRPr>
          </a:p>
        </p:txBody>
      </p:sp>
      <p:sp>
        <p:nvSpPr>
          <p:cNvPr id="9" name="CustomShape 2"/>
          <p:cNvSpPr/>
          <p:nvPr/>
        </p:nvSpPr>
        <p:spPr>
          <a:xfrm>
            <a:off x="361532" y="5517360"/>
            <a:ext cx="8774176" cy="134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20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LR = 1 la preuve n’est pas pertinente, elle confirme les deux hypothèses</a:t>
            </a:r>
            <a:endParaRPr sz="2200" dirty="0">
              <a:solidFill>
                <a:srgbClr val="000000"/>
              </a:solidFill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r>
              <a:rPr lang="fr-FR" sz="220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LR &lt; 1 la preuve soutien l’hypothèse de la défense </a:t>
            </a:r>
            <a:r>
              <a:rPr lang="fr-FR" sz="220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Hd</a:t>
            </a:r>
            <a:r>
              <a:rPr lang="fr-FR" sz="220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par rapport à </a:t>
            </a:r>
            <a:r>
              <a:rPr lang="fr-FR" sz="220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Hp</a:t>
            </a:r>
            <a:r>
              <a:rPr lang="fr-FR" sz="220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endParaRPr sz="2200" dirty="0">
              <a:solidFill>
                <a:srgbClr val="000000"/>
              </a:solidFill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r>
              <a:rPr lang="fr-FR" sz="220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LR &gt; 1 la preuve soutien l’hypothèse du procureur </a:t>
            </a:r>
            <a:r>
              <a:rPr lang="fr-FR" sz="220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Hp</a:t>
            </a:r>
            <a:r>
              <a:rPr lang="fr-FR" sz="220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par rapport à </a:t>
            </a:r>
            <a:r>
              <a:rPr lang="fr-FR" sz="220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Hd</a:t>
            </a:r>
            <a:endParaRPr sz="2200" dirty="0">
              <a:solidFill>
                <a:srgbClr val="000000"/>
              </a:solidFill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200" dirty="0">
              <a:solidFill>
                <a:srgbClr val="000000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55188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oneTexte 14"/>
          <p:cNvSpPr txBox="1"/>
          <p:nvPr/>
        </p:nvSpPr>
        <p:spPr>
          <a:xfrm>
            <a:off x="0" y="-1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00000"/>
                </a:solidFill>
              </a:rPr>
              <a:t>1/ Introduction 	</a:t>
            </a:r>
            <a:r>
              <a:rPr lang="fr-FR" sz="1400" dirty="0" smtClean="0"/>
              <a:t>	2/ Origines 	3/ Principes de fonctionnement 		</a:t>
            </a:r>
            <a:r>
              <a:rPr lang="fr-FR" sz="1400" b="1" dirty="0" smtClean="0">
                <a:solidFill>
                  <a:srgbClr val="FF0000"/>
                </a:solidFill>
              </a:rPr>
              <a:t>4/ Utilisations </a:t>
            </a:r>
            <a:r>
              <a:rPr lang="fr-FR" sz="1400" dirty="0" smtClean="0"/>
              <a:t>		5/ Critiques 		6/ Conclusions</a:t>
            </a:r>
            <a:endParaRPr lang="fr-FR" sz="1400" dirty="0"/>
          </a:p>
        </p:txBody>
      </p:sp>
      <p:sp>
        <p:nvSpPr>
          <p:cNvPr id="10" name="Espace réservé du contenu 2"/>
          <p:cNvSpPr>
            <a:spLocks noGrp="1"/>
          </p:cNvSpPr>
          <p:nvPr>
            <p:ph idx="1"/>
          </p:nvPr>
        </p:nvSpPr>
        <p:spPr>
          <a:xfrm>
            <a:off x="634542" y="768073"/>
            <a:ext cx="8067171" cy="21532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3500" b="1" dirty="0" smtClean="0">
                <a:solidFill>
                  <a:schemeClr val="accent2">
                    <a:lumMod val="75000"/>
                  </a:schemeClr>
                </a:solidFill>
                <a:latin typeface="Trebuchet MS"/>
                <a:cs typeface="Trebuchet MS"/>
              </a:rPr>
              <a:t>Utilisation des réseaux bayésiens</a:t>
            </a:r>
          </a:p>
          <a:p>
            <a:pPr marL="0" indent="0" algn="ctr">
              <a:buNone/>
            </a:pPr>
            <a:endParaRPr lang="fr-FR" sz="2200" dirty="0" smtClean="0">
              <a:solidFill>
                <a:schemeClr val="accent2">
                  <a:lumMod val="75000"/>
                </a:schemeClr>
              </a:solidFill>
              <a:latin typeface="Trebuchet MS"/>
              <a:cs typeface="Trebuchet MS"/>
            </a:endParaRPr>
          </a:p>
          <a:p>
            <a:pPr marL="0" indent="0" algn="ctr">
              <a:buNone/>
            </a:pPr>
            <a:endParaRPr lang="fr-FR" sz="2200" dirty="0">
              <a:solidFill>
                <a:schemeClr val="accent2">
                  <a:lumMod val="75000"/>
                </a:schemeClr>
              </a:solidFill>
              <a:latin typeface="Trebuchet MS"/>
              <a:cs typeface="Trebuchet MS"/>
            </a:endParaRPr>
          </a:p>
          <a:p>
            <a:pPr marL="1587" indent="0"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fr-FR" sz="2200" dirty="0">
              <a:solidFill>
                <a:schemeClr val="accent2">
                  <a:lumMod val="75000"/>
                </a:schemeClr>
              </a:solidFill>
              <a:latin typeface="Trebuchet MS"/>
              <a:cs typeface="Trebuchet MS"/>
            </a:endParaRPr>
          </a:p>
          <a:p>
            <a:pPr marL="1587" indent="0"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fr-FR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  <a:cs typeface="Trebuchet MS"/>
            </a:endParaRPr>
          </a:p>
          <a:p>
            <a:pPr marL="1587" indent="0"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fr-FR" sz="2400" dirty="0" smtClean="0">
              <a:latin typeface="Trebuchet MS"/>
              <a:cs typeface="Trebuchet MS"/>
            </a:endParaRPr>
          </a:p>
          <a:p>
            <a:pPr marL="1587" indent="0"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fr-FR" dirty="0" smtClean="0">
              <a:latin typeface="Trebuchet MS"/>
              <a:cs typeface="Trebuchet MS"/>
            </a:endParaRPr>
          </a:p>
          <a:p>
            <a:pPr marL="0" indent="0">
              <a:buNone/>
            </a:pPr>
            <a:endParaRPr lang="fr-FR" dirty="0">
              <a:latin typeface="Trebuchet MS"/>
              <a:cs typeface="Trebuchet MS"/>
            </a:endParaRPr>
          </a:p>
          <a:p>
            <a:pPr marL="0" indent="0">
              <a:buNone/>
            </a:pPr>
            <a:endParaRPr lang="fr-FR" dirty="0">
              <a:latin typeface="Trebuchet MS"/>
              <a:cs typeface="Trebuchet MS"/>
            </a:endParaRPr>
          </a:p>
          <a:p>
            <a:pPr marL="0" indent="0">
              <a:buNone/>
            </a:pPr>
            <a:endParaRPr lang="fr-FR" dirty="0">
              <a:latin typeface="Trebuchet MS"/>
              <a:cs typeface="Trebuchet MS"/>
            </a:endParaRPr>
          </a:p>
        </p:txBody>
      </p:sp>
      <p:pic>
        <p:nvPicPr>
          <p:cNvPr id="11" name="Image 10"/>
          <p:cNvPicPr/>
          <p:nvPr/>
        </p:nvPicPr>
        <p:blipFill>
          <a:blip r:embed="rId2"/>
          <a:stretch/>
        </p:blipFill>
        <p:spPr>
          <a:xfrm>
            <a:off x="3638880" y="1484784"/>
            <a:ext cx="1865880" cy="1865880"/>
          </a:xfrm>
          <a:prstGeom prst="rect">
            <a:avLst/>
          </a:prstGeom>
          <a:ln>
            <a:noFill/>
          </a:ln>
        </p:spPr>
      </p:pic>
      <p:pic>
        <p:nvPicPr>
          <p:cNvPr id="12" name="Image 27"/>
          <p:cNvPicPr/>
          <p:nvPr/>
        </p:nvPicPr>
        <p:blipFill>
          <a:blip r:embed="rId3"/>
          <a:stretch/>
        </p:blipFill>
        <p:spPr>
          <a:xfrm>
            <a:off x="5926667" y="1507067"/>
            <a:ext cx="6265333" cy="5350933"/>
          </a:xfrm>
          <a:prstGeom prst="rect">
            <a:avLst/>
          </a:prstGeom>
          <a:ln>
            <a:noFill/>
          </a:ln>
        </p:spPr>
      </p:pic>
      <p:sp>
        <p:nvSpPr>
          <p:cNvPr id="13" name="Espace réservé du contenu 2"/>
          <p:cNvSpPr txBox="1">
            <a:spLocks/>
          </p:cNvSpPr>
          <p:nvPr/>
        </p:nvSpPr>
        <p:spPr>
          <a:xfrm>
            <a:off x="203202" y="3031065"/>
            <a:ext cx="5740397" cy="3149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" indent="0">
              <a:buFont typeface="Wingdings 3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fr-FR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  <a:cs typeface="Trebuchet MS"/>
            </a:endParaRPr>
          </a:p>
          <a:p>
            <a:pPr indent="-341313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fr-F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Permettent de connaître les conséquences</a:t>
            </a:r>
            <a:r>
              <a:rPr lang="fr-FR" sz="2400" dirty="0" smtClean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lang="fr-F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d’un défaut mineur du système.</a:t>
            </a:r>
          </a:p>
          <a:p>
            <a:pPr indent="-341313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fr-FR" sz="2400" dirty="0" smtClean="0">
              <a:solidFill>
                <a:srgbClr val="000000"/>
              </a:solidFill>
              <a:latin typeface="Trebuchet MS"/>
              <a:cs typeface="Trebuchet MS"/>
            </a:endParaRPr>
          </a:p>
          <a:p>
            <a:pPr indent="-341313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fr-F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Permettent de partir d’un événement redouté et d’en connaître ses causes</a:t>
            </a:r>
            <a:endParaRPr lang="fr-FR" sz="2400" dirty="0" smtClean="0">
              <a:solidFill>
                <a:srgbClr val="000000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46757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 txBox="1">
            <a:spLocks/>
          </p:cNvSpPr>
          <p:nvPr/>
        </p:nvSpPr>
        <p:spPr>
          <a:xfrm>
            <a:off x="677334" y="609600"/>
            <a:ext cx="8596668" cy="713380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5</a:t>
            </a:r>
            <a:r>
              <a:rPr kumimoji="0" lang="fr-FR" sz="1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</a:t>
            </a:r>
            <a:r>
              <a:rPr kumimoji="0" lang="fr-FR" sz="12800" b="0" i="0" u="none" strike="noStrike" kern="120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Critiques</a:t>
            </a:r>
            <a:r>
              <a:rPr kumimoji="0" lang="fr-FR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fr-FR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fr-FR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fr-FR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fr-FR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						</a:t>
            </a:r>
            <a:endParaRPr kumimoji="0" lang="fr-FR" sz="31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0" y="-1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00000"/>
                </a:solidFill>
              </a:rPr>
              <a:t>1/ Introduction </a:t>
            </a:r>
            <a:r>
              <a:rPr lang="fr-FR" sz="1400" dirty="0" smtClean="0"/>
              <a:t>		2/ Origines 	3/ Principes de fonctionnement 		4/ Utilisations 		</a:t>
            </a:r>
            <a:r>
              <a:rPr lang="fr-FR" sz="1400" b="1" dirty="0" smtClean="0">
                <a:solidFill>
                  <a:srgbClr val="FF0000"/>
                </a:solidFill>
              </a:rPr>
              <a:t>5/ Critiques </a:t>
            </a:r>
            <a:r>
              <a:rPr lang="fr-FR" sz="1400" dirty="0" smtClean="0"/>
              <a:t>		6/ Conclusions</a:t>
            </a:r>
            <a:endParaRPr lang="fr-FR" sz="1400" dirty="0"/>
          </a:p>
        </p:txBody>
      </p:sp>
      <p:sp>
        <p:nvSpPr>
          <p:cNvPr id="12" name="Espace réservé du contenu 2"/>
          <p:cNvSpPr txBox="1">
            <a:spLocks/>
          </p:cNvSpPr>
          <p:nvPr/>
        </p:nvSpPr>
        <p:spPr>
          <a:xfrm>
            <a:off x="739196" y="1042680"/>
            <a:ext cx="8831020" cy="581531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fr-FR" sz="3800" b="1" dirty="0" smtClean="0">
                <a:solidFill>
                  <a:schemeClr val="accent2">
                    <a:lumMod val="75000"/>
                  </a:schemeClr>
                </a:solidFill>
              </a:rPr>
              <a:t>Avantages</a:t>
            </a:r>
          </a:p>
          <a:p>
            <a:pPr marL="0" indent="0" algn="ctr">
              <a:buFont typeface="Wingdings 3" charset="2"/>
              <a:buNone/>
            </a:pPr>
            <a:endParaRPr lang="fr-FR" sz="28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fr-FR" sz="2400" dirty="0" smtClean="0">
                <a:solidFill>
                  <a:srgbClr val="000000"/>
                </a:solidFill>
              </a:rPr>
              <a:t>Représentation des relations causales entre variables transparente et explicite.</a:t>
            </a:r>
          </a:p>
          <a:p>
            <a:pPr>
              <a:lnSpc>
                <a:spcPct val="110000"/>
              </a:lnSpc>
            </a:pPr>
            <a:r>
              <a:rPr lang="fr-FR" sz="2400" dirty="0" smtClean="0">
                <a:solidFill>
                  <a:srgbClr val="000000"/>
                </a:solidFill>
              </a:rPr>
              <a:t>Grande variété de données en entrée</a:t>
            </a:r>
            <a:r>
              <a:rPr lang="fr-FR" sz="2400" dirty="0" smtClean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fr-FR" sz="2400" dirty="0">
                <a:solidFill>
                  <a:srgbClr val="000000"/>
                </a:solidFill>
              </a:rPr>
              <a:t>Modèle évolutif -&gt; accepte ajout de </a:t>
            </a:r>
            <a:r>
              <a:rPr lang="fr-FR" sz="2400" dirty="0" smtClean="0">
                <a:solidFill>
                  <a:srgbClr val="000000"/>
                </a:solidFill>
              </a:rPr>
              <a:t>données</a:t>
            </a:r>
            <a:endParaRPr lang="fr-FR" sz="2400" dirty="0" smtClean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</a:pPr>
            <a:r>
              <a:rPr lang="fr-FR" sz="2400" dirty="0" smtClean="0">
                <a:solidFill>
                  <a:srgbClr val="000000"/>
                </a:solidFill>
              </a:rPr>
              <a:t>Possibilité de représenter des évènements incertains.</a:t>
            </a:r>
          </a:p>
          <a:p>
            <a:pPr>
              <a:lnSpc>
                <a:spcPct val="110000"/>
              </a:lnSpc>
            </a:pPr>
            <a:r>
              <a:rPr lang="fr-FR" sz="2400" dirty="0" smtClean="0">
                <a:solidFill>
                  <a:srgbClr val="000000"/>
                </a:solidFill>
              </a:rPr>
              <a:t>Apprentissage </a:t>
            </a:r>
            <a:r>
              <a:rPr lang="fr-FR" sz="2400" dirty="0" smtClean="0">
                <a:solidFill>
                  <a:srgbClr val="000000"/>
                </a:solidFill>
              </a:rPr>
              <a:t>possible avec des données incomplètes</a:t>
            </a:r>
          </a:p>
          <a:p>
            <a:pPr>
              <a:lnSpc>
                <a:spcPct val="110000"/>
              </a:lnSpc>
            </a:pPr>
            <a:r>
              <a:rPr lang="fr-FR" sz="2400" dirty="0" smtClean="0">
                <a:solidFill>
                  <a:srgbClr val="000000"/>
                </a:solidFill>
              </a:rPr>
              <a:t>Possibilité d’intégrer des connaissances </a:t>
            </a:r>
            <a:r>
              <a:rPr lang="fr-FR" sz="2400" dirty="0" smtClean="0">
                <a:solidFill>
                  <a:srgbClr val="000000"/>
                </a:solidFill>
              </a:rPr>
              <a:t>hétérogènes.</a:t>
            </a:r>
            <a:endParaRPr lang="fr-FR" sz="2400" dirty="0" smtClean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</a:pPr>
            <a:r>
              <a:rPr lang="fr-FR" sz="2400" dirty="0" smtClean="0">
                <a:solidFill>
                  <a:srgbClr val="000000"/>
                </a:solidFill>
              </a:rPr>
              <a:t>Types </a:t>
            </a:r>
            <a:r>
              <a:rPr lang="fr-FR" sz="2400" dirty="0">
                <a:solidFill>
                  <a:srgbClr val="000000"/>
                </a:solidFill>
              </a:rPr>
              <a:t>d’inférences réalisables très variés</a:t>
            </a:r>
            <a:r>
              <a:rPr lang="fr-FR" sz="2400" dirty="0" smtClean="0">
                <a:solidFill>
                  <a:srgbClr val="000000"/>
                </a:solidFill>
              </a:rPr>
              <a:t>.</a:t>
            </a:r>
            <a:endParaRPr lang="fr-FR"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/>
          <p:cNvSpPr txBox="1"/>
          <p:nvPr/>
        </p:nvSpPr>
        <p:spPr>
          <a:xfrm>
            <a:off x="0" y="-1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00000"/>
                </a:solidFill>
              </a:rPr>
              <a:t>1/ Introduction </a:t>
            </a:r>
            <a:r>
              <a:rPr lang="fr-FR" sz="1400" dirty="0" smtClean="0"/>
              <a:t>		2/ Origines 	3/ Principes de fonctionnement 		4/ Utilisations 		</a:t>
            </a:r>
            <a:r>
              <a:rPr lang="fr-FR" sz="1400" b="1" dirty="0" smtClean="0">
                <a:solidFill>
                  <a:srgbClr val="FF0000"/>
                </a:solidFill>
              </a:rPr>
              <a:t>5/ Critiques </a:t>
            </a:r>
            <a:r>
              <a:rPr lang="fr-FR" sz="1400" dirty="0" smtClean="0"/>
              <a:t>		6/ Conclusions</a:t>
            </a:r>
            <a:endParaRPr lang="fr-FR" sz="1400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568613" y="796228"/>
            <a:ext cx="9097799" cy="606177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fr-FR" sz="3500" b="1" dirty="0" smtClean="0">
                <a:solidFill>
                  <a:schemeClr val="accent2">
                    <a:lumMod val="75000"/>
                  </a:schemeClr>
                </a:solidFill>
              </a:rPr>
              <a:t>Limites</a:t>
            </a:r>
          </a:p>
          <a:p>
            <a:pPr marL="0" indent="0" algn="ctr">
              <a:buFont typeface="Wingdings 3" charset="2"/>
              <a:buNone/>
            </a:pPr>
            <a:endParaRPr lang="fr-FR" sz="28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fr-FR" sz="2400" dirty="0" smtClean="0">
                <a:solidFill>
                  <a:srgbClr val="000000"/>
                </a:solidFill>
              </a:rPr>
              <a:t>Désaccord possible avec les experts concernant la structure du réseau</a:t>
            </a:r>
            <a:r>
              <a:rPr lang="fr-FR" sz="2400" dirty="0" smtClean="0">
                <a:solidFill>
                  <a:srgbClr val="000000"/>
                </a:solidFill>
              </a:rPr>
              <a:t>.</a:t>
            </a:r>
            <a:endParaRPr lang="fr-FR" sz="2400" dirty="0" smtClean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</a:pPr>
            <a:r>
              <a:rPr lang="fr-FR" sz="2400" dirty="0" smtClean="0">
                <a:solidFill>
                  <a:srgbClr val="000000"/>
                </a:solidFill>
              </a:rPr>
              <a:t>Table de probabilités conditionnelles compliquée à définir avec l’avis des experts</a:t>
            </a:r>
            <a:r>
              <a:rPr lang="fr-FR" sz="2400" dirty="0" smtClean="0">
                <a:solidFill>
                  <a:srgbClr val="000000"/>
                </a:solidFill>
              </a:rPr>
              <a:t>.</a:t>
            </a:r>
            <a:endParaRPr lang="fr-FR" sz="2400" dirty="0" smtClean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</a:pPr>
            <a:r>
              <a:rPr lang="fr-FR" sz="2400" dirty="0" smtClean="0">
                <a:solidFill>
                  <a:srgbClr val="000000"/>
                </a:solidFill>
              </a:rPr>
              <a:t>Tables de probabilité d’un nœud croient exponentiellement avec le nombre de ses parents et leur nombre de modalité.</a:t>
            </a:r>
          </a:p>
          <a:p>
            <a:pPr>
              <a:lnSpc>
                <a:spcPct val="120000"/>
              </a:lnSpc>
            </a:pPr>
            <a:r>
              <a:rPr lang="fr-FR" sz="2400" dirty="0" smtClean="0">
                <a:solidFill>
                  <a:srgbClr val="000000"/>
                </a:solidFill>
              </a:rPr>
              <a:t>Problème de représentation des variables </a:t>
            </a:r>
            <a:r>
              <a:rPr lang="fr-FR" sz="2400" dirty="0" smtClean="0">
                <a:solidFill>
                  <a:srgbClr val="000000"/>
                </a:solidFill>
              </a:rPr>
              <a:t>continues</a:t>
            </a:r>
          </a:p>
          <a:p>
            <a:pPr>
              <a:lnSpc>
                <a:spcPct val="120000"/>
              </a:lnSpc>
            </a:pPr>
            <a:r>
              <a:rPr lang="fr-FR" sz="2400" dirty="0" smtClean="0">
                <a:solidFill>
                  <a:srgbClr val="000000"/>
                </a:solidFill>
              </a:rPr>
              <a:t>Modèle </a:t>
            </a:r>
            <a:r>
              <a:rPr lang="fr-FR" sz="2400" dirty="0" smtClean="0">
                <a:solidFill>
                  <a:srgbClr val="000000"/>
                </a:solidFill>
              </a:rPr>
              <a:t>ne tient pas compte d’un temps ou d’un espace </a:t>
            </a:r>
            <a:r>
              <a:rPr lang="fr-FR" sz="2400" dirty="0" smtClean="0">
                <a:solidFill>
                  <a:srgbClr val="000000"/>
                </a:solidFill>
              </a:rPr>
              <a:t>dynamique</a:t>
            </a:r>
            <a:endParaRPr lang="fr-FR" sz="24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623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43061" y="509110"/>
            <a:ext cx="7721720" cy="1320800"/>
          </a:xfrm>
        </p:spPr>
        <p:txBody>
          <a:bodyPr>
            <a:normAutofit/>
          </a:bodyPr>
          <a:lstStyle/>
          <a:p>
            <a:r>
              <a:rPr lang="fr-FR" dirty="0" smtClean="0"/>
              <a:t>5.</a:t>
            </a:r>
            <a:r>
              <a:rPr lang="fr-FR" dirty="0" smtClean="0"/>
              <a:t>Conclusions</a:t>
            </a:r>
            <a:endParaRPr lang="fr-FR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177156" y="1600200"/>
            <a:ext cx="9445123" cy="5257800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fr-FR" sz="2800" b="1" dirty="0" smtClean="0">
                <a:solidFill>
                  <a:schemeClr val="accent2">
                    <a:lumMod val="75000"/>
                  </a:schemeClr>
                </a:solidFill>
              </a:rPr>
              <a:t>Bilan pédagogique: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fr-FR" sz="1900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	</a:t>
            </a:r>
            <a:r>
              <a:rPr lang="fr-FR" sz="2300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 </a:t>
            </a:r>
            <a:r>
              <a:rPr lang="fr-FR" sz="2300" dirty="0" smtClean="0">
                <a:solidFill>
                  <a:schemeClr val="tx1"/>
                </a:solidFill>
                <a:sym typeface="Wingdings" panose="05000000000000000000" pitchFamily="2" charset="2"/>
              </a:rPr>
              <a:t>Gestion de projet en équipe</a:t>
            </a:r>
            <a:r>
              <a:rPr lang="fr-FR" sz="2300" dirty="0" smtClean="0">
                <a:solidFill>
                  <a:schemeClr val="tx1"/>
                </a:solidFill>
              </a:rPr>
              <a:t>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fr-FR" sz="2300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	</a:t>
            </a:r>
            <a:r>
              <a:rPr lang="fr-FR" sz="23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2300" dirty="0" smtClean="0">
                <a:solidFill>
                  <a:schemeClr val="tx1"/>
                </a:solidFill>
              </a:rPr>
              <a:t>Répartition du travail équitable dans l’équipe</a:t>
            </a:r>
          </a:p>
          <a:p>
            <a:pPr marL="0" indent="0">
              <a:lnSpc>
                <a:spcPct val="110000"/>
              </a:lnSpc>
              <a:buNone/>
            </a:pPr>
            <a:endParaRPr lang="fr-FR" sz="1900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endParaRPr lang="fr-FR" sz="1900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fr-FR" sz="2800" b="1" dirty="0" smtClean="0">
                <a:solidFill>
                  <a:schemeClr val="accent2">
                    <a:lumMod val="75000"/>
                  </a:schemeClr>
                </a:solidFill>
              </a:rPr>
              <a:t>Bilan technique</a:t>
            </a:r>
            <a:r>
              <a:rPr lang="fr-FR" sz="2800" b="1" dirty="0" smtClean="0">
                <a:solidFill>
                  <a:schemeClr val="tx1"/>
                </a:solidFill>
              </a:rPr>
              <a:t>: </a:t>
            </a:r>
            <a:endParaRPr lang="fr-FR" sz="2800" b="1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fr-FR" sz="1900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	</a:t>
            </a:r>
            <a:r>
              <a:rPr lang="fr-FR" sz="2300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 </a:t>
            </a:r>
            <a:r>
              <a:rPr lang="fr-FR" sz="2300" dirty="0" smtClean="0">
                <a:solidFill>
                  <a:schemeClr val="tx1"/>
                </a:solidFill>
              </a:rPr>
              <a:t>Initiation à l’intelligence artificielle</a:t>
            </a:r>
            <a:endParaRPr lang="fr-FR" sz="2300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fr-FR" sz="2300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	 </a:t>
            </a:r>
            <a:r>
              <a:rPr lang="fr-FR" sz="2300" dirty="0" smtClean="0">
                <a:solidFill>
                  <a:schemeClr val="tx1"/>
                </a:solidFill>
                <a:sym typeface="Wingdings" panose="05000000000000000000" pitchFamily="2" charset="2"/>
              </a:rPr>
              <a:t>Initiation à Prolog</a:t>
            </a:r>
            <a:endParaRPr lang="fr-FR" sz="2300" dirty="0" smtClean="0">
              <a:solidFill>
                <a:schemeClr val="tx1"/>
              </a:solidFill>
            </a:endParaRPr>
          </a:p>
        </p:txBody>
      </p:sp>
      <p:sp>
        <p:nvSpPr>
          <p:cNvPr id="9" name="Flèche droite 8"/>
          <p:cNvSpPr/>
          <p:nvPr/>
        </p:nvSpPr>
        <p:spPr>
          <a:xfrm>
            <a:off x="579364" y="1751862"/>
            <a:ext cx="424977" cy="3653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droite 10"/>
          <p:cNvSpPr/>
          <p:nvPr/>
        </p:nvSpPr>
        <p:spPr>
          <a:xfrm>
            <a:off x="600495" y="4186826"/>
            <a:ext cx="422800" cy="410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0" y="-1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00000"/>
                </a:solidFill>
              </a:rPr>
              <a:t>1/ Introduction </a:t>
            </a:r>
            <a:r>
              <a:rPr lang="fr-FR" sz="1400" dirty="0" smtClean="0"/>
              <a:t>		2/ Origines 	3/ Principes de fonctionnement 		4/ Utilisations 		5/ Critiques 		</a:t>
            </a:r>
            <a:r>
              <a:rPr lang="fr-FR" sz="1400" b="1" dirty="0" smtClean="0">
                <a:solidFill>
                  <a:srgbClr val="FF0000"/>
                </a:solidFill>
              </a:rPr>
              <a:t>6/ Conclusions</a:t>
            </a:r>
            <a:endParaRPr lang="fr-FR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9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012921"/>
            <a:ext cx="10341735" cy="1807334"/>
          </a:xfrm>
        </p:spPr>
        <p:txBody>
          <a:bodyPr>
            <a:normAutofit/>
          </a:bodyPr>
          <a:lstStyle/>
          <a:p>
            <a:pPr algn="ctr"/>
            <a:r>
              <a:rPr lang="fr-FR" sz="5400" dirty="0" smtClean="0">
                <a:solidFill>
                  <a:schemeClr val="accent2">
                    <a:lumMod val="75000"/>
                  </a:schemeClr>
                </a:solidFill>
              </a:rPr>
              <a:t>Merci pour votre attention</a:t>
            </a:r>
            <a:br>
              <a:rPr lang="fr-FR" sz="54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fr-FR" sz="4000" dirty="0" smtClean="0">
                <a:solidFill>
                  <a:schemeClr val="accent2">
                    <a:lumMod val="75000"/>
                  </a:schemeClr>
                </a:solidFill>
              </a:rPr>
              <a:t>Avez-vous des questions ?</a:t>
            </a:r>
            <a:endParaRPr lang="fr-FR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347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5408"/>
          </a:xfrm>
        </p:spPr>
        <p:txBody>
          <a:bodyPr/>
          <a:lstStyle/>
          <a:p>
            <a:r>
              <a:rPr lang="fr-FR" dirty="0" smtClean="0"/>
              <a:t>1. 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73548" y="1529524"/>
            <a:ext cx="8596668" cy="53284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3500" b="1" dirty="0" smtClean="0">
                <a:solidFill>
                  <a:schemeClr val="accent2">
                    <a:lumMod val="75000"/>
                  </a:schemeClr>
                </a:solidFill>
              </a:rPr>
              <a:t>Que sont des réseaux bayésiens ?</a:t>
            </a:r>
          </a:p>
          <a:p>
            <a:pPr marL="0" indent="0" algn="ctr">
              <a:lnSpc>
                <a:spcPct val="130000"/>
              </a:lnSpc>
              <a:buNone/>
            </a:pPr>
            <a:endParaRPr lang="fr-FR" sz="2500" b="1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fr-FR" sz="2500" dirty="0" smtClean="0">
                <a:solidFill>
                  <a:srgbClr val="000000"/>
                </a:solidFill>
              </a:rPr>
              <a:t>Ils représentent des évènements aléatoires.</a:t>
            </a:r>
          </a:p>
          <a:p>
            <a:pPr>
              <a:lnSpc>
                <a:spcPct val="130000"/>
              </a:lnSpc>
            </a:pPr>
            <a:r>
              <a:rPr lang="fr-FR" sz="2500" dirty="0" smtClean="0">
                <a:solidFill>
                  <a:srgbClr val="000000"/>
                </a:solidFill>
              </a:rPr>
              <a:t>Ils permettent de décrire l’incertitude des faits qu’ils engendrent</a:t>
            </a:r>
          </a:p>
          <a:p>
            <a:pPr>
              <a:lnSpc>
                <a:spcPct val="130000"/>
              </a:lnSpc>
            </a:pPr>
            <a:r>
              <a:rPr lang="fr-FR" sz="2500" dirty="0" smtClean="0">
                <a:solidFill>
                  <a:srgbClr val="000000"/>
                </a:solidFill>
              </a:rPr>
              <a:t>Ils sont présentés sous forme d’un modèle graphique probabiliste acyclique</a:t>
            </a:r>
          </a:p>
          <a:p>
            <a:pPr>
              <a:lnSpc>
                <a:spcPct val="130000"/>
              </a:lnSpc>
            </a:pPr>
            <a:r>
              <a:rPr lang="fr-FR" sz="2500" dirty="0" smtClean="0">
                <a:solidFill>
                  <a:srgbClr val="000000"/>
                </a:solidFill>
              </a:rPr>
              <a:t>Mathématiquement régis par le théorème de </a:t>
            </a:r>
            <a:r>
              <a:rPr lang="fr-FR" sz="2500" dirty="0" smtClean="0">
                <a:solidFill>
                  <a:srgbClr val="000000"/>
                </a:solidFill>
              </a:rPr>
              <a:t>Bayes</a:t>
            </a:r>
            <a:endParaRPr lang="fr-FR" sz="2500" dirty="0" smtClean="0">
              <a:solidFill>
                <a:srgbClr val="000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0" y="-1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rgbClr val="FF0000"/>
                </a:solidFill>
              </a:rPr>
              <a:t>1/ Introduction </a:t>
            </a:r>
            <a:r>
              <a:rPr lang="fr-FR" sz="1400" dirty="0" smtClean="0"/>
              <a:t>		2/ Origines 	3/ Principes de fonctionnement 		4/ Utilisations 		5/ Critiques 		6/ Conclusions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66136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53414" y="784457"/>
            <a:ext cx="8864720" cy="607354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3500" b="1" dirty="0" smtClean="0">
                <a:solidFill>
                  <a:schemeClr val="accent2">
                    <a:lumMod val="75000"/>
                  </a:schemeClr>
                </a:solidFill>
              </a:rPr>
              <a:t>Intérêts des réseaux bayésiens</a:t>
            </a:r>
          </a:p>
          <a:p>
            <a:pPr marL="0" indent="0" algn="ctr">
              <a:buNone/>
            </a:pPr>
            <a:endParaRPr lang="fr-FR" sz="2800" b="1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fr-FR" sz="2500" dirty="0" smtClean="0">
                <a:solidFill>
                  <a:srgbClr val="000000"/>
                </a:solidFill>
              </a:rPr>
              <a:t>Permettent </a:t>
            </a:r>
            <a:r>
              <a:rPr lang="fr-FR" sz="2500" dirty="0" smtClean="0">
                <a:solidFill>
                  <a:srgbClr val="000000"/>
                </a:solidFill>
              </a:rPr>
              <a:t>d’exprimer le modèle en question de façon plus synthétique et intuitive.</a:t>
            </a:r>
          </a:p>
          <a:p>
            <a:pPr>
              <a:lnSpc>
                <a:spcPct val="130000"/>
              </a:lnSpc>
            </a:pPr>
            <a:r>
              <a:rPr lang="fr-FR" sz="2500" dirty="0" smtClean="0">
                <a:solidFill>
                  <a:srgbClr val="000000"/>
                </a:solidFill>
              </a:rPr>
              <a:t>Tenir compte simultanément de connaissances d’experts et de l’expérience contenues dans les données.</a:t>
            </a:r>
          </a:p>
          <a:p>
            <a:pPr>
              <a:lnSpc>
                <a:spcPct val="130000"/>
              </a:lnSpc>
            </a:pPr>
            <a:r>
              <a:rPr lang="fr-FR" sz="2500" dirty="0" smtClean="0">
                <a:solidFill>
                  <a:srgbClr val="000000"/>
                </a:solidFill>
              </a:rPr>
              <a:t>Décrire l’incertitude des faits</a:t>
            </a:r>
          </a:p>
          <a:p>
            <a:pPr>
              <a:lnSpc>
                <a:spcPct val="130000"/>
              </a:lnSpc>
            </a:pPr>
            <a:r>
              <a:rPr lang="fr-FR" sz="2500" dirty="0" smtClean="0">
                <a:solidFill>
                  <a:srgbClr val="000000"/>
                </a:solidFill>
              </a:rPr>
              <a:t>Construire des probabilités jointes</a:t>
            </a:r>
          </a:p>
          <a:p>
            <a:pPr>
              <a:lnSpc>
                <a:spcPct val="130000"/>
              </a:lnSpc>
            </a:pPr>
            <a:r>
              <a:rPr lang="fr-FR" sz="2500" dirty="0" smtClean="0">
                <a:solidFill>
                  <a:srgbClr val="000000"/>
                </a:solidFill>
              </a:rPr>
              <a:t>Possibilité de retrouver toutes les probabilités conditionnelles à partir de ces probabilités jointes.</a:t>
            </a:r>
            <a:endParaRPr lang="fr-FR" sz="2500" dirty="0">
              <a:solidFill>
                <a:srgbClr val="000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0" y="-1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rgbClr val="FF0000"/>
                </a:solidFill>
              </a:rPr>
              <a:t>1/ Introduction </a:t>
            </a:r>
            <a:r>
              <a:rPr lang="fr-FR" sz="1400" dirty="0" smtClean="0"/>
              <a:t>		2/ Origines 	3/ Principes de fonctionnement 		4/ Utilisations 		5/ Critiques 		6/ Conclusions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792461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644428" y="815187"/>
            <a:ext cx="8629574" cy="42275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3500" b="1" dirty="0" smtClean="0">
                <a:solidFill>
                  <a:schemeClr val="accent2">
                    <a:lumMod val="75000"/>
                  </a:schemeClr>
                </a:solidFill>
              </a:rPr>
              <a:t>Théorème</a:t>
            </a:r>
            <a:r>
              <a:rPr lang="fr-FR" sz="3200" b="1" dirty="0" smtClean="0">
                <a:solidFill>
                  <a:schemeClr val="accent2">
                    <a:lumMod val="75000"/>
                  </a:schemeClr>
                </a:solidFill>
              </a:rPr>
              <a:t> de Bayes</a:t>
            </a:r>
          </a:p>
          <a:p>
            <a:pPr marL="0" indent="0" algn="ctr">
              <a:buNone/>
            </a:pPr>
            <a:endParaRPr lang="fr-FR" sz="105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fr-FR" sz="105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indent="-341313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fr-FR" sz="2500" dirty="0">
                <a:solidFill>
                  <a:srgbClr val="000000"/>
                </a:solidFill>
              </a:rPr>
              <a:t>Les réseaux bayésiens découle du théorème de Bayes : « probabilité des causes </a:t>
            </a:r>
            <a:r>
              <a:rPr lang="fr-FR" sz="2500" dirty="0" smtClean="0">
                <a:solidFill>
                  <a:srgbClr val="000000"/>
                </a:solidFill>
              </a:rPr>
              <a:t>» :</a:t>
            </a:r>
            <a:endParaRPr lang="fr-FR" sz="2500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fr-FR" sz="2000" b="1" dirty="0" smtClean="0">
                <a:solidFill>
                  <a:schemeClr val="accent2">
                    <a:lumMod val="75000"/>
                  </a:schemeClr>
                </a:solidFill>
              </a:rPr>
              <a:t>								  </a:t>
            </a:r>
            <a:endParaRPr lang="fr-FR" sz="32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endParaRPr lang="fr-FR" sz="1200" dirty="0" smtClean="0"/>
          </a:p>
          <a:p>
            <a:pPr marL="0" indent="0">
              <a:buNone/>
            </a:pPr>
            <a:endParaRPr lang="fr-FR" sz="2000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0" y="-1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1/ Introduction 		</a:t>
            </a:r>
            <a:r>
              <a:rPr lang="fr-FR" sz="1400" b="1" dirty="0" smtClean="0">
                <a:solidFill>
                  <a:srgbClr val="FF0000"/>
                </a:solidFill>
              </a:rPr>
              <a:t>2/ Origines </a:t>
            </a:r>
            <a:r>
              <a:rPr lang="fr-FR" sz="1400" dirty="0" smtClean="0"/>
              <a:t>	3/ Principes de fonctionnement 		4/ Utilisations 		5/ Critiques 		6/ Conclusions</a:t>
            </a:r>
            <a:endParaRPr lang="fr-FR" sz="1400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238" y="3200400"/>
            <a:ext cx="7102475" cy="164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7" name="Espace réservé du contenu 2"/>
          <p:cNvSpPr txBox="1">
            <a:spLocks/>
          </p:cNvSpPr>
          <p:nvPr/>
        </p:nvSpPr>
        <p:spPr>
          <a:xfrm>
            <a:off x="1536694" y="4963984"/>
            <a:ext cx="4054664" cy="1628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endParaRPr lang="fr-FR" sz="1050" b="1" dirty="0" smtClean="0">
              <a:solidFill>
                <a:srgbClr val="000000"/>
              </a:solidFill>
            </a:endParaRPr>
          </a:p>
          <a:p>
            <a:pPr indent="-341313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fr-FR" sz="2500" dirty="0" smtClean="0">
                <a:solidFill>
                  <a:srgbClr val="000000"/>
                </a:solidFill>
              </a:rPr>
              <a:t>A priori : P(A)</a:t>
            </a:r>
          </a:p>
          <a:p>
            <a:pPr indent="-341313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fr-FR" sz="2500" dirty="0" smtClean="0">
                <a:solidFill>
                  <a:srgbClr val="000000"/>
                </a:solidFill>
              </a:rPr>
              <a:t>A posteriori : P(A/B)</a:t>
            </a:r>
            <a:endParaRPr lang="fr-FR" sz="25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953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677334" y="663525"/>
            <a:ext cx="8596668" cy="61944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3500" b="1" dirty="0" smtClean="0">
                <a:solidFill>
                  <a:schemeClr val="accent2">
                    <a:lumMod val="75000"/>
                  </a:schemeClr>
                </a:solidFill>
              </a:rPr>
              <a:t>Les inférences </a:t>
            </a:r>
            <a:r>
              <a:rPr lang="fr-FR" sz="3200" b="1" dirty="0" smtClean="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fr-FR" sz="3200" b="1" dirty="0" smtClean="0">
                <a:solidFill>
                  <a:schemeClr val="accent2">
                    <a:lumMod val="75000"/>
                  </a:schemeClr>
                </a:solidFill>
              </a:rPr>
              <a:t>ayésiennes</a:t>
            </a:r>
            <a:endParaRPr lang="fr-FR" sz="32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fr-FR" sz="105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fr-FR" sz="105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fr-FR" sz="105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indent="-341313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fr-FR" sz="2800" dirty="0" smtClean="0">
                <a:solidFill>
                  <a:srgbClr val="000000"/>
                </a:solidFill>
              </a:rPr>
              <a:t>Prédiction </a:t>
            </a:r>
            <a:r>
              <a:rPr lang="fr-FR" sz="2800" dirty="0">
                <a:solidFill>
                  <a:srgbClr val="000000"/>
                </a:solidFill>
              </a:rPr>
              <a:t>P(A/B</a:t>
            </a:r>
            <a:r>
              <a:rPr lang="fr-FR" sz="2800" dirty="0" smtClean="0">
                <a:solidFill>
                  <a:srgbClr val="000000"/>
                </a:solidFill>
              </a:rPr>
              <a:t>)</a:t>
            </a:r>
          </a:p>
          <a:p>
            <a:pPr indent="-341313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fr-FR" sz="2800" dirty="0">
              <a:solidFill>
                <a:srgbClr val="000000"/>
              </a:solidFill>
            </a:endParaRPr>
          </a:p>
          <a:p>
            <a:pPr indent="-341313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fr-FR" sz="2800" dirty="0" smtClean="0">
                <a:solidFill>
                  <a:srgbClr val="000000"/>
                </a:solidFill>
              </a:rPr>
              <a:t>Abduction </a:t>
            </a:r>
            <a:r>
              <a:rPr lang="fr-FR" sz="2800" dirty="0">
                <a:solidFill>
                  <a:srgbClr val="000000"/>
                </a:solidFill>
              </a:rPr>
              <a:t>P(X/Y</a:t>
            </a:r>
            <a:r>
              <a:rPr lang="fr-FR" sz="2800" dirty="0" smtClean="0">
                <a:solidFill>
                  <a:srgbClr val="000000"/>
                </a:solidFill>
              </a:rPr>
              <a:t>)</a:t>
            </a:r>
          </a:p>
          <a:p>
            <a:pPr indent="-341313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fr-FR" sz="2800" dirty="0" smtClean="0">
              <a:solidFill>
                <a:srgbClr val="000000"/>
              </a:solidFill>
            </a:endParaRPr>
          </a:p>
          <a:p>
            <a:pPr indent="-341313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fr-FR" sz="2800" dirty="0">
                <a:solidFill>
                  <a:srgbClr val="000000"/>
                </a:solidFill>
              </a:rPr>
              <a:t>X observations </a:t>
            </a:r>
            <a:endParaRPr lang="fr-FR" sz="2800" dirty="0" smtClean="0">
              <a:solidFill>
                <a:srgbClr val="000000"/>
              </a:solidFill>
            </a:endParaRPr>
          </a:p>
          <a:p>
            <a:pPr indent="-341313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fr-FR" sz="2800" dirty="0">
              <a:solidFill>
                <a:srgbClr val="000000"/>
              </a:solidFill>
            </a:endParaRPr>
          </a:p>
          <a:p>
            <a:pPr indent="-341313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fr-FR" sz="2800" dirty="0">
                <a:solidFill>
                  <a:srgbClr val="000000"/>
                </a:solidFill>
              </a:rPr>
              <a:t>Y variables </a:t>
            </a:r>
            <a:r>
              <a:rPr lang="fr-FR" sz="2800" dirty="0" smtClean="0">
                <a:solidFill>
                  <a:srgbClr val="000000"/>
                </a:solidFill>
              </a:rPr>
              <a:t>instanciées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0" y="-1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1/ Introduction 		</a:t>
            </a:r>
            <a:r>
              <a:rPr lang="fr-FR" sz="1400" b="1" dirty="0" smtClean="0">
                <a:solidFill>
                  <a:srgbClr val="FF0000"/>
                </a:solidFill>
              </a:rPr>
              <a:t>2/ Origines </a:t>
            </a:r>
            <a:r>
              <a:rPr lang="fr-FR" sz="1400" dirty="0" smtClean="0"/>
              <a:t>	3/ Principes de fonctionnement 		4/ Utilisations 		5/ Critiques 		6/ Conclusions</a:t>
            </a:r>
            <a:endParaRPr lang="fr-FR" sz="1400" dirty="0"/>
          </a:p>
        </p:txBody>
      </p:sp>
      <p:pic>
        <p:nvPicPr>
          <p:cNvPr id="9" name="Image 8" descr="icon_predic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072" y="1795236"/>
            <a:ext cx="2313214" cy="2313214"/>
          </a:xfrm>
          <a:prstGeom prst="rect">
            <a:avLst/>
          </a:prstGeom>
        </p:spPr>
      </p:pic>
      <p:pic>
        <p:nvPicPr>
          <p:cNvPr id="10" name="Image 9" descr="big-data-prediction-wheel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49"/>
          <a:stretch/>
        </p:blipFill>
        <p:spPr>
          <a:xfrm>
            <a:off x="4798090" y="3890735"/>
            <a:ext cx="3288377" cy="271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191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677334" y="815187"/>
            <a:ext cx="8596668" cy="60428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3500" b="1" dirty="0" smtClean="0">
                <a:solidFill>
                  <a:schemeClr val="accent2">
                    <a:lumMod val="75000"/>
                  </a:schemeClr>
                </a:solidFill>
              </a:rPr>
              <a:t>Les inférences </a:t>
            </a:r>
            <a:r>
              <a:rPr lang="fr-FR" sz="3200" b="1" dirty="0" smtClean="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fr-FR" sz="3200" b="1" dirty="0" smtClean="0">
                <a:solidFill>
                  <a:schemeClr val="accent2">
                    <a:lumMod val="75000"/>
                  </a:schemeClr>
                </a:solidFill>
              </a:rPr>
              <a:t>ayésiennes</a:t>
            </a:r>
            <a:endParaRPr lang="fr-FR" sz="32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fr-FR" sz="105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fr-FR" sz="105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fr-FR" sz="105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indent="-341313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fr-FR" sz="2800" dirty="0" smtClean="0">
                <a:solidFill>
                  <a:srgbClr val="000000"/>
                </a:solidFill>
              </a:rPr>
              <a:t>Il existe 2 types de méthode :</a:t>
            </a:r>
          </a:p>
          <a:p>
            <a:pPr marL="1587" indent="0"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fr-FR" sz="2800" dirty="0" smtClean="0">
              <a:solidFill>
                <a:srgbClr val="000000"/>
              </a:solidFill>
            </a:endParaRPr>
          </a:p>
          <a:p>
            <a:pPr lvl="1" indent="-341313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fr-FR" sz="2800" dirty="0" smtClean="0">
                <a:solidFill>
                  <a:srgbClr val="000000"/>
                </a:solidFill>
              </a:rPr>
              <a:t>Les méthodes complètes</a:t>
            </a:r>
          </a:p>
          <a:p>
            <a:pPr lvl="1" indent="-341313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fr-FR" sz="2800" dirty="0" smtClean="0">
                <a:solidFill>
                  <a:srgbClr val="000000"/>
                </a:solidFill>
              </a:rPr>
              <a:t>Les méthodes approximatives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0" y="-1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1/ Introduction 		</a:t>
            </a:r>
            <a:r>
              <a:rPr lang="fr-FR" sz="1400" b="1" dirty="0" smtClean="0">
                <a:solidFill>
                  <a:srgbClr val="FF0000"/>
                </a:solidFill>
              </a:rPr>
              <a:t>2/ Origines </a:t>
            </a:r>
            <a:r>
              <a:rPr lang="fr-FR" sz="1400" dirty="0" smtClean="0"/>
              <a:t>	3/ Principes de fonctionnement 		4/ Utilisations 		5/ Critiques 		6/ Conclusions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1689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677334" y="606651"/>
            <a:ext cx="8596668" cy="62513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3500" b="1" dirty="0" smtClean="0">
                <a:solidFill>
                  <a:schemeClr val="accent2">
                    <a:lumMod val="75000"/>
                  </a:schemeClr>
                </a:solidFill>
              </a:rPr>
              <a:t>La méthode complète</a:t>
            </a:r>
            <a:endParaRPr lang="fr-FR" sz="105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fr-FR" sz="105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indent="-341313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fr-FR" sz="2800" dirty="0" smtClean="0">
                <a:solidFill>
                  <a:srgbClr val="000000"/>
                </a:solidFill>
              </a:rPr>
              <a:t>Moralisation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0" y="-1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1/ Introduction 		</a:t>
            </a:r>
            <a:r>
              <a:rPr lang="fr-FR" sz="1400" b="1" dirty="0" smtClean="0">
                <a:solidFill>
                  <a:srgbClr val="FF0000"/>
                </a:solidFill>
              </a:rPr>
              <a:t>2/ Origines </a:t>
            </a:r>
            <a:r>
              <a:rPr lang="fr-FR" sz="1400" dirty="0" smtClean="0"/>
              <a:t>	3/ Principes de fonctionnement 		4/ Utilisations 		5/ Critiques 		6/ Conclusions</a:t>
            </a:r>
            <a:endParaRPr lang="fr-FR" sz="1400" dirty="0"/>
          </a:p>
        </p:txBody>
      </p:sp>
      <p:pic>
        <p:nvPicPr>
          <p:cNvPr id="7" name="Image 6" descr="Moralis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78267"/>
            <a:ext cx="9761182" cy="427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13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677334" y="568735"/>
            <a:ext cx="8596668" cy="628926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3500" b="1" dirty="0" smtClean="0">
                <a:solidFill>
                  <a:schemeClr val="accent2">
                    <a:lumMod val="75000"/>
                  </a:schemeClr>
                </a:solidFill>
              </a:rPr>
              <a:t>La méthode complète</a:t>
            </a:r>
            <a:endParaRPr lang="fr-FR" sz="105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fr-FR" sz="105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fr-FR" sz="105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indent="-341313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fr-FR" sz="2800" dirty="0" smtClean="0">
                <a:solidFill>
                  <a:srgbClr val="000000"/>
                </a:solidFill>
              </a:rPr>
              <a:t>Triangulation</a:t>
            </a:r>
            <a:endParaRPr lang="fr-FR" sz="2800" dirty="0">
              <a:solidFill>
                <a:srgbClr val="00000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0" y="-1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1/ Introduction 		</a:t>
            </a:r>
            <a:r>
              <a:rPr lang="fr-FR" sz="1400" b="1" dirty="0" smtClean="0">
                <a:solidFill>
                  <a:srgbClr val="FF0000"/>
                </a:solidFill>
              </a:rPr>
              <a:t>2/ Origines </a:t>
            </a:r>
            <a:r>
              <a:rPr lang="fr-FR" sz="1400" dirty="0" smtClean="0"/>
              <a:t>	3/ Principes de fonctionnement 		4/ Utilisations 		5/ Critiques 		6/ Conclusions</a:t>
            </a:r>
            <a:endParaRPr lang="fr-FR" sz="1400" dirty="0"/>
          </a:p>
        </p:txBody>
      </p:sp>
      <p:pic>
        <p:nvPicPr>
          <p:cNvPr id="8" name="Image 7" descr="Triangul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68" y="2616184"/>
            <a:ext cx="8819978" cy="357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94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9329</TotalTime>
  <Words>757</Words>
  <Application>Microsoft Macintosh PowerPoint</Application>
  <PresentationFormat>Personnalisé</PresentationFormat>
  <Paragraphs>226</Paragraphs>
  <Slides>26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27" baseType="lpstr">
      <vt:lpstr>Facette</vt:lpstr>
      <vt:lpstr>Les réseaux bayésiens</vt:lpstr>
      <vt:lpstr>Présentation PowerPoint</vt:lpstr>
      <vt:lpstr>1. Introduction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3. Principes de fonctionnement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4. Utilisations des réseaux bayésiens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5.Conclusions</vt:lpstr>
      <vt:lpstr>Merci pour votre attention Avez-vous des questions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projet PCE-Synergie</dc:title>
  <dc:creator>PCE-Synergie</dc:creator>
  <cp:lastModifiedBy>Benjamin Jornet</cp:lastModifiedBy>
  <cp:revision>230</cp:revision>
  <dcterms:created xsi:type="dcterms:W3CDTF">2013-06-18T14:34:23Z</dcterms:created>
  <dcterms:modified xsi:type="dcterms:W3CDTF">2015-10-28T22:32:54Z</dcterms:modified>
</cp:coreProperties>
</file>